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sldIdLst>
    <p:sldId id="280" r:id="rId2"/>
    <p:sldId id="260" r:id="rId3"/>
    <p:sldId id="261" r:id="rId4"/>
    <p:sldId id="262" r:id="rId5"/>
    <p:sldId id="264" r:id="rId6"/>
    <p:sldId id="263" r:id="rId7"/>
    <p:sldId id="265" r:id="rId8"/>
    <p:sldId id="274" r:id="rId9"/>
    <p:sldId id="275" r:id="rId10"/>
    <p:sldId id="276" r:id="rId11"/>
    <p:sldId id="266" r:id="rId12"/>
    <p:sldId id="270" r:id="rId13"/>
    <p:sldId id="279" r:id="rId14"/>
    <p:sldId id="278" r:id="rId15"/>
    <p:sldId id="272" r:id="rId16"/>
  </p:sldIdLst>
  <p:sldSz cx="9144000" cy="6858000" type="screen4x3"/>
  <p:notesSz cx="6669088" cy="9867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429" autoAdjust="0"/>
  </p:normalViewPr>
  <p:slideViewPr>
    <p:cSldViewPr>
      <p:cViewPr>
        <p:scale>
          <a:sx n="85" d="100"/>
          <a:sy n="85" d="100"/>
        </p:scale>
        <p:origin x="-1644" y="-3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39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395"/>
          </a:xfrm>
          <a:prstGeom prst="rect">
            <a:avLst/>
          </a:prstGeom>
        </p:spPr>
        <p:txBody>
          <a:bodyPr vert="horz" lIns="91440" tIns="45720" rIns="91440" bIns="45720" rtlCol="0"/>
          <a:lstStyle>
            <a:lvl1pPr algn="r">
              <a:defRPr sz="1200"/>
            </a:lvl1pPr>
          </a:lstStyle>
          <a:p>
            <a:fld id="{A83DCD3A-BE4C-4D33-9F2B-58F482D9D989}" type="datetimeFigureOut">
              <a:rPr lang="en-GB" smtClean="0"/>
              <a:t>28/08/2017</a:t>
            </a:fld>
            <a:endParaRPr lang="en-GB"/>
          </a:p>
        </p:txBody>
      </p:sp>
      <p:sp>
        <p:nvSpPr>
          <p:cNvPr id="4" name="Slide Image Placeholder 3"/>
          <p:cNvSpPr>
            <a:spLocks noGrp="1" noRot="1" noChangeAspect="1"/>
          </p:cNvSpPr>
          <p:nvPr>
            <p:ph type="sldImg" idx="2"/>
          </p:nvPr>
        </p:nvSpPr>
        <p:spPr>
          <a:xfrm>
            <a:off x="868363" y="739775"/>
            <a:ext cx="4932362" cy="37004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7253"/>
            <a:ext cx="5335270" cy="444055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2792"/>
            <a:ext cx="2889938" cy="49339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2792"/>
            <a:ext cx="2889938" cy="493395"/>
          </a:xfrm>
          <a:prstGeom prst="rect">
            <a:avLst/>
          </a:prstGeom>
        </p:spPr>
        <p:txBody>
          <a:bodyPr vert="horz" lIns="91440" tIns="45720" rIns="91440" bIns="45720" rtlCol="0" anchor="b"/>
          <a:lstStyle>
            <a:lvl1pPr algn="r">
              <a:defRPr sz="1200"/>
            </a:lvl1pPr>
          </a:lstStyle>
          <a:p>
            <a:fld id="{BDFDF6D6-2A51-443D-8476-59B250A38564}" type="slidenum">
              <a:rPr lang="en-GB" smtClean="0"/>
              <a:t>‹#›</a:t>
            </a:fld>
            <a:endParaRPr lang="en-GB"/>
          </a:p>
        </p:txBody>
      </p:sp>
    </p:spTree>
    <p:extLst>
      <p:ext uri="{BB962C8B-B14F-4D97-AF65-F5344CB8AC3E}">
        <p14:creationId xmlns:p14="http://schemas.microsoft.com/office/powerpoint/2010/main" val="399369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DF6D6-2A51-443D-8476-59B250A38564}" type="slidenum">
              <a:rPr lang="en-GB" smtClean="0"/>
              <a:t>2</a:t>
            </a:fld>
            <a:endParaRPr lang="en-GB"/>
          </a:p>
        </p:txBody>
      </p:sp>
    </p:spTree>
    <p:extLst>
      <p:ext uri="{BB962C8B-B14F-4D97-AF65-F5344CB8AC3E}">
        <p14:creationId xmlns:p14="http://schemas.microsoft.com/office/powerpoint/2010/main" val="2984432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t>11</a:t>
            </a:fld>
            <a:endParaRPr lang="en-GB"/>
          </a:p>
        </p:txBody>
      </p:sp>
    </p:spTree>
    <p:extLst>
      <p:ext uri="{BB962C8B-B14F-4D97-AF65-F5344CB8AC3E}">
        <p14:creationId xmlns:p14="http://schemas.microsoft.com/office/powerpoint/2010/main" val="1164815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can we do if we get stuck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t>12</a:t>
            </a:fld>
            <a:endParaRPr lang="en-GB"/>
          </a:p>
        </p:txBody>
      </p:sp>
    </p:spTree>
    <p:extLst>
      <p:ext uri="{BB962C8B-B14F-4D97-AF65-F5344CB8AC3E}">
        <p14:creationId xmlns:p14="http://schemas.microsoft.com/office/powerpoint/2010/main" val="1801850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180185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t>14</a:t>
            </a:fld>
            <a:endParaRPr lang="en-GB"/>
          </a:p>
        </p:txBody>
      </p:sp>
    </p:spTree>
    <p:extLst>
      <p:ext uri="{BB962C8B-B14F-4D97-AF65-F5344CB8AC3E}">
        <p14:creationId xmlns:p14="http://schemas.microsoft.com/office/powerpoint/2010/main" val="2097984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0"/>
              </a:spcAft>
            </a:pPr>
            <a:r>
              <a:rPr lang="en-GB" sz="1200" b="0" kern="1200" dirty="0" smtClean="0">
                <a:solidFill>
                  <a:srgbClr val="000000"/>
                </a:solidFill>
                <a:effectLst/>
                <a:latin typeface="Constantia"/>
                <a:ea typeface="+mn-ea"/>
                <a:cs typeface="Arial"/>
              </a:rPr>
              <a:t>I want you to have another go at creating an origami penguin, but this time you’ll have instructions.  </a:t>
            </a:r>
            <a:endParaRPr lang="en-GB" sz="1100" b="0" dirty="0" smtClean="0">
              <a:effectLst/>
              <a:latin typeface="Times New Roman"/>
              <a:ea typeface="Times New Roman"/>
            </a:endParaRPr>
          </a:p>
          <a:p>
            <a:pPr fontAlgn="base">
              <a:spcAft>
                <a:spcPts val="0"/>
              </a:spcAft>
            </a:pPr>
            <a:r>
              <a:rPr lang="en-GB" sz="1200" b="0" kern="1200" dirty="0" smtClean="0">
                <a:solidFill>
                  <a:srgbClr val="C00000"/>
                </a:solidFill>
                <a:effectLst/>
                <a:latin typeface="Constantia"/>
                <a:ea typeface="+mn-ea"/>
                <a:cs typeface="Arial"/>
              </a:rPr>
              <a:t>I want the penguin to be a reminder to you that, over time and with a  bit of help and a positive attitude, everyone can achieve success</a:t>
            </a:r>
            <a:endParaRPr lang="en-GB" sz="1100" b="0" dirty="0" smtClean="0">
              <a:effectLst/>
              <a:latin typeface="Times New Roman"/>
              <a:ea typeface="Times New Roman"/>
            </a:endParaRPr>
          </a:p>
          <a:p>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t>15</a:t>
            </a:fld>
            <a:endParaRPr lang="en-GB"/>
          </a:p>
        </p:txBody>
      </p:sp>
    </p:spTree>
    <p:extLst>
      <p:ext uri="{BB962C8B-B14F-4D97-AF65-F5344CB8AC3E}">
        <p14:creationId xmlns:p14="http://schemas.microsoft.com/office/powerpoint/2010/main" val="41583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DFDF6D6-2A51-443D-8476-59B250A38564}" type="slidenum">
              <a:rPr lang="en-GB" smtClean="0"/>
              <a:t>3</a:t>
            </a:fld>
            <a:endParaRPr lang="en-GB"/>
          </a:p>
        </p:txBody>
      </p:sp>
    </p:spTree>
    <p:extLst>
      <p:ext uri="{BB962C8B-B14F-4D97-AF65-F5344CB8AC3E}">
        <p14:creationId xmlns:p14="http://schemas.microsoft.com/office/powerpoint/2010/main" val="598706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happens in school when we a faced with a difficult task? </a:t>
            </a:r>
          </a:p>
          <a:p>
            <a:endParaRPr lang="en-GB" baseline="0" dirty="0" smtClean="0"/>
          </a:p>
        </p:txBody>
      </p:sp>
      <p:sp>
        <p:nvSpPr>
          <p:cNvPr id="4" name="Slide Number Placeholder 3"/>
          <p:cNvSpPr>
            <a:spLocks noGrp="1"/>
          </p:cNvSpPr>
          <p:nvPr>
            <p:ph type="sldNum" sz="quarter" idx="10"/>
          </p:nvPr>
        </p:nvSpPr>
        <p:spPr/>
        <p:txBody>
          <a:bodyPr/>
          <a:lstStyle/>
          <a:p>
            <a:fld id="{BDFDF6D6-2A51-443D-8476-59B250A38564}" type="slidenum">
              <a:rPr lang="en-GB" smtClean="0"/>
              <a:t>4</a:t>
            </a:fld>
            <a:endParaRPr lang="en-GB"/>
          </a:p>
        </p:txBody>
      </p:sp>
    </p:spTree>
    <p:extLst>
      <p:ext uri="{BB962C8B-B14F-4D97-AF65-F5344CB8AC3E}">
        <p14:creationId xmlns:p14="http://schemas.microsoft.com/office/powerpoint/2010/main" val="290205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t>5</a:t>
            </a:fld>
            <a:endParaRPr lang="en-GB"/>
          </a:p>
        </p:txBody>
      </p:sp>
    </p:spTree>
    <p:extLst>
      <p:ext uri="{BB962C8B-B14F-4D97-AF65-F5344CB8AC3E}">
        <p14:creationId xmlns:p14="http://schemas.microsoft.com/office/powerpoint/2010/main" val="1254254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mn-lt"/>
                <a:ea typeface="+mn-ea"/>
                <a:cs typeface="+mn-cs"/>
              </a:rPr>
              <a:t>Stand on one side if you think that people are born smart. True or False</a:t>
            </a:r>
          </a:p>
          <a:p>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t>6</a:t>
            </a:fld>
            <a:endParaRPr lang="en-GB"/>
          </a:p>
        </p:txBody>
      </p:sp>
    </p:spTree>
    <p:extLst>
      <p:ext uri="{BB962C8B-B14F-4D97-AF65-F5344CB8AC3E}">
        <p14:creationId xmlns:p14="http://schemas.microsoft.com/office/powerpoint/2010/main" val="305082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t>7</a:t>
            </a:fld>
            <a:endParaRPr lang="en-GB"/>
          </a:p>
        </p:txBody>
      </p:sp>
    </p:spTree>
    <p:extLst>
      <p:ext uri="{BB962C8B-B14F-4D97-AF65-F5344CB8AC3E}">
        <p14:creationId xmlns:p14="http://schemas.microsoft.com/office/powerpoint/2010/main" val="2753705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t>8</a:t>
            </a:fld>
            <a:endParaRPr lang="en-GB"/>
          </a:p>
        </p:txBody>
      </p:sp>
    </p:spTree>
    <p:extLst>
      <p:ext uri="{BB962C8B-B14F-4D97-AF65-F5344CB8AC3E}">
        <p14:creationId xmlns:p14="http://schemas.microsoft.com/office/powerpoint/2010/main" val="1615029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5A836D0-727D-4845-AF05-D48BC87C1389}"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50566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Did you</a:t>
            </a:r>
            <a:r>
              <a:rPr lang="en-GB" baseline="0" dirty="0" smtClean="0"/>
              <a:t> know that your brain is like a muscle?</a:t>
            </a:r>
          </a:p>
          <a:p>
            <a:endParaRPr lang="en-GB" baseline="0" dirty="0" smtClean="0"/>
          </a:p>
          <a:p>
            <a:r>
              <a:rPr lang="en-GB" baseline="0" dirty="0" smtClean="0"/>
              <a:t>What happens when you work out a muscle? </a:t>
            </a:r>
            <a:endParaRPr lang="en-GB" dirty="0" smtClean="0"/>
          </a:p>
          <a:p>
            <a:endParaRPr lang="en-GB" dirty="0" smtClean="0"/>
          </a:p>
          <a:p>
            <a:r>
              <a:rPr lang="en-GB" dirty="0" smtClean="0"/>
              <a:t>Yes,</a:t>
            </a:r>
            <a:r>
              <a:rPr lang="en-GB" baseline="0" dirty="0" smtClean="0"/>
              <a:t> </a:t>
            </a:r>
            <a:r>
              <a:rPr lang="en-GB" dirty="0" smtClean="0"/>
              <a:t>it changes</a:t>
            </a:r>
            <a:r>
              <a:rPr lang="en-GB" baseline="0" dirty="0" smtClean="0"/>
              <a:t> and gets stronger when you use it. </a:t>
            </a:r>
          </a:p>
          <a:p>
            <a:endParaRPr lang="en-GB" dirty="0" smtClean="0"/>
          </a:p>
          <a:p>
            <a:r>
              <a:rPr lang="en-GB" dirty="0" smtClean="0"/>
              <a:t>Show</a:t>
            </a:r>
            <a:r>
              <a:rPr lang="en-GB" baseline="0" dirty="0" smtClean="0"/>
              <a:t> video clip: The Learning Brain </a:t>
            </a:r>
            <a:r>
              <a:rPr lang="en-GB" u="sng" baseline="0" dirty="0" smtClean="0"/>
              <a:t>(up to 3:28)</a:t>
            </a:r>
          </a:p>
          <a:p>
            <a:endParaRPr lang="en-GB" baseline="0" dirty="0" smtClean="0"/>
          </a:p>
          <a:p>
            <a:r>
              <a:rPr lang="en-GB" baseline="0" dirty="0" smtClean="0"/>
              <a:t>https://www.youtube.com/watch?v=cgLYkV689s4</a:t>
            </a:r>
          </a:p>
          <a:p>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BDFDF6D6-2A51-443D-8476-59B250A38564}" type="slidenum">
              <a:rPr lang="en-GB" smtClean="0"/>
              <a:t>10</a:t>
            </a:fld>
            <a:endParaRPr lang="en-GB"/>
          </a:p>
        </p:txBody>
      </p:sp>
    </p:spTree>
    <p:extLst>
      <p:ext uri="{BB962C8B-B14F-4D97-AF65-F5344CB8AC3E}">
        <p14:creationId xmlns:p14="http://schemas.microsoft.com/office/powerpoint/2010/main" val="166491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406020"/>
            <a:ext cx="6172199" cy="2251579"/>
          </a:xfrm>
        </p:spPr>
        <p:txBody>
          <a:bodyPr lIns="0" rIns="0" anchor="t">
            <a:noAutofit/>
          </a:bodyPr>
          <a:lstStyle>
            <a:lvl1pP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41DA2AC1-A32B-449C-983E-DFA8F3B1E915}" type="datetimeFigureOut">
              <a:rPr lang="en-GB" smtClean="0">
                <a:solidFill>
                  <a:srgbClr val="DBF5F9">
                    <a:shade val="90000"/>
                  </a:srgbClr>
                </a:solidFill>
              </a:rPr>
              <a:pPr>
                <a:defRPr/>
              </a:pPr>
              <a:t>28/08/2017</a:t>
            </a:fld>
            <a:endParaRPr lang="en-GB">
              <a:solidFill>
                <a:srgbClr val="DBF5F9">
                  <a:shade val="90000"/>
                </a:srgbClr>
              </a:solidFill>
            </a:endParaRPr>
          </a:p>
        </p:txBody>
      </p:sp>
      <p:sp>
        <p:nvSpPr>
          <p:cNvPr id="8" name="Slide Number Placeholder 7"/>
          <p:cNvSpPr>
            <a:spLocks noGrp="1"/>
          </p:cNvSpPr>
          <p:nvPr>
            <p:ph type="sldNum" sz="quarter" idx="11"/>
          </p:nvPr>
        </p:nvSpPr>
        <p:spPr/>
        <p:txBody>
          <a:bodyPr/>
          <a:lstStyle/>
          <a:p>
            <a:pPr>
              <a:defRPr/>
            </a:pPr>
            <a:fld id="{D8DF95D5-DD71-4FCF-BF5E-37B141238567}" type="slidenum">
              <a:rPr lang="en-GB" smtClean="0">
                <a:solidFill>
                  <a:srgbClr val="DBF5F9">
                    <a:shade val="90000"/>
                  </a:srgbClr>
                </a:solidFill>
              </a:rPr>
              <a:pPr>
                <a:defRPr/>
              </a:pPr>
              <a:t>‹#›</a:t>
            </a:fld>
            <a:endParaRPr lang="en-GB">
              <a:solidFill>
                <a:srgbClr val="DBF5F9">
                  <a:shade val="90000"/>
                </a:srgbClr>
              </a:solidFill>
            </a:endParaRPr>
          </a:p>
        </p:txBody>
      </p:sp>
      <p:sp>
        <p:nvSpPr>
          <p:cNvPr id="9" name="Footer Placeholder 8"/>
          <p:cNvSpPr>
            <a:spLocks noGrp="1"/>
          </p:cNvSpPr>
          <p:nvPr>
            <p:ph type="ftr" sz="quarter" idx="12"/>
          </p:nvPr>
        </p:nvSpPr>
        <p:spPr/>
        <p:txBody>
          <a:bodyPr/>
          <a:lstStyle/>
          <a:p>
            <a:pPr>
              <a:defRPr/>
            </a:pPr>
            <a:endParaRPr lang="en-GB">
              <a:solidFill>
                <a:srgbClr val="DBF5F9">
                  <a:shade val="90000"/>
                </a:srgbClr>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6AAEB45-E968-461A-B240-8C3C0E39F4C6}"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B0583835-3A3D-48BC-AB4E-31DD1BF30E93}" type="slidenum">
              <a:rPr lang="en-GB" smtClean="0">
                <a:solidFill>
                  <a:srgbClr val="04617B">
                    <a:shade val="90000"/>
                  </a:srgbClr>
                </a:solidFill>
              </a:rPr>
              <a:pPr>
                <a:defRPr/>
              </a:pPr>
              <a:t>‹#›</a:t>
            </a:fld>
            <a:endParaRPr lang="en-GB">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5AF1A8C-F0A3-4346-8E0B-EE39CC032D23}"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5" name="Footer Placeholder 4"/>
          <p:cNvSpPr>
            <a:spLocks noGrp="1"/>
          </p:cNvSpPr>
          <p:nvPr>
            <p:ph type="ftr" sz="quarter" idx="11"/>
          </p:nvPr>
        </p:nvSpPr>
        <p:spPr/>
        <p:txBody>
          <a:bodyPr/>
          <a:lstStyle/>
          <a:p>
            <a:pPr>
              <a:defRPr/>
            </a:pPr>
            <a:endParaRPr lang="en-GB">
              <a:solidFill>
                <a:srgbClr val="04617B">
                  <a:shade val="90000"/>
                </a:srgbClr>
              </a:solidFill>
            </a:endParaRPr>
          </a:p>
        </p:txBody>
      </p:sp>
      <p:sp>
        <p:nvSpPr>
          <p:cNvPr id="6" name="Slide Number Placeholder 5"/>
          <p:cNvSpPr>
            <a:spLocks noGrp="1"/>
          </p:cNvSpPr>
          <p:nvPr>
            <p:ph type="sldNum" sz="quarter" idx="12"/>
          </p:nvPr>
        </p:nvSpPr>
        <p:spPr/>
        <p:txBody>
          <a:bodyPr/>
          <a:lstStyle/>
          <a:p>
            <a:pPr>
              <a:defRPr/>
            </a:pPr>
            <a:fld id="{350E703E-DE4E-4D52-B9F2-2E00B2BE132D}" type="slidenum">
              <a:rPr lang="en-GB" smtClean="0">
                <a:solidFill>
                  <a:srgbClr val="04617B">
                    <a:shade val="90000"/>
                  </a:srgbClr>
                </a:solidFill>
              </a:rPr>
              <a:pPr>
                <a:defRPr/>
              </a:pPr>
              <a:t>‹#›</a:t>
            </a:fld>
            <a:endParaRPr lang="en-GB">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pPr>
              <a:defRPr/>
            </a:pPr>
            <a:fld id="{D27ACF5D-FB21-49F8-B933-683B3113185A}"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10" name="Slide Number Placeholder 9"/>
          <p:cNvSpPr>
            <a:spLocks noGrp="1"/>
          </p:cNvSpPr>
          <p:nvPr>
            <p:ph type="sldNum" sz="quarter" idx="15"/>
          </p:nvPr>
        </p:nvSpPr>
        <p:spPr/>
        <p:txBody>
          <a:bodyPr/>
          <a:lstStyle/>
          <a:p>
            <a:pPr>
              <a:defRPr/>
            </a:pPr>
            <a:fld id="{967E088B-96F1-41C4-9563-4CB97D64AC07}" type="slidenum">
              <a:rPr lang="en-GB" smtClean="0">
                <a:solidFill>
                  <a:srgbClr val="04617B">
                    <a:shade val="90000"/>
                  </a:srgbClr>
                </a:solidFill>
              </a:rPr>
              <a:pPr>
                <a:defRPr/>
              </a:pPr>
              <a:t>‹#›</a:t>
            </a:fld>
            <a:endParaRPr lang="en-GB">
              <a:solidFill>
                <a:srgbClr val="04617B">
                  <a:shade val="90000"/>
                </a:srgbClr>
              </a:solidFill>
            </a:endParaRPr>
          </a:p>
        </p:txBody>
      </p:sp>
      <p:sp>
        <p:nvSpPr>
          <p:cNvPr id="11" name="Footer Placeholder 10"/>
          <p:cNvSpPr>
            <a:spLocks noGrp="1"/>
          </p:cNvSpPr>
          <p:nvPr>
            <p:ph type="ftr" sz="quarter" idx="16"/>
          </p:nvPr>
        </p:nvSpPr>
        <p:spPr/>
        <p:txBody>
          <a:bodyPr/>
          <a:lstStyle/>
          <a:p>
            <a:pPr>
              <a:defRPr/>
            </a:pPr>
            <a:endParaRPr lang="en-GB">
              <a:solidFill>
                <a:srgbClr val="04617B">
                  <a:shade val="90000"/>
                </a:srgbClr>
              </a:solidFill>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CF171DFA-0B0D-426E-A8FC-C5ACE1BFF06E}" type="datetimeFigureOut">
              <a:rPr lang="en-GB" smtClean="0">
                <a:solidFill>
                  <a:srgbClr val="DBF5F9">
                    <a:shade val="90000"/>
                  </a:srgbClr>
                </a:solidFill>
              </a:rPr>
              <a:pPr>
                <a:defRPr/>
              </a:pPr>
              <a:t>28/08/2017</a:t>
            </a:fld>
            <a:endParaRPr lang="en-GB">
              <a:solidFill>
                <a:srgbClr val="DBF5F9">
                  <a:shade val="90000"/>
                </a:srgbClr>
              </a:solidFill>
            </a:endParaRPr>
          </a:p>
        </p:txBody>
      </p:sp>
      <p:sp>
        <p:nvSpPr>
          <p:cNvPr id="8" name="Slide Number Placeholder 7"/>
          <p:cNvSpPr>
            <a:spLocks noGrp="1"/>
          </p:cNvSpPr>
          <p:nvPr>
            <p:ph type="sldNum" sz="quarter" idx="11"/>
          </p:nvPr>
        </p:nvSpPr>
        <p:spPr/>
        <p:txBody>
          <a:bodyPr/>
          <a:lstStyle/>
          <a:p>
            <a:pPr>
              <a:defRPr/>
            </a:pPr>
            <a:fld id="{DB1B5CF0-83FE-4311-97F9-2DDD11AAC559}" type="slidenum">
              <a:rPr lang="en-GB" smtClean="0">
                <a:solidFill>
                  <a:srgbClr val="DBF5F9">
                    <a:shade val="90000"/>
                  </a:srgbClr>
                </a:solidFill>
              </a:rPr>
              <a:pPr>
                <a:defRPr/>
              </a:pPr>
              <a:t>‹#›</a:t>
            </a:fld>
            <a:endParaRPr lang="en-GB">
              <a:solidFill>
                <a:srgbClr val="DBF5F9">
                  <a:shade val="90000"/>
                </a:srgbClr>
              </a:solidFill>
            </a:endParaRPr>
          </a:p>
        </p:txBody>
      </p:sp>
      <p:sp>
        <p:nvSpPr>
          <p:cNvPr id="9" name="Footer Placeholder 8"/>
          <p:cNvSpPr>
            <a:spLocks noGrp="1"/>
          </p:cNvSpPr>
          <p:nvPr>
            <p:ph type="ftr" sz="quarter" idx="12"/>
          </p:nvPr>
        </p:nvSpPr>
        <p:spPr/>
        <p:txBody>
          <a:bodyPr/>
          <a:lstStyle/>
          <a:p>
            <a:pPr>
              <a:defRPr/>
            </a:pPr>
            <a:endParaRPr lang="en-GB">
              <a:solidFill>
                <a:srgbClr val="DBF5F9">
                  <a:shade val="90000"/>
                </a:srgbClr>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pPr>
              <a:defRPr/>
            </a:pPr>
            <a:fld id="{BEFC43DE-7A2B-4667-85B1-E6D03A3D12B5}"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10" name="Slide Number Placeholder 9"/>
          <p:cNvSpPr>
            <a:spLocks noGrp="1"/>
          </p:cNvSpPr>
          <p:nvPr>
            <p:ph type="sldNum" sz="quarter" idx="11"/>
          </p:nvPr>
        </p:nvSpPr>
        <p:spPr/>
        <p:txBody>
          <a:bodyPr/>
          <a:lstStyle/>
          <a:p>
            <a:pPr>
              <a:defRPr/>
            </a:pPr>
            <a:fld id="{682F4624-8D55-4C68-AB83-E9EEBE7861BE}" type="slidenum">
              <a:rPr lang="en-GB" smtClean="0">
                <a:solidFill>
                  <a:srgbClr val="04617B">
                    <a:shade val="90000"/>
                  </a:srgbClr>
                </a:solidFill>
              </a:rPr>
              <a:pPr>
                <a:defRPr/>
              </a:pPr>
              <a:t>‹#›</a:t>
            </a:fld>
            <a:endParaRPr lang="en-GB">
              <a:solidFill>
                <a:srgbClr val="04617B">
                  <a:shade val="90000"/>
                </a:srgbClr>
              </a:solidFill>
            </a:endParaRPr>
          </a:p>
        </p:txBody>
      </p:sp>
      <p:sp>
        <p:nvSpPr>
          <p:cNvPr id="11" name="Footer Placeholder 10"/>
          <p:cNvSpPr>
            <a:spLocks noGrp="1"/>
          </p:cNvSpPr>
          <p:nvPr>
            <p:ph type="ftr" sz="quarter" idx="12"/>
          </p:nvPr>
        </p:nvSpPr>
        <p:spPr>
          <a:xfrm>
            <a:off x="493776" y="6356350"/>
            <a:ext cx="5102352" cy="365125"/>
          </a:xfrm>
        </p:spPr>
        <p:txBody>
          <a:bodyPr/>
          <a:lstStyle/>
          <a:p>
            <a:pPr>
              <a:defRPr/>
            </a:pPr>
            <a:endParaRPr lang="en-GB">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pPr>
              <a:defRPr/>
            </a:pPr>
            <a:fld id="{A80E4615-BBE2-4208-9A5C-B7C1E51B9170}"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11" name="Slide Number Placeholder 10"/>
          <p:cNvSpPr>
            <a:spLocks noGrp="1"/>
          </p:cNvSpPr>
          <p:nvPr>
            <p:ph type="sldNum" sz="quarter" idx="11"/>
          </p:nvPr>
        </p:nvSpPr>
        <p:spPr/>
        <p:txBody>
          <a:bodyPr/>
          <a:lstStyle/>
          <a:p>
            <a:pPr>
              <a:defRPr/>
            </a:pPr>
            <a:fld id="{ABDAF8EE-99F7-4ECE-8E1B-6A5124D0AD8B}" type="slidenum">
              <a:rPr lang="en-GB" smtClean="0">
                <a:solidFill>
                  <a:srgbClr val="04617B">
                    <a:shade val="90000"/>
                  </a:srgbClr>
                </a:solidFill>
              </a:rPr>
              <a:pPr>
                <a:defRPr/>
              </a:pPr>
              <a:t>‹#›</a:t>
            </a:fld>
            <a:endParaRPr lang="en-GB">
              <a:solidFill>
                <a:srgbClr val="04617B">
                  <a:shade val="90000"/>
                </a:srgbClr>
              </a:solidFill>
            </a:endParaRPr>
          </a:p>
        </p:txBody>
      </p:sp>
      <p:sp>
        <p:nvSpPr>
          <p:cNvPr id="12" name="Footer Placeholder 11"/>
          <p:cNvSpPr>
            <a:spLocks noGrp="1"/>
          </p:cNvSpPr>
          <p:nvPr>
            <p:ph type="ftr" sz="quarter" idx="12"/>
          </p:nvPr>
        </p:nvSpPr>
        <p:spPr>
          <a:xfrm>
            <a:off x="493776" y="6356350"/>
            <a:ext cx="5102352" cy="365125"/>
          </a:xfrm>
        </p:spPr>
        <p:txBody>
          <a:bodyPr/>
          <a:lstStyle/>
          <a:p>
            <a:pPr>
              <a:defRPr/>
            </a:pPr>
            <a:endParaRPr lang="en-GB">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pPr>
              <a:defRPr/>
            </a:pPr>
            <a:fld id="{1F4C3077-B452-40D0-BEAD-F1D51AD9300C}"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pPr>
              <a:defRPr/>
            </a:pPr>
            <a:fld id="{ABCCB5BB-941A-4AE1-8147-4F9D599AF428}" type="slidenum">
              <a:rPr lang="en-GB" smtClean="0">
                <a:solidFill>
                  <a:srgbClr val="04617B">
                    <a:shade val="90000"/>
                  </a:srgbClr>
                </a:solidFill>
              </a:rPr>
              <a:pPr>
                <a:defRPr/>
              </a:pPr>
              <a:t>‹#›</a:t>
            </a:fld>
            <a:endParaRPr lang="en-GB">
              <a:solidFill>
                <a:srgbClr val="04617B">
                  <a:shade val="90000"/>
                </a:srgbClr>
              </a:solidFill>
            </a:endParaRPr>
          </a:p>
        </p:txBody>
      </p:sp>
      <p:sp>
        <p:nvSpPr>
          <p:cNvPr id="6" name="Footer Placeholder 5"/>
          <p:cNvSpPr>
            <a:spLocks noGrp="1"/>
          </p:cNvSpPr>
          <p:nvPr>
            <p:ph type="ftr" sz="quarter" idx="12"/>
          </p:nvPr>
        </p:nvSpPr>
        <p:spPr/>
        <p:txBody>
          <a:bodyPr/>
          <a:lstStyle/>
          <a:p>
            <a:pPr>
              <a:defRPr/>
            </a:pPr>
            <a:endParaRPr lang="en-GB">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2054189-DA31-4A24-919A-BE3EB7BF8944}"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3" name="Footer Placeholder 2"/>
          <p:cNvSpPr>
            <a:spLocks noGrp="1"/>
          </p:cNvSpPr>
          <p:nvPr>
            <p:ph type="ftr" sz="quarter" idx="11"/>
          </p:nvPr>
        </p:nvSpPr>
        <p:spPr/>
        <p:txBody>
          <a:bodyPr/>
          <a:lstStyle/>
          <a:p>
            <a:pPr>
              <a:defRPr/>
            </a:pPr>
            <a:endParaRPr lang="en-GB">
              <a:solidFill>
                <a:srgbClr val="04617B">
                  <a:shade val="90000"/>
                </a:srgbClr>
              </a:solidFill>
            </a:endParaRPr>
          </a:p>
        </p:txBody>
      </p:sp>
      <p:sp>
        <p:nvSpPr>
          <p:cNvPr id="4" name="Slide Number Placeholder 3"/>
          <p:cNvSpPr>
            <a:spLocks noGrp="1"/>
          </p:cNvSpPr>
          <p:nvPr>
            <p:ph type="sldNum" sz="quarter" idx="12"/>
          </p:nvPr>
        </p:nvSpPr>
        <p:spPr/>
        <p:txBody>
          <a:bodyPr/>
          <a:lstStyle/>
          <a:p>
            <a:pPr>
              <a:defRPr/>
            </a:pPr>
            <a:fld id="{511CAAD2-8C70-410E-AD52-EB6D81973F25}" type="slidenum">
              <a:rPr lang="en-GB" smtClean="0">
                <a:solidFill>
                  <a:srgbClr val="04617B">
                    <a:shade val="90000"/>
                  </a:srgbClr>
                </a:solidFill>
              </a:rPr>
              <a:pPr>
                <a:defRPr/>
              </a:pPr>
              <a:t>‹#›</a:t>
            </a:fld>
            <a:endParaRPr lang="en-GB">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9CC4C29F-B019-41FF-82EB-71609A7D8D0C}"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9" name="Slide Number Placeholder 8"/>
          <p:cNvSpPr>
            <a:spLocks noGrp="1"/>
          </p:cNvSpPr>
          <p:nvPr>
            <p:ph type="sldNum" sz="quarter" idx="11"/>
          </p:nvPr>
        </p:nvSpPr>
        <p:spPr/>
        <p:txBody>
          <a:bodyPr/>
          <a:lstStyle/>
          <a:p>
            <a:pPr>
              <a:defRPr/>
            </a:pPr>
            <a:fld id="{7A93DECF-08F6-4061-BF7C-3F159662DA8B}" type="slidenum">
              <a:rPr lang="en-GB" smtClean="0">
                <a:solidFill>
                  <a:srgbClr val="04617B">
                    <a:shade val="90000"/>
                  </a:srgbClr>
                </a:solidFill>
              </a:rPr>
              <a:pPr>
                <a:defRPr/>
              </a:pPr>
              <a:t>‹#›</a:t>
            </a:fld>
            <a:endParaRPr lang="en-GB">
              <a:solidFill>
                <a:srgbClr val="04617B">
                  <a:shade val="90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en-GB">
              <a:solidFill>
                <a:srgbClr val="04617B">
                  <a:shade val="90000"/>
                </a:srgbClr>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fld id="{D5875A1F-F220-46D8-BB6E-6E82539E4B14}"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9" name="Slide Number Placeholder 8"/>
          <p:cNvSpPr>
            <a:spLocks noGrp="1"/>
          </p:cNvSpPr>
          <p:nvPr>
            <p:ph type="sldNum" sz="quarter" idx="11"/>
          </p:nvPr>
        </p:nvSpPr>
        <p:spPr/>
        <p:txBody>
          <a:bodyPr/>
          <a:lstStyle/>
          <a:p>
            <a:pPr>
              <a:defRPr/>
            </a:pPr>
            <a:fld id="{D1D2BE9C-C8CC-40D0-9B1D-A0A2E6B20DDC}" type="slidenum">
              <a:rPr lang="en-GB" smtClean="0">
                <a:solidFill>
                  <a:srgbClr val="04617B">
                    <a:shade val="90000"/>
                  </a:srgbClr>
                </a:solidFill>
              </a:rPr>
              <a:pPr>
                <a:defRPr/>
              </a:pPr>
              <a:t>‹#›</a:t>
            </a:fld>
            <a:endParaRPr lang="en-GB">
              <a:solidFill>
                <a:srgbClr val="04617B">
                  <a:shade val="90000"/>
                </a:srgbClr>
              </a:solidFill>
            </a:endParaRPr>
          </a:p>
        </p:txBody>
      </p:sp>
      <p:sp>
        <p:nvSpPr>
          <p:cNvPr id="10" name="Footer Placeholder 9"/>
          <p:cNvSpPr>
            <a:spLocks noGrp="1"/>
          </p:cNvSpPr>
          <p:nvPr>
            <p:ph type="ftr" sz="quarter" idx="12"/>
          </p:nvPr>
        </p:nvSpPr>
        <p:spPr>
          <a:xfrm>
            <a:off x="493776" y="6356350"/>
            <a:ext cx="5102352" cy="365125"/>
          </a:xfrm>
        </p:spPr>
        <p:txBody>
          <a:bodyPr/>
          <a:lstStyle/>
          <a:p>
            <a:pPr>
              <a:defRPr/>
            </a:pPr>
            <a:endParaRPr lang="en-GB">
              <a:solidFill>
                <a:srgbClr val="04617B">
                  <a:shade val="90000"/>
                </a:srgbClr>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fld id="{02D92460-7277-4FF9-9751-29789536DA3E}" type="datetimeFigureOut">
              <a:rPr lang="en-GB" smtClean="0">
                <a:solidFill>
                  <a:srgbClr val="04617B">
                    <a:shade val="90000"/>
                  </a:srgbClr>
                </a:solidFill>
              </a:rPr>
              <a:pPr>
                <a:defRPr/>
              </a:pPr>
              <a:t>28/08/2017</a:t>
            </a:fld>
            <a:endParaRPr lang="en-GB">
              <a:solidFill>
                <a:srgbClr val="04617B">
                  <a:shade val="90000"/>
                </a:srgbClr>
              </a:solidFill>
            </a:endParaRPr>
          </a:p>
        </p:txBody>
      </p:sp>
      <p:sp>
        <p:nvSpPr>
          <p:cNvPr id="5" name="Footer Placeholder 4"/>
          <p:cNvSpPr>
            <a:spLocks noGrp="1"/>
          </p:cNvSpPr>
          <p:nvPr>
            <p:ph type="ftr" sz="quarter" idx="3"/>
          </p:nvPr>
        </p:nvSpPr>
        <p:spPr>
          <a:xfrm>
            <a:off x="1069848" y="6356350"/>
            <a:ext cx="5102352" cy="365125"/>
          </a:xfrm>
          <a:prstGeom prst="rect">
            <a:avLst/>
          </a:prstGeom>
        </p:spPr>
        <p:txBody>
          <a:bodyPr vert="horz" lIns="91440" tIns="45720" rIns="91440" bIns="45720" rtlCol="0" anchor="t"/>
          <a:lstStyle>
            <a:lvl1pPr algn="l">
              <a:defRPr sz="1200">
                <a:solidFill>
                  <a:schemeClr val="tx1"/>
                </a:solidFill>
              </a:defRPr>
            </a:lvl1pPr>
          </a:lstStyle>
          <a:p>
            <a:pPr>
              <a:defRPr/>
            </a:pPr>
            <a:endParaRPr lang="en-GB">
              <a:solidFill>
                <a:srgbClr val="04617B">
                  <a:shade val="90000"/>
                </a:srgbClr>
              </a:solidFill>
            </a:endParaRPr>
          </a:p>
        </p:txBody>
      </p:sp>
      <p:sp>
        <p:nvSpPr>
          <p:cNvPr id="6" name="Slide Number Placeholder 5"/>
          <p:cNvSpPr>
            <a:spLocks noGrp="1"/>
          </p:cNvSpPr>
          <p:nvPr>
            <p:ph type="sldNum" sz="quarter" idx="4"/>
          </p:nvPr>
        </p:nvSpPr>
        <p:spPr>
          <a:xfrm>
            <a:off x="7159752" y="6356350"/>
            <a:ext cx="1137684" cy="365125"/>
          </a:xfrm>
          <a:prstGeom prst="rect">
            <a:avLst/>
          </a:prstGeom>
        </p:spPr>
        <p:txBody>
          <a:bodyPr vert="horz" lIns="91440" tIns="45720" rIns="91440" bIns="45720" rtlCol="0" anchor="t"/>
          <a:lstStyle>
            <a:lvl1pPr algn="l">
              <a:defRPr sz="1200">
                <a:solidFill>
                  <a:schemeClr val="tx1">
                    <a:tint val="75000"/>
                  </a:schemeClr>
                </a:solidFill>
              </a:defRPr>
            </a:lvl1pPr>
          </a:lstStyle>
          <a:p>
            <a:pPr>
              <a:defRPr/>
            </a:pPr>
            <a:fld id="{FB719B14-BA01-445E-A501-3AB18080788D}" type="slidenum">
              <a:rPr lang="en-GB" smtClean="0">
                <a:solidFill>
                  <a:srgbClr val="04617B">
                    <a:shade val="90000"/>
                  </a:srgbClr>
                </a:solidFill>
              </a:rPr>
              <a:pPr>
                <a:defRPr/>
              </a:pPr>
              <a:t>‹#›</a:t>
            </a:fld>
            <a:endParaRPr lang="en-GB">
              <a:solidFill>
                <a:srgbClr val="04617B">
                  <a:shade val="90000"/>
                </a:srgbClr>
              </a:solidFill>
            </a:endParaRPr>
          </a:p>
        </p:txBody>
      </p:sp>
    </p:spTree>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uk/url?sa=i&amp;rct=j&amp;q=&amp;esrc=s&amp;source=images&amp;cd=&amp;cad=rja&amp;uact=8&amp;ved=0ahUKEwivp52m8_jTAhWILhoKHQtfDE4QjRwIBw&amp;url=http://josiethomson.com/category/resilience/&amp;psig=AFQjCNFqh9rZe9uTD1yC2c2zxGEOlP2N3g&amp;ust=149517826434453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bing.com/images/search?q=girl+playing+football&amp;view=detailv2&amp;adlt=strict&amp;id=31592CAE5712727707DCB4526B613CFF19882CAB&amp;selectedIndex=11&amp;ccid=1ECNUW8G&amp;simid=608045689559256199&amp;thid=OIP.Md4408d516f06ff14bc86cc1b77120ea2o0" TargetMode="Externa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www.bing.com/images/search?q=girl+thinking&amp;view=detailv2&amp;adlt=strict&amp;id=D20E25ED11A7A4C820E1CD31337F95E2BDCF5208&amp;selectedIndex=4&amp;ccid=N1eQ9G53&amp;simid=607987295187108477&amp;thid=OIP.M375790f46e77c34452af55bdd5cf059bH1"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4509120"/>
            <a:ext cx="8280920" cy="1235554"/>
          </a:xfrm>
        </p:spPr>
        <p:txBody>
          <a:bodyPr/>
          <a:lstStyle/>
          <a:p>
            <a:pPr lvl="0" algn="ctr">
              <a:spcBef>
                <a:spcPts val="0"/>
              </a:spcBef>
            </a:pPr>
            <a:r>
              <a:rPr lang="en-GB" cap="none" dirty="0" smtClean="0">
                <a:solidFill>
                  <a:prstClr val="black"/>
                </a:solidFill>
                <a:latin typeface="Comic Sans MS" panose="030F0702030302020204" pitchFamily="66" charset="0"/>
                <a:ea typeface="+mn-ea"/>
                <a:cs typeface="+mn-cs"/>
              </a:rPr>
              <a:t>Growth </a:t>
            </a:r>
            <a:r>
              <a:rPr lang="en-GB" cap="none" dirty="0" err="1" smtClean="0">
                <a:solidFill>
                  <a:prstClr val="black"/>
                </a:solidFill>
                <a:latin typeface="Comic Sans MS" panose="030F0702030302020204" pitchFamily="66" charset="0"/>
                <a:ea typeface="+mn-ea"/>
                <a:cs typeface="+mn-cs"/>
              </a:rPr>
              <a:t>Mindset</a:t>
            </a:r>
            <a:endParaRPr lang="en-GB" dirty="0"/>
          </a:p>
        </p:txBody>
      </p:sp>
      <p:sp>
        <p:nvSpPr>
          <p:cNvPr id="3" name="Subtitle 2"/>
          <p:cNvSpPr>
            <a:spLocks noGrp="1"/>
          </p:cNvSpPr>
          <p:nvPr>
            <p:ph type="subTitle" idx="1"/>
          </p:nvPr>
        </p:nvSpPr>
        <p:spPr>
          <a:xfrm>
            <a:off x="1691680" y="5733256"/>
            <a:ext cx="6172200" cy="536324"/>
          </a:xfrm>
        </p:spPr>
        <p:txBody>
          <a:bodyPr>
            <a:normAutofit fontScale="92500" lnSpcReduction="20000"/>
          </a:bodyPr>
          <a:lstStyle/>
          <a:p>
            <a:pPr algn="ctr"/>
            <a:r>
              <a:rPr lang="en-GB" sz="3600" dirty="0" smtClean="0"/>
              <a:t>S5 PSE</a:t>
            </a:r>
            <a:endParaRPr lang="en-GB" sz="3600" dirty="0"/>
          </a:p>
        </p:txBody>
      </p:sp>
      <p:pic>
        <p:nvPicPr>
          <p:cNvPr id="1026" name="Picture 2" descr="Image result for resilie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598" y="908720"/>
            <a:ext cx="6762750" cy="33364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12426" y="868793"/>
            <a:ext cx="2068884" cy="3416320"/>
          </a:xfrm>
          <a:prstGeom prst="rect">
            <a:avLst/>
          </a:prstGeom>
          <a:solidFill>
            <a:schemeClr val="bg2"/>
          </a:solidFill>
        </p:spPr>
        <p:txBody>
          <a:bodyPr wrap="square" rtlCol="0">
            <a:spAutoFit/>
          </a:bodyPr>
          <a:lstStyle/>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4289649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
            </a:r>
            <a:br>
              <a:rPr lang="en-GB" dirty="0" smtClean="0"/>
            </a:br>
            <a:endParaRPr lang="en-GB" dirty="0"/>
          </a:p>
        </p:txBody>
      </p:sp>
      <p:pic>
        <p:nvPicPr>
          <p:cNvPr id="4" name="Picture 2" descr="thumb_COLOURBOX364459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07136" y="109496784"/>
            <a:ext cx="1512168" cy="14128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6" name="Picture 5" descr="F:\Amazing stuff from Zak\ppts\brain_with_questions_1600_clr_9219.png"/>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196752"/>
            <a:ext cx="6552728" cy="5472608"/>
          </a:xfrm>
          <a:prstGeom prst="rect">
            <a:avLst/>
          </a:prstGeom>
          <a:noFill/>
          <a:ln>
            <a:noFill/>
          </a:ln>
        </p:spPr>
      </p:pic>
      <p:sp>
        <p:nvSpPr>
          <p:cNvPr id="7" name="TextBox 6"/>
          <p:cNvSpPr txBox="1"/>
          <p:nvPr/>
        </p:nvSpPr>
        <p:spPr>
          <a:xfrm>
            <a:off x="611560" y="224811"/>
            <a:ext cx="8136904" cy="1323439"/>
          </a:xfrm>
          <a:prstGeom prst="rect">
            <a:avLst/>
          </a:prstGeom>
          <a:noFill/>
        </p:spPr>
        <p:txBody>
          <a:bodyPr wrap="square" rtlCol="0">
            <a:spAutoFit/>
          </a:bodyPr>
          <a:lstStyle/>
          <a:p>
            <a:pPr algn="ctr"/>
            <a:r>
              <a:rPr lang="en-GB" sz="8000" b="1" dirty="0">
                <a:solidFill>
                  <a:prstClr val="black"/>
                </a:solidFill>
                <a:latin typeface="Chiller" pitchFamily="82" charset="0"/>
              </a:rPr>
              <a:t>How does your brain work?</a:t>
            </a:r>
          </a:p>
        </p:txBody>
      </p:sp>
    </p:spTree>
    <p:extLst>
      <p:ext uri="{BB962C8B-B14F-4D97-AF65-F5344CB8AC3E}">
        <p14:creationId xmlns:p14="http://schemas.microsoft.com/office/powerpoint/2010/main" val="45567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6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pic>
        <p:nvPicPr>
          <p:cNvPr id="9219" name="Picture 2"/>
          <p:cNvPicPr>
            <a:picLocks noChangeAspect="1" noChangeArrowheads="1"/>
          </p:cNvPicPr>
          <p:nvPr/>
        </p:nvPicPr>
        <p:blipFill>
          <a:blip r:embed="rId3">
            <a:extLst>
              <a:ext uri="{28A0092B-C50C-407E-A947-70E740481C1C}">
                <a14:useLocalDpi xmlns:a14="http://schemas.microsoft.com/office/drawing/2010/main" val="0"/>
              </a:ext>
            </a:extLst>
          </a:blip>
          <a:srcRect l="11011" t="58333" r="22810" b="31876"/>
          <a:stretch>
            <a:fillRect/>
          </a:stretch>
        </p:blipFill>
        <p:spPr bwMode="auto">
          <a:xfrm>
            <a:off x="107950" y="333375"/>
            <a:ext cx="8785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3"/>
          <p:cNvPicPr>
            <a:picLocks noChangeAspect="1" noChangeArrowheads="1"/>
          </p:cNvPicPr>
          <p:nvPr/>
        </p:nvPicPr>
        <p:blipFill>
          <a:blip r:embed="rId4">
            <a:extLst>
              <a:ext uri="{28A0092B-C50C-407E-A947-70E740481C1C}">
                <a14:useLocalDpi xmlns:a14="http://schemas.microsoft.com/office/drawing/2010/main" val="0"/>
              </a:ext>
            </a:extLst>
          </a:blip>
          <a:srcRect l="10760" t="58125" r="41331" b="32292"/>
          <a:stretch>
            <a:fillRect/>
          </a:stretch>
        </p:blipFill>
        <p:spPr bwMode="auto">
          <a:xfrm>
            <a:off x="131763" y="1412875"/>
            <a:ext cx="6480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0" y="2565400"/>
            <a:ext cx="9144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9222" name="TextBox 4"/>
          <p:cNvSpPr txBox="1">
            <a:spLocks noChangeArrowheads="1"/>
          </p:cNvSpPr>
          <p:nvPr/>
        </p:nvSpPr>
        <p:spPr bwMode="auto">
          <a:xfrm rot="-273254">
            <a:off x="6789738" y="1279525"/>
            <a:ext cx="2125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GB" altLang="en-US" sz="5400">
                <a:solidFill>
                  <a:prstClr val="black"/>
                </a:solidFill>
                <a:cs typeface="Arial" charset="0"/>
                <a:sym typeface="Wingdings" pitchFamily="2" charset="2"/>
              </a:rPr>
              <a:t></a:t>
            </a:r>
            <a:endParaRPr lang="en-GB" altLang="en-US" sz="5400">
              <a:solidFill>
                <a:prstClr val="black"/>
              </a:solidFill>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76976065"/>
              </p:ext>
            </p:extLst>
          </p:nvPr>
        </p:nvGraphicFramePr>
        <p:xfrm>
          <a:off x="0" y="2565400"/>
          <a:ext cx="9144000" cy="7525164"/>
        </p:xfrm>
        <a:graphic>
          <a:graphicData uri="http://schemas.openxmlformats.org/drawingml/2006/table">
            <a:tbl>
              <a:tblPr firstRow="1" bandRow="1">
                <a:tableStyleId>{5C22544A-7EE6-4342-B048-85BDC9FD1C3A}</a:tableStyleId>
              </a:tblPr>
              <a:tblGrid>
                <a:gridCol w="899592"/>
                <a:gridCol w="8244408"/>
              </a:tblGrid>
              <a:tr h="1430867">
                <a:tc>
                  <a:txBody>
                    <a:bodyPr/>
                    <a:lstStyle/>
                    <a:p>
                      <a:pPr algn="ctr"/>
                      <a:endParaRPr lang="en-GB" sz="4800" b="1" dirty="0">
                        <a:solidFill>
                          <a:schemeClr val="tx1"/>
                        </a:solidFill>
                      </a:endParaRPr>
                    </a:p>
                  </a:txBody>
                  <a:tcPr marT="45715" marB="45715"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4000" b="0" i="0" u="none" strike="noStrike" kern="1200" cap="none" spc="0" normalizeH="0" baseline="0" noProof="0" dirty="0" smtClean="0">
                        <a:ln>
                          <a:noFill/>
                        </a:ln>
                        <a:solidFill>
                          <a:schemeClr val="tx1"/>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Calibri"/>
                          <a:ea typeface="+mn-ea"/>
                          <a:cs typeface="+mn-cs"/>
                        </a:rPr>
                        <a:t>If you only try easy tasks, you do not exercise your brain. We only learn something if we did not know it before and if we have to think or work hard to figure it out. </a:t>
                      </a:r>
                    </a:p>
                    <a:p>
                      <a:endParaRPr lang="en-GB" sz="4000" b="1" dirty="0">
                        <a:solidFill>
                          <a:schemeClr val="tx1"/>
                        </a:solidFill>
                      </a:endParaRPr>
                    </a:p>
                  </a:txBody>
                  <a:tcPr marT="45715" marB="45715"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430867">
                <a:tc>
                  <a:txBody>
                    <a:bodyPr/>
                    <a:lstStyle/>
                    <a:p>
                      <a:pPr algn="ctr"/>
                      <a:endParaRPr lang="en-GB" sz="4800" b="1" dirty="0">
                        <a:solidFill>
                          <a:srgbClr val="C00000"/>
                        </a:solidFill>
                      </a:endParaRPr>
                    </a:p>
                  </a:txBody>
                  <a:tcPr marT="45715" marB="45715"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800" b="1" dirty="0" smtClean="0">
                        <a:solidFill>
                          <a:srgbClr val="C00000"/>
                        </a:solidFill>
                      </a:endParaRPr>
                    </a:p>
                  </a:txBody>
                  <a:tcPr marT="45715" marB="45715"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430867">
                <a:tc>
                  <a:txBody>
                    <a:bodyPr/>
                    <a:lstStyle/>
                    <a:p>
                      <a:pPr algn="ctr"/>
                      <a:endParaRPr lang="en-GB" sz="4800" b="1" dirty="0">
                        <a:solidFill>
                          <a:schemeClr val="tx1"/>
                        </a:solidFill>
                      </a:endParaRPr>
                    </a:p>
                  </a:txBody>
                  <a:tcPr marT="45715" marB="4571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sz="2800" b="1" dirty="0">
                        <a:solidFill>
                          <a:schemeClr val="tx1"/>
                        </a:solidFill>
                      </a:endParaRPr>
                    </a:p>
                  </a:txBody>
                  <a:tcPr marT="45715" marB="45715"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9230" name="Picture 3"/>
          <p:cNvPicPr>
            <a:picLocks noChangeAspect="1" noChangeArrowheads="1"/>
          </p:cNvPicPr>
          <p:nvPr/>
        </p:nvPicPr>
        <p:blipFill>
          <a:blip r:embed="rId5">
            <a:extLst>
              <a:ext uri="{28A0092B-C50C-407E-A947-70E740481C1C}">
                <a14:useLocalDpi xmlns:a14="http://schemas.microsoft.com/office/drawing/2010/main" val="0"/>
              </a:ext>
            </a:extLst>
          </a:blip>
          <a:srcRect l="37482" t="53958" r="52795" b="26459"/>
          <a:stretch>
            <a:fillRect/>
          </a:stretch>
        </p:blipFill>
        <p:spPr bwMode="auto">
          <a:xfrm>
            <a:off x="8244408" y="5739331"/>
            <a:ext cx="988254" cy="1118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1266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6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l="11011" t="58333" r="22810" b="31876"/>
          <a:stretch>
            <a:fillRect/>
          </a:stretch>
        </p:blipFill>
        <p:spPr bwMode="auto">
          <a:xfrm>
            <a:off x="107950" y="333375"/>
            <a:ext cx="8785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4">
            <a:extLst>
              <a:ext uri="{28A0092B-C50C-407E-A947-70E740481C1C}">
                <a14:useLocalDpi xmlns:a14="http://schemas.microsoft.com/office/drawing/2010/main" val="0"/>
              </a:ext>
            </a:extLst>
          </a:blip>
          <a:srcRect l="10760" t="58125" r="41331" b="32292"/>
          <a:stretch>
            <a:fillRect/>
          </a:stretch>
        </p:blipFill>
        <p:spPr bwMode="auto">
          <a:xfrm>
            <a:off x="131763" y="1412875"/>
            <a:ext cx="6480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0" y="2565400"/>
            <a:ext cx="9144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3318" name="TextBox 4"/>
          <p:cNvSpPr txBox="1">
            <a:spLocks noChangeArrowheads="1"/>
          </p:cNvSpPr>
          <p:nvPr/>
        </p:nvSpPr>
        <p:spPr bwMode="auto">
          <a:xfrm rot="-273254">
            <a:off x="6789738" y="1279525"/>
            <a:ext cx="2125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GB" altLang="en-US" sz="5400">
                <a:solidFill>
                  <a:prstClr val="black"/>
                </a:solidFill>
                <a:cs typeface="Arial" charset="0"/>
                <a:sym typeface="Wingdings" pitchFamily="2" charset="2"/>
              </a:rPr>
              <a:t></a:t>
            </a:r>
            <a:endParaRPr lang="en-GB" altLang="en-US" sz="5400">
              <a:solidFill>
                <a:prstClr val="black"/>
              </a:solidFill>
              <a:cs typeface="Arial" charset="0"/>
            </a:endParaRPr>
          </a:p>
        </p:txBody>
      </p:sp>
      <p:sp>
        <p:nvSpPr>
          <p:cNvPr id="2" name="TextBox 1"/>
          <p:cNvSpPr txBox="1"/>
          <p:nvPr/>
        </p:nvSpPr>
        <p:spPr>
          <a:xfrm>
            <a:off x="515031" y="2759552"/>
            <a:ext cx="7992888" cy="3785652"/>
          </a:xfrm>
          <a:prstGeom prst="rect">
            <a:avLst/>
          </a:prstGeom>
          <a:noFill/>
        </p:spPr>
        <p:txBody>
          <a:bodyPr wrap="square" rtlCol="0">
            <a:spAutoFit/>
          </a:bodyPr>
          <a:lstStyle/>
          <a:p>
            <a:r>
              <a:rPr lang="en-GB" sz="4000" dirty="0" smtClean="0"/>
              <a:t>Remember making a mistake helps us to learn too!</a:t>
            </a:r>
            <a:r>
              <a:rPr lang="en-GB" sz="4000" dirty="0"/>
              <a:t> </a:t>
            </a:r>
            <a:endParaRPr lang="en-GB" sz="4000" dirty="0" smtClean="0"/>
          </a:p>
          <a:p>
            <a:r>
              <a:rPr lang="en-GB" sz="4000" dirty="0" smtClean="0"/>
              <a:t>Making mistakes 		</a:t>
            </a:r>
            <a:r>
              <a:rPr lang="en-GB" sz="4000" dirty="0"/>
              <a:t> </a:t>
            </a:r>
            <a:r>
              <a:rPr lang="en-GB" sz="4000" dirty="0" smtClean="0"/>
              <a:t>  is a GOOD thing as long as we use our mistakes as an opportunity to learn and understand</a:t>
            </a:r>
            <a:r>
              <a:rPr lang="en-GB" sz="4000" dirty="0"/>
              <a:t> </a:t>
            </a:r>
            <a:r>
              <a:rPr lang="en-GB" sz="4000" dirty="0" smtClean="0"/>
              <a:t>things better. </a:t>
            </a:r>
            <a:endParaRPr lang="en-GB" sz="4000" dirty="0"/>
          </a:p>
        </p:txBody>
      </p:sp>
      <p:pic>
        <p:nvPicPr>
          <p:cNvPr id="2050" name="Picture 2" descr="C:\Users\ogg.william\AppData\Local\Microsoft\Windows\Temporary Internet Files\Content.IE5\N3BVX0PE\gramaire-pour-aller-plus-loin-dans-l-usage-de-la-negation-bdf-1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00562" y="3656037"/>
            <a:ext cx="1668928" cy="1006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217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6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l="11011" t="58333" r="22810" b="31876"/>
          <a:stretch>
            <a:fillRect/>
          </a:stretch>
        </p:blipFill>
        <p:spPr bwMode="auto">
          <a:xfrm>
            <a:off x="107950" y="333375"/>
            <a:ext cx="8785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3"/>
          <p:cNvPicPr>
            <a:picLocks noChangeAspect="1" noChangeArrowheads="1"/>
          </p:cNvPicPr>
          <p:nvPr/>
        </p:nvPicPr>
        <p:blipFill>
          <a:blip r:embed="rId4">
            <a:extLst>
              <a:ext uri="{28A0092B-C50C-407E-A947-70E740481C1C}">
                <a14:useLocalDpi xmlns:a14="http://schemas.microsoft.com/office/drawing/2010/main" val="0"/>
              </a:ext>
            </a:extLst>
          </a:blip>
          <a:srcRect l="10760" t="58125" r="41331" b="32292"/>
          <a:stretch>
            <a:fillRect/>
          </a:stretch>
        </p:blipFill>
        <p:spPr bwMode="auto">
          <a:xfrm>
            <a:off x="131763" y="1412875"/>
            <a:ext cx="6480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0" y="2565400"/>
            <a:ext cx="9144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13318" name="TextBox 4"/>
          <p:cNvSpPr txBox="1">
            <a:spLocks noChangeArrowheads="1"/>
          </p:cNvSpPr>
          <p:nvPr/>
        </p:nvSpPr>
        <p:spPr bwMode="auto">
          <a:xfrm rot="-273254">
            <a:off x="6789738" y="1279525"/>
            <a:ext cx="2125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GB" altLang="en-US" sz="5400">
                <a:solidFill>
                  <a:prstClr val="black"/>
                </a:solidFill>
                <a:cs typeface="Arial" charset="0"/>
                <a:sym typeface="Wingdings" pitchFamily="2" charset="2"/>
              </a:rPr>
              <a:t></a:t>
            </a:r>
            <a:endParaRPr lang="en-GB" altLang="en-US" sz="5400">
              <a:solidFill>
                <a:prstClr val="black"/>
              </a:solidFill>
              <a:cs typeface="Arial" charset="0"/>
            </a:endParaRPr>
          </a:p>
        </p:txBody>
      </p:sp>
      <p:pic>
        <p:nvPicPr>
          <p:cNvPr id="3074" name="Picture 2" descr="Image result for child confus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2777" y="2852936"/>
            <a:ext cx="3002421" cy="201622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flipH="1">
            <a:off x="647564" y="5157192"/>
            <a:ext cx="7848872" cy="1200329"/>
          </a:xfrm>
          <a:prstGeom prst="rect">
            <a:avLst/>
          </a:prstGeom>
          <a:noFill/>
        </p:spPr>
        <p:txBody>
          <a:bodyPr wrap="square" rtlCol="0">
            <a:spAutoFit/>
          </a:bodyPr>
          <a:lstStyle/>
          <a:p>
            <a:pPr lvl="0" algn="ctr">
              <a:defRPr/>
            </a:pPr>
            <a:r>
              <a:rPr lang="en-GB" sz="3600" dirty="0">
                <a:latin typeface="Calibri"/>
              </a:rPr>
              <a:t>What can we do if we get stuck </a:t>
            </a:r>
            <a:r>
              <a:rPr lang="en-GB" sz="3600" dirty="0" smtClean="0">
                <a:latin typeface="Calibri"/>
              </a:rPr>
              <a:t>?</a:t>
            </a:r>
          </a:p>
          <a:p>
            <a:pPr lvl="0" algn="ctr">
              <a:defRPr/>
            </a:pPr>
            <a:r>
              <a:rPr lang="en-GB" sz="3600" dirty="0" smtClean="0">
                <a:latin typeface="Calibri"/>
              </a:rPr>
              <a:t>Ideas please …….</a:t>
            </a:r>
            <a:r>
              <a:rPr lang="en-GB" sz="3600" dirty="0" smtClean="0">
                <a:latin typeface="Calibri"/>
              </a:rPr>
              <a:t> </a:t>
            </a:r>
            <a:endParaRPr lang="en-GB" sz="3600" dirty="0">
              <a:latin typeface="Calibri"/>
            </a:endParaRPr>
          </a:p>
        </p:txBody>
      </p:sp>
    </p:spTree>
    <p:extLst>
      <p:ext uri="{BB962C8B-B14F-4D97-AF65-F5344CB8AC3E}">
        <p14:creationId xmlns:p14="http://schemas.microsoft.com/office/powerpoint/2010/main" val="901254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96416" y="620688"/>
            <a:ext cx="8229600" cy="604867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buNone/>
            </a:pPr>
            <a:r>
              <a:rPr lang="en-GB" sz="3200" dirty="0" smtClean="0"/>
              <a:t>Ask yourself some questions…</a:t>
            </a:r>
          </a:p>
          <a:p>
            <a:endParaRPr lang="en-GB" sz="3200" dirty="0" smtClean="0"/>
          </a:p>
          <a:p>
            <a:pPr marL="0" indent="0">
              <a:buNone/>
            </a:pPr>
            <a:endParaRPr lang="en-GB" sz="3200" dirty="0" smtClean="0"/>
          </a:p>
          <a:p>
            <a:pPr marL="514350" indent="-514350">
              <a:buFont typeface="+mj-lt"/>
              <a:buAutoNum type="arabicParenR"/>
            </a:pPr>
            <a:r>
              <a:rPr lang="en-GB" sz="3200" dirty="0" smtClean="0"/>
              <a:t>Have I done something like this before?</a:t>
            </a:r>
          </a:p>
          <a:p>
            <a:pPr marL="514350" indent="-514350">
              <a:buFont typeface="+mj-lt"/>
              <a:buAutoNum type="arabicParenR"/>
            </a:pPr>
            <a:r>
              <a:rPr lang="en-GB" sz="3200" dirty="0" smtClean="0"/>
              <a:t>What strategy could I use try to and figure this out?</a:t>
            </a:r>
          </a:p>
          <a:p>
            <a:pPr marL="514350" indent="-514350">
              <a:buFont typeface="+mj-lt"/>
              <a:buAutoNum type="arabicParenR"/>
            </a:pPr>
            <a:r>
              <a:rPr lang="en-GB" sz="3200" dirty="0" smtClean="0"/>
              <a:t>Is there something or </a:t>
            </a:r>
            <a:r>
              <a:rPr lang="en-GB" sz="3200" dirty="0" smtClean="0"/>
              <a:t>someone </a:t>
            </a:r>
            <a:r>
              <a:rPr lang="en-GB" sz="3200" dirty="0" smtClean="0"/>
              <a:t>who could help me out? </a:t>
            </a:r>
          </a:p>
          <a:p>
            <a:pPr marL="514350" indent="-514350">
              <a:buFont typeface="+mj-lt"/>
              <a:buAutoNum type="arabicParenR"/>
            </a:pPr>
            <a:r>
              <a:rPr lang="en-GB" sz="3200" dirty="0" smtClean="0"/>
              <a:t>What about skipping a part and moving onto the next part. YOU can always go back later. </a:t>
            </a:r>
          </a:p>
          <a:p>
            <a:pPr marL="514350" indent="-514350">
              <a:buFont typeface="+mj-lt"/>
              <a:buAutoNum type="arabicParenR"/>
            </a:pPr>
            <a:r>
              <a:rPr lang="en-GB" sz="3200" dirty="0" smtClean="0"/>
              <a:t>Is this working? If not what else can I do?</a:t>
            </a:r>
            <a:endParaRPr lang="en-GB" sz="3200" dirty="0"/>
          </a:p>
        </p:txBody>
      </p:sp>
      <p:pic>
        <p:nvPicPr>
          <p:cNvPr id="4098" name="Picture 2" descr="Image result for lightbulb mo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116632"/>
            <a:ext cx="2209800" cy="206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738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3779912" y="404664"/>
            <a:ext cx="4032448" cy="2664296"/>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800" dirty="0" smtClean="0"/>
              <a:t>Ok. Lets go and grow our brains!</a:t>
            </a:r>
            <a:endParaRPr lang="en-GB" sz="2800" dirty="0"/>
          </a:p>
        </p:txBody>
      </p:sp>
      <p:sp>
        <p:nvSpPr>
          <p:cNvPr id="5" name="AutoShape 2" descr="Image result for winking cartoon face"/>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winking cartoon face"/>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885" y="3501008"/>
            <a:ext cx="4220777" cy="2783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183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880350" y="492125"/>
            <a:ext cx="893763" cy="130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 name="Rectangle 6"/>
          <p:cNvSpPr/>
          <p:nvPr/>
        </p:nvSpPr>
        <p:spPr>
          <a:xfrm>
            <a:off x="8402638" y="1622425"/>
            <a:ext cx="741362" cy="130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cxnSp>
        <p:nvCxnSpPr>
          <p:cNvPr id="9" name="Straight Arrow Connector 8"/>
          <p:cNvCxnSpPr/>
          <p:nvPr/>
        </p:nvCxnSpPr>
        <p:spPr>
          <a:xfrm>
            <a:off x="498475" y="5661025"/>
            <a:ext cx="3241675" cy="0"/>
          </a:xfrm>
          <a:prstGeom prst="straightConnector1">
            <a:avLst/>
          </a:prstGeom>
          <a:ln w="889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77" name="TextBox 7"/>
          <p:cNvSpPr txBox="1">
            <a:spLocks noChangeArrowheads="1"/>
          </p:cNvSpPr>
          <p:nvPr/>
        </p:nvSpPr>
        <p:spPr bwMode="auto">
          <a:xfrm>
            <a:off x="179388" y="631825"/>
            <a:ext cx="4176712"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GB" altLang="en-US" sz="4600" b="1" dirty="0">
                <a:cs typeface="Arial" charset="0"/>
              </a:rPr>
              <a:t>Your challenge is to create an origami penguin from the sheet of paper in </a:t>
            </a:r>
            <a:r>
              <a:rPr lang="en-GB" altLang="en-US" sz="4600" b="1" dirty="0" smtClean="0">
                <a:cs typeface="Arial" charset="0"/>
              </a:rPr>
              <a:t>front of </a:t>
            </a:r>
            <a:r>
              <a:rPr lang="en-GB" altLang="en-US" sz="4600" b="1" dirty="0">
                <a:cs typeface="Arial" charset="0"/>
              </a:rPr>
              <a:t>you.  </a:t>
            </a:r>
            <a:endParaRPr lang="en-GB" altLang="en-US" sz="4600" b="1" dirty="0" smtClean="0">
              <a:cs typeface="Arial" charset="0"/>
            </a:endParaRPr>
          </a:p>
          <a:p>
            <a:pPr fontAlgn="base">
              <a:spcBef>
                <a:spcPct val="0"/>
              </a:spcBef>
              <a:spcAft>
                <a:spcPct val="0"/>
              </a:spcAft>
            </a:pPr>
            <a:r>
              <a:rPr lang="en-GB" altLang="en-US" sz="4600" b="1" dirty="0" smtClean="0">
                <a:cs typeface="Arial" charset="0"/>
              </a:rPr>
              <a:t>Good </a:t>
            </a:r>
            <a:r>
              <a:rPr lang="en-GB" altLang="en-US" sz="4600" b="1" dirty="0">
                <a:cs typeface="Arial" charset="0"/>
              </a:rPr>
              <a:t>luck!</a:t>
            </a:r>
          </a:p>
        </p:txBody>
      </p:sp>
      <p:pic>
        <p:nvPicPr>
          <p:cNvPr id="3078" name="Picture 2" descr="Z:\Downloads\IMG_27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7559" y="22737"/>
            <a:ext cx="4643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flipV="1">
            <a:off x="4500563" y="0"/>
            <a:ext cx="0" cy="685800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935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7596188" y="473075"/>
            <a:ext cx="893762" cy="130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7" name="Rectangle 6"/>
          <p:cNvSpPr/>
          <p:nvPr/>
        </p:nvSpPr>
        <p:spPr>
          <a:xfrm>
            <a:off x="8042275" y="1773238"/>
            <a:ext cx="893763" cy="1300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2" name="Rectangle 11"/>
          <p:cNvSpPr/>
          <p:nvPr/>
        </p:nvSpPr>
        <p:spPr>
          <a:xfrm>
            <a:off x="7880350" y="492125"/>
            <a:ext cx="893763" cy="130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3" name="Rectangle 12"/>
          <p:cNvSpPr/>
          <p:nvPr/>
        </p:nvSpPr>
        <p:spPr>
          <a:xfrm>
            <a:off x="8402638" y="1622425"/>
            <a:ext cx="741362" cy="130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pic>
        <p:nvPicPr>
          <p:cNvPr id="4102" name="Picture 2" descr="http://propertymortgageinvestment.com/wp-content/uploads/2011/05/paper-scrunch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295525"/>
            <a:ext cx="3527425"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Box 9"/>
          <p:cNvSpPr txBox="1">
            <a:spLocks noChangeArrowheads="1"/>
          </p:cNvSpPr>
          <p:nvPr/>
        </p:nvSpPr>
        <p:spPr bwMode="auto">
          <a:xfrm>
            <a:off x="34925" y="188913"/>
            <a:ext cx="4537075" cy="264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pPr>
            <a:r>
              <a:rPr lang="en-GB" altLang="en-US" sz="16600" b="1" dirty="0">
                <a:cs typeface="Arial" charset="0"/>
              </a:rPr>
              <a:t>?</a:t>
            </a:r>
          </a:p>
        </p:txBody>
      </p:sp>
      <p:sp>
        <p:nvSpPr>
          <p:cNvPr id="9" name="Rectangle 8"/>
          <p:cNvSpPr/>
          <p:nvPr/>
        </p:nvSpPr>
        <p:spPr>
          <a:xfrm>
            <a:off x="7880350" y="492125"/>
            <a:ext cx="893763" cy="130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sp>
        <p:nvSpPr>
          <p:cNvPr id="10" name="Rectangle 9"/>
          <p:cNvSpPr/>
          <p:nvPr/>
        </p:nvSpPr>
        <p:spPr>
          <a:xfrm>
            <a:off x="8402638" y="1622425"/>
            <a:ext cx="741362" cy="1300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pic>
        <p:nvPicPr>
          <p:cNvPr id="4106" name="Picture 2" descr="Z:\Downloads\IMG_279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4661" y="0"/>
            <a:ext cx="46434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flipV="1">
            <a:off x="4500563" y="0"/>
            <a:ext cx="0" cy="685800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8649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3"/>
          <p:cNvSpPr txBox="1">
            <a:spLocks noChangeArrowheads="1"/>
          </p:cNvSpPr>
          <p:nvPr/>
        </p:nvSpPr>
        <p:spPr bwMode="auto">
          <a:xfrm>
            <a:off x="179388" y="333375"/>
            <a:ext cx="8964612" cy="504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GB" altLang="en-US" sz="4600" b="1" dirty="0">
                <a:solidFill>
                  <a:prstClr val="black"/>
                </a:solidFill>
                <a:cs typeface="Arial" charset="0"/>
              </a:rPr>
              <a:t>Did you give up immediately?</a:t>
            </a:r>
          </a:p>
          <a:p>
            <a:pPr fontAlgn="base">
              <a:spcBef>
                <a:spcPct val="0"/>
              </a:spcBef>
              <a:spcAft>
                <a:spcPct val="0"/>
              </a:spcAft>
            </a:pPr>
            <a:endParaRPr lang="en-GB" altLang="en-US" sz="4600" b="1" dirty="0">
              <a:solidFill>
                <a:prstClr val="black"/>
              </a:solidFill>
              <a:cs typeface="Arial" charset="0"/>
            </a:endParaRPr>
          </a:p>
          <a:p>
            <a:pPr fontAlgn="base">
              <a:spcBef>
                <a:spcPct val="0"/>
              </a:spcBef>
              <a:spcAft>
                <a:spcPct val="0"/>
              </a:spcAft>
            </a:pPr>
            <a:r>
              <a:rPr lang="en-GB" altLang="en-US" sz="4600" b="1" dirty="0">
                <a:solidFill>
                  <a:prstClr val="black"/>
                </a:solidFill>
                <a:cs typeface="Arial" charset="0"/>
              </a:rPr>
              <a:t>Did you try and then give up?</a:t>
            </a:r>
          </a:p>
          <a:p>
            <a:pPr fontAlgn="base">
              <a:spcBef>
                <a:spcPct val="0"/>
              </a:spcBef>
              <a:spcAft>
                <a:spcPct val="0"/>
              </a:spcAft>
            </a:pPr>
            <a:endParaRPr lang="en-GB" altLang="en-US" sz="4600" b="1" dirty="0">
              <a:solidFill>
                <a:prstClr val="black"/>
              </a:solidFill>
              <a:cs typeface="Arial" charset="0"/>
            </a:endParaRPr>
          </a:p>
          <a:p>
            <a:pPr fontAlgn="base">
              <a:spcBef>
                <a:spcPct val="0"/>
              </a:spcBef>
              <a:spcAft>
                <a:spcPct val="0"/>
              </a:spcAft>
            </a:pPr>
            <a:r>
              <a:rPr lang="en-GB" altLang="en-US" sz="4600" b="1" dirty="0">
                <a:solidFill>
                  <a:prstClr val="black"/>
                </a:solidFill>
                <a:cs typeface="Arial" charset="0"/>
              </a:rPr>
              <a:t>Did you expect to fail?</a:t>
            </a:r>
          </a:p>
          <a:p>
            <a:pPr fontAlgn="base">
              <a:spcBef>
                <a:spcPct val="0"/>
              </a:spcBef>
              <a:spcAft>
                <a:spcPct val="0"/>
              </a:spcAft>
            </a:pPr>
            <a:endParaRPr lang="en-GB" altLang="en-US" sz="4600" b="1" dirty="0">
              <a:solidFill>
                <a:prstClr val="black"/>
              </a:solidFill>
              <a:cs typeface="Arial" charset="0"/>
            </a:endParaRPr>
          </a:p>
          <a:p>
            <a:pPr fontAlgn="base">
              <a:spcBef>
                <a:spcPct val="0"/>
              </a:spcBef>
              <a:spcAft>
                <a:spcPct val="0"/>
              </a:spcAft>
            </a:pPr>
            <a:r>
              <a:rPr lang="en-GB" altLang="en-US" sz="4600" b="1" dirty="0">
                <a:solidFill>
                  <a:prstClr val="black"/>
                </a:solidFill>
                <a:cs typeface="Arial" charset="0"/>
              </a:rPr>
              <a:t>Did you expect to succeed?</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l="37482" t="53958" r="52795" b="26459"/>
          <a:stretch>
            <a:fillRect/>
          </a:stretch>
        </p:blipFill>
        <p:spPr bwMode="auto">
          <a:xfrm>
            <a:off x="7853363" y="5386388"/>
            <a:ext cx="108267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2079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3"/>
          <p:cNvSpPr txBox="1">
            <a:spLocks noChangeArrowheads="1"/>
          </p:cNvSpPr>
          <p:nvPr/>
        </p:nvSpPr>
        <p:spPr bwMode="auto">
          <a:xfrm>
            <a:off x="179388" y="333375"/>
            <a:ext cx="8713092"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GB" altLang="en-US" sz="4600" b="1" dirty="0">
                <a:solidFill>
                  <a:prstClr val="black"/>
                </a:solidFill>
                <a:cs typeface="Arial" charset="0"/>
              </a:rPr>
              <a:t>A </a:t>
            </a:r>
            <a:r>
              <a:rPr lang="en-GB" altLang="en-US" sz="4600" b="1" dirty="0" err="1">
                <a:solidFill>
                  <a:srgbClr val="C00000"/>
                </a:solidFill>
                <a:cs typeface="Arial" charset="0"/>
              </a:rPr>
              <a:t>mindset</a:t>
            </a:r>
            <a:r>
              <a:rPr lang="en-GB" altLang="en-US" sz="4600" b="1" dirty="0">
                <a:solidFill>
                  <a:prstClr val="black"/>
                </a:solidFill>
                <a:cs typeface="Arial" charset="0"/>
              </a:rPr>
              <a:t> is </a:t>
            </a:r>
            <a:r>
              <a:rPr lang="en-GB" altLang="en-US" sz="4600" b="1" dirty="0" smtClean="0">
                <a:solidFill>
                  <a:prstClr val="black"/>
                </a:solidFill>
                <a:cs typeface="Arial" charset="0"/>
              </a:rPr>
              <a:t>a way of thinking that affects how you attempt activities and tasks.</a:t>
            </a:r>
            <a:endParaRPr lang="en-GB" altLang="en-US" sz="4600" b="1" dirty="0">
              <a:solidFill>
                <a:prstClr val="black"/>
              </a:solidFill>
              <a:cs typeface="Arial" charset="0"/>
            </a:endParaRPr>
          </a:p>
        </p:txBody>
      </p:sp>
      <p:pic>
        <p:nvPicPr>
          <p:cNvPr id="8196" name="Picture 4" descr="Image result for rea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4847928"/>
            <a:ext cx="2600325" cy="176212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Image result for maths"/>
          <p:cNvSpPr>
            <a:spLocks noChangeAspect="1" noChangeArrowheads="1"/>
          </p:cNvSpPr>
          <p:nvPr/>
        </p:nvSpPr>
        <p:spPr bwMode="auto">
          <a:xfrm>
            <a:off x="12065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8" descr="Image result for maths"/>
          <p:cNvSpPr>
            <a:spLocks noChangeAspect="1" noChangeArrowheads="1"/>
          </p:cNvSpPr>
          <p:nvPr/>
        </p:nvSpPr>
        <p:spPr bwMode="auto">
          <a:xfrm>
            <a:off x="27305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0" descr="Image result for maths"/>
          <p:cNvSpPr>
            <a:spLocks noChangeAspect="1" noChangeArrowheads="1"/>
          </p:cNvSpPr>
          <p:nvPr/>
        </p:nvSpPr>
        <p:spPr bwMode="auto">
          <a:xfrm>
            <a:off x="42545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12" descr="Image result for maths"/>
          <p:cNvSpPr>
            <a:spLocks noChangeAspect="1" noChangeArrowheads="1"/>
          </p:cNvSpPr>
          <p:nvPr/>
        </p:nvSpPr>
        <p:spPr bwMode="auto">
          <a:xfrm>
            <a:off x="577850"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206" name="Picture 14" descr="Image result for mat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3751" y="2751212"/>
            <a:ext cx="3028950" cy="1514475"/>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Image result for sin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226" y="4725144"/>
            <a:ext cx="276225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tse1.mm.bing.net/th?&amp;id=OIP.Md4408d516f06ff14bc86cc1b77120ea2o0&amp;w=295&amp;h=197&amp;c=0&amp;pid=1.9&amp;rs=0&amp;p=0&amp;r=0">
            <a:hlinkClick r:id="rId6" tooltip="View image details"/>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274" y="2549366"/>
            <a:ext cx="2809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905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2565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GB">
              <a:solidFill>
                <a:prstClr val="white"/>
              </a:solidFill>
            </a:endParaRP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l="11011" t="58333" r="22810" b="31876"/>
          <a:stretch>
            <a:fillRect/>
          </a:stretch>
        </p:blipFill>
        <p:spPr bwMode="auto">
          <a:xfrm>
            <a:off x="107950" y="333375"/>
            <a:ext cx="87852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3"/>
          <p:cNvPicPr>
            <a:picLocks noChangeAspect="1" noChangeArrowheads="1"/>
          </p:cNvPicPr>
          <p:nvPr/>
        </p:nvPicPr>
        <p:blipFill>
          <a:blip r:embed="rId4">
            <a:extLst>
              <a:ext uri="{28A0092B-C50C-407E-A947-70E740481C1C}">
                <a14:useLocalDpi xmlns:a14="http://schemas.microsoft.com/office/drawing/2010/main" val="0"/>
              </a:ext>
            </a:extLst>
          </a:blip>
          <a:srcRect l="10760" t="58125" r="41331" b="32292"/>
          <a:stretch>
            <a:fillRect/>
          </a:stretch>
        </p:blipFill>
        <p:spPr bwMode="auto">
          <a:xfrm>
            <a:off x="131763" y="1412875"/>
            <a:ext cx="648017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flipH="1">
            <a:off x="0" y="2565400"/>
            <a:ext cx="9144000" cy="0"/>
          </a:xfrm>
          <a:prstGeom prst="line">
            <a:avLst/>
          </a:prstGeom>
          <a:ln w="88900">
            <a:solidFill>
              <a:schemeClr val="tx1"/>
            </a:solidFill>
          </a:ln>
        </p:spPr>
        <p:style>
          <a:lnRef idx="1">
            <a:schemeClr val="accent1"/>
          </a:lnRef>
          <a:fillRef idx="0">
            <a:schemeClr val="accent1"/>
          </a:fillRef>
          <a:effectRef idx="0">
            <a:schemeClr val="accent1"/>
          </a:effectRef>
          <a:fontRef idx="minor">
            <a:schemeClr val="tx1"/>
          </a:fontRef>
        </p:style>
      </p:cxnSp>
      <p:sp>
        <p:nvSpPr>
          <p:cNvPr id="6150" name="TextBox 4"/>
          <p:cNvSpPr txBox="1">
            <a:spLocks noChangeArrowheads="1"/>
          </p:cNvSpPr>
          <p:nvPr/>
        </p:nvSpPr>
        <p:spPr bwMode="auto">
          <a:xfrm rot="-273254">
            <a:off x="6789738" y="1279525"/>
            <a:ext cx="21256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GB" altLang="en-US" sz="5400" dirty="0">
                <a:solidFill>
                  <a:prstClr val="black"/>
                </a:solidFill>
                <a:cs typeface="Arial" charset="0"/>
                <a:sym typeface="Wingdings" pitchFamily="2" charset="2"/>
              </a:rPr>
              <a:t></a:t>
            </a:r>
            <a:endParaRPr lang="en-GB" altLang="en-US" sz="5400" dirty="0">
              <a:solidFill>
                <a:prstClr val="black"/>
              </a:solidFill>
              <a:cs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07792219"/>
              </p:ext>
            </p:extLst>
          </p:nvPr>
        </p:nvGraphicFramePr>
        <p:xfrm>
          <a:off x="0" y="2852738"/>
          <a:ext cx="9144000" cy="4005261"/>
        </p:xfrm>
        <a:graphic>
          <a:graphicData uri="http://schemas.openxmlformats.org/drawingml/2006/table">
            <a:tbl>
              <a:tblPr firstRow="1" bandRow="1">
                <a:tableStyleId>{5C22544A-7EE6-4342-B048-85BDC9FD1C3A}</a:tableStyleId>
              </a:tblPr>
              <a:tblGrid>
                <a:gridCol w="899592"/>
                <a:gridCol w="8244408"/>
              </a:tblGrid>
              <a:tr h="1335087">
                <a:tc>
                  <a:txBody>
                    <a:bodyPr/>
                    <a:lstStyle/>
                    <a:p>
                      <a:pPr algn="ctr"/>
                      <a:r>
                        <a:rPr lang="en-GB" sz="4800" b="1" dirty="0" smtClean="0">
                          <a:solidFill>
                            <a:srgbClr val="C00000"/>
                          </a:solidFill>
                        </a:rPr>
                        <a:t>1</a:t>
                      </a:r>
                      <a:endParaRPr lang="en-GB" sz="4800" b="1" dirty="0">
                        <a:solidFill>
                          <a:srgbClr val="C00000"/>
                        </a:solidFill>
                      </a:endParaRPr>
                    </a:p>
                  </a:txBody>
                  <a:tcPr marT="45717" marB="45717"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sz="2800" b="1" dirty="0" smtClean="0">
                          <a:solidFill>
                            <a:srgbClr val="C00000"/>
                          </a:solidFill>
                        </a:rPr>
                        <a:t>What kind</a:t>
                      </a:r>
                      <a:r>
                        <a:rPr lang="en-GB" sz="2800" b="1" baseline="0" dirty="0" smtClean="0">
                          <a:solidFill>
                            <a:srgbClr val="C00000"/>
                          </a:solidFill>
                        </a:rPr>
                        <a:t> of </a:t>
                      </a:r>
                      <a:r>
                        <a:rPr lang="en-GB" sz="2800" b="1" baseline="0" dirty="0" err="1" smtClean="0">
                          <a:solidFill>
                            <a:srgbClr val="C00000"/>
                          </a:solidFill>
                        </a:rPr>
                        <a:t>Mindset</a:t>
                      </a:r>
                      <a:r>
                        <a:rPr lang="en-GB" sz="2800" b="1" baseline="0" dirty="0" smtClean="0">
                          <a:solidFill>
                            <a:srgbClr val="C00000"/>
                          </a:solidFill>
                        </a:rPr>
                        <a:t> do I have?</a:t>
                      </a:r>
                      <a:endParaRPr lang="en-GB" sz="2800" b="1" dirty="0">
                        <a:solidFill>
                          <a:srgbClr val="C00000"/>
                        </a:solidFill>
                      </a:endParaRPr>
                    </a:p>
                  </a:txBody>
                  <a:tcPr marT="45717" marB="45717"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1335087">
                <a:tc>
                  <a:txBody>
                    <a:bodyPr/>
                    <a:lstStyle/>
                    <a:p>
                      <a:pPr algn="ctr"/>
                      <a:endParaRPr lang="en-GB" sz="4800" b="1" dirty="0">
                        <a:solidFill>
                          <a:schemeClr val="tx1"/>
                        </a:solidFill>
                      </a:endParaRPr>
                    </a:p>
                  </a:txBody>
                  <a:tcPr marT="45717" marB="4571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dirty="0"/>
                    </a:p>
                  </a:txBody>
                  <a:tcPr marT="45717" marB="45717"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1335087">
                <a:tc>
                  <a:txBody>
                    <a:bodyPr/>
                    <a:lstStyle/>
                    <a:p>
                      <a:pPr algn="ctr"/>
                      <a:endParaRPr lang="en-GB" sz="4800" b="1" dirty="0">
                        <a:solidFill>
                          <a:schemeClr val="tx1"/>
                        </a:solidFill>
                      </a:endParaRPr>
                    </a:p>
                  </a:txBody>
                  <a:tcPr marT="45717" marB="4571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dirty="0"/>
                    </a:p>
                  </a:txBody>
                  <a:tcPr marT="45717" marB="45717"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2050" name="Picture 2" descr="http://tse1.mm.bing.net/th?&amp;id=OIP.M375790f46e77c34452af55bdd5cf059bH1&amp;w=273&amp;h=273&amp;c=0&amp;pid=1.9&amp;rs=0&amp;p=0&amp;r=0">
            <a:hlinkClick r:id="rId5" tooltip="View image details"/>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2996952"/>
            <a:ext cx="2456309" cy="245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76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467544" y="1731740"/>
            <a:ext cx="8526646" cy="3631763"/>
          </a:xfrm>
          <a:prstGeom prst="rect">
            <a:avLst/>
          </a:prstGeom>
          <a:ln/>
          <a:extLst/>
        </p:spPr>
        <p:style>
          <a:lnRef idx="0">
            <a:schemeClr val="accent3"/>
          </a:lnRef>
          <a:fillRef idx="3">
            <a:schemeClr val="accent3"/>
          </a:fillRef>
          <a:effectRef idx="3">
            <a:schemeClr val="accent3"/>
          </a:effectRef>
          <a:fontRef idx="minor">
            <a:schemeClr val="lt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GB" altLang="en-US" sz="4600" b="1" dirty="0">
                <a:solidFill>
                  <a:prstClr val="black"/>
                </a:solidFill>
                <a:cs typeface="Arial" charset="0"/>
              </a:rPr>
              <a:t>A </a:t>
            </a:r>
            <a:r>
              <a:rPr lang="en-GB" altLang="en-US" sz="4600" b="1" dirty="0" smtClean="0">
                <a:solidFill>
                  <a:srgbClr val="FF0000"/>
                </a:solidFill>
                <a:cs typeface="Arial" charset="0"/>
              </a:rPr>
              <a:t>fixed </a:t>
            </a:r>
            <a:r>
              <a:rPr lang="en-GB" altLang="en-US" sz="4600" b="1" dirty="0" err="1">
                <a:solidFill>
                  <a:srgbClr val="FF0000"/>
                </a:solidFill>
                <a:cs typeface="Arial" charset="0"/>
              </a:rPr>
              <a:t>mindset</a:t>
            </a:r>
            <a:r>
              <a:rPr lang="en-GB" altLang="en-US" sz="4600" b="1" dirty="0">
                <a:solidFill>
                  <a:srgbClr val="FF0000"/>
                </a:solidFill>
                <a:cs typeface="Arial" charset="0"/>
              </a:rPr>
              <a:t> </a:t>
            </a:r>
            <a:r>
              <a:rPr lang="en-GB" altLang="en-US" sz="4600" b="1" dirty="0" smtClean="0">
                <a:solidFill>
                  <a:prstClr val="black"/>
                </a:solidFill>
                <a:cs typeface="Arial" charset="0"/>
              </a:rPr>
              <a:t>is the </a:t>
            </a:r>
            <a:r>
              <a:rPr lang="en-GB" altLang="en-US" sz="4600" b="1" dirty="0">
                <a:solidFill>
                  <a:prstClr val="black"/>
                </a:solidFill>
                <a:cs typeface="Arial" charset="0"/>
              </a:rPr>
              <a:t>belief </a:t>
            </a:r>
            <a:r>
              <a:rPr lang="en-GB" altLang="en-US" sz="4600" b="1" dirty="0" smtClean="0">
                <a:solidFill>
                  <a:prstClr val="black"/>
                </a:solidFill>
                <a:cs typeface="Arial" charset="0"/>
              </a:rPr>
              <a:t>that no matter how hard you try, </a:t>
            </a:r>
            <a:r>
              <a:rPr lang="en-GB" altLang="en-US" sz="4600" b="1" dirty="0">
                <a:solidFill>
                  <a:prstClr val="black"/>
                </a:solidFill>
                <a:cs typeface="Arial" charset="0"/>
              </a:rPr>
              <a:t>skills and abilities</a:t>
            </a:r>
            <a:r>
              <a:rPr lang="en-GB" altLang="en-US" sz="4600" b="1" dirty="0">
                <a:solidFill>
                  <a:srgbClr val="FF0000"/>
                </a:solidFill>
                <a:cs typeface="Arial" charset="0"/>
              </a:rPr>
              <a:t> </a:t>
            </a:r>
            <a:r>
              <a:rPr lang="en-GB" altLang="en-US" sz="4600" b="1" dirty="0" smtClean="0">
                <a:solidFill>
                  <a:srgbClr val="FF0000"/>
                </a:solidFill>
                <a:cs typeface="Arial" charset="0"/>
              </a:rPr>
              <a:t>cannot </a:t>
            </a:r>
            <a:r>
              <a:rPr lang="en-GB" altLang="en-US" sz="4600" b="1" dirty="0" smtClean="0">
                <a:solidFill>
                  <a:prstClr val="black"/>
                </a:solidFill>
                <a:cs typeface="Arial" charset="0"/>
              </a:rPr>
              <a:t>be developed. You are either born smart and talented or you are not.  </a:t>
            </a:r>
            <a:endParaRPr lang="en-GB" altLang="en-US" sz="4600" b="1" dirty="0">
              <a:solidFill>
                <a:prstClr val="black"/>
              </a:solidFill>
              <a:cs typeface="Arial" charset="0"/>
            </a:endParaRPr>
          </a:p>
        </p:txBody>
      </p:sp>
    </p:spTree>
    <p:extLst>
      <p:ext uri="{BB962C8B-B14F-4D97-AF65-F5344CB8AC3E}">
        <p14:creationId xmlns:p14="http://schemas.microsoft.com/office/powerpoint/2010/main" val="1397191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3"/>
          <p:cNvSpPr txBox="1">
            <a:spLocks noChangeArrowheads="1"/>
          </p:cNvSpPr>
          <p:nvPr/>
        </p:nvSpPr>
        <p:spPr bwMode="auto">
          <a:xfrm>
            <a:off x="179388" y="1772816"/>
            <a:ext cx="8857108" cy="2923877"/>
          </a:xfrm>
          <a:prstGeom prst="rect">
            <a:avLst/>
          </a:prstGeom>
          <a:ln/>
          <a:extLst/>
        </p:spPr>
        <p:style>
          <a:lnRef idx="1">
            <a:schemeClr val="accent3"/>
          </a:lnRef>
          <a:fillRef idx="3">
            <a:schemeClr val="accent3"/>
          </a:fillRef>
          <a:effectRef idx="2">
            <a:schemeClr val="accent3"/>
          </a:effectRef>
          <a:fontRef idx="minor">
            <a:schemeClr val="lt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GB" altLang="en-US" sz="4600" b="1" dirty="0">
                <a:solidFill>
                  <a:prstClr val="black"/>
                </a:solidFill>
                <a:cs typeface="Arial" charset="0"/>
              </a:rPr>
              <a:t>A </a:t>
            </a:r>
            <a:r>
              <a:rPr lang="en-GB" altLang="en-US" sz="4600" b="1" dirty="0">
                <a:solidFill>
                  <a:srgbClr val="FF0000"/>
                </a:solidFill>
                <a:cs typeface="Arial" charset="0"/>
              </a:rPr>
              <a:t>growth </a:t>
            </a:r>
            <a:r>
              <a:rPr lang="en-GB" altLang="en-US" sz="4600" b="1" dirty="0" err="1">
                <a:solidFill>
                  <a:srgbClr val="FF0000"/>
                </a:solidFill>
                <a:cs typeface="Arial" charset="0"/>
              </a:rPr>
              <a:t>mindset</a:t>
            </a:r>
            <a:r>
              <a:rPr lang="en-GB" altLang="en-US" sz="4600" b="1" dirty="0">
                <a:solidFill>
                  <a:srgbClr val="FF0000"/>
                </a:solidFill>
                <a:cs typeface="Arial" charset="0"/>
              </a:rPr>
              <a:t> </a:t>
            </a:r>
            <a:r>
              <a:rPr lang="en-GB" altLang="en-US" sz="4600" b="1" dirty="0" smtClean="0">
                <a:solidFill>
                  <a:prstClr val="black"/>
                </a:solidFill>
                <a:cs typeface="Arial" charset="0"/>
              </a:rPr>
              <a:t>is the </a:t>
            </a:r>
            <a:r>
              <a:rPr lang="en-GB" altLang="en-US" sz="4600" b="1" dirty="0">
                <a:solidFill>
                  <a:prstClr val="black"/>
                </a:solidFill>
                <a:cs typeface="Arial" charset="0"/>
              </a:rPr>
              <a:t>belief that skills and abilities can </a:t>
            </a:r>
            <a:r>
              <a:rPr lang="en-GB" altLang="en-US" sz="4600" b="1" dirty="0" smtClean="0">
                <a:solidFill>
                  <a:prstClr val="black"/>
                </a:solidFill>
                <a:cs typeface="Arial" charset="0"/>
              </a:rPr>
              <a:t>be developed </a:t>
            </a:r>
            <a:r>
              <a:rPr lang="en-GB" altLang="en-US" sz="4600" b="1" dirty="0">
                <a:solidFill>
                  <a:prstClr val="black"/>
                </a:solidFill>
                <a:cs typeface="Arial" charset="0"/>
              </a:rPr>
              <a:t>over time, through </a:t>
            </a:r>
            <a:r>
              <a:rPr lang="en-GB" altLang="en-US" sz="4600" b="1" dirty="0" smtClean="0">
                <a:solidFill>
                  <a:prstClr val="black"/>
                </a:solidFill>
                <a:cs typeface="Arial" charset="0"/>
              </a:rPr>
              <a:t>dedication, practice </a:t>
            </a:r>
            <a:r>
              <a:rPr lang="en-GB" altLang="en-US" sz="4600" b="1" dirty="0">
                <a:solidFill>
                  <a:prstClr val="black"/>
                </a:solidFill>
                <a:cs typeface="Arial" charset="0"/>
              </a:rPr>
              <a:t>and hard work.</a:t>
            </a:r>
          </a:p>
        </p:txBody>
      </p:sp>
    </p:spTree>
    <p:extLst>
      <p:ext uri="{BB962C8B-B14F-4D97-AF65-F5344CB8AC3E}">
        <p14:creationId xmlns:p14="http://schemas.microsoft.com/office/powerpoint/2010/main" val="2637427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008112"/>
          </a:xfrm>
        </p:spPr>
        <p:txBody>
          <a:bodyPr>
            <a:normAutofit/>
          </a:bodyPr>
          <a:lstStyle/>
          <a:p>
            <a:r>
              <a:rPr lang="en-GB" sz="3200" dirty="0" smtClean="0">
                <a:latin typeface="OpenDyslexic" pitchFamily="50" charset="0"/>
              </a:rPr>
              <a:t>Which one are you?</a:t>
            </a:r>
            <a:endParaRPr lang="en-GB" sz="3200" dirty="0">
              <a:latin typeface="OpenDyslexic" pitchFamily="50" charset="0"/>
            </a:endParaRPr>
          </a:p>
        </p:txBody>
      </p:sp>
      <p:pic>
        <p:nvPicPr>
          <p:cNvPr id="1026" name="Picture 2" descr="thumb_COLOURBOX364459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856808" y="113097184"/>
            <a:ext cx="3384376" cy="31621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16" name="Group 15"/>
          <p:cNvGrpSpPr/>
          <p:nvPr/>
        </p:nvGrpSpPr>
        <p:grpSpPr>
          <a:xfrm>
            <a:off x="798227" y="2060848"/>
            <a:ext cx="3150969" cy="3926987"/>
            <a:chOff x="827584" y="1692559"/>
            <a:chExt cx="3150969" cy="4006722"/>
          </a:xfrm>
        </p:grpSpPr>
        <p:pic>
          <p:nvPicPr>
            <p:cNvPr id="7" name="Picture 6" descr="thumb_COLOURBOX3644598[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92559"/>
              <a:ext cx="2988216" cy="243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15" name="Group 14"/>
            <p:cNvGrpSpPr/>
            <p:nvPr/>
          </p:nvGrpSpPr>
          <p:grpSpPr>
            <a:xfrm>
              <a:off x="827584" y="1911617"/>
              <a:ext cx="3150969" cy="3787664"/>
              <a:chOff x="827584" y="1911617"/>
              <a:chExt cx="3150969" cy="3787664"/>
            </a:xfrm>
          </p:grpSpPr>
          <p:sp>
            <p:nvSpPr>
              <p:cNvPr id="4" name="TextBox 3"/>
              <p:cNvSpPr txBox="1"/>
              <p:nvPr/>
            </p:nvSpPr>
            <p:spPr>
              <a:xfrm>
                <a:off x="827584" y="3975732"/>
                <a:ext cx="3150969" cy="1723549"/>
              </a:xfrm>
              <a:prstGeom prst="rect">
                <a:avLst/>
              </a:prstGeom>
              <a:noFill/>
            </p:spPr>
            <p:txBody>
              <a:bodyPr wrap="square" rtlCol="0">
                <a:spAutoFit/>
              </a:bodyPr>
              <a:lstStyle/>
              <a:p>
                <a:pPr algn="ctr"/>
                <a:r>
                  <a:rPr lang="en-US" sz="4000" dirty="0">
                    <a:solidFill>
                      <a:prstClr val="black"/>
                    </a:solidFill>
                    <a:latin typeface="Bernard MT Condensed" pitchFamily="18" charset="0"/>
                  </a:rPr>
                  <a:t>Fixed</a:t>
                </a:r>
                <a:r>
                  <a:rPr lang="en-US" sz="4000" dirty="0">
                    <a:solidFill>
                      <a:prstClr val="black"/>
                    </a:solidFill>
                    <a:latin typeface="OpenDyslexic" pitchFamily="50" charset="0"/>
                  </a:rPr>
                  <a:t> </a:t>
                </a:r>
              </a:p>
              <a:p>
                <a:pPr algn="ctr"/>
                <a:r>
                  <a:rPr lang="en-US" sz="3000" dirty="0">
                    <a:solidFill>
                      <a:prstClr val="black"/>
                    </a:solidFill>
                    <a:latin typeface="OpenDyslexic" pitchFamily="50" charset="0"/>
                  </a:rPr>
                  <a:t>Mindset</a:t>
                </a:r>
              </a:p>
              <a:p>
                <a:r>
                  <a:rPr lang="en-US" dirty="0">
                    <a:solidFill>
                      <a:prstClr val="black"/>
                    </a:solidFill>
                  </a:rPr>
                  <a:t> </a:t>
                </a:r>
              </a:p>
              <a:p>
                <a:endParaRPr lang="en-GB" dirty="0">
                  <a:solidFill>
                    <a:prstClr val="black"/>
                  </a:solidFill>
                </a:endParaRPr>
              </a:p>
            </p:txBody>
          </p:sp>
          <p:pic>
            <p:nvPicPr>
              <p:cNvPr id="11" name="Picture 10" descr="400-04324763w[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27584" y="1911617"/>
                <a:ext cx="3115945" cy="2033905"/>
              </a:xfrm>
              <a:prstGeom prst="rect">
                <a:avLst/>
              </a:prstGeom>
              <a:noFill/>
              <a:ln>
                <a:noFill/>
              </a:ln>
              <a:effectLst/>
            </p:spPr>
          </p:pic>
        </p:grpSp>
      </p:grpSp>
      <p:sp>
        <p:nvSpPr>
          <p:cNvPr id="12" name="TextBox 11"/>
          <p:cNvSpPr txBox="1"/>
          <p:nvPr/>
        </p:nvSpPr>
        <p:spPr>
          <a:xfrm>
            <a:off x="3978553" y="2877936"/>
            <a:ext cx="1451942" cy="707886"/>
          </a:xfrm>
          <a:prstGeom prst="rect">
            <a:avLst/>
          </a:prstGeom>
          <a:noFill/>
        </p:spPr>
        <p:txBody>
          <a:bodyPr wrap="square" rtlCol="0">
            <a:spAutoFit/>
          </a:bodyPr>
          <a:lstStyle/>
          <a:p>
            <a:r>
              <a:rPr lang="en-GB" sz="4000" dirty="0">
                <a:solidFill>
                  <a:prstClr val="black"/>
                </a:solidFill>
                <a:latin typeface="OpenDyslexic" pitchFamily="50" charset="0"/>
              </a:rPr>
              <a:t>Or a</a:t>
            </a:r>
          </a:p>
        </p:txBody>
      </p:sp>
      <p:grpSp>
        <p:nvGrpSpPr>
          <p:cNvPr id="13" name="Group 12"/>
          <p:cNvGrpSpPr/>
          <p:nvPr/>
        </p:nvGrpSpPr>
        <p:grpSpPr>
          <a:xfrm>
            <a:off x="5292628" y="2060848"/>
            <a:ext cx="3851372" cy="3535320"/>
            <a:chOff x="5292628" y="1669345"/>
            <a:chExt cx="3851372" cy="3926823"/>
          </a:xfrm>
        </p:grpSpPr>
        <p:pic>
          <p:nvPicPr>
            <p:cNvPr id="6" name="Picture 5" descr="thumb_COLOURBOX3644598[1]"/>
            <p:cNvPicPr/>
            <p:nvPr/>
          </p:nvPicPr>
          <p:blipFill>
            <a:blip r:embed="rId3">
              <a:extLst>
                <a:ext uri="{28A0092B-C50C-407E-A947-70E740481C1C}">
                  <a14:useLocalDpi xmlns:a14="http://schemas.microsoft.com/office/drawing/2010/main" val="0"/>
                </a:ext>
              </a:extLst>
            </a:blip>
            <a:srcRect/>
            <a:stretch>
              <a:fillRect/>
            </a:stretch>
          </p:blipFill>
          <p:spPr bwMode="auto">
            <a:xfrm>
              <a:off x="5310140" y="1669345"/>
              <a:ext cx="2988216" cy="243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grpSp>
          <p:nvGrpSpPr>
            <p:cNvPr id="8" name="Group 7"/>
            <p:cNvGrpSpPr/>
            <p:nvPr/>
          </p:nvGrpSpPr>
          <p:grpSpPr>
            <a:xfrm>
              <a:off x="5292628" y="3394707"/>
              <a:ext cx="3023240" cy="2201461"/>
              <a:chOff x="5275116" y="2847975"/>
              <a:chExt cx="3023240" cy="2201461"/>
            </a:xfrm>
          </p:grpSpPr>
          <p:pic>
            <p:nvPicPr>
              <p:cNvPr id="9" name="Picture 8" descr="imagesCAG026ZV"/>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18398" y="2847975"/>
                <a:ext cx="2171700" cy="1162050"/>
              </a:xfrm>
              <a:prstGeom prst="rect">
                <a:avLst/>
              </a:prstGeom>
              <a:noFill/>
              <a:ln>
                <a:noFill/>
              </a:ln>
              <a:effectLst/>
            </p:spPr>
          </p:pic>
          <p:sp>
            <p:nvSpPr>
              <p:cNvPr id="10" name="TextBox 9"/>
              <p:cNvSpPr txBox="1"/>
              <p:nvPr/>
            </p:nvSpPr>
            <p:spPr>
              <a:xfrm>
                <a:off x="5275116" y="3941440"/>
                <a:ext cx="3023240" cy="1107996"/>
              </a:xfrm>
              <a:prstGeom prst="rect">
                <a:avLst/>
              </a:prstGeom>
              <a:noFill/>
            </p:spPr>
            <p:txBody>
              <a:bodyPr wrap="square" rtlCol="0">
                <a:spAutoFit/>
              </a:bodyPr>
              <a:lstStyle/>
              <a:p>
                <a:pPr algn="ctr"/>
                <a:r>
                  <a:rPr lang="en-US" sz="3000" dirty="0">
                    <a:solidFill>
                      <a:prstClr val="black"/>
                    </a:solidFill>
                    <a:latin typeface="OpenDyslexic" pitchFamily="50" charset="0"/>
                  </a:rPr>
                  <a:t> Mindset</a:t>
                </a:r>
              </a:p>
              <a:p>
                <a:r>
                  <a:rPr lang="en-US" dirty="0">
                    <a:solidFill>
                      <a:prstClr val="black"/>
                    </a:solidFill>
                  </a:rPr>
                  <a:t> </a:t>
                </a:r>
              </a:p>
              <a:p>
                <a:endParaRPr lang="en-GB" dirty="0">
                  <a:solidFill>
                    <a:prstClr val="black"/>
                  </a:solidFill>
                </a:endParaRPr>
              </a:p>
            </p:txBody>
          </p:sp>
        </p:grpSp>
        <p:sp>
          <p:nvSpPr>
            <p:cNvPr id="14" name="TextBox 13"/>
            <p:cNvSpPr txBox="1"/>
            <p:nvPr/>
          </p:nvSpPr>
          <p:spPr>
            <a:xfrm>
              <a:off x="8178291" y="3394707"/>
              <a:ext cx="965709" cy="707886"/>
            </a:xfrm>
            <a:prstGeom prst="rect">
              <a:avLst/>
            </a:prstGeom>
            <a:noFill/>
          </p:spPr>
          <p:txBody>
            <a:bodyPr wrap="square" rtlCol="0">
              <a:spAutoFit/>
            </a:bodyPr>
            <a:lstStyle/>
            <a:p>
              <a:r>
                <a:rPr lang="en-GB" sz="4000" dirty="0">
                  <a:solidFill>
                    <a:prstClr val="black"/>
                  </a:solidFill>
                  <a:latin typeface="OpenDyslexic" pitchFamily="50" charset="0"/>
                </a:rPr>
                <a:t>?</a:t>
              </a:r>
            </a:p>
          </p:txBody>
        </p:sp>
      </p:grpSp>
    </p:spTree>
    <p:extLst>
      <p:ext uri="{BB962C8B-B14F-4D97-AF65-F5344CB8AC3E}">
        <p14:creationId xmlns:p14="http://schemas.microsoft.com/office/powerpoint/2010/main" val="347596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TM01859861[[fn=Tradeshow]]</Template>
  <TotalTime>203</TotalTime>
  <Words>443</Words>
  <Application>Microsoft Office PowerPoint</Application>
  <PresentationFormat>On-screen Show (4:3)</PresentationFormat>
  <Paragraphs>88</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Tradeshow</vt:lpstr>
      <vt:lpstr>Growth Mindset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Which one are you?</vt:lpstr>
      <vt:lpstr> </vt:lpstr>
      <vt:lpstr>PowerPoint Presentation</vt:lpstr>
      <vt:lpstr>PowerPoint Presentation</vt:lpstr>
      <vt:lpstr>PowerPoint Presentation</vt:lpstr>
      <vt:lpstr>PowerPoint Presentation</vt:lpstr>
      <vt:lpstr>PowerPoint Presentation</vt:lpstr>
    </vt:vector>
  </TitlesOfParts>
  <Company>West Lothian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Ogg, William</dc:creator>
  <cp:lastModifiedBy>Diana Mason</cp:lastModifiedBy>
  <cp:revision>35</cp:revision>
  <cp:lastPrinted>2016-02-02T18:03:53Z</cp:lastPrinted>
  <dcterms:created xsi:type="dcterms:W3CDTF">2016-02-01T17:51:51Z</dcterms:created>
  <dcterms:modified xsi:type="dcterms:W3CDTF">2017-08-28T07:10:32Z</dcterms:modified>
</cp:coreProperties>
</file>