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1"/>
  </p:handoutMasterIdLst>
  <p:sldIdLst>
    <p:sldId id="258" r:id="rId2"/>
    <p:sldId id="263" r:id="rId3"/>
    <p:sldId id="306" r:id="rId4"/>
    <p:sldId id="264" r:id="rId5"/>
    <p:sldId id="292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7" r:id="rId19"/>
    <p:sldId id="267" r:id="rId20"/>
  </p:sldIdLst>
  <p:sldSz cx="9144000" cy="6858000" type="screen4x3"/>
  <p:notesSz cx="6858000" cy="9144000"/>
  <p:embeddedFontLst>
    <p:embeddedFont>
      <p:font typeface="Tuffy" panose="020B06030601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assoon Infant Rg" panose="02000503030000020003" pitchFamily="50" charset="0"/>
      <p:regular r:id="rId30"/>
      <p:bold r:id="rId31"/>
    </p:embeddedFont>
    <p:embeddedFont>
      <p:font typeface="Twinkl" panose="020B0604020202020204" pitchFamily="2" charset="0"/>
      <p:regular r:id="rId32"/>
      <p:bold r:id="rId33"/>
    </p:embeddedFont>
    <p:embeddedFont>
      <p:font typeface="Twinkl SemiBold" pitchFamily="2" charset="0"/>
      <p:bold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00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FB2"/>
    <a:srgbClr val="2B694E"/>
    <a:srgbClr val="F9F9F9"/>
    <a:srgbClr val="0B8F5E"/>
    <a:srgbClr val="444C90"/>
    <a:srgbClr val="F4CB4A"/>
    <a:srgbClr val="B94643"/>
    <a:srgbClr val="0D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78" y="72"/>
      </p:cViewPr>
      <p:guideLst>
        <p:guide orient="horz" pos="2160"/>
        <p:guide pos="2880"/>
        <p:guide pos="317"/>
        <p:guide orient="horz" pos="3997"/>
        <p:guide pos="5420"/>
        <p:guide orient="horz" pos="300"/>
        <p:guide pos="476"/>
        <p:guide orient="horz" pos="459"/>
        <p:guide orient="horz" pos="3838"/>
        <p:guide pos="526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18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ACE2A1-638B-4808-A0C6-7B9E7F18CD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B5BA3-54FE-45B4-A42E-09AF757DD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493CEC-50BC-4684-9B55-3C6ACE754167}" type="datetimeFigureOut">
              <a:rPr lang="en-GB"/>
              <a:pPr>
                <a:defRPr/>
              </a:pPr>
              <a:t>20/01/2021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D13FE5-B2A0-4BED-8436-0248C494CC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64D45-1EDC-429A-8438-ADE22E756B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B626C08-5D63-44F3-9127-A29583E71B0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E5DC2F-E9BE-406B-A973-053CE925F25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60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317C043-B553-4C5A-8CC3-3743CF401AD8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546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074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60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68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203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65353BD-81D6-4A9B-8DBA-912645BAC4D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22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57B1A66-249F-4FCB-8E73-81FAD9B6618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2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A59F18D-F271-4216-A16A-496690372D14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88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002AEB-557B-4893-901B-575EBF6F64D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7174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DCFC79-368C-4BA9-82CF-6E4EA76DD7B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25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1B3F406-1A5F-479E-9A94-51D1F57F6963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733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822A980-F6A9-46C0-A0E9-18628E43D922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751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81" r:id="rId11"/>
    <p:sldLayoutId id="2147483782" r:id="rId12"/>
    <p:sldLayoutId id="2147483793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hyperlink" Target="https://youtu.be/szx_wv17_C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ijh7_OrM23I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33"/>
    </mc:Choice>
    <mc:Fallback>
      <p:transition spd="slow" advTm="1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6761AD3-E5D4-4EC4-920B-C66844B1DB30}"/>
              </a:ext>
            </a:extLst>
          </p:cNvPr>
          <p:cNvSpPr/>
          <p:nvPr/>
        </p:nvSpPr>
        <p:spPr>
          <a:xfrm>
            <a:off x="457200" y="3003550"/>
            <a:ext cx="8210550" cy="3089275"/>
          </a:xfrm>
          <a:prstGeom prst="rect">
            <a:avLst/>
          </a:prstGeom>
          <a:solidFill>
            <a:srgbClr val="8DCFB2"/>
          </a:solidFill>
          <a:ln w="38100">
            <a:solidFill>
              <a:srgbClr val="8DCF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2AAA2B-AC95-4421-915B-FB7F28A6FF49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E30CF7-750C-4CE5-9C1F-05C40A6DC4F1}"/>
              </a:ext>
            </a:extLst>
          </p:cNvPr>
          <p:cNvSpPr/>
          <p:nvPr/>
        </p:nvSpPr>
        <p:spPr>
          <a:xfrm>
            <a:off x="755650" y="1319213"/>
            <a:ext cx="7596188" cy="12772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Imagine you are a child who is being evacuated. You are bound to </a:t>
            </a:r>
            <a:br>
              <a:rPr lang="en-GB" dirty="0">
                <a:latin typeface="+mn-lt"/>
              </a:rPr>
            </a:br>
            <a:r>
              <a:rPr lang="en-GB" dirty="0">
                <a:latin typeface="+mn-lt"/>
              </a:rPr>
              <a:t>have a mixture of emotions about what you are about to experience. 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dirty="0" smtClean="0">
                <a:latin typeface="+mj-lt"/>
              </a:rPr>
              <a:t>Choose at least two thinking hats and answer the questions that surround them.  Write your answers in your jotter or use your laptop.</a:t>
            </a:r>
            <a:endParaRPr lang="en-GB" dirty="0">
              <a:latin typeface="+mj-lt"/>
            </a:endParaRPr>
          </a:p>
        </p:txBody>
      </p:sp>
      <p:pic>
        <p:nvPicPr>
          <p:cNvPr id="2355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787775"/>
            <a:ext cx="1433513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54350"/>
            <a:ext cx="1654175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8" y="3141663"/>
            <a:ext cx="17113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4616450"/>
            <a:ext cx="1966912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4770438"/>
            <a:ext cx="18049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3079750"/>
            <a:ext cx="13652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3" name="Rectangle 13"/>
          <p:cNvSpPr>
            <a:spLocks noChangeArrowheads="1"/>
          </p:cNvSpPr>
          <p:nvPr/>
        </p:nvSpPr>
        <p:spPr bwMode="auto">
          <a:xfrm>
            <a:off x="1724025" y="3378200"/>
            <a:ext cx="10826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444C90"/>
                </a:solidFill>
              </a:rPr>
              <a:t>Blue: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Thinking</a:t>
            </a:r>
          </a:p>
        </p:txBody>
      </p:sp>
      <p:sp>
        <p:nvSpPr>
          <p:cNvPr id="23564" name="Rectangle 16"/>
          <p:cNvSpPr>
            <a:spLocks noChangeArrowheads="1"/>
          </p:cNvSpPr>
          <p:nvPr/>
        </p:nvSpPr>
        <p:spPr bwMode="auto">
          <a:xfrm>
            <a:off x="631825" y="5191125"/>
            <a:ext cx="1120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B94643"/>
                </a:solidFill>
              </a:rPr>
              <a:t>Red: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Emotions</a:t>
            </a:r>
          </a:p>
        </p:txBody>
      </p:sp>
      <p:sp>
        <p:nvSpPr>
          <p:cNvPr id="23565" name="Rectangle 17"/>
          <p:cNvSpPr>
            <a:spLocks noChangeArrowheads="1"/>
          </p:cNvSpPr>
          <p:nvPr/>
        </p:nvSpPr>
        <p:spPr bwMode="auto">
          <a:xfrm>
            <a:off x="3074988" y="4318000"/>
            <a:ext cx="14176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White: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Information</a:t>
            </a:r>
          </a:p>
        </p:txBody>
      </p:sp>
      <p:sp>
        <p:nvSpPr>
          <p:cNvPr id="23566" name="Rectangle 18"/>
          <p:cNvSpPr>
            <a:spLocks noChangeArrowheads="1"/>
          </p:cNvSpPr>
          <p:nvPr/>
        </p:nvSpPr>
        <p:spPr bwMode="auto">
          <a:xfrm>
            <a:off x="4886325" y="5343525"/>
            <a:ext cx="1062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FFFF00"/>
                </a:solidFill>
              </a:rPr>
              <a:t>Yellow: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Positives</a:t>
            </a:r>
          </a:p>
        </p:txBody>
      </p:sp>
      <p:sp>
        <p:nvSpPr>
          <p:cNvPr id="23567" name="Rectangle 19"/>
          <p:cNvSpPr>
            <a:spLocks noChangeArrowheads="1"/>
          </p:cNvSpPr>
          <p:nvPr/>
        </p:nvSpPr>
        <p:spPr bwMode="auto">
          <a:xfrm>
            <a:off x="5484813" y="3105150"/>
            <a:ext cx="11160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Black: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AU" altLang="en-US">
                <a:solidFill>
                  <a:schemeClr val="tx1"/>
                </a:solidFill>
              </a:rPr>
              <a:t>P</a:t>
            </a:r>
            <a:r>
              <a:rPr lang="en-GB" altLang="en-US">
                <a:solidFill>
                  <a:schemeClr val="tx1"/>
                </a:solidFill>
              </a:rPr>
              <a:t>roblems</a:t>
            </a:r>
          </a:p>
        </p:txBody>
      </p:sp>
      <p:sp>
        <p:nvSpPr>
          <p:cNvPr id="23568" name="Rectangle 20"/>
          <p:cNvSpPr>
            <a:spLocks noChangeArrowheads="1"/>
          </p:cNvSpPr>
          <p:nvPr/>
        </p:nvSpPr>
        <p:spPr bwMode="auto">
          <a:xfrm>
            <a:off x="6324600" y="4264025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0B8F5E"/>
                </a:solidFill>
              </a:rPr>
              <a:t>Green: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Creative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2163" y="376920"/>
            <a:ext cx="1232693" cy="1232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FEFCAC6-B831-40CA-849B-A82FF54E4AE9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A07F4-98DB-4E4B-9340-0AA604E4612E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pic>
        <p:nvPicPr>
          <p:cNvPr id="2458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0" y="2822575"/>
            <a:ext cx="265430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I know already about evacuation?</a:t>
            </a:r>
          </a:p>
        </p:txBody>
      </p:sp>
      <p:sp>
        <p:nvSpPr>
          <p:cNvPr id="24582" name="Rectangle 22"/>
          <p:cNvSpPr>
            <a:spLocks noChangeArrowheads="1"/>
          </p:cNvSpPr>
          <p:nvPr/>
        </p:nvSpPr>
        <p:spPr bwMode="auto">
          <a:xfrm>
            <a:off x="930275" y="4968875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key facts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I recall?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987252-76A9-443D-A1B1-1685EA376D1E}"/>
              </a:ext>
            </a:extLst>
          </p:cNvPr>
          <p:cNvSpPr/>
          <p:nvPr/>
        </p:nvSpPr>
        <p:spPr>
          <a:xfrm>
            <a:off x="1983418" y="1681404"/>
            <a:ext cx="5177164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n-lt"/>
              </a:rPr>
              <a:t>White: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</a:t>
            </a:r>
            <a:r>
              <a:rPr lang="en-GB" sz="2800" dirty="0">
                <a:latin typeface="+mn-lt"/>
              </a:rPr>
              <a:t>Information</a:t>
            </a:r>
          </a:p>
        </p:txBody>
      </p:sp>
      <p:sp>
        <p:nvSpPr>
          <p:cNvPr id="24584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else would I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like to know?</a:t>
            </a:r>
          </a:p>
        </p:txBody>
      </p:sp>
      <p:sp>
        <p:nvSpPr>
          <p:cNvPr id="24585" name="Rectangle 25"/>
          <p:cNvSpPr>
            <a:spLocks noChangeArrowheads="1"/>
          </p:cNvSpPr>
          <p:nvPr/>
        </p:nvSpPr>
        <p:spPr bwMode="auto">
          <a:xfrm>
            <a:off x="5280025" y="4967288"/>
            <a:ext cx="2890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else do I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need to know?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765E862-0F27-4A96-8620-3086B23D9834}"/>
              </a:ext>
            </a:extLst>
          </p:cNvPr>
          <p:cNvSpPr/>
          <p:nvPr/>
        </p:nvSpPr>
        <p:spPr>
          <a:xfrm>
            <a:off x="755650" y="1504950"/>
            <a:ext cx="7596188" cy="46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093E0B-94E3-458E-AD95-F96DC8E349CA}"/>
              </a:ext>
            </a:extLst>
          </p:cNvPr>
          <p:cNvSpPr/>
          <p:nvPr/>
        </p:nvSpPr>
        <p:spPr>
          <a:xfrm>
            <a:off x="755650" y="6061075"/>
            <a:ext cx="7596188" cy="46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B066465-4B47-4F1F-882F-381A371B1971}"/>
              </a:ext>
            </a:extLst>
          </p:cNvPr>
          <p:cNvSpPr/>
          <p:nvPr/>
        </p:nvSpPr>
        <p:spPr>
          <a:xfrm rot="5400000" flipV="1">
            <a:off x="-1550988" y="3783013"/>
            <a:ext cx="4602163" cy="46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5863BE-DFD9-49FF-867D-B2B96563D9ED}"/>
              </a:ext>
            </a:extLst>
          </p:cNvPr>
          <p:cNvSpPr/>
          <p:nvPr/>
        </p:nvSpPr>
        <p:spPr>
          <a:xfrm rot="5400000" flipV="1">
            <a:off x="6040437" y="3783013"/>
            <a:ext cx="4602163" cy="46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D7EE2B5-3337-4D37-A85A-E06572CF479C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solidFill>
              <a:srgbClr val="444C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EE32-B12E-4F10-9250-ACC949E4516D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I need to think about as I embark on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my journey?</a:t>
            </a:r>
          </a:p>
        </p:txBody>
      </p:sp>
      <p:sp>
        <p:nvSpPr>
          <p:cNvPr id="25605" name="Rectangle 22"/>
          <p:cNvSpPr>
            <a:spLocks noChangeArrowheads="1"/>
          </p:cNvSpPr>
          <p:nvPr/>
        </p:nvSpPr>
        <p:spPr bwMode="auto">
          <a:xfrm>
            <a:off x="930275" y="5243513"/>
            <a:ext cx="2890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will I do next?</a:t>
            </a:r>
          </a:p>
        </p:txBody>
      </p:sp>
      <p:sp>
        <p:nvSpPr>
          <p:cNvPr id="25606" name="Rectangle 23"/>
          <p:cNvSpPr>
            <a:spLocks noChangeArrowheads="1"/>
          </p:cNvSpPr>
          <p:nvPr/>
        </p:nvSpPr>
        <p:spPr bwMode="auto">
          <a:xfrm>
            <a:off x="1982788" y="1681163"/>
            <a:ext cx="517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444C90"/>
                </a:solidFill>
              </a:rPr>
              <a:t>Blue: </a:t>
            </a:r>
            <a:r>
              <a:rPr lang="en-GB" altLang="en-US" sz="2800">
                <a:solidFill>
                  <a:schemeClr val="tx1"/>
                </a:solidFill>
              </a:rPr>
              <a:t>Thinking</a:t>
            </a:r>
          </a:p>
        </p:txBody>
      </p:sp>
      <p:sp>
        <p:nvSpPr>
          <p:cNvPr id="25607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can I prepare myself for this?</a:t>
            </a:r>
          </a:p>
        </p:txBody>
      </p:sp>
      <p:pic>
        <p:nvPicPr>
          <p:cNvPr id="2560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2349500"/>
            <a:ext cx="28606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1673142-1E09-4271-AF57-7B178435B13D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FC2095-2B8D-4168-896A-8CCF67BEBD98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might go wrong or not as expected?</a:t>
            </a:r>
          </a:p>
        </p:txBody>
      </p:sp>
      <p:sp>
        <p:nvSpPr>
          <p:cNvPr id="26629" name="Rectangle 22"/>
          <p:cNvSpPr>
            <a:spLocks noChangeArrowheads="1"/>
          </p:cNvSpPr>
          <p:nvPr/>
        </p:nvSpPr>
        <p:spPr bwMode="auto">
          <a:xfrm>
            <a:off x="2022475" y="5451475"/>
            <a:ext cx="5099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Will my new family accept me?</a:t>
            </a:r>
          </a:p>
        </p:txBody>
      </p:sp>
      <p:sp>
        <p:nvSpPr>
          <p:cNvPr id="26630" name="Rectangle 23"/>
          <p:cNvSpPr>
            <a:spLocks noChangeArrowheads="1"/>
          </p:cNvSpPr>
          <p:nvPr/>
        </p:nvSpPr>
        <p:spPr bwMode="auto">
          <a:xfrm>
            <a:off x="1982788" y="1681163"/>
            <a:ext cx="517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chemeClr val="tx1"/>
                </a:solidFill>
              </a:rPr>
              <a:t>Black: </a:t>
            </a:r>
            <a:r>
              <a:rPr lang="en-GB" altLang="en-US" sz="2800">
                <a:solidFill>
                  <a:schemeClr val="tx1"/>
                </a:solidFill>
              </a:rPr>
              <a:t>Problems</a:t>
            </a:r>
          </a:p>
        </p:txBody>
      </p:sp>
      <p:sp>
        <p:nvSpPr>
          <p:cNvPr id="26631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Is evacuation going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to work out?</a:t>
            </a:r>
          </a:p>
        </p:txBody>
      </p:sp>
      <p:pic>
        <p:nvPicPr>
          <p:cNvPr id="2663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995613"/>
            <a:ext cx="3883025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FB44037-0430-4C34-8535-E4CA8E8CC01A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solidFill>
              <a:srgbClr val="0D9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901CD7-891E-4BA4-BF6A-C0CCA5ACF500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can I do to make this experience as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pleasant as possible?</a:t>
            </a:r>
          </a:p>
        </p:txBody>
      </p:sp>
      <p:sp>
        <p:nvSpPr>
          <p:cNvPr id="27653" name="Rectangle 22"/>
          <p:cNvSpPr>
            <a:spLocks noChangeArrowheads="1"/>
          </p:cNvSpPr>
          <p:nvPr/>
        </p:nvSpPr>
        <p:spPr bwMode="auto">
          <a:xfrm>
            <a:off x="1620838" y="5451475"/>
            <a:ext cx="5902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can I solve the black hat evacuation problems?</a:t>
            </a:r>
          </a:p>
        </p:txBody>
      </p:sp>
      <p:sp>
        <p:nvSpPr>
          <p:cNvPr id="27654" name="Rectangle 23"/>
          <p:cNvSpPr>
            <a:spLocks noChangeArrowheads="1"/>
          </p:cNvSpPr>
          <p:nvPr/>
        </p:nvSpPr>
        <p:spPr bwMode="auto">
          <a:xfrm>
            <a:off x="1982788" y="1681163"/>
            <a:ext cx="517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0B8F5E"/>
                </a:solidFill>
              </a:rPr>
              <a:t>Green: </a:t>
            </a:r>
            <a:r>
              <a:rPr lang="en-GB" altLang="en-US" sz="2800">
                <a:solidFill>
                  <a:schemeClr val="tx1"/>
                </a:solidFill>
              </a:rPr>
              <a:t>Creative</a:t>
            </a:r>
          </a:p>
        </p:txBody>
      </p:sp>
      <p:sp>
        <p:nvSpPr>
          <p:cNvPr id="27655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can I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help others?</a:t>
            </a:r>
          </a:p>
        </p:txBody>
      </p:sp>
      <p:pic>
        <p:nvPicPr>
          <p:cNvPr id="2765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265363"/>
            <a:ext cx="4179888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D1D932A-53E2-4B44-A42C-774625F2688B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solidFill>
              <a:srgbClr val="B9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65C4FB-69C4-406D-94C5-DBB0C8BB77E7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28676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do I feel about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being evacuated?</a:t>
            </a:r>
          </a:p>
        </p:txBody>
      </p:sp>
      <p:sp>
        <p:nvSpPr>
          <p:cNvPr id="28677" name="Rectangle 22"/>
          <p:cNvSpPr>
            <a:spLocks noChangeArrowheads="1"/>
          </p:cNvSpPr>
          <p:nvPr/>
        </p:nvSpPr>
        <p:spPr bwMode="auto">
          <a:xfrm>
            <a:off x="1620838" y="5451475"/>
            <a:ext cx="5902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I find most exciting or interesting?</a:t>
            </a:r>
          </a:p>
        </p:txBody>
      </p:sp>
      <p:sp>
        <p:nvSpPr>
          <p:cNvPr id="28678" name="Rectangle 23"/>
          <p:cNvSpPr>
            <a:spLocks noChangeArrowheads="1"/>
          </p:cNvSpPr>
          <p:nvPr/>
        </p:nvSpPr>
        <p:spPr bwMode="auto">
          <a:xfrm>
            <a:off x="1982788" y="1681163"/>
            <a:ext cx="517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B94643"/>
                </a:solidFill>
              </a:rPr>
              <a:t>Red:</a:t>
            </a:r>
            <a:r>
              <a:rPr lang="en-GB" altLang="en-US" sz="2800" b="1">
                <a:solidFill>
                  <a:srgbClr val="0B8F5E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Emotions</a:t>
            </a:r>
          </a:p>
        </p:txBody>
      </p:sp>
      <p:sp>
        <p:nvSpPr>
          <p:cNvPr id="28679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I not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like about being evacuated?</a:t>
            </a:r>
          </a:p>
        </p:txBody>
      </p:sp>
      <p:pic>
        <p:nvPicPr>
          <p:cNvPr id="2868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2576513"/>
            <a:ext cx="371475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Rectangle 10"/>
          <p:cNvSpPr>
            <a:spLocks noChangeArrowheads="1"/>
          </p:cNvSpPr>
          <p:nvPr/>
        </p:nvSpPr>
        <p:spPr bwMode="auto">
          <a:xfrm>
            <a:off x="923925" y="3895725"/>
            <a:ext cx="18049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I like about being evacuated?</a:t>
            </a:r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6219825" y="3900488"/>
            <a:ext cx="19510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am I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most nervous or worried about?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522878D-E202-408D-A292-98948F5E06C0}"/>
              </a:ext>
            </a:extLst>
          </p:cNvPr>
          <p:cNvSpPr/>
          <p:nvPr/>
        </p:nvSpPr>
        <p:spPr>
          <a:xfrm>
            <a:off x="755650" y="1533525"/>
            <a:ext cx="7596188" cy="4559300"/>
          </a:xfrm>
          <a:prstGeom prst="rect">
            <a:avLst/>
          </a:prstGeom>
          <a:solidFill>
            <a:schemeClr val="bg1"/>
          </a:solidFill>
          <a:ln w="38100">
            <a:solidFill>
              <a:srgbClr val="F4CB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C087E8-4B07-47D8-82F4-E2F19EF1A18E}"/>
              </a:ext>
            </a:extLst>
          </p:cNvPr>
          <p:cNvSpPr/>
          <p:nvPr/>
        </p:nvSpPr>
        <p:spPr>
          <a:xfrm>
            <a:off x="2995613" y="728663"/>
            <a:ext cx="3152775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In Their Shoes</a:t>
            </a:r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930275" y="2349500"/>
            <a:ext cx="2890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Why is evacuation happening?</a:t>
            </a:r>
          </a:p>
        </p:txBody>
      </p:sp>
      <p:sp>
        <p:nvSpPr>
          <p:cNvPr id="29701" name="Rectangle 22"/>
          <p:cNvSpPr>
            <a:spLocks noChangeArrowheads="1"/>
          </p:cNvSpPr>
          <p:nvPr/>
        </p:nvSpPr>
        <p:spPr bwMode="auto">
          <a:xfrm>
            <a:off x="1620838" y="5451475"/>
            <a:ext cx="5902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is being evacuated going to help me?</a:t>
            </a:r>
          </a:p>
        </p:txBody>
      </p:sp>
      <p:sp>
        <p:nvSpPr>
          <p:cNvPr id="29702" name="Rectangle 23"/>
          <p:cNvSpPr>
            <a:spLocks noChangeArrowheads="1"/>
          </p:cNvSpPr>
          <p:nvPr/>
        </p:nvSpPr>
        <p:spPr bwMode="auto">
          <a:xfrm>
            <a:off x="1982788" y="1681163"/>
            <a:ext cx="517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F4CB4A"/>
                </a:solidFill>
              </a:rPr>
              <a:t>Yellow:</a:t>
            </a:r>
            <a:r>
              <a:rPr lang="en-GB" altLang="en-US" sz="2800" b="1">
                <a:solidFill>
                  <a:srgbClr val="B94643"/>
                </a:solidFill>
              </a:rPr>
              <a:t> </a:t>
            </a:r>
            <a:r>
              <a:rPr lang="en-GB" altLang="en-US" sz="2800">
                <a:solidFill>
                  <a:schemeClr val="tx1"/>
                </a:solidFill>
              </a:rPr>
              <a:t>Positives</a:t>
            </a:r>
          </a:p>
        </p:txBody>
      </p:sp>
      <p:sp>
        <p:nvSpPr>
          <p:cNvPr id="29703" name="Rectangle 24"/>
          <p:cNvSpPr>
            <a:spLocks noChangeArrowheads="1"/>
          </p:cNvSpPr>
          <p:nvPr/>
        </p:nvSpPr>
        <p:spPr bwMode="auto">
          <a:xfrm>
            <a:off x="5280025" y="2349500"/>
            <a:ext cx="28908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are the good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points about being evacuated?</a:t>
            </a:r>
          </a:p>
        </p:txBody>
      </p:sp>
      <p:pic>
        <p:nvPicPr>
          <p:cNvPr id="2970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2409825"/>
            <a:ext cx="2854325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480219E-1DAD-404F-BCCB-1E8F4A7F52BA}"/>
              </a:ext>
            </a:extLst>
          </p:cNvPr>
          <p:cNvSpPr/>
          <p:nvPr/>
        </p:nvSpPr>
        <p:spPr>
          <a:xfrm>
            <a:off x="894806" y="1533525"/>
            <a:ext cx="3779837" cy="4559300"/>
          </a:xfrm>
          <a:prstGeom prst="rect">
            <a:avLst/>
          </a:prstGeom>
          <a:solidFill>
            <a:schemeClr val="bg1"/>
          </a:solidFill>
          <a:ln w="38100">
            <a:solidFill>
              <a:srgbClr val="2B6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73A8D-465C-4549-A567-F6F04FCE0F7E}"/>
              </a:ext>
            </a:extLst>
          </p:cNvPr>
          <p:cNvSpPr/>
          <p:nvPr/>
        </p:nvSpPr>
        <p:spPr>
          <a:xfrm>
            <a:off x="4572000" y="1533525"/>
            <a:ext cx="3779838" cy="4559300"/>
          </a:xfrm>
          <a:prstGeom prst="rect">
            <a:avLst/>
          </a:prstGeom>
          <a:solidFill>
            <a:srgbClr val="2B694E"/>
          </a:solidFill>
          <a:ln w="38100">
            <a:solidFill>
              <a:srgbClr val="2B6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hlinkClick r:id="rId4"/>
              </a:rPr>
              <a:t>Here is  an example of a letter sent by an evacuee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hlinkClick r:id="rId4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smtClean="0">
                <a:hlinkClick r:id="rId4"/>
              </a:rPr>
              <a:t>https</a:t>
            </a:r>
            <a:r>
              <a:rPr lang="en-GB" dirty="0">
                <a:hlinkClick r:id="rId4"/>
              </a:rPr>
              <a:t>://</a:t>
            </a:r>
            <a:r>
              <a:rPr lang="en-GB" dirty="0" smtClean="0">
                <a:hlinkClick r:id="rId4"/>
              </a:rPr>
              <a:t>youtu.be/szx_wv17_CE</a:t>
            </a:r>
            <a:endParaRPr lang="en-GB" dirty="0" smtClean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3FA872-A15F-4438-AE99-141B760545D8}"/>
              </a:ext>
            </a:extLst>
          </p:cNvPr>
          <p:cNvSpPr/>
          <p:nvPr/>
        </p:nvSpPr>
        <p:spPr>
          <a:xfrm>
            <a:off x="2995613" y="728663"/>
            <a:ext cx="3163887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Evacuee Letter</a:t>
            </a:r>
          </a:p>
        </p:txBody>
      </p:sp>
      <p:sp>
        <p:nvSpPr>
          <p:cNvPr id="30725" name="Rectangle 7"/>
          <p:cNvSpPr>
            <a:spLocks noChangeArrowheads="1"/>
          </p:cNvSpPr>
          <p:nvPr/>
        </p:nvSpPr>
        <p:spPr bwMode="auto">
          <a:xfrm>
            <a:off x="894805" y="1884181"/>
            <a:ext cx="3436937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Your challenge is to write a letter in role as an evacuee from World War II.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Use your responses to the thinking hat questions and the prompts on the </a:t>
            </a:r>
            <a:r>
              <a:rPr lang="en-GB" altLang="en-US" b="1" dirty="0">
                <a:solidFill>
                  <a:schemeClr val="tx1"/>
                </a:solidFill>
              </a:rPr>
              <a:t>Evacuee Letter Activity Sheet</a:t>
            </a:r>
            <a:r>
              <a:rPr lang="en-GB" altLang="en-US" dirty="0">
                <a:solidFill>
                  <a:schemeClr val="tx1"/>
                </a:solidFill>
              </a:rPr>
              <a:t> to help you.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286" y="728662"/>
            <a:ext cx="1155519" cy="1155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7C0E4E0-482F-4899-9576-A0F898F4583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6EB0945-77DC-419C-BEE5-A5E23F8D01A5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628650" y="735012"/>
            <a:ext cx="78867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tx1"/>
                </a:solidFill>
                <a:latin typeface="Twinkl SemiBold" pitchFamily="2" charset="0"/>
              </a:rPr>
              <a:t>LI: To find out about the experiences of children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chemeClr val="tx1"/>
                </a:solidFill>
                <a:latin typeface="Twinkl SemiBold" pitchFamily="2" charset="0"/>
              </a:rPr>
              <a:t>who were evacuated during WW2</a:t>
            </a:r>
          </a:p>
        </p:txBody>
      </p:sp>
      <p:sp>
        <p:nvSpPr>
          <p:cNvPr id="1536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describe what evacuees needed to take with them on their journey.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use different thinking skills to help me organise information about being evacuated.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explain when, where and why children were evacuated.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describe how it might have felt to be evacuated</a:t>
            </a:r>
            <a:r>
              <a:rPr lang="en-GB" altLang="en-US" dirty="0" smtClean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 smtClean="0"/>
              <a:t>I can take notes from the video</a:t>
            </a:r>
            <a:endParaRPr lang="en-GB" altLang="en-US" dirty="0"/>
          </a:p>
          <a:p>
            <a:pPr eaLnBrk="1" hangingPunct="1">
              <a:lnSpc>
                <a:spcPct val="100000"/>
              </a:lnSpc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850" y="260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4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33"/>
    </mc:Choice>
    <mc:Fallback>
      <p:transition spd="slow" advTm="62333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7C0E4E0-482F-4899-9576-A0F898F45839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6EB0945-77DC-419C-BEE5-A5E23F8D01A5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15364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15365" name="Title 1"/>
          <p:cNvSpPr txBox="1">
            <a:spLocks/>
          </p:cNvSpPr>
          <p:nvPr/>
        </p:nvSpPr>
        <p:spPr bwMode="auto">
          <a:xfrm>
            <a:off x="628650" y="735012"/>
            <a:ext cx="78867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smtClean="0">
                <a:solidFill>
                  <a:schemeClr val="tx1"/>
                </a:solidFill>
                <a:latin typeface="Twinkl SemiBold" pitchFamily="2" charset="0"/>
              </a:rPr>
              <a:t>LI: To find out about the experiences of children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smtClean="0">
                <a:solidFill>
                  <a:schemeClr val="tx1"/>
                </a:solidFill>
                <a:latin typeface="Twinkl SemiBold" pitchFamily="2" charset="0"/>
              </a:rPr>
              <a:t>who were evacuated during WW2</a:t>
            </a:r>
            <a:endParaRPr lang="en-GB" altLang="en-US" sz="3600" b="1" dirty="0" smtClean="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15367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describe what evacuees needed to take with them on their journey. 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use different thinking skills to help me organise information about being evacuated.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explain when, where and why children were evacuated.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/>
              <a:t>I can describe how it might have felt to be evacuated</a:t>
            </a:r>
            <a:r>
              <a:rPr lang="en-GB" altLang="en-US" dirty="0" smtClean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en-GB" altLang="en-US" dirty="0" smtClean="0"/>
              <a:t>I can take notes from the video</a:t>
            </a:r>
            <a:endParaRPr lang="en-GB" altLang="en-US" dirty="0"/>
          </a:p>
          <a:p>
            <a:pPr eaLnBrk="1" hangingPunct="1">
              <a:lnSpc>
                <a:spcPct val="100000"/>
              </a:lnSpc>
            </a:pPr>
            <a:endParaRPr lang="en-GB" altLang="en-US" dirty="0"/>
          </a:p>
          <a:p>
            <a:pPr eaLnBrk="1" hangingPunct="1"/>
            <a:endParaRPr lang="en-GB" alt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33"/>
    </mc:Choice>
    <mc:Fallback>
      <p:transition spd="slow" advTm="6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Watch the video</a:t>
            </a:r>
            <a:endParaRPr lang="en-GB" dirty="0"/>
          </a:p>
        </p:txBody>
      </p:sp>
      <p:pic>
        <p:nvPicPr>
          <p:cNvPr id="4" name="ijh7_OrM23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4846" y="1711234"/>
            <a:ext cx="8104777" cy="455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8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97"/>
    </mc:Choice>
    <mc:Fallback>
      <p:transition spd="slow" advTm="2569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BBA742-F966-4882-B58F-35F9A8354E13}"/>
              </a:ext>
            </a:extLst>
          </p:cNvPr>
          <p:cNvSpPr/>
          <p:nvPr/>
        </p:nvSpPr>
        <p:spPr>
          <a:xfrm>
            <a:off x="755650" y="1514475"/>
            <a:ext cx="7596188" cy="868363"/>
          </a:xfrm>
          <a:prstGeom prst="rect">
            <a:avLst/>
          </a:prstGeom>
          <a:solidFill>
            <a:srgbClr val="8D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01B595-69E2-4E5D-B9F4-6931ACEB580C}"/>
              </a:ext>
            </a:extLst>
          </p:cNvPr>
          <p:cNvSpPr/>
          <p:nvPr/>
        </p:nvSpPr>
        <p:spPr>
          <a:xfrm>
            <a:off x="773113" y="2382838"/>
            <a:ext cx="7562850" cy="3709987"/>
          </a:xfrm>
          <a:prstGeom prst="rect">
            <a:avLst/>
          </a:prstGeom>
          <a:solidFill>
            <a:schemeClr val="bg1"/>
          </a:solidFill>
          <a:ln w="38100">
            <a:solidFill>
              <a:srgbClr val="2B6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074C5-901D-40A4-94C1-9186284FFE66}"/>
              </a:ext>
            </a:extLst>
          </p:cNvPr>
          <p:cNvSpPr/>
          <p:nvPr/>
        </p:nvSpPr>
        <p:spPr>
          <a:xfrm>
            <a:off x="3181350" y="728663"/>
            <a:ext cx="27733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The Suitcase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D7FFCC-8E18-4868-9DA5-4B43DA61121C}"/>
              </a:ext>
            </a:extLst>
          </p:cNvPr>
          <p:cNvSpPr/>
          <p:nvPr/>
        </p:nvSpPr>
        <p:spPr>
          <a:xfrm>
            <a:off x="773113" y="1418908"/>
            <a:ext cx="7578725" cy="7223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dirty="0">
                <a:latin typeface="+mj-lt"/>
              </a:rPr>
              <a:t>Look at the suitcase and its contents.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GB" dirty="0" smtClean="0">
                <a:latin typeface="+mj-lt"/>
              </a:rPr>
              <a:t>Write down the answers to at least 4 of the questions:</a:t>
            </a:r>
            <a:endParaRPr lang="en-GB" dirty="0">
              <a:latin typeface="+mn-lt"/>
            </a:endParaRPr>
          </a:p>
        </p:txBody>
      </p:sp>
      <p:pic>
        <p:nvPicPr>
          <p:cNvPr id="1639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25663"/>
            <a:ext cx="36322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4"/>
          <p:cNvSpPr>
            <a:spLocks noChangeArrowheads="1"/>
          </p:cNvSpPr>
          <p:nvPr/>
        </p:nvSpPr>
        <p:spPr bwMode="auto">
          <a:xfrm>
            <a:off x="795338" y="2498725"/>
            <a:ext cx="6999287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How old do you think the </a:t>
            </a:r>
            <a:br>
              <a:rPr lang="en-GB" altLang="en-US" sz="1600" dirty="0">
                <a:solidFill>
                  <a:schemeClr val="tx1"/>
                </a:solidFill>
              </a:rPr>
            </a:br>
            <a:r>
              <a:rPr lang="en-GB" altLang="en-US" sz="1600" dirty="0">
                <a:solidFill>
                  <a:schemeClr val="tx1"/>
                </a:solidFill>
              </a:rPr>
              <a:t>suitcase is?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Who do you think the suitcase </a:t>
            </a:r>
            <a:br>
              <a:rPr lang="en-GB" altLang="en-US" sz="1600" dirty="0">
                <a:solidFill>
                  <a:schemeClr val="tx1"/>
                </a:solidFill>
              </a:rPr>
            </a:br>
            <a:r>
              <a:rPr lang="en-GB" altLang="en-US" sz="1600" dirty="0">
                <a:solidFill>
                  <a:schemeClr val="tx1"/>
                </a:solidFill>
              </a:rPr>
              <a:t>belongs to?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What do you think it is to be used for?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What do you know about the contents </a:t>
            </a:r>
            <a:br>
              <a:rPr lang="en-GB" altLang="en-US" sz="1600" dirty="0">
                <a:solidFill>
                  <a:schemeClr val="tx1"/>
                </a:solidFill>
              </a:rPr>
            </a:br>
            <a:r>
              <a:rPr lang="en-GB" altLang="en-US" sz="1600" dirty="0">
                <a:solidFill>
                  <a:schemeClr val="tx1"/>
                </a:solidFill>
              </a:rPr>
              <a:t>of the case?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What do the contents tell us about the owner of the case?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Why would the owner of the case need those items?</a:t>
            </a:r>
          </a:p>
          <a:p>
            <a:pPr eaLnBrk="1" hangingPunct="1">
              <a:lnSpc>
                <a:spcPct val="100000"/>
              </a:lnSpc>
              <a:spcBef>
                <a:spcPts val="1200"/>
              </a:spcBef>
            </a:pPr>
            <a:r>
              <a:rPr lang="en-GB" altLang="en-US" sz="1600" dirty="0">
                <a:solidFill>
                  <a:schemeClr val="tx1"/>
                </a:solidFill>
              </a:rPr>
              <a:t>What else might the owner want to pack in the case?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910" y="422706"/>
            <a:ext cx="1091769" cy="1091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38"/>
    </mc:Choice>
    <mc:Fallback>
      <p:transition spd="slow" advTm="4463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548BD7-87BD-4F13-8840-3777861B62E4}"/>
              </a:ext>
            </a:extLst>
          </p:cNvPr>
          <p:cNvSpPr/>
          <p:nvPr/>
        </p:nvSpPr>
        <p:spPr>
          <a:xfrm>
            <a:off x="755650" y="1514475"/>
            <a:ext cx="7596188" cy="4578350"/>
          </a:xfrm>
          <a:prstGeom prst="rect">
            <a:avLst/>
          </a:prstGeom>
          <a:solidFill>
            <a:srgbClr val="8D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3AE261-B4FF-4673-ADD1-0AC73D3F94A5}"/>
              </a:ext>
            </a:extLst>
          </p:cNvPr>
          <p:cNvSpPr/>
          <p:nvPr/>
        </p:nvSpPr>
        <p:spPr>
          <a:xfrm>
            <a:off x="3181350" y="728663"/>
            <a:ext cx="27733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The Suitcase</a:t>
            </a:r>
          </a:p>
        </p:txBody>
      </p:sp>
      <p:pic>
        <p:nvPicPr>
          <p:cNvPr id="1741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347788"/>
            <a:ext cx="6451600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919" y="713581"/>
            <a:ext cx="1195388" cy="1195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A6DDDB-36CD-4D99-BEC8-6C5BB7CA206D}"/>
              </a:ext>
            </a:extLst>
          </p:cNvPr>
          <p:cNvSpPr/>
          <p:nvPr/>
        </p:nvSpPr>
        <p:spPr>
          <a:xfrm>
            <a:off x="3181350" y="728663"/>
            <a:ext cx="2773363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The Suitcase</a:t>
            </a:r>
          </a:p>
        </p:txBody>
      </p:sp>
      <p:grpSp>
        <p:nvGrpSpPr>
          <p:cNvPr id="19459" name="Group 2"/>
          <p:cNvGrpSpPr>
            <a:grpSpLocks/>
          </p:cNvGrpSpPr>
          <p:nvPr/>
        </p:nvGrpSpPr>
        <p:grpSpPr bwMode="auto">
          <a:xfrm>
            <a:off x="744538" y="1531938"/>
            <a:ext cx="7654925" cy="4579937"/>
            <a:chOff x="739302" y="1532249"/>
            <a:chExt cx="7655668" cy="4580031"/>
          </a:xfrm>
        </p:grpSpPr>
        <p:pic>
          <p:nvPicPr>
            <p:cNvPr id="19460" name="Picture 4" descr="https://upload.wikimedia.org/wikipedia/commons/b/b1/A_group_of_children_arrive_at_Brent_station_near_Kingsbridge%2C_Devon%2C_after_being_evacuated_from_Bristol_in_1940._D259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" t="37802" r="-2"/>
            <a:stretch>
              <a:fillRect/>
            </a:stretch>
          </p:blipFill>
          <p:spPr bwMode="auto">
            <a:xfrm>
              <a:off x="763620" y="1532249"/>
              <a:ext cx="7610357" cy="3530925"/>
            </a:xfrm>
            <a:prstGeom prst="rect">
              <a:avLst/>
            </a:prstGeom>
            <a:noFill/>
            <a:ln w="38100">
              <a:solidFill>
                <a:srgbClr val="2B694E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1" name="Rectangle 1"/>
            <p:cNvSpPr>
              <a:spLocks noChangeArrowheads="1"/>
            </p:cNvSpPr>
            <p:nvPr/>
          </p:nvSpPr>
          <p:spPr bwMode="auto">
            <a:xfrm>
              <a:off x="739302" y="5063174"/>
              <a:ext cx="7655668" cy="10491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  <a:miter lim="800000"/>
              <a:headEnd/>
              <a:tailEnd/>
            </a:ln>
          </p:spPr>
          <p:txBody>
            <a:bodyPr lIns="144000" tIns="144000" rIns="7200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During World War II, many people were evacuated from the cities to the countryside where it was believed they would be safer from bombing.</a:t>
              </a:r>
            </a:p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In total, over 3.5 million children were evacuated.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55650" y="4679950"/>
            <a:ext cx="7596188" cy="1412875"/>
            <a:chOff x="755650" y="4679190"/>
            <a:chExt cx="7596188" cy="14136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92F8F4-7A30-44CA-90E7-CB8A8FD55C03}"/>
                </a:ext>
              </a:extLst>
            </p:cNvPr>
            <p:cNvSpPr/>
            <p:nvPr/>
          </p:nvSpPr>
          <p:spPr>
            <a:xfrm>
              <a:off x="755650" y="4682367"/>
              <a:ext cx="7596188" cy="1410458"/>
            </a:xfrm>
            <a:prstGeom prst="rect">
              <a:avLst/>
            </a:prstGeom>
            <a:solidFill>
              <a:srgbClr val="8DCFB2"/>
            </a:solidFill>
            <a:ln w="38100">
              <a:solidFill>
                <a:srgbClr val="8DCF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4" name="Rectangle 4"/>
            <p:cNvSpPr>
              <a:spLocks noChangeArrowheads="1"/>
            </p:cNvSpPr>
            <p:nvPr/>
          </p:nvSpPr>
          <p:spPr bwMode="auto">
            <a:xfrm>
              <a:off x="3508247" y="4679190"/>
              <a:ext cx="2127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chemeClr val="tx1"/>
                  </a:solidFill>
                </a:rPr>
                <a:t>True or False?</a:t>
              </a:r>
            </a:p>
          </p:txBody>
        </p:sp>
        <p:sp>
          <p:nvSpPr>
            <p:cNvPr id="20495" name="Rectangle 10"/>
            <p:cNvSpPr>
              <a:spLocks noChangeArrowheads="1"/>
            </p:cNvSpPr>
            <p:nvPr/>
          </p:nvSpPr>
          <p:spPr bwMode="auto">
            <a:xfrm>
              <a:off x="994502" y="5391608"/>
              <a:ext cx="3355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Only children were evacuated. </a:t>
              </a:r>
            </a:p>
          </p:txBody>
        </p:sp>
        <p:sp>
          <p:nvSpPr>
            <p:cNvPr id="20496" name="Rectangle 11"/>
            <p:cNvSpPr>
              <a:spLocks noChangeArrowheads="1"/>
            </p:cNvSpPr>
            <p:nvPr/>
          </p:nvSpPr>
          <p:spPr bwMode="auto">
            <a:xfrm>
              <a:off x="4920388" y="5286709"/>
              <a:ext cx="3186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Evacuation only happened once during the war. 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C2D6DC6-5064-494E-9DE6-652F77E56C1E}"/>
                </a:ext>
              </a:extLst>
            </p:cNvPr>
            <p:cNvSpPr/>
            <p:nvPr/>
          </p:nvSpPr>
          <p:spPr>
            <a:xfrm>
              <a:off x="855663" y="5162050"/>
              <a:ext cx="3656012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EC1D4EF-8AC8-4324-B989-832A9FFEDC46}"/>
                </a:ext>
              </a:extLst>
            </p:cNvPr>
            <p:cNvSpPr/>
            <p:nvPr/>
          </p:nvSpPr>
          <p:spPr>
            <a:xfrm>
              <a:off x="4632325" y="5162050"/>
              <a:ext cx="3656013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0499" name="Rectangle 18"/>
            <p:cNvSpPr>
              <a:spLocks noChangeArrowheads="1"/>
            </p:cNvSpPr>
            <p:nvPr/>
          </p:nvSpPr>
          <p:spPr bwMode="auto">
            <a:xfrm>
              <a:off x="1042549" y="5398599"/>
              <a:ext cx="3467616" cy="369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Mostly children were evacuated.</a:t>
              </a:r>
            </a:p>
          </p:txBody>
        </p:sp>
        <p:sp>
          <p:nvSpPr>
            <p:cNvPr id="20500" name="Rectangle 19"/>
            <p:cNvSpPr>
              <a:spLocks noChangeArrowheads="1"/>
            </p:cNvSpPr>
            <p:nvPr/>
          </p:nvSpPr>
          <p:spPr bwMode="auto">
            <a:xfrm>
              <a:off x="4872526" y="5260100"/>
              <a:ext cx="31745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Evacuation only happened once during the war.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44CDFDD-50A7-492C-9923-3DDA643A8AE6}"/>
              </a:ext>
            </a:extLst>
          </p:cNvPr>
          <p:cNvSpPr/>
          <p:nvPr/>
        </p:nvSpPr>
        <p:spPr>
          <a:xfrm>
            <a:off x="3332719" y="582613"/>
            <a:ext cx="24785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Evacuation</a:t>
            </a:r>
            <a:br>
              <a:rPr lang="en-GB" sz="3600" dirty="0">
                <a:latin typeface="+mj-lt"/>
              </a:rPr>
            </a:br>
            <a:endParaRPr lang="en-GB" sz="2400" dirty="0">
              <a:latin typeface="+mn-lt"/>
            </a:endParaRPr>
          </a:p>
        </p:txBody>
      </p:sp>
      <p:grpSp>
        <p:nvGrpSpPr>
          <p:cNvPr id="20484" name="Group 23"/>
          <p:cNvGrpSpPr>
            <a:grpSpLocks/>
          </p:cNvGrpSpPr>
          <p:nvPr/>
        </p:nvGrpSpPr>
        <p:grpSpPr bwMode="auto">
          <a:xfrm>
            <a:off x="755650" y="1589088"/>
            <a:ext cx="7596188" cy="3089275"/>
            <a:chOff x="755650" y="1588679"/>
            <a:chExt cx="7596188" cy="30903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EDC7F9-EB05-4747-A3D4-391639E54D61}"/>
                </a:ext>
              </a:extLst>
            </p:cNvPr>
            <p:cNvSpPr/>
            <p:nvPr/>
          </p:nvSpPr>
          <p:spPr>
            <a:xfrm>
              <a:off x="755650" y="1588679"/>
              <a:ext cx="7596188" cy="30903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1BB423-01DE-4B96-A022-5AEECC074908}"/>
                </a:ext>
              </a:extLst>
            </p:cNvPr>
            <p:cNvSpPr/>
            <p:nvPr/>
          </p:nvSpPr>
          <p:spPr>
            <a:xfrm>
              <a:off x="755650" y="1817357"/>
              <a:ext cx="6373813" cy="2645675"/>
            </a:xfrm>
            <a:prstGeom prst="rect">
              <a:avLst/>
            </a:prstGeom>
          </p:spPr>
          <p:txBody>
            <a:bodyPr lIns="144000" tIns="72000" rIns="144000" bIns="72000">
              <a:spAutoFit/>
            </a:bodyPr>
            <a:lstStyle/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750" dirty="0">
                  <a:latin typeface="+mn-lt"/>
                </a:rPr>
                <a:t>Mostly children were evacuated but other evacuees included mothers with very young children, pregnant women, disabled people, teachers and helpers to look after the children.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750" dirty="0">
                  <a:latin typeface="+mn-lt"/>
                </a:rPr>
                <a:t>Evacuation happened in distinct waves with the first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wave of evacuations beginning on the 1st September,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1939, which was two days before Britain officially declared war on Germany. Other waves occurred at the start of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the Battle of Britain in June 1940 and at the start of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the Blitz in September 1940.</a:t>
              </a:r>
            </a:p>
          </p:txBody>
        </p:sp>
      </p:grp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8DF0870-9C19-484D-8D62-72453A675EB7}"/>
              </a:ext>
            </a:extLst>
          </p:cNvPr>
          <p:cNvSpPr/>
          <p:nvPr/>
        </p:nvSpPr>
        <p:spPr>
          <a:xfrm>
            <a:off x="2270125" y="4975225"/>
            <a:ext cx="817563" cy="311150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TRUE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C9213852-5DD6-480F-9060-88626DACB07C}"/>
              </a:ext>
            </a:extLst>
          </p:cNvPr>
          <p:cNvSpPr/>
          <p:nvPr/>
        </p:nvSpPr>
        <p:spPr>
          <a:xfrm>
            <a:off x="6051550" y="4975225"/>
            <a:ext cx="817563" cy="311150"/>
          </a:xfrm>
          <a:prstGeom prst="roundRect">
            <a:avLst/>
          </a:prstGeom>
          <a:solidFill>
            <a:srgbClr val="FF221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FALSE</a:t>
            </a: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55650" y="1589088"/>
            <a:ext cx="7596188" cy="3089275"/>
            <a:chOff x="755650" y="1588679"/>
            <a:chExt cx="7596188" cy="309032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87660DC-2A18-4D39-B691-9FC55AD8589B}"/>
                </a:ext>
              </a:extLst>
            </p:cNvPr>
            <p:cNvSpPr/>
            <p:nvPr/>
          </p:nvSpPr>
          <p:spPr>
            <a:xfrm>
              <a:off x="755650" y="1588679"/>
              <a:ext cx="7596188" cy="30903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3ADE8D0-830C-4C9D-BC30-D890496F1475}"/>
                </a:ext>
              </a:extLst>
            </p:cNvPr>
            <p:cNvSpPr/>
            <p:nvPr/>
          </p:nvSpPr>
          <p:spPr>
            <a:xfrm>
              <a:off x="755650" y="1817357"/>
              <a:ext cx="6373813" cy="2645675"/>
            </a:xfrm>
            <a:prstGeom prst="rect">
              <a:avLst/>
            </a:prstGeom>
          </p:spPr>
          <p:txBody>
            <a:bodyPr lIns="144000" tIns="72000" rIns="144000" bIns="72000">
              <a:spAutoFit/>
            </a:bodyPr>
            <a:lstStyle/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750" dirty="0">
                  <a:latin typeface="+mn-lt"/>
                </a:rPr>
                <a:t>Mostly children were evacuated but </a:t>
              </a:r>
              <a:r>
                <a:rPr lang="en-GB" sz="1750" dirty="0">
                  <a:solidFill>
                    <a:srgbClr val="2B694E"/>
                  </a:solidFill>
                  <a:latin typeface="+mn-lt"/>
                </a:rPr>
                <a:t>other evacuees included mothers with very young children, pregnant women, disabled people, teachers and helpers to look after the children.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750" dirty="0">
                  <a:latin typeface="+mn-lt"/>
                </a:rPr>
                <a:t>Evacuation happened in distinct waves with the first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wave of evacuations beginning on the 1st September, </a:t>
              </a:r>
              <a:br>
                <a:rPr lang="en-GB" sz="1750" dirty="0">
                  <a:latin typeface="+mn-lt"/>
                </a:rPr>
              </a:br>
              <a:r>
                <a:rPr lang="en-GB" sz="1750" dirty="0">
                  <a:latin typeface="+mn-lt"/>
                </a:rPr>
                <a:t>1939, which was </a:t>
              </a:r>
              <a:r>
                <a:rPr lang="en-GB" sz="1750" dirty="0">
                  <a:solidFill>
                    <a:srgbClr val="2B694E"/>
                  </a:solidFill>
                  <a:latin typeface="+mn-lt"/>
                </a:rPr>
                <a:t>two days before Britain officially declared war on Germany. Other waves occurred at the start of </a:t>
              </a:r>
              <a:br>
                <a:rPr lang="en-GB" sz="1750" dirty="0">
                  <a:solidFill>
                    <a:srgbClr val="2B694E"/>
                  </a:solidFill>
                  <a:latin typeface="+mn-lt"/>
                </a:rPr>
              </a:br>
              <a:r>
                <a:rPr lang="en-GB" sz="1750" dirty="0">
                  <a:solidFill>
                    <a:srgbClr val="2B694E"/>
                  </a:solidFill>
                  <a:latin typeface="+mn-lt"/>
                </a:rPr>
                <a:t>the Battle of Britain in June 1940 and at the start of </a:t>
              </a:r>
              <a:br>
                <a:rPr lang="en-GB" sz="1750" dirty="0">
                  <a:solidFill>
                    <a:srgbClr val="2B694E"/>
                  </a:solidFill>
                  <a:latin typeface="+mn-lt"/>
                </a:rPr>
              </a:br>
              <a:r>
                <a:rPr lang="en-GB" sz="1750" dirty="0">
                  <a:solidFill>
                    <a:srgbClr val="2B694E"/>
                  </a:solidFill>
                  <a:latin typeface="+mn-lt"/>
                </a:rPr>
                <a:t>the Blitz in September 1940.</a:t>
              </a:r>
            </a:p>
          </p:txBody>
        </p:sp>
      </p:grpSp>
      <p:pic>
        <p:nvPicPr>
          <p:cNvPr id="2048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1398588"/>
            <a:ext cx="1449388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4502" y="763588"/>
            <a:ext cx="899612" cy="899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3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55650" y="4679950"/>
            <a:ext cx="7596188" cy="1412875"/>
            <a:chOff x="755650" y="4679190"/>
            <a:chExt cx="7596188" cy="14136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FFFC293-40B6-4BF7-A64B-E7FC82DB832F}"/>
                </a:ext>
              </a:extLst>
            </p:cNvPr>
            <p:cNvSpPr/>
            <p:nvPr/>
          </p:nvSpPr>
          <p:spPr>
            <a:xfrm>
              <a:off x="755650" y="4682367"/>
              <a:ext cx="7596188" cy="1410458"/>
            </a:xfrm>
            <a:prstGeom prst="rect">
              <a:avLst/>
            </a:prstGeom>
            <a:solidFill>
              <a:srgbClr val="8DCFB2"/>
            </a:solidFill>
            <a:ln w="38100">
              <a:solidFill>
                <a:srgbClr val="8DCF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518" name="Rectangle 4"/>
            <p:cNvSpPr>
              <a:spLocks noChangeArrowheads="1"/>
            </p:cNvSpPr>
            <p:nvPr/>
          </p:nvSpPr>
          <p:spPr bwMode="auto">
            <a:xfrm>
              <a:off x="3508247" y="4679190"/>
              <a:ext cx="2127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chemeClr val="tx1"/>
                  </a:solidFill>
                </a:rPr>
                <a:t>True or False?</a:t>
              </a:r>
            </a:p>
          </p:txBody>
        </p:sp>
        <p:sp>
          <p:nvSpPr>
            <p:cNvPr id="21519" name="Rectangle 10"/>
            <p:cNvSpPr>
              <a:spLocks noChangeArrowheads="1"/>
            </p:cNvSpPr>
            <p:nvPr/>
          </p:nvSpPr>
          <p:spPr bwMode="auto">
            <a:xfrm>
              <a:off x="994502" y="5391608"/>
              <a:ext cx="3355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Only children were evacuated. </a:t>
              </a:r>
            </a:p>
          </p:txBody>
        </p:sp>
        <p:sp>
          <p:nvSpPr>
            <p:cNvPr id="21520" name="Rectangle 11"/>
            <p:cNvSpPr>
              <a:spLocks noChangeArrowheads="1"/>
            </p:cNvSpPr>
            <p:nvPr/>
          </p:nvSpPr>
          <p:spPr bwMode="auto">
            <a:xfrm>
              <a:off x="4920388" y="5286709"/>
              <a:ext cx="3186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Evacuation only happened once during the war. 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90F793C-37F9-43FA-9008-C271707EEBFE}"/>
                </a:ext>
              </a:extLst>
            </p:cNvPr>
            <p:cNvSpPr/>
            <p:nvPr/>
          </p:nvSpPr>
          <p:spPr>
            <a:xfrm>
              <a:off x="855663" y="5162050"/>
              <a:ext cx="3656012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63127EC4-FA16-406B-A2E2-5CC480486145}"/>
                </a:ext>
              </a:extLst>
            </p:cNvPr>
            <p:cNvSpPr/>
            <p:nvPr/>
          </p:nvSpPr>
          <p:spPr>
            <a:xfrm>
              <a:off x="4632325" y="5162050"/>
              <a:ext cx="3656013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1523" name="Rectangle 18"/>
            <p:cNvSpPr>
              <a:spLocks noChangeArrowheads="1"/>
            </p:cNvSpPr>
            <p:nvPr/>
          </p:nvSpPr>
          <p:spPr bwMode="auto">
            <a:xfrm>
              <a:off x="1143616" y="5308414"/>
              <a:ext cx="30571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All children had to carry </a:t>
              </a:r>
              <a:br>
                <a:rPr lang="en-GB" altLang="en-US">
                  <a:solidFill>
                    <a:schemeClr val="tx1"/>
                  </a:solidFill>
                </a:rPr>
              </a:br>
              <a:r>
                <a:rPr lang="en-GB" altLang="en-US">
                  <a:solidFill>
                    <a:schemeClr val="tx1"/>
                  </a:solidFill>
                </a:rPr>
                <a:t>a  gas mask.</a:t>
              </a:r>
            </a:p>
          </p:txBody>
        </p:sp>
        <p:sp>
          <p:nvSpPr>
            <p:cNvPr id="21524" name="Rectangle 19"/>
            <p:cNvSpPr>
              <a:spLocks noChangeArrowheads="1"/>
            </p:cNvSpPr>
            <p:nvPr/>
          </p:nvSpPr>
          <p:spPr bwMode="auto">
            <a:xfrm>
              <a:off x="4755579" y="5311189"/>
              <a:ext cx="34084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Children travelled  to the countryside with their parents. </a:t>
              </a:r>
            </a:p>
          </p:txBody>
        </p:sp>
      </p:grpSp>
      <p:grpSp>
        <p:nvGrpSpPr>
          <p:cNvPr id="21507" name="Group 25"/>
          <p:cNvGrpSpPr>
            <a:grpSpLocks/>
          </p:cNvGrpSpPr>
          <p:nvPr/>
        </p:nvGrpSpPr>
        <p:grpSpPr bwMode="auto">
          <a:xfrm>
            <a:off x="755650" y="1577975"/>
            <a:ext cx="7596188" cy="3100388"/>
            <a:chOff x="755649" y="1578571"/>
            <a:chExt cx="7596189" cy="310043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7A6B1C0-1E83-4E7E-A739-D554074302CD}"/>
                </a:ext>
              </a:extLst>
            </p:cNvPr>
            <p:cNvSpPr/>
            <p:nvPr/>
          </p:nvSpPr>
          <p:spPr>
            <a:xfrm>
              <a:off x="755649" y="1588096"/>
              <a:ext cx="7596189" cy="30909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5EF1CF6-109C-4AB9-B97B-4B187AD98793}"/>
                </a:ext>
              </a:extLst>
            </p:cNvPr>
            <p:cNvSpPr/>
            <p:nvPr/>
          </p:nvSpPr>
          <p:spPr>
            <a:xfrm>
              <a:off x="755649" y="1578571"/>
              <a:ext cx="6538914" cy="3092496"/>
            </a:xfrm>
            <a:prstGeom prst="rect">
              <a:avLst/>
            </a:prstGeom>
          </p:spPr>
          <p:txBody>
            <a:bodyPr lIns="144000" tIns="72000" rIns="144000" bIns="72000">
              <a:spAutoFit/>
            </a:bodyPr>
            <a:lstStyle/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latin typeface="+mn-lt"/>
                </a:rPr>
                <a:t>On evacuation day, children travelled with their teacher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or helper by train to their destination. 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latin typeface="+mn-lt"/>
                </a:rPr>
                <a:t>All children had to wear an identity label and take their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gas mask, ration book, identity card and food for the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journey. Many children also took a suitcase containing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clothes and personal items.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latin typeface="+mn-lt"/>
                </a:rPr>
                <a:t>When they reached their destination, billeting officers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were responsible for arranging for children to stay with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host families. For many children this involved being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selected out a line by their host. This was an upsetting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experience for some children who felt unwanted or rejected. 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755650" y="1577975"/>
            <a:ext cx="7596188" cy="3100388"/>
            <a:chOff x="755649" y="1578571"/>
            <a:chExt cx="7596189" cy="3100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1861C0C-9BE7-446A-ADED-FBFE6CDB3222}"/>
                </a:ext>
              </a:extLst>
            </p:cNvPr>
            <p:cNvSpPr/>
            <p:nvPr/>
          </p:nvSpPr>
          <p:spPr>
            <a:xfrm>
              <a:off x="755649" y="1588096"/>
              <a:ext cx="7596189" cy="30909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8543FD-5174-420D-A7C0-3E47734A0138}"/>
                </a:ext>
              </a:extLst>
            </p:cNvPr>
            <p:cNvSpPr/>
            <p:nvPr/>
          </p:nvSpPr>
          <p:spPr>
            <a:xfrm>
              <a:off x="755649" y="1578571"/>
              <a:ext cx="6538914" cy="3092496"/>
            </a:xfrm>
            <a:prstGeom prst="rect">
              <a:avLst/>
            </a:prstGeom>
          </p:spPr>
          <p:txBody>
            <a:bodyPr lIns="144000" tIns="72000" rIns="144000" bIns="72000">
              <a:spAutoFit/>
            </a:bodyPr>
            <a:lstStyle/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latin typeface="+mn-lt"/>
                </a:rPr>
                <a:t>On evacuation day, </a:t>
              </a:r>
              <a:r>
                <a:rPr lang="en-GB" sz="1650" dirty="0">
                  <a:solidFill>
                    <a:srgbClr val="2B694E"/>
                  </a:solidFill>
                  <a:latin typeface="+mn-lt"/>
                </a:rPr>
                <a:t>children travelled with their teacher </a:t>
              </a:r>
              <a:br>
                <a:rPr lang="en-GB" sz="1650" dirty="0">
                  <a:solidFill>
                    <a:srgbClr val="2B694E"/>
                  </a:solidFill>
                  <a:latin typeface="+mn-lt"/>
                </a:rPr>
              </a:br>
              <a:r>
                <a:rPr lang="en-GB" sz="1650" dirty="0">
                  <a:solidFill>
                    <a:srgbClr val="2B694E"/>
                  </a:solidFill>
                  <a:latin typeface="+mn-lt"/>
                </a:rPr>
                <a:t>or helper</a:t>
              </a:r>
              <a:r>
                <a:rPr lang="en-GB" sz="1650" dirty="0">
                  <a:latin typeface="+mn-lt"/>
                </a:rPr>
                <a:t> by train to their destination. 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solidFill>
                    <a:srgbClr val="2B694E"/>
                  </a:solidFill>
                  <a:latin typeface="+mn-lt"/>
                </a:rPr>
                <a:t>All children had to</a:t>
              </a:r>
              <a:r>
                <a:rPr lang="en-GB" sz="1650" dirty="0">
                  <a:latin typeface="+mn-lt"/>
                </a:rPr>
                <a:t> wear an identity label and </a:t>
              </a:r>
              <a:r>
                <a:rPr lang="en-GB" sz="1650" dirty="0">
                  <a:solidFill>
                    <a:srgbClr val="2B694E"/>
                  </a:solidFill>
                  <a:latin typeface="+mn-lt"/>
                </a:rPr>
                <a:t>take their </a:t>
              </a:r>
              <a:br>
                <a:rPr lang="en-GB" sz="1650" dirty="0">
                  <a:solidFill>
                    <a:srgbClr val="2B694E"/>
                  </a:solidFill>
                  <a:latin typeface="+mn-lt"/>
                </a:rPr>
              </a:br>
              <a:r>
                <a:rPr lang="en-GB" sz="1650" dirty="0">
                  <a:solidFill>
                    <a:srgbClr val="2B694E"/>
                  </a:solidFill>
                  <a:latin typeface="+mn-lt"/>
                </a:rPr>
                <a:t>gas mask</a:t>
              </a:r>
              <a:r>
                <a:rPr lang="en-GB" sz="1650" dirty="0">
                  <a:latin typeface="+mn-lt"/>
                </a:rPr>
                <a:t>, ration book, identity card and food for the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journey. Many children also took a suitcase containing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clothes and personal items.</a:t>
              </a:r>
            </a:p>
            <a:p>
              <a:pPr eaLnBrk="1" fontAlgn="auto" hangingPunct="1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en-GB" sz="1650" dirty="0">
                  <a:latin typeface="+mn-lt"/>
                </a:rPr>
                <a:t>When they reached their destination, billeting officers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were responsible for arranging for children to stay with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host families. For many children this involved being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selected out a line by their host. This was an upsetting </a:t>
              </a:r>
              <a:br>
                <a:rPr lang="en-GB" sz="1650" dirty="0">
                  <a:latin typeface="+mn-lt"/>
                </a:rPr>
              </a:br>
              <a:r>
                <a:rPr lang="en-GB" sz="1650" dirty="0">
                  <a:latin typeface="+mn-lt"/>
                </a:rPr>
                <a:t>experience for some children who felt unwanted or rejected.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FB9156B-A093-4A0A-B2B9-724C24A128A9}"/>
              </a:ext>
            </a:extLst>
          </p:cNvPr>
          <p:cNvSpPr/>
          <p:nvPr/>
        </p:nvSpPr>
        <p:spPr>
          <a:xfrm>
            <a:off x="3074988" y="582613"/>
            <a:ext cx="29940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Evacuation</a:t>
            </a:r>
            <a:br>
              <a:rPr lang="en-GB" sz="3600" dirty="0">
                <a:latin typeface="+mj-lt"/>
              </a:rPr>
            </a:br>
            <a:r>
              <a:rPr lang="en-GB" sz="2400" dirty="0">
                <a:latin typeface="+mn-lt"/>
              </a:rPr>
              <a:t>Read and Remember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3DDA021-B2CE-44EB-9C1E-632AE2346A3E}"/>
              </a:ext>
            </a:extLst>
          </p:cNvPr>
          <p:cNvSpPr/>
          <p:nvPr/>
        </p:nvSpPr>
        <p:spPr>
          <a:xfrm>
            <a:off x="2270125" y="4975225"/>
            <a:ext cx="817563" cy="311150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TRUE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45750DA7-4D38-4997-BF65-CEFB6B6530FC}"/>
              </a:ext>
            </a:extLst>
          </p:cNvPr>
          <p:cNvSpPr/>
          <p:nvPr/>
        </p:nvSpPr>
        <p:spPr>
          <a:xfrm>
            <a:off x="6051550" y="4975225"/>
            <a:ext cx="817563" cy="311150"/>
          </a:xfrm>
          <a:prstGeom prst="roundRect">
            <a:avLst/>
          </a:prstGeom>
          <a:solidFill>
            <a:srgbClr val="FF221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FALSE</a:t>
            </a:r>
          </a:p>
        </p:txBody>
      </p:sp>
      <p:pic>
        <p:nvPicPr>
          <p:cNvPr id="215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943100"/>
            <a:ext cx="1998663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600" y="313509"/>
            <a:ext cx="896048" cy="896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55650" y="4679950"/>
            <a:ext cx="7596188" cy="1412875"/>
            <a:chOff x="755650" y="4679190"/>
            <a:chExt cx="7596188" cy="141363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8D684C6-072D-4016-A5DC-FC24553E36F7}"/>
                </a:ext>
              </a:extLst>
            </p:cNvPr>
            <p:cNvSpPr/>
            <p:nvPr/>
          </p:nvSpPr>
          <p:spPr>
            <a:xfrm>
              <a:off x="755650" y="4682367"/>
              <a:ext cx="7596188" cy="1410458"/>
            </a:xfrm>
            <a:prstGeom prst="rect">
              <a:avLst/>
            </a:prstGeom>
            <a:solidFill>
              <a:srgbClr val="8DCFB2"/>
            </a:solidFill>
            <a:ln w="38100">
              <a:solidFill>
                <a:srgbClr val="8DCF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42" name="Rectangle 4"/>
            <p:cNvSpPr>
              <a:spLocks noChangeArrowheads="1"/>
            </p:cNvSpPr>
            <p:nvPr/>
          </p:nvSpPr>
          <p:spPr bwMode="auto">
            <a:xfrm>
              <a:off x="3508247" y="4679190"/>
              <a:ext cx="212750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chemeClr val="tx1"/>
                  </a:solidFill>
                </a:rPr>
                <a:t>True or False?</a:t>
              </a:r>
            </a:p>
          </p:txBody>
        </p:sp>
        <p:sp>
          <p:nvSpPr>
            <p:cNvPr id="22543" name="Rectangle 10"/>
            <p:cNvSpPr>
              <a:spLocks noChangeArrowheads="1"/>
            </p:cNvSpPr>
            <p:nvPr/>
          </p:nvSpPr>
          <p:spPr bwMode="auto">
            <a:xfrm>
              <a:off x="994502" y="5391608"/>
              <a:ext cx="33554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Only children were evacuated. </a:t>
              </a:r>
            </a:p>
          </p:txBody>
        </p:sp>
        <p:sp>
          <p:nvSpPr>
            <p:cNvPr id="22544" name="Rectangle 11"/>
            <p:cNvSpPr>
              <a:spLocks noChangeArrowheads="1"/>
            </p:cNvSpPr>
            <p:nvPr/>
          </p:nvSpPr>
          <p:spPr bwMode="auto">
            <a:xfrm>
              <a:off x="4920388" y="5286709"/>
              <a:ext cx="3186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Evacuation only happened once during the war. 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CB33E6D-575F-4F94-935C-E767AD8D21A4}"/>
                </a:ext>
              </a:extLst>
            </p:cNvPr>
            <p:cNvSpPr/>
            <p:nvPr/>
          </p:nvSpPr>
          <p:spPr>
            <a:xfrm>
              <a:off x="855663" y="5162050"/>
              <a:ext cx="3656012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11303396-CE04-406E-9329-C29008B9AE5A}"/>
                </a:ext>
              </a:extLst>
            </p:cNvPr>
            <p:cNvSpPr/>
            <p:nvPr/>
          </p:nvSpPr>
          <p:spPr>
            <a:xfrm>
              <a:off x="4632325" y="5162050"/>
              <a:ext cx="3656013" cy="8497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47" name="Rectangle 18"/>
            <p:cNvSpPr>
              <a:spLocks noChangeArrowheads="1"/>
            </p:cNvSpPr>
            <p:nvPr/>
          </p:nvSpPr>
          <p:spPr bwMode="auto">
            <a:xfrm>
              <a:off x="1025239" y="5308414"/>
              <a:ext cx="330667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Children stayed in the country for the whole of the war. </a:t>
              </a:r>
            </a:p>
          </p:txBody>
        </p:sp>
        <p:sp>
          <p:nvSpPr>
            <p:cNvPr id="22548" name="Rectangle 19"/>
            <p:cNvSpPr>
              <a:spLocks noChangeArrowheads="1"/>
            </p:cNvSpPr>
            <p:nvPr/>
          </p:nvSpPr>
          <p:spPr bwMode="auto">
            <a:xfrm>
              <a:off x="4723933" y="5311189"/>
              <a:ext cx="340846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Some children were </a:t>
              </a:r>
              <a:br>
                <a:rPr lang="en-GB" altLang="en-US">
                  <a:solidFill>
                    <a:schemeClr val="tx1"/>
                  </a:solidFill>
                </a:rPr>
              </a:br>
              <a:r>
                <a:rPr lang="en-GB" altLang="en-US">
                  <a:solidFill>
                    <a:schemeClr val="tx1"/>
                  </a:solidFill>
                </a:rPr>
                <a:t>evacuated to other countries. </a:t>
              </a:r>
            </a:p>
          </p:txBody>
        </p:sp>
      </p:grpSp>
      <p:grpSp>
        <p:nvGrpSpPr>
          <p:cNvPr id="22531" name="Group 25"/>
          <p:cNvGrpSpPr>
            <a:grpSpLocks/>
          </p:cNvGrpSpPr>
          <p:nvPr/>
        </p:nvGrpSpPr>
        <p:grpSpPr bwMode="auto">
          <a:xfrm>
            <a:off x="755650" y="1589088"/>
            <a:ext cx="7596188" cy="2209800"/>
            <a:chOff x="755650" y="1588679"/>
            <a:chExt cx="7596188" cy="220959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75F776F-82E3-4062-9DAC-DD422C54F7E8}"/>
                </a:ext>
              </a:extLst>
            </p:cNvPr>
            <p:cNvSpPr/>
            <p:nvPr/>
          </p:nvSpPr>
          <p:spPr>
            <a:xfrm>
              <a:off x="755650" y="1588679"/>
              <a:ext cx="7596188" cy="220959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40" name="Rectangle 30"/>
            <p:cNvSpPr>
              <a:spLocks noChangeArrowheads="1"/>
            </p:cNvSpPr>
            <p:nvPr/>
          </p:nvSpPr>
          <p:spPr bwMode="auto">
            <a:xfrm>
              <a:off x="755650" y="1755731"/>
              <a:ext cx="6037036" cy="188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72000" rIns="14400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At the start of the war, to many people in Britain, it seemed that not much was happening. As a result, some parents decided to bring their children home again. </a:t>
              </a:r>
            </a:p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Some children were evacuated overseas and lived </a:t>
              </a:r>
              <a:br>
                <a:rPr lang="en-GB" altLang="en-US">
                  <a:solidFill>
                    <a:schemeClr val="tx1"/>
                  </a:solidFill>
                </a:rPr>
              </a:br>
              <a:r>
                <a:rPr lang="en-GB" altLang="en-US">
                  <a:solidFill>
                    <a:schemeClr val="tx1"/>
                  </a:solidFill>
                </a:rPr>
                <a:t>with host families in places as far away as Australia and Canada. </a:t>
              </a:r>
            </a:p>
          </p:txBody>
        </p:sp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755650" y="1589088"/>
            <a:ext cx="7596188" cy="3090862"/>
            <a:chOff x="755650" y="1588679"/>
            <a:chExt cx="7596188" cy="2864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29F1C85-59B3-441A-9CC2-AC2B97407979}"/>
                </a:ext>
              </a:extLst>
            </p:cNvPr>
            <p:cNvSpPr/>
            <p:nvPr/>
          </p:nvSpPr>
          <p:spPr>
            <a:xfrm>
              <a:off x="755650" y="1588679"/>
              <a:ext cx="7596188" cy="28642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2B69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22538" name="Rectangle 28"/>
            <p:cNvSpPr>
              <a:spLocks noChangeArrowheads="1"/>
            </p:cNvSpPr>
            <p:nvPr/>
          </p:nvSpPr>
          <p:spPr bwMode="auto">
            <a:xfrm>
              <a:off x="755650" y="1755731"/>
              <a:ext cx="6037036" cy="1884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44000" tIns="72000" rIns="14400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Sassoon Infant Rg" pitchFamily="50" charset="0"/>
                  <a:cs typeface="Sassoon Infant Rg" pitchFamily="50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At the start of the war, to many people in Britain, it seemed that not much was happening. As a result, </a:t>
              </a:r>
              <a:r>
                <a:rPr lang="en-GB" altLang="en-US">
                  <a:solidFill>
                    <a:srgbClr val="2B694E"/>
                  </a:solidFill>
                </a:rPr>
                <a:t>some parents decided to bring their children home again. </a:t>
              </a:r>
            </a:p>
            <a:p>
              <a:pPr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GB" altLang="en-US">
                  <a:solidFill>
                    <a:srgbClr val="2B694E"/>
                  </a:solidFill>
                </a:rPr>
                <a:t>Some children were evacuated overseas and lived </a:t>
              </a:r>
              <a:br>
                <a:rPr lang="en-GB" altLang="en-US">
                  <a:solidFill>
                    <a:srgbClr val="2B694E"/>
                  </a:solidFill>
                </a:rPr>
              </a:br>
              <a:r>
                <a:rPr lang="en-GB" altLang="en-US">
                  <a:solidFill>
                    <a:srgbClr val="2B694E"/>
                  </a:solidFill>
                </a:rPr>
                <a:t>with host families in places as far away as Australia and Canada. 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22925F5-9C9E-4577-890D-82F8159F08AE}"/>
              </a:ext>
            </a:extLst>
          </p:cNvPr>
          <p:cNvSpPr/>
          <p:nvPr/>
        </p:nvSpPr>
        <p:spPr>
          <a:xfrm>
            <a:off x="3074988" y="582613"/>
            <a:ext cx="2994025" cy="1016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j-lt"/>
              </a:rPr>
              <a:t>Evacuation</a:t>
            </a:r>
            <a:br>
              <a:rPr lang="en-GB" sz="3600" dirty="0">
                <a:latin typeface="+mj-lt"/>
              </a:rPr>
            </a:br>
            <a:r>
              <a:rPr lang="en-GB" sz="2400" dirty="0">
                <a:latin typeface="+mn-lt"/>
              </a:rPr>
              <a:t>Read and Remember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22B833F-D98A-4586-85D4-A125863FE29F}"/>
              </a:ext>
            </a:extLst>
          </p:cNvPr>
          <p:cNvSpPr/>
          <p:nvPr/>
        </p:nvSpPr>
        <p:spPr>
          <a:xfrm>
            <a:off x="6019800" y="4975225"/>
            <a:ext cx="817563" cy="311150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TRUE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909D6C3F-618A-40A2-824D-0FEEB5517D5F}"/>
              </a:ext>
            </a:extLst>
          </p:cNvPr>
          <p:cNvSpPr/>
          <p:nvPr/>
        </p:nvSpPr>
        <p:spPr>
          <a:xfrm>
            <a:off x="2270125" y="4975225"/>
            <a:ext cx="817563" cy="311150"/>
          </a:xfrm>
          <a:prstGeom prst="roundRect">
            <a:avLst/>
          </a:prstGeom>
          <a:solidFill>
            <a:srgbClr val="FF221D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j-lt"/>
              </a:rPr>
              <a:t>FALSE</a:t>
            </a:r>
          </a:p>
        </p:txBody>
      </p:sp>
      <p:pic>
        <p:nvPicPr>
          <p:cNvPr id="2253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1343025"/>
            <a:ext cx="15113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1725</TotalTime>
  <Words>1286</Words>
  <Application>Microsoft Office PowerPoint</Application>
  <PresentationFormat>On-screen Show (4:3)</PresentationFormat>
  <Paragraphs>129</Paragraphs>
  <Slides>19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Tuffy</vt:lpstr>
      <vt:lpstr>Calibri</vt:lpstr>
      <vt:lpstr>Sassoon Infant Rg</vt:lpstr>
      <vt:lpstr>Twinkl</vt:lpstr>
      <vt:lpstr>Twinkl SemiBold</vt:lpstr>
      <vt:lpstr>Arial</vt:lpstr>
      <vt:lpstr>Office Theme</vt:lpstr>
      <vt:lpstr>PowerPoint Presentation</vt:lpstr>
      <vt:lpstr>PowerPoint Presentation</vt:lpstr>
      <vt:lpstr>Watch the video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Maria Durano</cp:lastModifiedBy>
  <cp:revision>144</cp:revision>
  <dcterms:created xsi:type="dcterms:W3CDTF">2014-10-01T16:09:27Z</dcterms:created>
  <dcterms:modified xsi:type="dcterms:W3CDTF">2021-01-20T22:11:19Z</dcterms:modified>
</cp:coreProperties>
</file>