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59"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a:solidFill>
            <a:schemeClr val="accent1">
              <a:lumMod val="75000"/>
              <a:alpha val="40000"/>
            </a:schemeClr>
          </a:solidFill>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10" name="Group 9"/>
          <p:cNvGrpSpPr/>
          <p:nvPr/>
        </p:nvGrpSpPr>
        <p:grpSpPr>
          <a:xfrm>
            <a:off x="27221" y="-30"/>
            <a:ext cx="2356674" cy="6853283"/>
            <a:chOff x="6627813" y="195452"/>
            <a:chExt cx="1952625" cy="5678299"/>
          </a:xfrm>
          <a:solidFill>
            <a:schemeClr val="accent1"/>
          </a:solidFill>
        </p:grpSpPr>
        <p:sp>
          <p:nvSpPr>
            <p:cNvPr id="11" name="Freeform 27"/>
            <p:cNvSpPr/>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 name="Rectangle 6"/>
          <p:cNvSpPr/>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1/13/2021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t2qlZHW-fDI"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6jSsk3NtMLo"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2508069" y="248193"/>
            <a:ext cx="7053943" cy="3963419"/>
          </a:xfrm>
          <a:prstGeom prst="rect">
            <a:avLst/>
          </a:prstGeom>
        </p:spPr>
      </p:pic>
      <p:sp>
        <p:nvSpPr>
          <p:cNvPr id="7" name="Text Placeholder 6"/>
          <p:cNvSpPr>
            <a:spLocks noGrp="1"/>
          </p:cNvSpPr>
          <p:nvPr>
            <p:ph type="body" idx="1"/>
          </p:nvPr>
        </p:nvSpPr>
        <p:spPr>
          <a:xfrm>
            <a:off x="1815738" y="3886200"/>
            <a:ext cx="9688874" cy="2023710"/>
          </a:xfrm>
        </p:spPr>
        <p:txBody>
          <a:bodyPr>
            <a:normAutofit/>
          </a:bodyPr>
          <a:lstStyle/>
          <a:p>
            <a:r>
              <a:rPr lang="en-GB" dirty="0"/>
              <a:t>Who can remember the date that Britain declared War on </a:t>
            </a:r>
            <a:r>
              <a:rPr lang="en-GB" dirty="0" smtClean="0"/>
              <a:t>Germany?</a:t>
            </a:r>
          </a:p>
          <a:p>
            <a:r>
              <a:rPr lang="en-GB" dirty="0" smtClean="0"/>
              <a:t>Can you work </a:t>
            </a:r>
            <a:r>
              <a:rPr lang="en-GB" dirty="0"/>
              <a:t>out how long ago this </a:t>
            </a:r>
            <a:r>
              <a:rPr lang="en-GB" dirty="0" smtClean="0"/>
              <a:t>was? Is </a:t>
            </a:r>
            <a:r>
              <a:rPr lang="en-GB" dirty="0"/>
              <a:t>this a long time? A short time? </a:t>
            </a:r>
          </a:p>
          <a:p>
            <a:r>
              <a:rPr lang="en-GB" dirty="0" smtClean="0">
                <a:solidFill>
                  <a:schemeClr val="accent1">
                    <a:lumMod val="60000"/>
                    <a:lumOff val="40000"/>
                  </a:schemeClr>
                </a:solidFill>
              </a:rPr>
              <a:t>Today, we are going begin our journey to learn more about World War II</a:t>
            </a:r>
            <a:endParaRPr lang="en-GB" dirty="0">
              <a:solidFill>
                <a:schemeClr val="accent1">
                  <a:lumMod val="60000"/>
                  <a:lumOff val="40000"/>
                </a:schemeClr>
              </a:solidFill>
            </a:endParaRPr>
          </a:p>
        </p:txBody>
      </p:sp>
    </p:spTree>
    <p:extLst>
      <p:ext uri="{BB962C8B-B14F-4D97-AF65-F5344CB8AC3E}">
        <p14:creationId xmlns:p14="http://schemas.microsoft.com/office/powerpoint/2010/main" val="3209900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0" y="4833256"/>
            <a:ext cx="9950133" cy="1554481"/>
          </a:xfrm>
        </p:spPr>
        <p:txBody>
          <a:bodyPr>
            <a:normAutofit/>
          </a:bodyPr>
          <a:lstStyle/>
          <a:p>
            <a:r>
              <a:rPr lang="en-GB" dirty="0" smtClean="0"/>
              <a:t>Using your jotter, create a grid like the one above.  Fill each column.  One has been done for you.  We will fill the last column after you have done some research. Challenge yourself to write at least 5 information for each column.</a:t>
            </a:r>
            <a:endParaRPr lang="en-GB" dirty="0"/>
          </a:p>
        </p:txBody>
      </p:sp>
      <p:sp>
        <p:nvSpPr>
          <p:cNvPr id="3" name="Picture Placeholder 2"/>
          <p:cNvSpPr>
            <a:spLocks noGrp="1"/>
          </p:cNvSpPr>
          <p:nvPr>
            <p:ph type="pic" idx="1"/>
          </p:nvPr>
        </p:nvSpPr>
        <p:spPr/>
      </p:sp>
      <p:graphicFrame>
        <p:nvGraphicFramePr>
          <p:cNvPr id="6" name="Table 5"/>
          <p:cNvGraphicFramePr>
            <a:graphicFrameLocks noGrp="1"/>
          </p:cNvGraphicFramePr>
          <p:nvPr>
            <p:extLst>
              <p:ext uri="{D42A27DB-BD31-4B8C-83A1-F6EECF244321}">
                <p14:modId xmlns:p14="http://schemas.microsoft.com/office/powerpoint/2010/main" val="4051424321"/>
              </p:ext>
            </p:extLst>
          </p:nvPr>
        </p:nvGraphicFramePr>
        <p:xfrm>
          <a:off x="1254035" y="522513"/>
          <a:ext cx="10250576" cy="3967420"/>
        </p:xfrm>
        <a:graphic>
          <a:graphicData uri="http://schemas.openxmlformats.org/drawingml/2006/table">
            <a:tbl>
              <a:tblPr>
                <a:tableStyleId>{5C22544A-7EE6-4342-B048-85BDC9FD1C3A}</a:tableStyleId>
              </a:tblPr>
              <a:tblGrid>
                <a:gridCol w="2562317">
                  <a:extLst>
                    <a:ext uri="{9D8B030D-6E8A-4147-A177-3AD203B41FA5}">
                      <a16:colId xmlns:a16="http://schemas.microsoft.com/office/drawing/2014/main" val="3107029355"/>
                    </a:ext>
                  </a:extLst>
                </a:gridCol>
                <a:gridCol w="2562971">
                  <a:extLst>
                    <a:ext uri="{9D8B030D-6E8A-4147-A177-3AD203B41FA5}">
                      <a16:colId xmlns:a16="http://schemas.microsoft.com/office/drawing/2014/main" val="2633637749"/>
                    </a:ext>
                  </a:extLst>
                </a:gridCol>
                <a:gridCol w="2562317">
                  <a:extLst>
                    <a:ext uri="{9D8B030D-6E8A-4147-A177-3AD203B41FA5}">
                      <a16:colId xmlns:a16="http://schemas.microsoft.com/office/drawing/2014/main" val="2949572282"/>
                    </a:ext>
                  </a:extLst>
                </a:gridCol>
                <a:gridCol w="2562971">
                  <a:extLst>
                    <a:ext uri="{9D8B030D-6E8A-4147-A177-3AD203B41FA5}">
                      <a16:colId xmlns:a16="http://schemas.microsoft.com/office/drawing/2014/main" val="1077249252"/>
                    </a:ext>
                  </a:extLst>
                </a:gridCol>
              </a:tblGrid>
              <a:tr h="589161">
                <a:tc>
                  <a:txBody>
                    <a:bodyPr/>
                    <a:lstStyle/>
                    <a:p>
                      <a:pPr marR="6350" algn="ctr" eaLnBrk="0" hangingPunct="0">
                        <a:lnSpc>
                          <a:spcPct val="107000"/>
                        </a:lnSpc>
                        <a:spcBef>
                          <a:spcPts val="455"/>
                        </a:spcBef>
                        <a:spcAft>
                          <a:spcPts val="0"/>
                        </a:spcAft>
                      </a:pPr>
                      <a:r>
                        <a:rPr lang="en-GB" sz="3400">
                          <a:effectLst/>
                        </a:rPr>
                        <a:t>K</a:t>
                      </a:r>
                      <a:endParaRPr lang="en-GB" sz="900">
                        <a:effectLst/>
                        <a:latin typeface="Twinkl SemiBold"/>
                        <a:ea typeface="Times New Roman" panose="02020603050405020304" pitchFamily="18" charset="0"/>
                        <a:cs typeface="Twinkl SemiBold"/>
                      </a:endParaRPr>
                    </a:p>
                  </a:txBody>
                  <a:tcPr marL="0" marR="0" marT="0" marB="0"/>
                </a:tc>
                <a:tc>
                  <a:txBody>
                    <a:bodyPr/>
                    <a:lstStyle/>
                    <a:p>
                      <a:pPr algn="ctr" eaLnBrk="0" hangingPunct="0">
                        <a:lnSpc>
                          <a:spcPct val="107000"/>
                        </a:lnSpc>
                        <a:spcBef>
                          <a:spcPts val="455"/>
                        </a:spcBef>
                        <a:spcAft>
                          <a:spcPts val="0"/>
                        </a:spcAft>
                      </a:pPr>
                      <a:r>
                        <a:rPr lang="en-GB" sz="3400">
                          <a:effectLst/>
                        </a:rPr>
                        <a:t>W</a:t>
                      </a:r>
                      <a:endParaRPr lang="en-GB" sz="900">
                        <a:effectLst/>
                        <a:latin typeface="Twinkl SemiBold"/>
                        <a:ea typeface="Times New Roman" panose="02020603050405020304" pitchFamily="18" charset="0"/>
                        <a:cs typeface="Twinkl SemiBold"/>
                      </a:endParaRPr>
                    </a:p>
                  </a:txBody>
                  <a:tcPr marL="0" marR="0" marT="0" marB="0"/>
                </a:tc>
                <a:tc>
                  <a:txBody>
                    <a:bodyPr/>
                    <a:lstStyle/>
                    <a:p>
                      <a:pPr algn="ctr" eaLnBrk="0" hangingPunct="0">
                        <a:lnSpc>
                          <a:spcPct val="107000"/>
                        </a:lnSpc>
                        <a:spcBef>
                          <a:spcPts val="455"/>
                        </a:spcBef>
                        <a:spcAft>
                          <a:spcPts val="0"/>
                        </a:spcAft>
                      </a:pPr>
                      <a:r>
                        <a:rPr lang="en-GB" sz="3400">
                          <a:effectLst/>
                        </a:rPr>
                        <a:t>H</a:t>
                      </a:r>
                      <a:endParaRPr lang="en-GB" sz="900">
                        <a:effectLst/>
                        <a:latin typeface="Twinkl SemiBold"/>
                        <a:ea typeface="Times New Roman" panose="02020603050405020304" pitchFamily="18" charset="0"/>
                        <a:cs typeface="Twinkl SemiBold"/>
                      </a:endParaRPr>
                    </a:p>
                  </a:txBody>
                  <a:tcPr marL="0" marR="0" marT="0" marB="0"/>
                </a:tc>
                <a:tc>
                  <a:txBody>
                    <a:bodyPr/>
                    <a:lstStyle/>
                    <a:p>
                      <a:pPr marL="7620" algn="ctr" eaLnBrk="0" hangingPunct="0">
                        <a:lnSpc>
                          <a:spcPct val="107000"/>
                        </a:lnSpc>
                        <a:spcBef>
                          <a:spcPts val="455"/>
                        </a:spcBef>
                        <a:spcAft>
                          <a:spcPts val="0"/>
                        </a:spcAft>
                      </a:pPr>
                      <a:r>
                        <a:rPr lang="en-GB" sz="3400">
                          <a:effectLst/>
                        </a:rPr>
                        <a:t>L</a:t>
                      </a:r>
                      <a:endParaRPr lang="en-GB" sz="900">
                        <a:effectLst/>
                        <a:latin typeface="Twinkl SemiBold"/>
                        <a:ea typeface="Times New Roman" panose="02020603050405020304" pitchFamily="18" charset="0"/>
                        <a:cs typeface="Twinkl SemiBold"/>
                      </a:endParaRPr>
                    </a:p>
                  </a:txBody>
                  <a:tcPr marL="0" marR="0" marT="0" marB="0"/>
                </a:tc>
                <a:extLst>
                  <a:ext uri="{0D108BD9-81ED-4DB2-BD59-A6C34878D82A}">
                    <a16:rowId xmlns:a16="http://schemas.microsoft.com/office/drawing/2014/main" val="1546804690"/>
                  </a:ext>
                </a:extLst>
              </a:tr>
              <a:tr h="349599">
                <a:tc>
                  <a:txBody>
                    <a:bodyPr/>
                    <a:lstStyle/>
                    <a:p>
                      <a:pPr marL="342900" marR="349250" algn="ctr" eaLnBrk="0" hangingPunct="0">
                        <a:lnSpc>
                          <a:spcPct val="107000"/>
                        </a:lnSpc>
                        <a:spcBef>
                          <a:spcPts val="680"/>
                        </a:spcBef>
                        <a:spcAft>
                          <a:spcPts val="0"/>
                        </a:spcAft>
                      </a:pPr>
                      <a:r>
                        <a:rPr lang="en-GB" sz="1100">
                          <a:effectLst/>
                        </a:rPr>
                        <a:t>What I know</a:t>
                      </a:r>
                      <a:endParaRPr lang="en-GB" sz="900">
                        <a:effectLst/>
                        <a:latin typeface="Twinkl SemiBold"/>
                        <a:ea typeface="Times New Roman" panose="02020603050405020304" pitchFamily="18" charset="0"/>
                        <a:cs typeface="Twinkl SemiBold"/>
                      </a:endParaRPr>
                    </a:p>
                  </a:txBody>
                  <a:tcPr marL="0" marR="0" marT="0" marB="0"/>
                </a:tc>
                <a:tc>
                  <a:txBody>
                    <a:bodyPr/>
                    <a:lstStyle/>
                    <a:p>
                      <a:pPr marL="241935" marR="241935" algn="ctr" eaLnBrk="0" hangingPunct="0">
                        <a:lnSpc>
                          <a:spcPct val="107000"/>
                        </a:lnSpc>
                        <a:spcBef>
                          <a:spcPts val="680"/>
                        </a:spcBef>
                        <a:spcAft>
                          <a:spcPts val="0"/>
                        </a:spcAft>
                      </a:pPr>
                      <a:r>
                        <a:rPr lang="en-GB" sz="1100">
                          <a:effectLst/>
                        </a:rPr>
                        <a:t>What I want to know</a:t>
                      </a:r>
                      <a:endParaRPr lang="en-GB" sz="900">
                        <a:effectLst/>
                        <a:latin typeface="Twinkl SemiBold"/>
                        <a:ea typeface="Times New Roman" panose="02020603050405020304" pitchFamily="18" charset="0"/>
                        <a:cs typeface="Twinkl SemiBold"/>
                      </a:endParaRPr>
                    </a:p>
                  </a:txBody>
                  <a:tcPr marL="0" marR="0" marT="0" marB="0"/>
                </a:tc>
                <a:tc>
                  <a:txBody>
                    <a:bodyPr/>
                    <a:lstStyle/>
                    <a:p>
                      <a:pPr marL="241935" marR="241935" algn="ctr" eaLnBrk="0" hangingPunct="0">
                        <a:lnSpc>
                          <a:spcPct val="107000"/>
                        </a:lnSpc>
                        <a:spcBef>
                          <a:spcPts val="680"/>
                        </a:spcBef>
                        <a:spcAft>
                          <a:spcPts val="0"/>
                        </a:spcAft>
                      </a:pPr>
                      <a:r>
                        <a:rPr lang="en-GB" sz="1100">
                          <a:effectLst/>
                        </a:rPr>
                        <a:t>How I will find out</a:t>
                      </a:r>
                      <a:endParaRPr lang="en-GB" sz="900">
                        <a:effectLst/>
                        <a:latin typeface="Twinkl SemiBold"/>
                        <a:ea typeface="Times New Roman" panose="02020603050405020304" pitchFamily="18" charset="0"/>
                        <a:cs typeface="Twinkl SemiBold"/>
                      </a:endParaRPr>
                    </a:p>
                  </a:txBody>
                  <a:tcPr marL="0" marR="0" marT="0" marB="0"/>
                </a:tc>
                <a:tc>
                  <a:txBody>
                    <a:bodyPr/>
                    <a:lstStyle/>
                    <a:p>
                      <a:pPr marL="356870" marR="349250" algn="ctr" eaLnBrk="0" hangingPunct="0">
                        <a:lnSpc>
                          <a:spcPct val="107000"/>
                        </a:lnSpc>
                        <a:spcBef>
                          <a:spcPts val="680"/>
                        </a:spcBef>
                        <a:spcAft>
                          <a:spcPts val="0"/>
                        </a:spcAft>
                      </a:pPr>
                      <a:r>
                        <a:rPr lang="en-GB" sz="1100">
                          <a:effectLst/>
                        </a:rPr>
                        <a:t>What I have learnt</a:t>
                      </a:r>
                      <a:endParaRPr lang="en-GB" sz="900">
                        <a:effectLst/>
                        <a:latin typeface="Twinkl SemiBold"/>
                        <a:ea typeface="Times New Roman" panose="02020603050405020304" pitchFamily="18" charset="0"/>
                        <a:cs typeface="Twinkl SemiBold"/>
                      </a:endParaRPr>
                    </a:p>
                  </a:txBody>
                  <a:tcPr marL="0" marR="0" marT="0" marB="0"/>
                </a:tc>
                <a:extLst>
                  <a:ext uri="{0D108BD9-81ED-4DB2-BD59-A6C34878D82A}">
                    <a16:rowId xmlns:a16="http://schemas.microsoft.com/office/drawing/2014/main" val="2025084181"/>
                  </a:ext>
                </a:extLst>
              </a:tr>
              <a:tr h="3028660">
                <a:tc>
                  <a:txBody>
                    <a:bodyPr/>
                    <a:lstStyle/>
                    <a:p>
                      <a:pPr algn="l" eaLnBrk="0" hangingPunct="0">
                        <a:lnSpc>
                          <a:spcPct val="107000"/>
                        </a:lnSpc>
                        <a:spcAft>
                          <a:spcPts val="0"/>
                        </a:spcAft>
                      </a:pPr>
                      <a:r>
                        <a:rPr lang="en-GB" sz="1300" dirty="0">
                          <a:effectLst/>
                        </a:rPr>
                        <a:t> </a:t>
                      </a:r>
                      <a:r>
                        <a:rPr lang="en-GB" sz="1300" dirty="0" smtClean="0">
                          <a:effectLst/>
                        </a:rPr>
                        <a:t>Hitler</a:t>
                      </a:r>
                      <a:r>
                        <a:rPr lang="en-GB" sz="1300" baseline="0" dirty="0" smtClean="0">
                          <a:effectLst/>
                        </a:rPr>
                        <a:t> lead Germany during World War II</a:t>
                      </a:r>
                      <a:endParaRPr lang="en-GB" sz="900" dirty="0">
                        <a:effectLst/>
                        <a:latin typeface="Twinkl SemiBold"/>
                        <a:ea typeface="Times New Roman" panose="02020603050405020304" pitchFamily="18" charset="0"/>
                        <a:cs typeface="Twinkl SemiBold"/>
                      </a:endParaRPr>
                    </a:p>
                  </a:txBody>
                  <a:tcPr marL="0" marR="0" marT="0" marB="0"/>
                </a:tc>
                <a:tc>
                  <a:txBody>
                    <a:bodyPr/>
                    <a:lstStyle/>
                    <a:p>
                      <a:pPr algn="l" eaLnBrk="0" hangingPunct="0">
                        <a:lnSpc>
                          <a:spcPct val="107000"/>
                        </a:lnSpc>
                        <a:spcAft>
                          <a:spcPts val="0"/>
                        </a:spcAft>
                      </a:pPr>
                      <a:r>
                        <a:rPr lang="en-GB" sz="1300" dirty="0">
                          <a:effectLst/>
                        </a:rPr>
                        <a:t> </a:t>
                      </a:r>
                      <a:r>
                        <a:rPr lang="en-GB" sz="1300" dirty="0" smtClean="0">
                          <a:effectLst/>
                        </a:rPr>
                        <a:t>Why</a:t>
                      </a:r>
                      <a:r>
                        <a:rPr lang="en-GB" sz="1300" baseline="0" dirty="0" smtClean="0">
                          <a:effectLst/>
                        </a:rPr>
                        <a:t> did the war begin?</a:t>
                      </a:r>
                      <a:endParaRPr lang="en-GB" sz="900" dirty="0">
                        <a:effectLst/>
                        <a:latin typeface="Twinkl SemiBold"/>
                        <a:ea typeface="Times New Roman" panose="02020603050405020304" pitchFamily="18" charset="0"/>
                        <a:cs typeface="Twinkl SemiBold"/>
                      </a:endParaRPr>
                    </a:p>
                  </a:txBody>
                  <a:tcPr marL="0" marR="0" marT="0" marB="0"/>
                </a:tc>
                <a:tc>
                  <a:txBody>
                    <a:bodyPr/>
                    <a:lstStyle/>
                    <a:p>
                      <a:pPr algn="l" eaLnBrk="0" hangingPunct="0">
                        <a:lnSpc>
                          <a:spcPct val="107000"/>
                        </a:lnSpc>
                        <a:spcAft>
                          <a:spcPts val="0"/>
                        </a:spcAft>
                      </a:pPr>
                      <a:r>
                        <a:rPr lang="en-GB" sz="1300" dirty="0">
                          <a:effectLst/>
                        </a:rPr>
                        <a:t> </a:t>
                      </a:r>
                      <a:r>
                        <a:rPr lang="en-GB" sz="1300" dirty="0" smtClean="0">
                          <a:effectLst/>
                        </a:rPr>
                        <a:t>Interview</a:t>
                      </a:r>
                      <a:r>
                        <a:rPr lang="en-GB" sz="1300" baseline="0" dirty="0" smtClean="0">
                          <a:effectLst/>
                        </a:rPr>
                        <a:t> someone e.g. Grandparents/ Great Grandparents</a:t>
                      </a:r>
                      <a:endParaRPr lang="en-GB" sz="900" dirty="0">
                        <a:effectLst/>
                        <a:latin typeface="Twinkl SemiBold"/>
                        <a:ea typeface="Times New Roman" panose="02020603050405020304" pitchFamily="18" charset="0"/>
                        <a:cs typeface="Twinkl SemiBold"/>
                      </a:endParaRPr>
                    </a:p>
                  </a:txBody>
                  <a:tcPr marL="0" marR="0" marT="0" marB="0"/>
                </a:tc>
                <a:tc>
                  <a:txBody>
                    <a:bodyPr/>
                    <a:lstStyle/>
                    <a:p>
                      <a:pPr algn="l" eaLnBrk="0" hangingPunct="0">
                        <a:lnSpc>
                          <a:spcPct val="107000"/>
                        </a:lnSpc>
                        <a:spcAft>
                          <a:spcPts val="0"/>
                        </a:spcAft>
                      </a:pPr>
                      <a:r>
                        <a:rPr lang="en-GB" sz="1300" dirty="0">
                          <a:effectLst/>
                        </a:rPr>
                        <a:t> </a:t>
                      </a:r>
                      <a:endParaRPr lang="en-GB" sz="900" dirty="0">
                        <a:effectLst/>
                        <a:latin typeface="Twinkl SemiBold"/>
                        <a:ea typeface="Times New Roman" panose="02020603050405020304" pitchFamily="18" charset="0"/>
                        <a:cs typeface="Twinkl SemiBold"/>
                      </a:endParaRPr>
                    </a:p>
                  </a:txBody>
                  <a:tcPr marL="0" marR="0" marT="0" marB="0"/>
                </a:tc>
                <a:extLst>
                  <a:ext uri="{0D108BD9-81ED-4DB2-BD59-A6C34878D82A}">
                    <a16:rowId xmlns:a16="http://schemas.microsoft.com/office/drawing/2014/main" val="3505282248"/>
                  </a:ext>
                </a:extLst>
              </a:tr>
            </a:tbl>
          </a:graphicData>
        </a:graphic>
      </p:graphicFrame>
      <p:sp>
        <p:nvSpPr>
          <p:cNvPr id="8" name="TextBox 7"/>
          <p:cNvSpPr txBox="1"/>
          <p:nvPr/>
        </p:nvSpPr>
        <p:spPr>
          <a:xfrm>
            <a:off x="352697" y="143691"/>
            <a:ext cx="2455817" cy="378822"/>
          </a:xfrm>
          <a:prstGeom prst="rect">
            <a:avLst/>
          </a:prstGeom>
          <a:noFill/>
        </p:spPr>
        <p:txBody>
          <a:bodyPr wrap="square" rtlCol="0">
            <a:spAutoFit/>
          </a:bodyPr>
          <a:lstStyle/>
          <a:p>
            <a:r>
              <a:rPr lang="en-GB" dirty="0" smtClean="0"/>
              <a:t>Task 1</a:t>
            </a:r>
            <a:endParaRPr lang="en-GB" dirty="0"/>
          </a:p>
        </p:txBody>
      </p:sp>
    </p:spTree>
    <p:extLst>
      <p:ext uri="{BB962C8B-B14F-4D97-AF65-F5344CB8AC3E}">
        <p14:creationId xmlns:p14="http://schemas.microsoft.com/office/powerpoint/2010/main" val="3724802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96" y="215536"/>
            <a:ext cx="8915400" cy="973183"/>
          </a:xfrm>
        </p:spPr>
        <p:txBody>
          <a:bodyPr>
            <a:normAutofit/>
          </a:bodyPr>
          <a:lstStyle/>
          <a:p>
            <a:r>
              <a:rPr lang="en-GB" b="1" dirty="0" smtClean="0">
                <a:solidFill>
                  <a:schemeClr val="accent1">
                    <a:lumMod val="60000"/>
                    <a:lumOff val="40000"/>
                  </a:schemeClr>
                </a:solidFill>
              </a:rPr>
              <a:t>LI… To </a:t>
            </a:r>
            <a:r>
              <a:rPr lang="en-GB" b="1" dirty="0">
                <a:solidFill>
                  <a:schemeClr val="accent1">
                    <a:lumMod val="60000"/>
                    <a:lumOff val="40000"/>
                  </a:schemeClr>
                </a:solidFill>
              </a:rPr>
              <a:t>understand the reasons for WW2 and place some key events in chronological order.</a:t>
            </a:r>
          </a:p>
        </p:txBody>
      </p:sp>
      <p:sp>
        <p:nvSpPr>
          <p:cNvPr id="4" name="Text Placeholder 3"/>
          <p:cNvSpPr>
            <a:spLocks noGrp="1"/>
          </p:cNvSpPr>
          <p:nvPr>
            <p:ph type="body" sz="half" idx="2"/>
          </p:nvPr>
        </p:nvSpPr>
        <p:spPr>
          <a:xfrm>
            <a:off x="692331" y="2364377"/>
            <a:ext cx="10812282" cy="3496673"/>
          </a:xfrm>
        </p:spPr>
        <p:txBody>
          <a:bodyPr>
            <a:noAutofit/>
          </a:bodyPr>
          <a:lstStyle/>
          <a:p>
            <a:r>
              <a:rPr lang="en-GB" sz="2400" dirty="0" smtClean="0">
                <a:latin typeface="SassoonCRInfant" panose="02010503020300020003" pitchFamily="2" charset="0"/>
              </a:rPr>
              <a:t>Write the answers to the following questions in your jotter;</a:t>
            </a:r>
          </a:p>
          <a:p>
            <a:r>
              <a:rPr lang="en-GB" sz="2400" dirty="0" smtClean="0">
                <a:latin typeface="SassoonCRInfant" panose="02010503020300020003" pitchFamily="2" charset="0"/>
              </a:rPr>
              <a:t>What </a:t>
            </a:r>
            <a:r>
              <a:rPr lang="en-GB" sz="2400" dirty="0">
                <a:latin typeface="SassoonCRInfant" panose="02010503020300020003" pitchFamily="2" charset="0"/>
              </a:rPr>
              <a:t>was the cause of WW2? </a:t>
            </a:r>
            <a:r>
              <a:rPr lang="en-GB" sz="2400" dirty="0" smtClean="0">
                <a:latin typeface="SassoonCRInfant" panose="02010503020300020003" pitchFamily="2" charset="0"/>
              </a:rPr>
              <a:t> What </a:t>
            </a:r>
            <a:r>
              <a:rPr lang="en-GB" sz="2400" dirty="0">
                <a:latin typeface="SassoonCRInfant" panose="02010503020300020003" pitchFamily="2" charset="0"/>
              </a:rPr>
              <a:t>do </a:t>
            </a:r>
            <a:r>
              <a:rPr lang="en-GB" sz="2400" dirty="0" smtClean="0">
                <a:latin typeface="SassoonCRInfant" panose="02010503020300020003" pitchFamily="2" charset="0"/>
              </a:rPr>
              <a:t>you </a:t>
            </a:r>
            <a:r>
              <a:rPr lang="en-GB" sz="2400" dirty="0">
                <a:latin typeface="SassoonCRInfant" panose="02010503020300020003" pitchFamily="2" charset="0"/>
              </a:rPr>
              <a:t>know from the videos  </a:t>
            </a:r>
            <a:r>
              <a:rPr lang="en-GB" sz="2400" dirty="0" smtClean="0">
                <a:latin typeface="SassoonCRInfant" panose="02010503020300020003" pitchFamily="2" charset="0"/>
              </a:rPr>
              <a:t>you have already </a:t>
            </a:r>
            <a:r>
              <a:rPr lang="en-GB" sz="2400" dirty="0">
                <a:latin typeface="SassoonCRInfant" panose="02010503020300020003" pitchFamily="2" charset="0"/>
              </a:rPr>
              <a:t>seen? Is there anything else  </a:t>
            </a:r>
            <a:r>
              <a:rPr lang="en-GB" sz="2400" dirty="0" smtClean="0">
                <a:latin typeface="SassoonCRInfant" panose="02010503020300020003" pitchFamily="2" charset="0"/>
              </a:rPr>
              <a:t>that you know?</a:t>
            </a:r>
          </a:p>
          <a:p>
            <a:endParaRPr lang="en-GB" sz="2400" dirty="0">
              <a:latin typeface="SassoonCRInfant" panose="02010503020300020003" pitchFamily="2" charset="0"/>
            </a:endParaRPr>
          </a:p>
          <a:p>
            <a:r>
              <a:rPr lang="en-GB" sz="2400" b="1" dirty="0" smtClean="0">
                <a:solidFill>
                  <a:schemeClr val="accent1">
                    <a:lumMod val="60000"/>
                    <a:lumOff val="40000"/>
                  </a:schemeClr>
                </a:solidFill>
                <a:latin typeface="SassoonCRInfant" panose="02010503020300020003" pitchFamily="2" charset="0"/>
              </a:rPr>
              <a:t>Watch </a:t>
            </a:r>
            <a:r>
              <a:rPr lang="en-GB" sz="2400" b="1" dirty="0" err="1" smtClean="0">
                <a:solidFill>
                  <a:schemeClr val="accent1">
                    <a:lumMod val="60000"/>
                    <a:lumOff val="40000"/>
                  </a:schemeClr>
                </a:solidFill>
                <a:latin typeface="SassoonCRInfant" panose="02010503020300020003" pitchFamily="2" charset="0"/>
              </a:rPr>
              <a:t>Chamberland</a:t>
            </a:r>
            <a:r>
              <a:rPr lang="en-GB" sz="2400" b="1" dirty="0" smtClean="0">
                <a:solidFill>
                  <a:schemeClr val="accent1">
                    <a:lumMod val="60000"/>
                    <a:lumOff val="40000"/>
                  </a:schemeClr>
                </a:solidFill>
                <a:latin typeface="SassoonCRInfant" panose="02010503020300020003" pitchFamily="2" charset="0"/>
              </a:rPr>
              <a:t> announcement </a:t>
            </a:r>
            <a:r>
              <a:rPr lang="en-GB" sz="2400" b="1" dirty="0" smtClean="0">
                <a:solidFill>
                  <a:schemeClr val="accent1">
                    <a:lumMod val="60000"/>
                    <a:lumOff val="40000"/>
                  </a:schemeClr>
                </a:solidFill>
                <a:latin typeface="SassoonCRInfant" panose="02010503020300020003" pitchFamily="2" charset="0"/>
                <a:hlinkClick r:id="rId2"/>
              </a:rPr>
              <a:t>https</a:t>
            </a:r>
            <a:r>
              <a:rPr lang="en-GB" sz="2400" b="1" dirty="0">
                <a:solidFill>
                  <a:schemeClr val="accent1">
                    <a:lumMod val="60000"/>
                    <a:lumOff val="40000"/>
                  </a:schemeClr>
                </a:solidFill>
                <a:latin typeface="SassoonCRInfant" panose="02010503020300020003" pitchFamily="2" charset="0"/>
                <a:hlinkClick r:id="rId2"/>
              </a:rPr>
              <a:t>://</a:t>
            </a:r>
            <a:r>
              <a:rPr lang="en-GB" sz="2400" b="1" dirty="0" smtClean="0">
                <a:solidFill>
                  <a:schemeClr val="accent1">
                    <a:lumMod val="60000"/>
                    <a:lumOff val="40000"/>
                  </a:schemeClr>
                </a:solidFill>
                <a:latin typeface="SassoonCRInfant" panose="02010503020300020003" pitchFamily="2" charset="0"/>
                <a:hlinkClick r:id="rId2"/>
              </a:rPr>
              <a:t>www.youtube.com/watch?v=t2qlZHW-fDI</a:t>
            </a:r>
            <a:endParaRPr lang="en-GB" sz="2400" b="1" dirty="0" smtClean="0">
              <a:solidFill>
                <a:schemeClr val="accent1">
                  <a:lumMod val="60000"/>
                  <a:lumOff val="40000"/>
                </a:schemeClr>
              </a:solidFill>
              <a:latin typeface="SassoonCRInfant" panose="02010503020300020003" pitchFamily="2" charset="0"/>
            </a:endParaRPr>
          </a:p>
          <a:p>
            <a:endParaRPr lang="en-GB" sz="2400" b="1" dirty="0">
              <a:solidFill>
                <a:schemeClr val="accent1">
                  <a:lumMod val="60000"/>
                  <a:lumOff val="40000"/>
                </a:schemeClr>
              </a:solidFill>
              <a:latin typeface="SassoonCRInfant" panose="02010503020300020003" pitchFamily="2" charset="0"/>
            </a:endParaRPr>
          </a:p>
          <a:p>
            <a:endParaRPr lang="en-GB" sz="1100" dirty="0"/>
          </a:p>
          <a:p>
            <a:endParaRPr lang="en-GB" sz="1100" dirty="0"/>
          </a:p>
        </p:txBody>
      </p:sp>
      <p:sp>
        <p:nvSpPr>
          <p:cNvPr id="5" name="TextBox 4"/>
          <p:cNvSpPr txBox="1"/>
          <p:nvPr/>
        </p:nvSpPr>
        <p:spPr>
          <a:xfrm>
            <a:off x="4010298" y="1280161"/>
            <a:ext cx="7772400" cy="646331"/>
          </a:xfrm>
          <a:prstGeom prst="rect">
            <a:avLst/>
          </a:prstGeom>
          <a:noFill/>
        </p:spPr>
        <p:txBody>
          <a:bodyPr wrap="square" rtlCol="0">
            <a:spAutoFit/>
          </a:bodyPr>
          <a:lstStyle/>
          <a:p>
            <a:r>
              <a:rPr lang="en-GB" dirty="0"/>
              <a:t>SC: I can place key WW2 events in </a:t>
            </a:r>
            <a:r>
              <a:rPr lang="en-GB" dirty="0" smtClean="0"/>
              <a:t>order.</a:t>
            </a:r>
            <a:endParaRPr lang="en-GB" dirty="0"/>
          </a:p>
          <a:p>
            <a:r>
              <a:rPr lang="en-GB" dirty="0"/>
              <a:t>       </a:t>
            </a:r>
            <a:r>
              <a:rPr lang="en-GB" dirty="0" smtClean="0"/>
              <a:t>I can  </a:t>
            </a:r>
            <a:r>
              <a:rPr lang="en-GB" dirty="0"/>
              <a:t>list the reasons for the outbreak of </a:t>
            </a:r>
            <a:r>
              <a:rPr lang="en-GB" dirty="0" smtClean="0"/>
              <a:t>war.</a:t>
            </a:r>
            <a:endParaRPr lang="en-GB" dirty="0"/>
          </a:p>
        </p:txBody>
      </p:sp>
    </p:spTree>
    <p:extLst>
      <p:ext uri="{BB962C8B-B14F-4D97-AF65-F5344CB8AC3E}">
        <p14:creationId xmlns:p14="http://schemas.microsoft.com/office/powerpoint/2010/main" val="1152093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r="10381" b="39521"/>
          <a:stretch/>
        </p:blipFill>
        <p:spPr>
          <a:xfrm>
            <a:off x="196034" y="222069"/>
            <a:ext cx="6017098" cy="6244046"/>
          </a:xfrm>
          <a:prstGeom prst="rect">
            <a:avLst/>
          </a:prstGeom>
        </p:spPr>
      </p:pic>
      <p:pic>
        <p:nvPicPr>
          <p:cNvPr id="6" name="Picture 5"/>
          <p:cNvPicPr>
            <a:picLocks noChangeAspect="1"/>
          </p:cNvPicPr>
          <p:nvPr/>
        </p:nvPicPr>
        <p:blipFill rotWithShape="1">
          <a:blip r:embed="rId2"/>
          <a:srcRect t="60796" r="9676"/>
          <a:stretch/>
        </p:blipFill>
        <p:spPr>
          <a:xfrm>
            <a:off x="6266814" y="2560319"/>
            <a:ext cx="5597617" cy="3735978"/>
          </a:xfrm>
          <a:prstGeom prst="rect">
            <a:avLst/>
          </a:prstGeom>
        </p:spPr>
      </p:pic>
      <p:sp>
        <p:nvSpPr>
          <p:cNvPr id="7" name="TextBox 6"/>
          <p:cNvSpPr txBox="1"/>
          <p:nvPr/>
        </p:nvSpPr>
        <p:spPr>
          <a:xfrm>
            <a:off x="6492240" y="222069"/>
            <a:ext cx="5146766" cy="1815882"/>
          </a:xfrm>
          <a:prstGeom prst="rect">
            <a:avLst/>
          </a:prstGeom>
          <a:noFill/>
          <a:ln>
            <a:solidFill>
              <a:schemeClr val="accent1"/>
            </a:solidFill>
          </a:ln>
        </p:spPr>
        <p:txBody>
          <a:bodyPr wrap="square" rtlCol="0">
            <a:spAutoFit/>
          </a:bodyPr>
          <a:lstStyle/>
          <a:p>
            <a:r>
              <a:rPr lang="en-GB" sz="2800" dirty="0" smtClean="0"/>
              <a:t>Look at the dates then try to order them in chronological order.  From earliest to most recent year.</a:t>
            </a:r>
            <a:endParaRPr lang="en-GB" sz="2800" dirty="0"/>
          </a:p>
        </p:txBody>
      </p:sp>
    </p:spTree>
    <p:extLst>
      <p:ext uri="{BB962C8B-B14F-4D97-AF65-F5344CB8AC3E}">
        <p14:creationId xmlns:p14="http://schemas.microsoft.com/office/powerpoint/2010/main" val="1992403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116" y="254726"/>
            <a:ext cx="8915400" cy="566738"/>
          </a:xfrm>
        </p:spPr>
        <p:txBody>
          <a:bodyPr/>
          <a:lstStyle/>
          <a:p>
            <a:r>
              <a:rPr lang="en-GB" dirty="0" smtClean="0"/>
              <a:t>Task 2- Research the following questions; </a:t>
            </a:r>
            <a:endParaRPr lang="en-GB" dirty="0"/>
          </a:p>
        </p:txBody>
      </p:sp>
      <p:sp>
        <p:nvSpPr>
          <p:cNvPr id="4" name="Text Placeholder 3"/>
          <p:cNvSpPr>
            <a:spLocks noGrp="1"/>
          </p:cNvSpPr>
          <p:nvPr>
            <p:ph type="body" sz="half" idx="2"/>
          </p:nvPr>
        </p:nvSpPr>
        <p:spPr>
          <a:xfrm>
            <a:off x="522514" y="1371600"/>
            <a:ext cx="10995162" cy="3078661"/>
          </a:xfrm>
        </p:spPr>
        <p:txBody>
          <a:bodyPr>
            <a:noAutofit/>
          </a:bodyPr>
          <a:lstStyle/>
          <a:p>
            <a:pPr marL="342900" indent="-342900">
              <a:buFont typeface="Arial" panose="020B0604020202020204" pitchFamily="34" charset="0"/>
              <a:buChar char="•"/>
            </a:pPr>
            <a:r>
              <a:rPr lang="en-GB" sz="2000" dirty="0" smtClean="0"/>
              <a:t>List all </a:t>
            </a:r>
            <a:r>
              <a:rPr lang="en-GB" sz="2000" dirty="0"/>
              <a:t>the countries </a:t>
            </a:r>
            <a:r>
              <a:rPr lang="en-GB" sz="2000" dirty="0" smtClean="0"/>
              <a:t>involved </a:t>
            </a:r>
            <a:r>
              <a:rPr lang="en-GB" sz="2000" dirty="0"/>
              <a:t>in the War. </a:t>
            </a:r>
          </a:p>
          <a:p>
            <a:pPr marL="342900" indent="-342900">
              <a:buFont typeface="Arial" panose="020B0604020202020204" pitchFamily="34" charset="0"/>
              <a:buChar char="•"/>
            </a:pPr>
            <a:r>
              <a:rPr lang="en-GB" sz="2000" dirty="0" smtClean="0"/>
              <a:t>Find out the meaning of these words; Axis and Allies.</a:t>
            </a:r>
          </a:p>
          <a:p>
            <a:pPr marL="342900" indent="-342900">
              <a:buFont typeface="Arial" panose="020B0604020202020204" pitchFamily="34" charset="0"/>
              <a:buChar char="•"/>
            </a:pPr>
            <a:r>
              <a:rPr lang="en-GB" sz="2000" dirty="0" smtClean="0"/>
              <a:t>Now, list the countries that belong in Axis and belong in the Allies group.</a:t>
            </a:r>
          </a:p>
          <a:p>
            <a:pPr marL="342900" indent="-342900">
              <a:buFont typeface="Arial" panose="020B0604020202020204" pitchFamily="34" charset="0"/>
              <a:buChar char="•"/>
            </a:pPr>
            <a:r>
              <a:rPr lang="en-GB" sz="2000" dirty="0" smtClean="0"/>
              <a:t>Why </a:t>
            </a:r>
            <a:r>
              <a:rPr lang="en-GB" sz="2000" dirty="0"/>
              <a:t>do you think </a:t>
            </a:r>
            <a:r>
              <a:rPr lang="en-GB" sz="2000" dirty="0" smtClean="0"/>
              <a:t>the war </a:t>
            </a:r>
            <a:r>
              <a:rPr lang="en-GB" sz="2000" dirty="0"/>
              <a:t>was called a ‘World </a:t>
            </a:r>
            <a:r>
              <a:rPr lang="en-GB" sz="2000" dirty="0" smtClean="0"/>
              <a:t>War.  Write a 1 or 2 sentences regarding this.</a:t>
            </a:r>
          </a:p>
          <a:p>
            <a:pPr marL="342900" indent="-342900">
              <a:buFont typeface="Arial" panose="020B0604020202020204" pitchFamily="34" charset="0"/>
              <a:buChar char="•"/>
            </a:pPr>
            <a:endParaRPr lang="en-GB" sz="2000" dirty="0"/>
          </a:p>
        </p:txBody>
      </p:sp>
      <p:sp>
        <p:nvSpPr>
          <p:cNvPr id="6" name="Rectangle 5"/>
          <p:cNvSpPr/>
          <p:nvPr/>
        </p:nvSpPr>
        <p:spPr>
          <a:xfrm>
            <a:off x="1593669" y="3711597"/>
            <a:ext cx="8330778" cy="2031325"/>
          </a:xfrm>
          <a:prstGeom prst="rect">
            <a:avLst/>
          </a:prstGeom>
        </p:spPr>
        <p:txBody>
          <a:bodyPr wrap="square">
            <a:spAutoFit/>
          </a:bodyPr>
          <a:lstStyle/>
          <a:p>
            <a:r>
              <a:rPr lang="en-GB" dirty="0" smtClean="0"/>
              <a:t>Now that you have done the tasks, why not watch this video-  The outbreak of war</a:t>
            </a:r>
          </a:p>
          <a:p>
            <a:endParaRPr lang="en-GB" dirty="0" smtClean="0"/>
          </a:p>
          <a:p>
            <a:r>
              <a:rPr lang="en-GB" dirty="0">
                <a:hlinkClick r:id="rId2"/>
              </a:rPr>
              <a:t>https://</a:t>
            </a:r>
            <a:r>
              <a:rPr lang="en-GB" dirty="0" smtClean="0">
                <a:hlinkClick r:id="rId2"/>
              </a:rPr>
              <a:t>www.youtube.com/watch?v=6jSsk3NtMLo</a:t>
            </a:r>
            <a:endParaRPr lang="en-GB" u="sng" dirty="0"/>
          </a:p>
          <a:p>
            <a:endParaRPr lang="en-GB" u="sng" dirty="0" smtClean="0"/>
          </a:p>
          <a:p>
            <a:endParaRPr lang="en-GB" dirty="0"/>
          </a:p>
          <a:p>
            <a:r>
              <a:rPr lang="en-GB" u="sng" dirty="0" smtClean="0"/>
              <a:t>Finally, write as many questions about WWII that you want to find out.</a:t>
            </a:r>
            <a:endParaRPr lang="en-GB" u="sng" dirty="0"/>
          </a:p>
        </p:txBody>
      </p:sp>
    </p:spTree>
    <p:extLst>
      <p:ext uri="{BB962C8B-B14F-4D97-AF65-F5344CB8AC3E}">
        <p14:creationId xmlns:p14="http://schemas.microsoft.com/office/powerpoint/2010/main" val="1123775627"/>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C333A"/>
      </a:dk2>
      <a:lt2>
        <a:srgbClr val="D6ECED"/>
      </a:lt2>
      <a:accent1>
        <a:srgbClr val="DE32DE"/>
      </a:accent1>
      <a:accent2>
        <a:srgbClr val="F42B8A"/>
      </a:accent2>
      <a:accent3>
        <a:srgbClr val="349FE7"/>
      </a:accent3>
      <a:accent4>
        <a:srgbClr val="565FF8"/>
      </a:accent4>
      <a:accent5>
        <a:srgbClr val="876BE7"/>
      </a:accent5>
      <a:accent6>
        <a:srgbClr val="F268C2"/>
      </a:accent6>
      <a:hlink>
        <a:srgbClr val="F55CF9"/>
      </a:hlink>
      <a:folHlink>
        <a:srgbClr val="E8A0EE"/>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F20B7C8E-B819-43F3-AAF9-EE50B1A83630}"/>
    </a:ext>
  </a:extLst>
</a:theme>
</file>

<file path=docProps/app.xml><?xml version="1.0" encoding="utf-8"?>
<Properties xmlns="http://schemas.openxmlformats.org/officeDocument/2006/extended-properties" xmlns:vt="http://schemas.openxmlformats.org/officeDocument/2006/docPropsVTypes">
  <Template>Wisp</Template>
  <TotalTime>77</TotalTime>
  <Words>348</Words>
  <Application>Microsoft Office PowerPoint</Application>
  <PresentationFormat>Widescreen</PresentationFormat>
  <Paragraphs>37</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Century Gothic</vt:lpstr>
      <vt:lpstr>SassoonCRInfant</vt:lpstr>
      <vt:lpstr>Times New Roman</vt:lpstr>
      <vt:lpstr>Twinkl SemiBold</vt:lpstr>
      <vt:lpstr>Wingdings 3</vt:lpstr>
      <vt:lpstr>Wisp</vt:lpstr>
      <vt:lpstr>PowerPoint Presentation</vt:lpstr>
      <vt:lpstr>Using your jotter, create a grid like the one above.  Fill each column.  One has been done for you.  We will fill the last column after you have done some research. Challenge yourself to write at least 5 information for each column.</vt:lpstr>
      <vt:lpstr>LI… To understand the reasons for WW2 and place some key events in chronological order.</vt:lpstr>
      <vt:lpstr>PowerPoint Presentation</vt:lpstr>
      <vt:lpstr>Task 2- Research the following questions; </vt:lpstr>
    </vt:vector>
  </TitlesOfParts>
  <Company>West Lothian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Durano</dc:creator>
  <cp:lastModifiedBy>Maria Durano</cp:lastModifiedBy>
  <cp:revision>10</cp:revision>
  <dcterms:created xsi:type="dcterms:W3CDTF">2021-01-13T21:58:14Z</dcterms:created>
  <dcterms:modified xsi:type="dcterms:W3CDTF">2021-01-13T23:15:54Z</dcterms:modified>
</cp:coreProperties>
</file>