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906000" cy="6858000" type="A4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348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0A51-A711-40ED-AB91-46E0D3BA4B02}" type="datetimeFigureOut">
              <a:rPr lang="en-GB" smtClean="0"/>
              <a:t>03/01/2017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AB20-B074-4871-BB7C-B7A15320C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874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0A51-A711-40ED-AB91-46E0D3BA4B02}" type="datetimeFigureOut">
              <a:rPr lang="en-GB" smtClean="0"/>
              <a:t>03/01/2017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AB20-B074-4871-BB7C-B7A15320C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487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0A51-A711-40ED-AB91-46E0D3BA4B02}" type="datetimeFigureOut">
              <a:rPr lang="en-GB" smtClean="0"/>
              <a:t>03/01/2017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AB20-B074-4871-BB7C-B7A15320C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058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0A51-A711-40ED-AB91-46E0D3BA4B02}" type="datetimeFigureOut">
              <a:rPr lang="en-GB" smtClean="0"/>
              <a:t>03/01/2017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AB20-B074-4871-BB7C-B7A15320C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999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0A51-A711-40ED-AB91-46E0D3BA4B02}" type="datetimeFigureOut">
              <a:rPr lang="en-GB" smtClean="0"/>
              <a:t>03/01/2017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AB20-B074-4871-BB7C-B7A15320C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242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0A51-A711-40ED-AB91-46E0D3BA4B02}" type="datetimeFigureOut">
              <a:rPr lang="en-GB" smtClean="0"/>
              <a:t>03/01/2017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AB20-B074-4871-BB7C-B7A15320C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617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0A51-A711-40ED-AB91-46E0D3BA4B02}" type="datetimeFigureOut">
              <a:rPr lang="en-GB" smtClean="0"/>
              <a:t>03/01/2017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AB20-B074-4871-BB7C-B7A15320C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916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0A51-A711-40ED-AB91-46E0D3BA4B02}" type="datetimeFigureOut">
              <a:rPr lang="en-GB" smtClean="0"/>
              <a:t>03/01/2017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AB20-B074-4871-BB7C-B7A15320C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721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0A51-A711-40ED-AB91-46E0D3BA4B02}" type="datetimeFigureOut">
              <a:rPr lang="en-GB" smtClean="0"/>
              <a:t>03/01/2017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AB20-B074-4871-BB7C-B7A15320C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111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0A51-A711-40ED-AB91-46E0D3BA4B02}" type="datetimeFigureOut">
              <a:rPr lang="en-GB" smtClean="0"/>
              <a:t>03/01/2017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AB20-B074-4871-BB7C-B7A15320C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054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0A51-A711-40ED-AB91-46E0D3BA4B02}" type="datetimeFigureOut">
              <a:rPr lang="en-GB" smtClean="0"/>
              <a:t>03/01/2017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AB20-B074-4871-BB7C-B7A15320C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142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00A51-A711-40ED-AB91-46E0D3BA4B02}" type="datetimeFigureOut">
              <a:rPr lang="en-GB" smtClean="0"/>
              <a:t>03/01/2017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CAB20-B074-4871-BB7C-B7A15320C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888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84842"/>
            <a:ext cx="9906000" cy="6373158"/>
          </a:xfrm>
          <a:prstGeom prst="rect">
            <a:avLst/>
          </a:prstGeom>
          <a:noFill/>
          <a:ln w="28575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Tekton Pro" pitchFamily="34" charset="0"/>
              <a:ea typeface="Cambria Math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071" y="484842"/>
            <a:ext cx="9896926" cy="23255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Tekton Pro" pitchFamily="34" charset="0"/>
              <a:ea typeface="Cambria Math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068" y="456882"/>
            <a:ext cx="11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Tekton Pro" pitchFamily="34" charset="0"/>
                <a:ea typeface="Cambria Math" pitchFamily="18" charset="0"/>
              </a:rPr>
              <a:t>1. Fluency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05473" y="2787113"/>
            <a:ext cx="1875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Tekton Pro" pitchFamily="34" charset="0"/>
                <a:ea typeface="Cambria Math" pitchFamily="18" charset="0"/>
              </a:rPr>
              <a:t>3. Problem solving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" y="2810406"/>
            <a:ext cx="4016894" cy="40475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Tekton Pro" pitchFamily="34" charset="0"/>
              <a:ea typeface="Cambria Math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470" y="2810406"/>
            <a:ext cx="1441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Tekton Pro" pitchFamily="34" charset="0"/>
                <a:ea typeface="Cambria Math" pitchFamily="18" charset="0"/>
              </a:rPr>
              <a:t>2. Reasoning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" y="-38378"/>
            <a:ext cx="9905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>
                <a:latin typeface="Tekton Pro" pitchFamily="34" charset="0"/>
                <a:ea typeface="Cambria Math" pitchFamily="18" charset="0"/>
              </a:rPr>
              <a:t>Dividing decimals by decimals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130" y="3079866"/>
            <a:ext cx="3905945" cy="3647152"/>
          </a:xfrm>
          <a:prstGeom prst="rect">
            <a:avLst/>
          </a:prstGeom>
          <a:noFill/>
        </p:spPr>
        <p:txBody>
          <a:bodyPr wrap="square" spcCol="180000" rtlCol="0">
            <a:spAutoFit/>
          </a:bodyPr>
          <a:lstStyle/>
          <a:p>
            <a:pPr marL="228600" indent="-228600">
              <a:buAutoNum type="arabicPeriod"/>
            </a:pPr>
            <a:r>
              <a:rPr lang="en-GB" sz="1100" dirty="0">
                <a:latin typeface="Tekton Pro" pitchFamily="34" charset="0"/>
              </a:rPr>
              <a:t>Alex knows that 9.6 ÷ 0.4 = 24. He uses this fact to calculate 0.96 ÷ 0.04. What is Alex’s answer? Explain your reasoning</a:t>
            </a:r>
          </a:p>
          <a:p>
            <a:pPr marL="228600" indent="-228600">
              <a:buAutoNum type="arabicPeriod"/>
            </a:pPr>
            <a:endParaRPr lang="en-GB" sz="1100" dirty="0">
              <a:latin typeface="Tekton Pro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100" dirty="0">
                <a:latin typeface="Tekton Pro" pitchFamily="34" charset="0"/>
              </a:rPr>
              <a:t>Which calculation below is the odd one out? Explain your reasoning.</a:t>
            </a:r>
          </a:p>
          <a:p>
            <a:pPr marL="228600" indent="-228600">
              <a:buAutoNum type="arabicPeriod"/>
            </a:pPr>
            <a:endParaRPr lang="en-GB" sz="1100" dirty="0">
              <a:latin typeface="Tekton Pro" pitchFamily="34" charset="0"/>
            </a:endParaRPr>
          </a:p>
          <a:p>
            <a:pPr marL="216000"/>
            <a:r>
              <a:rPr lang="en-GB" sz="1100" dirty="0">
                <a:latin typeface="Tekton Pro" pitchFamily="34" charset="0"/>
              </a:rPr>
              <a:t>a) 0.93 ÷ 0.03   b) 1.3 ÷ 0.2   c) 0.7 ÷ 0.07   d) 5.7 ÷ 0.9</a:t>
            </a:r>
          </a:p>
          <a:p>
            <a:pPr marL="228600" indent="-228600">
              <a:buAutoNum type="arabicPeriod"/>
            </a:pPr>
            <a:endParaRPr lang="en-GB" sz="1100" dirty="0">
              <a:latin typeface="Tekton Pro" pitchFamily="34" charset="0"/>
            </a:endParaRPr>
          </a:p>
          <a:p>
            <a:pPr marL="228600" indent="-228600">
              <a:buFont typeface="+mj-lt"/>
              <a:buAutoNum type="arabicPeriod" startAt="3"/>
            </a:pPr>
            <a:r>
              <a:rPr lang="en-GB" sz="1100" dirty="0">
                <a:latin typeface="Tekton Pro" pitchFamily="34" charset="0"/>
              </a:rPr>
              <a:t>Tina says that 1.4 + 9.2 ÷ 0.2  = 53 whereas Betty says that 1.4 + 9.2 ÷ 0.2 = 47.4 Who is correct? Justify your answer.</a:t>
            </a:r>
          </a:p>
          <a:p>
            <a:pPr marL="228600" indent="-228600">
              <a:buAutoNum type="arabicPeriod"/>
            </a:pPr>
            <a:endParaRPr lang="en-GB" sz="1100" dirty="0">
              <a:latin typeface="Tekton Pro" pitchFamily="34" charset="0"/>
            </a:endParaRPr>
          </a:p>
          <a:p>
            <a:pPr marL="228600" indent="-228600">
              <a:buFont typeface="+mj-lt"/>
              <a:buAutoNum type="arabicPeriod" startAt="4"/>
            </a:pPr>
            <a:r>
              <a:rPr lang="en-GB" sz="1100" dirty="0">
                <a:latin typeface="Tekton Pro" pitchFamily="34" charset="0"/>
              </a:rPr>
              <a:t>Yvonne says that 0.5 ÷ 0.01 = 5. Can you explain to Yvonne the common mistake she has made and what the correct answer should be?</a:t>
            </a:r>
          </a:p>
          <a:p>
            <a:pPr marL="228600" indent="-228600">
              <a:buFont typeface="+mj-lt"/>
              <a:buAutoNum type="arabicPeriod" startAt="4"/>
            </a:pPr>
            <a:endParaRPr lang="en-GB" sz="1100" dirty="0">
              <a:latin typeface="Tekton Pro" pitchFamily="34" charset="0"/>
            </a:endParaRPr>
          </a:p>
          <a:p>
            <a:pPr marL="228600" indent="-228600">
              <a:buFont typeface="+mj-lt"/>
              <a:buAutoNum type="arabicPeriod" startAt="4"/>
            </a:pPr>
            <a:r>
              <a:rPr lang="en-GB" sz="1100" dirty="0">
                <a:latin typeface="Tekton Pro" pitchFamily="34" charset="0"/>
              </a:rPr>
              <a:t>Emily was asked to calculate 0.9 ÷  0.28. Can you spot her mistake in the calculation below?</a:t>
            </a:r>
          </a:p>
          <a:p>
            <a:endParaRPr lang="en-GB" sz="1100" dirty="0">
              <a:latin typeface="Tekton Pro" pitchFamily="34" charset="0"/>
            </a:endParaRPr>
          </a:p>
          <a:p>
            <a:r>
              <a:rPr lang="en-GB" sz="1100" dirty="0">
                <a:latin typeface="Tekton Pro" pitchFamily="34" charset="0"/>
              </a:rPr>
              <a:t>	0.9 ÷ 0.18              (multiply each one by 10) </a:t>
            </a:r>
          </a:p>
          <a:p>
            <a:r>
              <a:rPr lang="en-GB" sz="1100" dirty="0">
                <a:latin typeface="Tekton Pro" pitchFamily="34" charset="0"/>
              </a:rPr>
              <a:t>	9 ÷ 18 = 0.5</a:t>
            </a:r>
          </a:p>
          <a:p>
            <a:r>
              <a:rPr lang="en-GB" sz="1100" dirty="0">
                <a:latin typeface="Tekton Pro" pitchFamily="34" charset="0"/>
              </a:rPr>
              <a:t>	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005473" y="3079866"/>
            <a:ext cx="576064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en-GB" sz="1200" dirty="0">
              <a:latin typeface="Tekton Pro" pitchFamily="34" charset="0"/>
            </a:endParaRPr>
          </a:p>
          <a:p>
            <a:endParaRPr lang="en-GB" sz="1400" dirty="0">
              <a:latin typeface="Tekton Pro" pitchFamily="34" charset="0"/>
            </a:endParaRPr>
          </a:p>
          <a:p>
            <a:endParaRPr lang="en-GB" sz="1200" dirty="0">
              <a:latin typeface="Tekton Pro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24130" y="789635"/>
                <a:ext cx="9607523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28600" indent="-228600">
                  <a:spcAft>
                    <a:spcPts val="1200"/>
                  </a:spcAft>
                  <a:buFont typeface="+mj-lt"/>
                  <a:buAutoNum type="arabicPeriod"/>
                </a:pPr>
                <a:r>
                  <a:rPr lang="en-GB" sz="1100" dirty="0">
                    <a:latin typeface="Tekton Pro" pitchFamily="34" charset="0"/>
                  </a:rPr>
                  <a:t>Divide the following decimals</a:t>
                </a:r>
              </a:p>
              <a:p>
                <a:pPr marL="216000">
                  <a:spcAft>
                    <a:spcPts val="1200"/>
                  </a:spcAft>
                </a:pPr>
                <a:r>
                  <a:rPr lang="en-GB" sz="1050" dirty="0">
                    <a:latin typeface="Tekton Pro" pitchFamily="34" charset="0"/>
                  </a:rPr>
                  <a:t>a) 0.8 ÷ 0.2          b) 0.9 ÷ 0.3          c) 7.2 ÷ 0.8         </a:t>
                </a:r>
                <a:r>
                  <a:rPr lang="en-GB" sz="1050" dirty="0" smtClean="0">
                    <a:latin typeface="Tekton Pro" pitchFamily="34" charset="0"/>
                  </a:rPr>
                  <a:t>    </a:t>
                </a:r>
                <a:r>
                  <a:rPr lang="en-GB" sz="1050" dirty="0">
                    <a:latin typeface="Tekton Pro" pitchFamily="34" charset="0"/>
                  </a:rPr>
                  <a:t>d) 53.4 ÷ 0.6          e) 85.68 ÷ 0.04          f) 329.6 ÷ 0.16          g) 379.3 ÷ 0.05          h) 2.82 ÷ 0.012</a:t>
                </a:r>
              </a:p>
              <a:p>
                <a:pPr marL="228600" indent="-228600">
                  <a:spcAft>
                    <a:spcPts val="1200"/>
                  </a:spcAft>
                  <a:buFont typeface="+mj-lt"/>
                  <a:buAutoNum type="arabicPeriod" startAt="2"/>
                </a:pPr>
                <a:r>
                  <a:rPr lang="en-GB" sz="1100" dirty="0">
                    <a:latin typeface="Tekton Pro" pitchFamily="34" charset="0"/>
                  </a:rPr>
                  <a:t>Divide the following decimals </a:t>
                </a:r>
              </a:p>
              <a:p>
                <a:pPr marL="216000">
                  <a:spcAft>
                    <a:spcPts val="1200"/>
                  </a:spcAft>
                </a:pPr>
                <a:r>
                  <a:rPr lang="en-GB" sz="1050" dirty="0">
                    <a:latin typeface="Tekton Pro" pitchFamily="34" charset="0"/>
                  </a:rPr>
                  <a:t>a) 8.4 ÷ -0.2     </a:t>
                </a:r>
                <a:r>
                  <a:rPr lang="en-GB" sz="1050" dirty="0" smtClean="0">
                    <a:latin typeface="Tekton Pro" pitchFamily="34" charset="0"/>
                  </a:rPr>
                  <a:t>    </a:t>
                </a:r>
                <a:r>
                  <a:rPr lang="en-GB" sz="1050" dirty="0">
                    <a:latin typeface="Tekton Pro" pitchFamily="34" charset="0"/>
                  </a:rPr>
                  <a:t>b) -0.75 ÷ 0.15    </a:t>
                </a:r>
                <a:r>
                  <a:rPr lang="en-GB" sz="1050" dirty="0" smtClean="0">
                    <a:latin typeface="Tekton Pro" pitchFamily="34" charset="0"/>
                  </a:rPr>
                  <a:t>c</a:t>
                </a:r>
                <a:r>
                  <a:rPr lang="en-GB" sz="1050" dirty="0">
                    <a:latin typeface="Tekton Pro" pitchFamily="34" charset="0"/>
                  </a:rPr>
                  <a:t>) -3.3 ÷ -0.012   </a:t>
                </a:r>
                <a:r>
                  <a:rPr lang="en-GB" sz="1050" dirty="0" smtClean="0">
                    <a:latin typeface="Tekton Pro" pitchFamily="34" charset="0"/>
                  </a:rPr>
                  <a:t>    </a:t>
                </a:r>
                <a:r>
                  <a:rPr lang="en-GB" sz="1050" dirty="0" smtClean="0">
                    <a:latin typeface="Tekton Pro" pitchFamily="34" charset="0"/>
                  </a:rPr>
                  <a:t>d</a:t>
                </a:r>
                <a:r>
                  <a:rPr lang="en-GB" sz="1050" dirty="0">
                    <a:latin typeface="Tekton Pro" pitchFamily="34" charset="0"/>
                  </a:rPr>
                  <a:t>) 0.72 ÷ -0.004    </a:t>
                </a:r>
                <a:r>
                  <a:rPr lang="en-GB" sz="1050" dirty="0" smtClean="0">
                    <a:latin typeface="Tekton Pro" pitchFamily="34" charset="0"/>
                  </a:rPr>
                  <a:t> </a:t>
                </a:r>
                <a:r>
                  <a:rPr lang="en-GB" sz="1050" dirty="0">
                    <a:latin typeface="Tekton Pro" pitchFamily="34" charset="0"/>
                  </a:rPr>
                  <a:t>e) -6.84 ÷ 0.006    </a:t>
                </a:r>
                <a:r>
                  <a:rPr lang="en-GB" sz="1050" dirty="0" smtClean="0">
                    <a:latin typeface="Tekton Pro" pitchFamily="34" charset="0"/>
                  </a:rPr>
                  <a:t>   </a:t>
                </a:r>
                <a:r>
                  <a:rPr lang="en-GB" sz="1050" dirty="0" smtClean="0">
                    <a:latin typeface="Tekton Pro" pitchFamily="34" charset="0"/>
                  </a:rPr>
                  <a:t>  </a:t>
                </a:r>
                <a:r>
                  <a:rPr lang="en-GB" sz="1050" dirty="0">
                    <a:latin typeface="Tekton Pro" pitchFamily="34" charset="0"/>
                  </a:rPr>
                  <a:t>f) -0.84 ÷ -0.12   </a:t>
                </a:r>
                <a:r>
                  <a:rPr lang="en-GB" sz="1050" dirty="0" smtClean="0">
                    <a:latin typeface="Tekton Pro" pitchFamily="34" charset="0"/>
                  </a:rPr>
                  <a:t>       </a:t>
                </a:r>
                <a:r>
                  <a:rPr lang="en-GB" sz="1050" dirty="0">
                    <a:latin typeface="Tekton Pro" pitchFamily="34" charset="0"/>
                  </a:rPr>
                  <a:t>g) 24.98 ÷ -0.02     </a:t>
                </a:r>
                <a:r>
                  <a:rPr lang="en-GB" sz="1050" dirty="0" smtClean="0">
                    <a:latin typeface="Tekton Pro" pitchFamily="34" charset="0"/>
                  </a:rPr>
                  <a:t>   </a:t>
                </a:r>
                <a:r>
                  <a:rPr lang="en-GB" sz="1050" dirty="0">
                    <a:latin typeface="Tekton Pro" pitchFamily="34" charset="0"/>
                  </a:rPr>
                  <a:t>h) -0.5 ÷ 0.005</a:t>
                </a:r>
              </a:p>
              <a:p>
                <a:pPr marL="228600" indent="-228600">
                  <a:spcAft>
                    <a:spcPts val="1200"/>
                  </a:spcAft>
                  <a:buFont typeface="+mj-lt"/>
                  <a:buAutoNum type="arabicPeriod" startAt="3"/>
                </a:pPr>
                <a:r>
                  <a:rPr lang="en-GB" sz="1100" dirty="0">
                    <a:latin typeface="Tekton Pro"/>
                  </a:rPr>
                  <a:t>Evaluate the following</a:t>
                </a:r>
              </a:p>
              <a:p>
                <a:pPr marL="216000">
                  <a:spcAft>
                    <a:spcPts val="1200"/>
                  </a:spcAft>
                </a:pPr>
                <a:r>
                  <a:rPr lang="en-GB" sz="1100" dirty="0">
                    <a:latin typeface="Tekton Pro"/>
                  </a:rPr>
                  <a:t>a) 6.2 + 4.5 </a:t>
                </a:r>
                <a:r>
                  <a:rPr lang="en-GB" sz="1100" dirty="0">
                    <a:latin typeface="Tekton Pro" pitchFamily="34" charset="0"/>
                  </a:rPr>
                  <a:t>÷ 0.5 – 7.6</a:t>
                </a:r>
                <a:r>
                  <a:rPr lang="en-GB" sz="1100" dirty="0">
                    <a:latin typeface="Tekton Pro"/>
                  </a:rPr>
                  <a:t>           b) 10.4 </a:t>
                </a:r>
                <a:r>
                  <a:rPr lang="en-GB" sz="1100" dirty="0">
                    <a:latin typeface="Tekton Pro" pitchFamily="34" charset="0"/>
                  </a:rPr>
                  <a:t>÷</a:t>
                </a:r>
                <a:r>
                  <a:rPr lang="en-GB" sz="1100" dirty="0">
                    <a:latin typeface="Tekton Pro"/>
                  </a:rPr>
                  <a:t> 0.8 – 5.6 </a:t>
                </a:r>
                <a:r>
                  <a:rPr lang="en-GB" sz="1100" dirty="0">
                    <a:latin typeface="Tekton Pro" pitchFamily="34" charset="0"/>
                  </a:rPr>
                  <a:t>÷</a:t>
                </a:r>
                <a:r>
                  <a:rPr lang="en-GB" sz="1100" dirty="0">
                    <a:latin typeface="Tekton Pro"/>
                  </a:rPr>
                  <a:t> 0.7          c) 0.5(2.4 </a:t>
                </a:r>
                <a:r>
                  <a:rPr lang="en-GB" sz="1100" dirty="0">
                    <a:latin typeface="Tekton Pro" pitchFamily="34" charset="0"/>
                  </a:rPr>
                  <a:t>÷</a:t>
                </a:r>
                <a:r>
                  <a:rPr lang="en-GB" sz="1100" dirty="0">
                    <a:latin typeface="Tekton Pro"/>
                  </a:rPr>
                  <a:t> 0.04)          d) 0.25(4 + 4.8 </a:t>
                </a:r>
                <a:r>
                  <a:rPr lang="en-GB" sz="1100" dirty="0">
                    <a:latin typeface="Tekton Pro" pitchFamily="34" charset="0"/>
                  </a:rPr>
                  <a:t>÷</a:t>
                </a:r>
                <a:r>
                  <a:rPr lang="en-GB" sz="1100" dirty="0">
                    <a:latin typeface="Tekton Pro"/>
                  </a:rPr>
                  <a:t> 0.6)        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/>
                      </a:rPr>
                      <m:t>    </m:t>
                    </m:r>
                  </m:oMath>
                </a14:m>
                <a:endParaRPr lang="en-GB" sz="1100" dirty="0">
                  <a:latin typeface="Tekton Pro" pitchFamily="34" charset="0"/>
                </a:endParaRPr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30" y="789635"/>
                <a:ext cx="9607523" cy="1862048"/>
              </a:xfrm>
              <a:prstGeom prst="rect">
                <a:avLst/>
              </a:prstGeom>
              <a:blipFill rotWithShape="0">
                <a:blip r:embed="rId2"/>
                <a:stretch>
                  <a:fillRect t="-328" b="-13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4012894" y="3023286"/>
            <a:ext cx="5760640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GB" sz="1100" dirty="0">
                <a:latin typeface="Tekton Pro" pitchFamily="34" charset="0"/>
              </a:rPr>
              <a:t>Calculate the missing length x</a:t>
            </a:r>
          </a:p>
          <a:p>
            <a:pPr marL="228600" indent="-228600">
              <a:buFont typeface="+mj-lt"/>
              <a:buAutoNum type="arabicPeriod"/>
            </a:pPr>
            <a:endParaRPr lang="en-GB" sz="1100" dirty="0">
              <a:latin typeface="Tekton Pro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100" dirty="0">
              <a:latin typeface="Tekton Pro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100" dirty="0">
              <a:latin typeface="Tekton Pro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100" dirty="0">
              <a:latin typeface="Tekton Pro" pitchFamily="34" charset="0"/>
            </a:endParaRPr>
          </a:p>
          <a:p>
            <a:endParaRPr lang="en-GB" sz="1100" dirty="0">
              <a:latin typeface="Tekton Pro" pitchFamily="34" charset="0"/>
            </a:endParaRPr>
          </a:p>
          <a:p>
            <a:pPr marL="228600" indent="-228600">
              <a:spcAft>
                <a:spcPts val="1200"/>
              </a:spcAft>
              <a:buFont typeface="+mj-lt"/>
              <a:buAutoNum type="arabicPeriod" startAt="2"/>
            </a:pPr>
            <a:r>
              <a:rPr lang="en-GB" sz="1100" dirty="0">
                <a:latin typeface="Tekton Pro" pitchFamily="34" charset="0"/>
              </a:rPr>
              <a:t>Fill in the missing numbers in the following calculations </a:t>
            </a:r>
          </a:p>
          <a:p>
            <a:pPr marL="216000"/>
            <a:r>
              <a:rPr lang="en-GB" sz="1100" dirty="0">
                <a:latin typeface="Tekton Pro" pitchFamily="34" charset="0"/>
              </a:rPr>
              <a:t>a) 0.4 x __ = 20.8          b) 0.7 x __ = 49          c) 56 x __ = 11.2</a:t>
            </a:r>
          </a:p>
          <a:p>
            <a:pPr marL="228600" indent="-228600">
              <a:buFont typeface="+mj-lt"/>
              <a:buAutoNum type="arabicPeriod"/>
            </a:pPr>
            <a:endParaRPr lang="en-GB" sz="1100" dirty="0">
              <a:latin typeface="Tekton Pro" pitchFamily="34" charset="0"/>
            </a:endParaRPr>
          </a:p>
          <a:p>
            <a:pPr marL="228600" indent="-228600">
              <a:buFont typeface="+mj-lt"/>
              <a:buAutoNum type="arabicPeriod" startAt="3"/>
            </a:pPr>
            <a:r>
              <a:rPr lang="en-GB" sz="1100" dirty="0">
                <a:latin typeface="Tekton Pro" pitchFamily="34" charset="0"/>
              </a:rPr>
              <a:t>Can you create 2 dividing decimal questions where the answer would be 14?</a:t>
            </a:r>
          </a:p>
          <a:p>
            <a:pPr marL="228600" indent="-228600">
              <a:buFont typeface="+mj-lt"/>
              <a:buAutoNum type="arabicPeriod"/>
            </a:pPr>
            <a:endParaRPr lang="en-GB" sz="1100" dirty="0">
              <a:latin typeface="Tekton Pro" pitchFamily="34" charset="0"/>
            </a:endParaRPr>
          </a:p>
          <a:p>
            <a:pPr marL="228600" indent="-228600">
              <a:buFont typeface="+mj-lt"/>
              <a:buAutoNum type="arabicPeriod" startAt="4"/>
            </a:pPr>
            <a:r>
              <a:rPr lang="en-GB" sz="1100" dirty="0">
                <a:latin typeface="Tekton Pro" pitchFamily="34" charset="0"/>
              </a:rPr>
              <a:t>Bert works 18.5 hours a week. His weekly pay comes to £159.10 Calculate the hourly rate that Bert is on. </a:t>
            </a:r>
          </a:p>
          <a:p>
            <a:pPr marL="228600" indent="-228600">
              <a:buFont typeface="+mj-lt"/>
              <a:buAutoNum type="arabicPeriod"/>
            </a:pPr>
            <a:endParaRPr lang="en-GB" sz="1100" dirty="0">
              <a:latin typeface="Tekton Pro" pitchFamily="34" charset="0"/>
            </a:endParaRPr>
          </a:p>
          <a:p>
            <a:pPr marL="228600" indent="-228600">
              <a:buFont typeface="+mj-lt"/>
              <a:buAutoNum type="arabicPeriod" startAt="5"/>
            </a:pPr>
            <a:r>
              <a:rPr lang="en-GB" sz="1100" dirty="0">
                <a:latin typeface="Tekton Pro" pitchFamily="34" charset="0"/>
              </a:rPr>
              <a:t>Each stone in a bag weighs on average 0.8g . How many stones are in a bag that weighs 5kg?</a:t>
            </a:r>
          </a:p>
          <a:p>
            <a:pPr marL="228600" indent="-228600">
              <a:buFont typeface="+mj-lt"/>
              <a:buAutoNum type="arabicPeriod"/>
            </a:pPr>
            <a:endParaRPr lang="en-GB" sz="1100" dirty="0">
              <a:latin typeface="Tekton Pro" pitchFamily="34" charset="0"/>
            </a:endParaRPr>
          </a:p>
          <a:p>
            <a:pPr marL="228600" indent="-228600">
              <a:buFont typeface="+mj-lt"/>
              <a:buAutoNum type="arabicPeriod" startAt="6"/>
            </a:pPr>
            <a:r>
              <a:rPr lang="en-GB" sz="1100" dirty="0">
                <a:latin typeface="Tekton Pro" pitchFamily="34" charset="0"/>
              </a:rPr>
              <a:t>Car A travels a distance of 22.5 miles in 30 minutes and car B travels a distance of 34.5 miles in 45 minutes. Which car is travelling faster?</a:t>
            </a: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Tekton Pro" pitchFamily="34" charset="0"/>
            </a:endParaRPr>
          </a:p>
          <a:p>
            <a:pPr marL="228600" indent="-228600">
              <a:buFont typeface="+mj-lt"/>
              <a:buAutoNum type="arabicPeriod" startAt="4"/>
            </a:pPr>
            <a:endParaRPr lang="en-GB" sz="1100" dirty="0">
              <a:latin typeface="Tekton Pro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376936" y="3302691"/>
            <a:ext cx="1296144" cy="5189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5741221" y="3356990"/>
            <a:ext cx="4764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1.8m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856502" y="3823605"/>
            <a:ext cx="2455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x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964224" y="6476794"/>
            <a:ext cx="1701107" cy="2539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050" dirty="0">
                <a:latin typeface="Tekton Pro"/>
              </a:rPr>
              <a:t>Speed = Distance ÷ Time</a:t>
            </a:r>
          </a:p>
        </p:txBody>
      </p:sp>
      <p:sp>
        <p:nvSpPr>
          <p:cNvPr id="2" name="TextBox 1"/>
          <p:cNvSpPr txBox="1"/>
          <p:nvPr/>
        </p:nvSpPr>
        <p:spPr>
          <a:xfrm flipH="1">
            <a:off x="6412460" y="3354092"/>
            <a:ext cx="110640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Tekton Pro"/>
              </a:rPr>
              <a:t>Area = 9.9m²</a:t>
            </a:r>
          </a:p>
        </p:txBody>
      </p:sp>
    </p:spTree>
    <p:extLst>
      <p:ext uri="{BB962C8B-B14F-4D97-AF65-F5344CB8AC3E}">
        <p14:creationId xmlns:p14="http://schemas.microsoft.com/office/powerpoint/2010/main" val="803556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xtBox 55"/>
              <p:cNvSpPr txBox="1"/>
              <p:nvPr/>
            </p:nvSpPr>
            <p:spPr>
              <a:xfrm>
                <a:off x="24130" y="789635"/>
                <a:ext cx="9607523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28600" indent="-228600">
                  <a:spcAft>
                    <a:spcPts val="1200"/>
                  </a:spcAft>
                  <a:buFont typeface="+mj-lt"/>
                  <a:buAutoNum type="arabicPeriod"/>
                </a:pPr>
                <a:r>
                  <a:rPr lang="en-GB" sz="1100" dirty="0">
                    <a:latin typeface="Tekton Pro" pitchFamily="34" charset="0"/>
                  </a:rPr>
                  <a:t>Divide the following decimals</a:t>
                </a:r>
              </a:p>
              <a:p>
                <a:pPr marL="216000">
                  <a:spcAft>
                    <a:spcPts val="1200"/>
                  </a:spcAft>
                </a:pPr>
                <a:r>
                  <a:rPr lang="en-GB" sz="1050" dirty="0">
                    <a:latin typeface="Tekton Pro" pitchFamily="34" charset="0"/>
                  </a:rPr>
                  <a:t>a) 0.8 ÷ 0.2          b) 0.9 ÷ 0.3          c) 7.2 ÷ 0.8          d) 53.4 ÷ 0.6          e) 85.68 ÷ 0.04          f) 329.6 ÷ 0.16          g) 379.3 ÷ 0.05          h) 2.82 ÷ 0.012</a:t>
                </a:r>
              </a:p>
              <a:p>
                <a:pPr marL="228600" indent="-228600">
                  <a:spcAft>
                    <a:spcPts val="1200"/>
                  </a:spcAft>
                  <a:buFont typeface="+mj-lt"/>
                  <a:buAutoNum type="arabicPeriod" startAt="2"/>
                </a:pPr>
                <a:r>
                  <a:rPr lang="en-GB" sz="1100" dirty="0">
                    <a:latin typeface="Tekton Pro" pitchFamily="34" charset="0"/>
                  </a:rPr>
                  <a:t>Divide the following decimals </a:t>
                </a:r>
              </a:p>
              <a:p>
                <a:pPr marL="216000">
                  <a:spcAft>
                    <a:spcPts val="1200"/>
                  </a:spcAft>
                </a:pPr>
                <a:r>
                  <a:rPr lang="en-GB" sz="1050" dirty="0">
                    <a:latin typeface="Tekton Pro" pitchFamily="34" charset="0"/>
                  </a:rPr>
                  <a:t>a) 8.4 ÷ -0.2     </a:t>
                </a:r>
                <a:r>
                  <a:rPr lang="en-GB" sz="1050" dirty="0" smtClean="0">
                    <a:latin typeface="Tekton Pro" pitchFamily="34" charset="0"/>
                  </a:rPr>
                  <a:t>    </a:t>
                </a:r>
                <a:r>
                  <a:rPr lang="en-GB" sz="1050" dirty="0">
                    <a:latin typeface="Tekton Pro" pitchFamily="34" charset="0"/>
                  </a:rPr>
                  <a:t>b) -0.75 ÷ 0.15      </a:t>
                </a:r>
                <a:r>
                  <a:rPr lang="en-GB" sz="1050" dirty="0" smtClean="0">
                    <a:latin typeface="Tekton Pro" pitchFamily="34" charset="0"/>
                  </a:rPr>
                  <a:t>  </a:t>
                </a:r>
                <a:r>
                  <a:rPr lang="en-GB" sz="1050" dirty="0">
                    <a:latin typeface="Tekton Pro" pitchFamily="34" charset="0"/>
                  </a:rPr>
                  <a:t>c) -3.3 ÷ -0.012   </a:t>
                </a:r>
                <a:r>
                  <a:rPr lang="en-GB" sz="1050" dirty="0" smtClean="0">
                    <a:latin typeface="Tekton Pro" pitchFamily="34" charset="0"/>
                  </a:rPr>
                  <a:t>     </a:t>
                </a:r>
                <a:r>
                  <a:rPr lang="en-GB" sz="1050" dirty="0">
                    <a:latin typeface="Tekton Pro" pitchFamily="34" charset="0"/>
                  </a:rPr>
                  <a:t>d) 0.72 ÷ -0.004    </a:t>
                </a:r>
                <a:r>
                  <a:rPr lang="en-GB" sz="1050" dirty="0" smtClean="0">
                    <a:latin typeface="Tekton Pro" pitchFamily="34" charset="0"/>
                  </a:rPr>
                  <a:t>     </a:t>
                </a:r>
                <a:r>
                  <a:rPr lang="en-GB" sz="1050" dirty="0">
                    <a:latin typeface="Tekton Pro" pitchFamily="34" charset="0"/>
                  </a:rPr>
                  <a:t>e) -6.84 ÷ 0.006    </a:t>
                </a:r>
                <a:r>
                  <a:rPr lang="en-GB" sz="1050" dirty="0" smtClean="0">
                    <a:latin typeface="Tekton Pro" pitchFamily="34" charset="0"/>
                  </a:rPr>
                  <a:t>     </a:t>
                </a:r>
                <a:r>
                  <a:rPr lang="en-GB" sz="1050" dirty="0">
                    <a:latin typeface="Tekton Pro" pitchFamily="34" charset="0"/>
                  </a:rPr>
                  <a:t>f) -0.84 ÷ -0.12    </a:t>
                </a:r>
                <a:r>
                  <a:rPr lang="en-GB" sz="1050" dirty="0" smtClean="0">
                    <a:latin typeface="Tekton Pro" pitchFamily="34" charset="0"/>
                  </a:rPr>
                  <a:t>    </a:t>
                </a:r>
                <a:r>
                  <a:rPr lang="en-GB" sz="1050" dirty="0">
                    <a:latin typeface="Tekton Pro" pitchFamily="34" charset="0"/>
                  </a:rPr>
                  <a:t>g) 24.98 ÷ -0.02     </a:t>
                </a:r>
                <a:r>
                  <a:rPr lang="en-GB" sz="1050" dirty="0" smtClean="0">
                    <a:latin typeface="Tekton Pro" pitchFamily="34" charset="0"/>
                  </a:rPr>
                  <a:t>   </a:t>
                </a:r>
                <a:r>
                  <a:rPr lang="en-GB" sz="1050" dirty="0">
                    <a:latin typeface="Tekton Pro" pitchFamily="34" charset="0"/>
                  </a:rPr>
                  <a:t>h) -0.5 ÷ 0.005</a:t>
                </a:r>
              </a:p>
              <a:p>
                <a:pPr marL="228600" indent="-228600">
                  <a:spcAft>
                    <a:spcPts val="1200"/>
                  </a:spcAft>
                  <a:buFont typeface="+mj-lt"/>
                  <a:buAutoNum type="arabicPeriod" startAt="3"/>
                </a:pPr>
                <a:r>
                  <a:rPr lang="en-GB" sz="1100" dirty="0">
                    <a:latin typeface="Tekton Pro"/>
                  </a:rPr>
                  <a:t>Evaluate the following</a:t>
                </a:r>
              </a:p>
              <a:p>
                <a:pPr marL="216000">
                  <a:spcAft>
                    <a:spcPts val="1200"/>
                  </a:spcAft>
                </a:pPr>
                <a:r>
                  <a:rPr lang="en-GB" sz="1100" dirty="0">
                    <a:latin typeface="Tekton Pro"/>
                  </a:rPr>
                  <a:t>a) 6.2 + 4.5 </a:t>
                </a:r>
                <a:r>
                  <a:rPr lang="en-GB" sz="1100" dirty="0">
                    <a:latin typeface="Tekton Pro" pitchFamily="34" charset="0"/>
                  </a:rPr>
                  <a:t>÷ 0.5 – 7.6</a:t>
                </a:r>
                <a:r>
                  <a:rPr lang="en-GB" sz="1100" dirty="0">
                    <a:latin typeface="Tekton Pro"/>
                  </a:rPr>
                  <a:t>           b) 10.4 </a:t>
                </a:r>
                <a:r>
                  <a:rPr lang="en-GB" sz="1100" dirty="0">
                    <a:latin typeface="Tekton Pro" pitchFamily="34" charset="0"/>
                  </a:rPr>
                  <a:t>÷</a:t>
                </a:r>
                <a:r>
                  <a:rPr lang="en-GB" sz="1100" dirty="0">
                    <a:latin typeface="Tekton Pro"/>
                  </a:rPr>
                  <a:t> 0.8 – 5.6 </a:t>
                </a:r>
                <a:r>
                  <a:rPr lang="en-GB" sz="1100" dirty="0">
                    <a:latin typeface="Tekton Pro" pitchFamily="34" charset="0"/>
                  </a:rPr>
                  <a:t>÷</a:t>
                </a:r>
                <a:r>
                  <a:rPr lang="en-GB" sz="1100" dirty="0">
                    <a:latin typeface="Tekton Pro"/>
                  </a:rPr>
                  <a:t> 0.7          c) 0.5(2.4 </a:t>
                </a:r>
                <a:r>
                  <a:rPr lang="en-GB" sz="1100" dirty="0">
                    <a:latin typeface="Tekton Pro" pitchFamily="34" charset="0"/>
                  </a:rPr>
                  <a:t>÷</a:t>
                </a:r>
                <a:r>
                  <a:rPr lang="en-GB" sz="1100" dirty="0">
                    <a:latin typeface="Tekton Pro"/>
                  </a:rPr>
                  <a:t> 0.04)          d) 0.25(4 + 4.8 </a:t>
                </a:r>
                <a:r>
                  <a:rPr lang="en-GB" sz="1100" dirty="0">
                    <a:latin typeface="Tekton Pro" pitchFamily="34" charset="0"/>
                  </a:rPr>
                  <a:t>÷</a:t>
                </a:r>
                <a:r>
                  <a:rPr lang="en-GB" sz="1100" dirty="0">
                    <a:latin typeface="Tekton Pro"/>
                  </a:rPr>
                  <a:t> 0.6)        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/>
                      </a:rPr>
                      <m:t>    </m:t>
                    </m:r>
                  </m:oMath>
                </a14:m>
                <a:endParaRPr lang="en-GB" sz="1100" dirty="0">
                  <a:latin typeface="Tekton Pro" pitchFamily="34" charset="0"/>
                </a:endParaRPr>
              </a:p>
            </p:txBody>
          </p:sp>
        </mc:Choice>
        <mc:Fallback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30" y="789635"/>
                <a:ext cx="9607523" cy="1862048"/>
              </a:xfrm>
              <a:prstGeom prst="rect">
                <a:avLst/>
              </a:prstGeom>
              <a:blipFill rotWithShape="0">
                <a:blip r:embed="rId2"/>
                <a:stretch>
                  <a:fillRect t="-328" b="-13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Box 57"/>
          <p:cNvSpPr txBox="1"/>
          <p:nvPr/>
        </p:nvSpPr>
        <p:spPr>
          <a:xfrm>
            <a:off x="24130" y="3079866"/>
            <a:ext cx="3905945" cy="3647152"/>
          </a:xfrm>
          <a:prstGeom prst="rect">
            <a:avLst/>
          </a:prstGeom>
          <a:noFill/>
        </p:spPr>
        <p:txBody>
          <a:bodyPr wrap="square" spcCol="180000" rtlCol="0">
            <a:spAutoFit/>
          </a:bodyPr>
          <a:lstStyle/>
          <a:p>
            <a:pPr marL="228600" indent="-228600">
              <a:buAutoNum type="arabicPeriod"/>
            </a:pPr>
            <a:r>
              <a:rPr lang="en-GB" sz="1100" dirty="0">
                <a:latin typeface="Tekton Pro" pitchFamily="34" charset="0"/>
              </a:rPr>
              <a:t>Alex knows that 9.6 ÷ 0.4 = 24. He uses this fact to calculate 0.96 ÷ 0.04. What is Alex’s answer? Explain your reasoning</a:t>
            </a:r>
          </a:p>
          <a:p>
            <a:pPr marL="228600" indent="-228600">
              <a:buAutoNum type="arabicPeriod"/>
            </a:pPr>
            <a:endParaRPr lang="en-GB" sz="1100" dirty="0">
              <a:latin typeface="Tekton Pro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100" dirty="0">
                <a:latin typeface="Tekton Pro" pitchFamily="34" charset="0"/>
              </a:rPr>
              <a:t>Which calculation below is the odd one out? Explain your reasoning.</a:t>
            </a:r>
          </a:p>
          <a:p>
            <a:pPr marL="228600" indent="-228600">
              <a:buAutoNum type="arabicPeriod"/>
            </a:pPr>
            <a:endParaRPr lang="en-GB" sz="1100" dirty="0">
              <a:latin typeface="Tekton Pro" pitchFamily="34" charset="0"/>
            </a:endParaRPr>
          </a:p>
          <a:p>
            <a:pPr marL="216000"/>
            <a:r>
              <a:rPr lang="en-GB" sz="1100" dirty="0">
                <a:latin typeface="Tekton Pro" pitchFamily="34" charset="0"/>
              </a:rPr>
              <a:t>a) 0.93 ÷ 0.03   b) 1.3 ÷ 0.2   c) 0.7 ÷ 0.07   d) 5.7 ÷ 0.9</a:t>
            </a:r>
          </a:p>
          <a:p>
            <a:pPr marL="228600" indent="-228600">
              <a:buAutoNum type="arabicPeriod"/>
            </a:pPr>
            <a:endParaRPr lang="en-GB" sz="1100" dirty="0">
              <a:latin typeface="Tekton Pro" pitchFamily="34" charset="0"/>
            </a:endParaRPr>
          </a:p>
          <a:p>
            <a:pPr marL="228600" indent="-228600">
              <a:buFont typeface="+mj-lt"/>
              <a:buAutoNum type="arabicPeriod" startAt="3"/>
            </a:pPr>
            <a:r>
              <a:rPr lang="en-GB" sz="1100" dirty="0">
                <a:latin typeface="Tekton Pro" pitchFamily="34" charset="0"/>
              </a:rPr>
              <a:t>Tina says that 1.4 + 9.2 ÷ 0.2  = 53 whereas Betty says that 1.4 + 9.2 ÷ 0.2 = 47.4 Who is correct? Justify your answer.</a:t>
            </a:r>
          </a:p>
          <a:p>
            <a:pPr marL="228600" indent="-228600">
              <a:buAutoNum type="arabicPeriod"/>
            </a:pPr>
            <a:endParaRPr lang="en-GB" sz="1100" dirty="0">
              <a:latin typeface="Tekton Pro" pitchFamily="34" charset="0"/>
            </a:endParaRPr>
          </a:p>
          <a:p>
            <a:pPr marL="228600" indent="-228600">
              <a:buFont typeface="+mj-lt"/>
              <a:buAutoNum type="arabicPeriod" startAt="4"/>
            </a:pPr>
            <a:r>
              <a:rPr lang="en-GB" sz="1100" dirty="0">
                <a:latin typeface="Tekton Pro" pitchFamily="34" charset="0"/>
              </a:rPr>
              <a:t>Yvonne says that 0.5 ÷ 0.01 = 5. Can you explain to Yvonne the common mistake she has made and what the correct answer should be?</a:t>
            </a:r>
          </a:p>
          <a:p>
            <a:pPr marL="228600" indent="-228600">
              <a:buFont typeface="+mj-lt"/>
              <a:buAutoNum type="arabicPeriod" startAt="4"/>
            </a:pPr>
            <a:endParaRPr lang="en-GB" sz="1100" dirty="0">
              <a:latin typeface="Tekton Pro" pitchFamily="34" charset="0"/>
            </a:endParaRPr>
          </a:p>
          <a:p>
            <a:pPr marL="228600" indent="-228600">
              <a:buFont typeface="+mj-lt"/>
              <a:buAutoNum type="arabicPeriod" startAt="4"/>
            </a:pPr>
            <a:r>
              <a:rPr lang="en-GB" sz="1100" dirty="0">
                <a:latin typeface="Tekton Pro" pitchFamily="34" charset="0"/>
              </a:rPr>
              <a:t>Emily was asked to calculate 0.9 ÷  0.28. Can you spot her mistake in the calculation below?</a:t>
            </a:r>
          </a:p>
          <a:p>
            <a:endParaRPr lang="en-GB" sz="1100" dirty="0">
              <a:latin typeface="Tekton Pro" pitchFamily="34" charset="0"/>
            </a:endParaRPr>
          </a:p>
          <a:p>
            <a:r>
              <a:rPr lang="en-GB" sz="1100" dirty="0">
                <a:latin typeface="Tekton Pro" pitchFamily="34" charset="0"/>
              </a:rPr>
              <a:t>	0.9 ÷ 0.18              (multiply each one by 10) </a:t>
            </a:r>
          </a:p>
          <a:p>
            <a:r>
              <a:rPr lang="en-GB" sz="1100" dirty="0">
                <a:latin typeface="Tekton Pro" pitchFamily="34" charset="0"/>
              </a:rPr>
              <a:t>	9 ÷ 18 = 0.5</a:t>
            </a:r>
          </a:p>
          <a:p>
            <a:r>
              <a:rPr lang="en-GB" sz="1100" dirty="0">
                <a:latin typeface="Tekton Pro" pitchFamily="34" charset="0"/>
              </a:rPr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484842"/>
            <a:ext cx="9906000" cy="6373158"/>
          </a:xfrm>
          <a:prstGeom prst="rect">
            <a:avLst/>
          </a:prstGeom>
          <a:noFill/>
          <a:ln w="28575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Tekton Pro" pitchFamily="34" charset="0"/>
              <a:ea typeface="Cambria Math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071" y="484842"/>
            <a:ext cx="9896926" cy="23255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Tekton Pro" pitchFamily="34" charset="0"/>
              <a:ea typeface="Cambria Math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068" y="456882"/>
            <a:ext cx="11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Tekton Pro" pitchFamily="34" charset="0"/>
                <a:ea typeface="Cambria Math" pitchFamily="18" charset="0"/>
              </a:rPr>
              <a:t>1. Fluency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05473" y="2787113"/>
            <a:ext cx="1875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Tekton Pro" pitchFamily="34" charset="0"/>
                <a:ea typeface="Cambria Math" pitchFamily="18" charset="0"/>
              </a:rPr>
              <a:t>3. Problem solving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" y="2810406"/>
            <a:ext cx="4016894" cy="40475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Tekton Pro" pitchFamily="34" charset="0"/>
              <a:ea typeface="Cambria Math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470" y="2810406"/>
            <a:ext cx="1441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Tekton Pro" pitchFamily="34" charset="0"/>
                <a:ea typeface="Cambria Math" pitchFamily="18" charset="0"/>
              </a:rPr>
              <a:t>2. Reasoning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" y="-38378"/>
            <a:ext cx="9905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>
                <a:latin typeface="Tekton Pro" pitchFamily="34" charset="0"/>
                <a:ea typeface="Cambria Math" pitchFamily="18" charset="0"/>
              </a:rPr>
              <a:t>Dividing decimals by decimals answers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005473" y="3079866"/>
            <a:ext cx="576064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en-GB" sz="1200" dirty="0">
              <a:latin typeface="Tekton Pro" pitchFamily="34" charset="0"/>
            </a:endParaRPr>
          </a:p>
          <a:p>
            <a:endParaRPr lang="en-GB" sz="1400" dirty="0">
              <a:latin typeface="Tekton Pro" pitchFamily="34" charset="0"/>
            </a:endParaRPr>
          </a:p>
          <a:p>
            <a:endParaRPr lang="en-GB" sz="1200" dirty="0">
              <a:latin typeface="Tekton Pro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12894" y="3023286"/>
            <a:ext cx="5760640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GB" sz="1100" dirty="0">
                <a:latin typeface="Tekton Pro" pitchFamily="34" charset="0"/>
              </a:rPr>
              <a:t>Calculate the missing length x</a:t>
            </a:r>
          </a:p>
          <a:p>
            <a:pPr marL="228600" indent="-228600">
              <a:buFont typeface="+mj-lt"/>
              <a:buAutoNum type="arabicPeriod"/>
            </a:pPr>
            <a:endParaRPr lang="en-GB" sz="1100" dirty="0">
              <a:latin typeface="Tekton Pro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100" dirty="0">
              <a:latin typeface="Tekton Pro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100" dirty="0">
              <a:latin typeface="Tekton Pro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100" dirty="0">
              <a:latin typeface="Tekton Pro" pitchFamily="34" charset="0"/>
            </a:endParaRPr>
          </a:p>
          <a:p>
            <a:endParaRPr lang="en-GB" sz="1100" dirty="0">
              <a:latin typeface="Tekton Pro" pitchFamily="34" charset="0"/>
            </a:endParaRPr>
          </a:p>
          <a:p>
            <a:pPr marL="228600" indent="-228600">
              <a:spcAft>
                <a:spcPts val="1200"/>
              </a:spcAft>
              <a:buFont typeface="+mj-lt"/>
              <a:buAutoNum type="arabicPeriod" startAt="2"/>
            </a:pPr>
            <a:r>
              <a:rPr lang="en-GB" sz="1100" dirty="0">
                <a:latin typeface="Tekton Pro" pitchFamily="34" charset="0"/>
              </a:rPr>
              <a:t>Fill in the missing numbers in the following calculations </a:t>
            </a:r>
          </a:p>
          <a:p>
            <a:pPr marL="216000"/>
            <a:r>
              <a:rPr lang="en-GB" sz="1100" dirty="0">
                <a:latin typeface="Tekton Pro" pitchFamily="34" charset="0"/>
              </a:rPr>
              <a:t>a) 0.4 x __ = 20.8          b) 0.7 x __ = 49          c) 56 x __ = 11.2</a:t>
            </a:r>
          </a:p>
          <a:p>
            <a:pPr marL="228600" indent="-228600">
              <a:buFont typeface="+mj-lt"/>
              <a:buAutoNum type="arabicPeriod"/>
            </a:pPr>
            <a:endParaRPr lang="en-GB" sz="1100" dirty="0">
              <a:latin typeface="Tekton Pro" pitchFamily="34" charset="0"/>
            </a:endParaRPr>
          </a:p>
          <a:p>
            <a:pPr marL="228600" indent="-228600">
              <a:buFont typeface="+mj-lt"/>
              <a:buAutoNum type="arabicPeriod" startAt="3"/>
            </a:pPr>
            <a:r>
              <a:rPr lang="en-GB" sz="1100" dirty="0">
                <a:latin typeface="Tekton Pro" pitchFamily="34" charset="0"/>
              </a:rPr>
              <a:t>Can you create 2 dividing decimal questions where the answer would be 14?</a:t>
            </a:r>
          </a:p>
          <a:p>
            <a:pPr marL="228600" indent="-228600">
              <a:buFont typeface="+mj-lt"/>
              <a:buAutoNum type="arabicPeriod"/>
            </a:pPr>
            <a:endParaRPr lang="en-GB" sz="1100" dirty="0">
              <a:latin typeface="Tekton Pro" pitchFamily="34" charset="0"/>
            </a:endParaRPr>
          </a:p>
          <a:p>
            <a:pPr marL="228600" indent="-228600">
              <a:buFont typeface="+mj-lt"/>
              <a:buAutoNum type="arabicPeriod" startAt="4"/>
            </a:pPr>
            <a:r>
              <a:rPr lang="en-GB" sz="1100" dirty="0">
                <a:latin typeface="Tekton Pro" pitchFamily="34" charset="0"/>
              </a:rPr>
              <a:t>Bert works 18.5 hours a week. His weekly pay comes to £159.10 Calculate the hourly rate that Bert is on. </a:t>
            </a:r>
          </a:p>
          <a:p>
            <a:pPr marL="228600" indent="-228600">
              <a:buFont typeface="+mj-lt"/>
              <a:buAutoNum type="arabicPeriod"/>
            </a:pPr>
            <a:endParaRPr lang="en-GB" sz="1100" dirty="0">
              <a:latin typeface="Tekton Pro" pitchFamily="34" charset="0"/>
            </a:endParaRPr>
          </a:p>
          <a:p>
            <a:pPr marL="228600" indent="-228600">
              <a:buFont typeface="+mj-lt"/>
              <a:buAutoNum type="arabicPeriod" startAt="5"/>
            </a:pPr>
            <a:r>
              <a:rPr lang="en-GB" sz="1100" dirty="0">
                <a:latin typeface="Tekton Pro" pitchFamily="34" charset="0"/>
              </a:rPr>
              <a:t>Each stone in a bag weighs on average 0.8g . How many stones are in a bag that weighs 5kg?</a:t>
            </a:r>
          </a:p>
          <a:p>
            <a:pPr marL="228600" indent="-228600">
              <a:buFont typeface="+mj-lt"/>
              <a:buAutoNum type="arabicPeriod"/>
            </a:pPr>
            <a:endParaRPr lang="en-GB" sz="1100" dirty="0">
              <a:latin typeface="Tekton Pro" pitchFamily="34" charset="0"/>
            </a:endParaRPr>
          </a:p>
          <a:p>
            <a:pPr marL="228600" indent="-228600">
              <a:buFont typeface="+mj-lt"/>
              <a:buAutoNum type="arabicPeriod" startAt="6"/>
            </a:pPr>
            <a:r>
              <a:rPr lang="en-GB" sz="1100" dirty="0">
                <a:latin typeface="Tekton Pro" pitchFamily="34" charset="0"/>
              </a:rPr>
              <a:t>Car A travels a distance of 22.5 miles in 30 minutes and car B travels a distance of 34.5 miles in 45 minutes. Which car is travelling faster?</a:t>
            </a: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Tekton Pro" pitchFamily="34" charset="0"/>
            </a:endParaRPr>
          </a:p>
          <a:p>
            <a:pPr marL="228600" indent="-228600">
              <a:buFont typeface="+mj-lt"/>
              <a:buAutoNum type="arabicPeriod" startAt="4"/>
            </a:pPr>
            <a:endParaRPr lang="en-GB" sz="1100" dirty="0">
              <a:latin typeface="Tekton Pro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376936" y="3302691"/>
            <a:ext cx="1296144" cy="5189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5741221" y="3356990"/>
            <a:ext cx="4764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1.8m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856502" y="3823605"/>
            <a:ext cx="2455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x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964224" y="6476794"/>
            <a:ext cx="1701107" cy="2539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050" dirty="0">
                <a:latin typeface="Tekton Pro"/>
              </a:rPr>
              <a:t>Speed = Distance ÷ Time</a:t>
            </a:r>
          </a:p>
        </p:txBody>
      </p:sp>
      <p:sp>
        <p:nvSpPr>
          <p:cNvPr id="2" name="TextBox 1"/>
          <p:cNvSpPr txBox="1"/>
          <p:nvPr/>
        </p:nvSpPr>
        <p:spPr>
          <a:xfrm flipH="1">
            <a:off x="6412460" y="3354092"/>
            <a:ext cx="110640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Tekton Pro"/>
              </a:rPr>
              <a:t>Area = 9.9m²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58440" y="1245356"/>
            <a:ext cx="2535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solidFill>
                  <a:srgbClr val="FF0000"/>
                </a:solidFill>
                <a:latin typeface="Tekton Pro"/>
              </a:rPr>
              <a:t>4</a:t>
            </a:r>
            <a:endParaRPr lang="en-GB" sz="1100" dirty="0">
              <a:solidFill>
                <a:srgbClr val="FF0000"/>
              </a:solidFill>
              <a:latin typeface="Tekton Pro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86200" y="1231982"/>
            <a:ext cx="2535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solidFill>
                  <a:srgbClr val="FF0000"/>
                </a:solidFill>
                <a:latin typeface="Tekton Pro"/>
              </a:rPr>
              <a:t>3</a:t>
            </a:r>
            <a:endParaRPr lang="en-GB" sz="1100" dirty="0">
              <a:solidFill>
                <a:srgbClr val="FF0000"/>
              </a:solidFill>
              <a:latin typeface="Tekton Pro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9349" y="1267114"/>
            <a:ext cx="2535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solidFill>
                  <a:srgbClr val="FF0000"/>
                </a:solidFill>
                <a:latin typeface="Tekton Pro"/>
              </a:rPr>
              <a:t>9</a:t>
            </a:r>
            <a:endParaRPr lang="en-GB" sz="1100" dirty="0">
              <a:solidFill>
                <a:srgbClr val="FF0000"/>
              </a:solidFill>
              <a:latin typeface="Tekton Pro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64193" y="1255208"/>
            <a:ext cx="32252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solidFill>
                  <a:srgbClr val="FF0000"/>
                </a:solidFill>
                <a:latin typeface="Tekton Pro"/>
              </a:rPr>
              <a:t>89</a:t>
            </a:r>
            <a:endParaRPr lang="en-GB" sz="1100" dirty="0">
              <a:solidFill>
                <a:srgbClr val="FF0000"/>
              </a:solidFill>
              <a:latin typeface="Tekton Pro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74342" y="1283442"/>
            <a:ext cx="46038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solidFill>
                  <a:srgbClr val="FF0000"/>
                </a:solidFill>
                <a:latin typeface="Tekton Pro"/>
              </a:rPr>
              <a:t>2142</a:t>
            </a:r>
            <a:endParaRPr lang="en-GB" sz="1100" dirty="0">
              <a:solidFill>
                <a:srgbClr val="FF0000"/>
              </a:solidFill>
              <a:latin typeface="Tekton Pro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519205" y="1319304"/>
            <a:ext cx="46038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solidFill>
                  <a:srgbClr val="FF0000"/>
                </a:solidFill>
                <a:latin typeface="Tekton Pro"/>
              </a:rPr>
              <a:t>2060</a:t>
            </a:r>
            <a:endParaRPr lang="en-GB" sz="1100" dirty="0">
              <a:solidFill>
                <a:srgbClr val="FF0000"/>
              </a:solidFill>
              <a:latin typeface="Tekton Pro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815558" y="1297687"/>
            <a:ext cx="46038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solidFill>
                  <a:srgbClr val="FF0000"/>
                </a:solidFill>
                <a:latin typeface="Tekton Pro"/>
              </a:rPr>
              <a:t>7586</a:t>
            </a:r>
            <a:endParaRPr lang="en-GB" sz="1100" dirty="0">
              <a:solidFill>
                <a:srgbClr val="FF0000"/>
              </a:solidFill>
              <a:latin typeface="Tekton Pro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070496" y="1325065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solidFill>
                  <a:srgbClr val="FF0000"/>
                </a:solidFill>
                <a:latin typeface="Tekton Pro"/>
              </a:rPr>
              <a:t>235</a:t>
            </a:r>
            <a:endParaRPr lang="en-GB" sz="1100" dirty="0">
              <a:solidFill>
                <a:srgbClr val="FF0000"/>
              </a:solidFill>
              <a:latin typeface="Tekton Pro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80930" y="1861432"/>
            <a:ext cx="51859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rgbClr val="FF0000"/>
                </a:solidFill>
                <a:latin typeface="Tekton Pro"/>
              </a:rPr>
              <a:t>-42</a:t>
            </a:r>
            <a:endParaRPr lang="en-GB" sz="1100" dirty="0">
              <a:solidFill>
                <a:srgbClr val="FF0000"/>
              </a:solidFill>
              <a:latin typeface="Tekton Pro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92894" y="1870104"/>
            <a:ext cx="51859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rgbClr val="FF0000"/>
                </a:solidFill>
                <a:latin typeface="Tekton Pro"/>
              </a:rPr>
              <a:t>-5</a:t>
            </a:r>
            <a:endParaRPr lang="en-GB" sz="1100" dirty="0">
              <a:solidFill>
                <a:srgbClr val="FF0000"/>
              </a:solidFill>
              <a:latin typeface="Tekton Pro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22881" y="1905386"/>
            <a:ext cx="51859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rgbClr val="FF0000"/>
                </a:solidFill>
                <a:latin typeface="Tekton Pro"/>
              </a:rPr>
              <a:t>275</a:t>
            </a:r>
            <a:endParaRPr lang="en-GB" sz="1100" dirty="0">
              <a:solidFill>
                <a:srgbClr val="FF0000"/>
              </a:solidFill>
              <a:latin typeface="Tekton Pro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614206" y="1905386"/>
            <a:ext cx="5185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rgbClr val="FF0000"/>
                </a:solidFill>
                <a:latin typeface="Tekton Pro"/>
              </a:rPr>
              <a:t>-180</a:t>
            </a:r>
            <a:endParaRPr lang="en-GB" sz="1100" dirty="0">
              <a:solidFill>
                <a:srgbClr val="FF0000"/>
              </a:solidFill>
              <a:latin typeface="Tekton Pro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864328" y="1928585"/>
            <a:ext cx="7497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rgbClr val="FF0000"/>
                </a:solidFill>
                <a:latin typeface="Tekton Pro"/>
              </a:rPr>
              <a:t>-1140</a:t>
            </a:r>
            <a:endParaRPr lang="en-GB" sz="1100" dirty="0">
              <a:solidFill>
                <a:srgbClr val="FF0000"/>
              </a:solidFill>
              <a:latin typeface="Tekton Pro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162283" y="1901539"/>
            <a:ext cx="5185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rgbClr val="FF0000"/>
                </a:solidFill>
                <a:latin typeface="Tekton Pro"/>
              </a:rPr>
              <a:t>7</a:t>
            </a:r>
            <a:endParaRPr lang="en-GB" sz="1100" dirty="0">
              <a:solidFill>
                <a:srgbClr val="FF0000"/>
              </a:solidFill>
              <a:latin typeface="Tekton Pro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318209" y="1898253"/>
            <a:ext cx="6507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rgbClr val="FF0000"/>
                </a:solidFill>
                <a:latin typeface="Tekton Pro"/>
              </a:rPr>
              <a:t>-1249</a:t>
            </a:r>
            <a:endParaRPr lang="en-GB" sz="1100" dirty="0">
              <a:solidFill>
                <a:srgbClr val="FF0000"/>
              </a:solidFill>
              <a:latin typeface="Tekton Pro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406035" y="1919188"/>
            <a:ext cx="5185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rgbClr val="FF0000"/>
                </a:solidFill>
                <a:latin typeface="Tekton Pro"/>
              </a:rPr>
              <a:t>-100</a:t>
            </a:r>
            <a:endParaRPr lang="en-GB" sz="1100" dirty="0">
              <a:solidFill>
                <a:srgbClr val="FF0000"/>
              </a:solidFill>
              <a:latin typeface="Tekton Pro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749153" y="2370504"/>
            <a:ext cx="5185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rgbClr val="FF0000"/>
                </a:solidFill>
                <a:latin typeface="Tekton Pro"/>
              </a:rPr>
              <a:t>7.6</a:t>
            </a:r>
            <a:endParaRPr lang="en-GB" sz="1100" dirty="0">
              <a:solidFill>
                <a:srgbClr val="FF0000"/>
              </a:solidFill>
              <a:latin typeface="Tekton Pro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624184" y="2370504"/>
            <a:ext cx="5185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rgbClr val="FF0000"/>
                </a:solidFill>
                <a:latin typeface="Tekton Pro"/>
              </a:rPr>
              <a:t>5</a:t>
            </a:r>
            <a:endParaRPr lang="en-GB" sz="1100" dirty="0">
              <a:solidFill>
                <a:srgbClr val="FF0000"/>
              </a:solidFill>
              <a:latin typeface="Tekton Pro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074938" y="2379213"/>
            <a:ext cx="5185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rgbClr val="FF0000"/>
                </a:solidFill>
                <a:latin typeface="Tekton Pro"/>
              </a:rPr>
              <a:t>30</a:t>
            </a:r>
            <a:endParaRPr lang="en-GB" sz="1100" dirty="0">
              <a:solidFill>
                <a:srgbClr val="FF0000"/>
              </a:solidFill>
              <a:latin typeface="Tekton Pro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799961" y="2365709"/>
            <a:ext cx="5185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rgbClr val="FF0000"/>
                </a:solidFill>
                <a:latin typeface="Tekton Pro"/>
              </a:rPr>
              <a:t>3</a:t>
            </a:r>
            <a:endParaRPr lang="en-GB" sz="1100" dirty="0">
              <a:solidFill>
                <a:srgbClr val="FF0000"/>
              </a:solidFill>
              <a:latin typeface="Tekton Pro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676242" y="3488897"/>
            <a:ext cx="5185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rgbClr val="FF0000"/>
                </a:solidFill>
                <a:latin typeface="Tekton Pro"/>
              </a:rPr>
              <a:t>24</a:t>
            </a:r>
            <a:endParaRPr lang="en-GB" sz="1100" dirty="0">
              <a:solidFill>
                <a:srgbClr val="FF0000"/>
              </a:solidFill>
              <a:latin typeface="Tekton Pro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305533" y="3948450"/>
            <a:ext cx="2821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rgbClr val="FF0000"/>
                </a:solidFill>
                <a:latin typeface="Tekton Pro"/>
              </a:rPr>
              <a:t>Any with a valid reason e.g. the last one is the only one with an answer that is a recurring decimal.</a:t>
            </a:r>
            <a:endParaRPr lang="en-GB" sz="1000" dirty="0">
              <a:solidFill>
                <a:srgbClr val="FF0000"/>
              </a:solidFill>
              <a:latin typeface="Tekton Pro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80930" y="5004168"/>
            <a:ext cx="28211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rgbClr val="FF0000"/>
                </a:solidFill>
                <a:latin typeface="Tekton Pro"/>
              </a:rPr>
              <a:t>Betty as Tina has not used BIDMAS.</a:t>
            </a:r>
            <a:endParaRPr lang="en-GB" sz="1100" dirty="0">
              <a:solidFill>
                <a:srgbClr val="FF0000"/>
              </a:solidFill>
              <a:latin typeface="Tekton Pro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411727" y="5756046"/>
            <a:ext cx="22124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rgbClr val="FF0000"/>
                </a:solidFill>
                <a:latin typeface="Tekton Pro"/>
              </a:rPr>
              <a:t>The answer should be 50. </a:t>
            </a:r>
            <a:endParaRPr lang="en-GB" sz="1200" dirty="0">
              <a:solidFill>
                <a:srgbClr val="FF0000"/>
              </a:solidFill>
              <a:latin typeface="Tekton Pro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112998" y="6249912"/>
            <a:ext cx="22124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rgbClr val="FF0000"/>
                </a:solidFill>
                <a:latin typeface="Tekton Pro"/>
              </a:rPr>
              <a:t>It should be 90 </a:t>
            </a:r>
            <a:r>
              <a:rPr lang="en-GB" sz="1100" dirty="0">
                <a:solidFill>
                  <a:srgbClr val="FF0000"/>
                </a:solidFill>
                <a:latin typeface="Tekton Pro" pitchFamily="34" charset="0"/>
              </a:rPr>
              <a:t>÷ 18 = 5</a:t>
            </a:r>
            <a:r>
              <a:rPr lang="en-GB" sz="1100" dirty="0">
                <a:solidFill>
                  <a:srgbClr val="FF0000"/>
                </a:solidFill>
                <a:latin typeface="Tekton Pro"/>
              </a:rPr>
              <a:t> </a:t>
            </a:r>
            <a:endParaRPr lang="en-GB" sz="1200" dirty="0">
              <a:solidFill>
                <a:srgbClr val="FF0000"/>
              </a:solidFill>
              <a:latin typeface="Tekton Pro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033120" y="3682749"/>
            <a:ext cx="5185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rgbClr val="FF0000"/>
                </a:solidFill>
                <a:latin typeface="Tekton Pro"/>
              </a:rPr>
              <a:t>5.5m</a:t>
            </a:r>
            <a:endParaRPr lang="en-GB" sz="1100" dirty="0">
              <a:solidFill>
                <a:srgbClr val="FF0000"/>
              </a:solidFill>
              <a:latin typeface="Tekton Pro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765712" y="4543107"/>
            <a:ext cx="5185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rgbClr val="FF0000"/>
                </a:solidFill>
                <a:latin typeface="Tekton Pro"/>
              </a:rPr>
              <a:t>52</a:t>
            </a:r>
            <a:endParaRPr lang="en-GB" sz="1100" dirty="0">
              <a:solidFill>
                <a:srgbClr val="FF0000"/>
              </a:solidFill>
              <a:latin typeface="Tekton Pro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000614" y="4538693"/>
            <a:ext cx="5185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rgbClr val="FF0000"/>
                </a:solidFill>
                <a:latin typeface="Tekton Pro"/>
              </a:rPr>
              <a:t>70</a:t>
            </a:r>
            <a:endParaRPr lang="en-GB" sz="1100" dirty="0">
              <a:solidFill>
                <a:srgbClr val="FF0000"/>
              </a:solidFill>
              <a:latin typeface="Tekton Pro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127509" y="4529865"/>
            <a:ext cx="5185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rgbClr val="FF0000"/>
                </a:solidFill>
                <a:latin typeface="Tekton Pro"/>
              </a:rPr>
              <a:t>0.2</a:t>
            </a:r>
            <a:endParaRPr lang="en-GB" sz="1100" dirty="0">
              <a:solidFill>
                <a:srgbClr val="FF0000"/>
              </a:solidFill>
              <a:latin typeface="Tekton Pro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588029" y="4865175"/>
            <a:ext cx="81144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solidFill>
                  <a:srgbClr val="FF0000"/>
                </a:solidFill>
                <a:latin typeface="Tekton Pro"/>
              </a:rPr>
              <a:t>E.g. 7 </a:t>
            </a:r>
            <a:r>
              <a:rPr lang="en-GB" sz="1050" dirty="0">
                <a:solidFill>
                  <a:srgbClr val="FF0000"/>
                </a:solidFill>
                <a:latin typeface="Tekton Pro" pitchFamily="34" charset="0"/>
              </a:rPr>
              <a:t>÷</a:t>
            </a:r>
            <a:r>
              <a:rPr lang="en-GB" sz="1050" dirty="0">
                <a:solidFill>
                  <a:srgbClr val="FF0000"/>
                </a:solidFill>
                <a:latin typeface="Tekton Pro"/>
              </a:rPr>
              <a:t>  0.5</a:t>
            </a:r>
            <a:endParaRPr lang="en-GB" sz="1100" dirty="0">
              <a:solidFill>
                <a:srgbClr val="FF0000"/>
              </a:solidFill>
              <a:latin typeface="Tekton Pro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691302" y="5289090"/>
            <a:ext cx="5185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rgbClr val="FF0000"/>
                </a:solidFill>
                <a:latin typeface="Tekton Pro"/>
              </a:rPr>
              <a:t>£8.60</a:t>
            </a:r>
            <a:endParaRPr lang="en-GB" sz="1100" dirty="0">
              <a:solidFill>
                <a:srgbClr val="FF0000"/>
              </a:solidFill>
              <a:latin typeface="Tekton Pro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498701" y="5811069"/>
            <a:ext cx="5185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rgbClr val="FF0000"/>
                </a:solidFill>
                <a:latin typeface="Tekton Pro"/>
              </a:rPr>
              <a:t>6250</a:t>
            </a:r>
            <a:endParaRPr lang="en-GB" sz="1100" dirty="0">
              <a:solidFill>
                <a:srgbClr val="FF0000"/>
              </a:solidFill>
              <a:latin typeface="Tekton Pro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588029" y="6309924"/>
            <a:ext cx="324372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rgbClr val="FF0000"/>
                </a:solidFill>
                <a:latin typeface="Tekton Pro"/>
              </a:rPr>
              <a:t>Car A = 45mph, Car B = 46mph. Car B is travelling faster.</a:t>
            </a:r>
            <a:endParaRPr lang="en-GB" sz="1100" dirty="0">
              <a:solidFill>
                <a:srgbClr val="FF0000"/>
              </a:solidFill>
              <a:latin typeface="Tekton Pro"/>
            </a:endParaRPr>
          </a:p>
        </p:txBody>
      </p:sp>
    </p:spTree>
    <p:extLst>
      <p:ext uri="{BB962C8B-B14F-4D97-AF65-F5344CB8AC3E}">
        <p14:creationId xmlns:p14="http://schemas.microsoft.com/office/powerpoint/2010/main" val="1337801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2532</TotalTime>
  <Words>933</Words>
  <Application>Microsoft Office PowerPoint</Application>
  <PresentationFormat>A4 Paper (210x297 mm)</PresentationFormat>
  <Paragraphs>125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Cambria Math</vt:lpstr>
      <vt:lpstr>Tekton Pro</vt:lpstr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ItsOwen123</dc:creator>
  <cp:lastModifiedBy>Joy Booth</cp:lastModifiedBy>
  <cp:revision>96</cp:revision>
  <cp:lastPrinted>2016-12-08T07:30:43Z</cp:lastPrinted>
  <dcterms:created xsi:type="dcterms:W3CDTF">2015-10-26T16:04:37Z</dcterms:created>
  <dcterms:modified xsi:type="dcterms:W3CDTF">2017-01-03T16:37:14Z</dcterms:modified>
</cp:coreProperties>
</file>