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271" r:id="rId3"/>
    <p:sldId id="273" r:id="rId4"/>
    <p:sldId id="272" r:id="rId5"/>
    <p:sldId id="263" r:id="rId6"/>
    <p:sldId id="267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92"/>
    <a:srgbClr val="942093"/>
    <a:srgbClr val="FFEFB1"/>
    <a:srgbClr val="FFFF00"/>
    <a:srgbClr val="FF9300"/>
    <a:srgbClr val="FFFD78"/>
    <a:srgbClr val="945200"/>
    <a:srgbClr val="5E5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4648"/>
  </p:normalViewPr>
  <p:slideViewPr>
    <p:cSldViewPr snapToGrid="0" snapToObjects="1">
      <p:cViewPr varScale="1">
        <p:scale>
          <a:sx n="69" d="100"/>
          <a:sy n="69" d="100"/>
        </p:scale>
        <p:origin x="11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BD146-2AD0-D64D-B31D-CB77FD2A534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17E87-C199-D641-851B-02D10D4A2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985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17E87-C199-D641-851B-02D10D4A2D0C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964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99BF9-FF49-6643-BA0E-755B9F063076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547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" t="1916" r="1956" b="3382"/>
          <a:stretch/>
        </p:blipFill>
        <p:spPr>
          <a:xfrm>
            <a:off x="3869635" y="191628"/>
            <a:ext cx="3737113" cy="19506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365" y="2268380"/>
            <a:ext cx="10681253" cy="2223410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761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030" y="223136"/>
            <a:ext cx="7077544" cy="10299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313" y="1456791"/>
            <a:ext cx="5433392" cy="41223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459017"/>
            <a:ext cx="5677661" cy="41201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Right Arrow 7"/>
          <p:cNvSpPr/>
          <p:nvPr userDrawn="1"/>
        </p:nvSpPr>
        <p:spPr>
          <a:xfrm>
            <a:off x="265045" y="92745"/>
            <a:ext cx="2322440" cy="1160382"/>
          </a:xfrm>
          <a:prstGeom prst="rightArrow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" t="1916" r="1956" b="3382"/>
          <a:stretch/>
        </p:blipFill>
        <p:spPr>
          <a:xfrm>
            <a:off x="9890120" y="223136"/>
            <a:ext cx="2043461" cy="1089348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384313" y="5782828"/>
            <a:ext cx="2759318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237292" y="5782828"/>
            <a:ext cx="2759318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6135757" y="5782828"/>
            <a:ext cx="2759318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9014343" y="5782828"/>
            <a:ext cx="2759318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026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6756" y="192890"/>
            <a:ext cx="7086601" cy="96009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046" y="1319669"/>
            <a:ext cx="5732530" cy="6681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5046" y="2054369"/>
            <a:ext cx="5730942" cy="35778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1" y="1319669"/>
            <a:ext cx="5676832" cy="6681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0" y="2054369"/>
            <a:ext cx="5676833" cy="35778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Right Arrow 9"/>
          <p:cNvSpPr/>
          <p:nvPr userDrawn="1"/>
        </p:nvSpPr>
        <p:spPr>
          <a:xfrm>
            <a:off x="265045" y="92745"/>
            <a:ext cx="2322440" cy="1160382"/>
          </a:xfrm>
          <a:prstGeom prst="rightArrow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" t="1916" r="1956" b="3382"/>
          <a:stretch/>
        </p:blipFill>
        <p:spPr>
          <a:xfrm>
            <a:off x="9912628" y="163779"/>
            <a:ext cx="2043461" cy="108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743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199" y="189910"/>
            <a:ext cx="6400801" cy="1256496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" t="1916" r="1956" b="3382"/>
          <a:stretch/>
        </p:blipFill>
        <p:spPr>
          <a:xfrm>
            <a:off x="9532426" y="189909"/>
            <a:ext cx="2357006" cy="1256496"/>
          </a:xfrm>
          <a:prstGeom prst="rect">
            <a:avLst/>
          </a:prstGeom>
        </p:spPr>
      </p:pic>
      <p:sp>
        <p:nvSpPr>
          <p:cNvPr id="7" name="Right Arrow 6"/>
          <p:cNvSpPr/>
          <p:nvPr userDrawn="1"/>
        </p:nvSpPr>
        <p:spPr>
          <a:xfrm>
            <a:off x="226546" y="189909"/>
            <a:ext cx="2322440" cy="1160382"/>
          </a:xfrm>
          <a:prstGeom prst="rightArrow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13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" t="1916" r="1956" b="3382"/>
          <a:stretch/>
        </p:blipFill>
        <p:spPr>
          <a:xfrm>
            <a:off x="9500342" y="189909"/>
            <a:ext cx="2357006" cy="125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2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sheet">
    <p:bg>
      <p:bgPr>
        <a:solidFill>
          <a:srgbClr val="FFFF00">
            <a:alpha val="1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3070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-Maths_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228" y="259626"/>
            <a:ext cx="6706280" cy="1052858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13" y="1497496"/>
            <a:ext cx="11359979" cy="40788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" t="1916" r="1956" b="3382"/>
          <a:stretch/>
        </p:blipFill>
        <p:spPr>
          <a:xfrm>
            <a:off x="9803981" y="259626"/>
            <a:ext cx="1975011" cy="1089231"/>
          </a:xfrm>
          <a:prstGeom prst="rect">
            <a:avLst/>
          </a:prstGeom>
        </p:spPr>
      </p:pic>
      <p:sp>
        <p:nvSpPr>
          <p:cNvPr id="10" name="Right Arrow 9"/>
          <p:cNvSpPr/>
          <p:nvPr userDrawn="1"/>
        </p:nvSpPr>
        <p:spPr>
          <a:xfrm>
            <a:off x="384313" y="110989"/>
            <a:ext cx="2322441" cy="1201495"/>
          </a:xfrm>
          <a:prstGeom prst="rightArrow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rgbClr val="000000"/>
                </a:solidFill>
              </a:rPr>
              <a:t>Mathematical Language 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384313" y="5724938"/>
            <a:ext cx="3692387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4218108" y="5724938"/>
            <a:ext cx="3692387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8086605" y="5728080"/>
            <a:ext cx="3692387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4" name="5-Point Star 3"/>
          <p:cNvSpPr/>
          <p:nvPr userDrawn="1"/>
        </p:nvSpPr>
        <p:spPr>
          <a:xfrm>
            <a:off x="3722017" y="5757550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5-Point Star 20"/>
          <p:cNvSpPr/>
          <p:nvPr userDrawn="1"/>
        </p:nvSpPr>
        <p:spPr>
          <a:xfrm>
            <a:off x="7198603" y="5757550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5-Point Star 29"/>
          <p:cNvSpPr/>
          <p:nvPr userDrawn="1"/>
        </p:nvSpPr>
        <p:spPr>
          <a:xfrm>
            <a:off x="7533890" y="5761312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5-Point Star 30"/>
          <p:cNvSpPr/>
          <p:nvPr userDrawn="1"/>
        </p:nvSpPr>
        <p:spPr>
          <a:xfrm>
            <a:off x="11063549" y="5761312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5-Point Star 31"/>
          <p:cNvSpPr/>
          <p:nvPr userDrawn="1"/>
        </p:nvSpPr>
        <p:spPr>
          <a:xfrm>
            <a:off x="11381903" y="5761312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5-Point Star 32"/>
          <p:cNvSpPr/>
          <p:nvPr userDrawn="1"/>
        </p:nvSpPr>
        <p:spPr>
          <a:xfrm>
            <a:off x="11239659" y="5874811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856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-Maths_Fluenc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228" y="259626"/>
            <a:ext cx="6706280" cy="1052858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13" y="1497496"/>
            <a:ext cx="11359979" cy="40788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" t="1916" r="1956" b="3382"/>
          <a:stretch/>
        </p:blipFill>
        <p:spPr>
          <a:xfrm>
            <a:off x="9803981" y="259626"/>
            <a:ext cx="1975011" cy="1089231"/>
          </a:xfrm>
          <a:prstGeom prst="rect">
            <a:avLst/>
          </a:prstGeom>
        </p:spPr>
      </p:pic>
      <p:sp>
        <p:nvSpPr>
          <p:cNvPr id="10" name="Right Arrow 9"/>
          <p:cNvSpPr/>
          <p:nvPr userDrawn="1"/>
        </p:nvSpPr>
        <p:spPr>
          <a:xfrm>
            <a:off x="384313" y="110989"/>
            <a:ext cx="2322441" cy="1201495"/>
          </a:xfrm>
          <a:prstGeom prst="rightArrow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rgbClr val="000000"/>
                </a:solidFill>
              </a:rPr>
              <a:t>Mathematical </a:t>
            </a:r>
            <a:r>
              <a:rPr lang="en-GB" b="1" smtClean="0">
                <a:solidFill>
                  <a:srgbClr val="000000"/>
                </a:solidFill>
              </a:rPr>
              <a:t>Fluency </a:t>
            </a: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384313" y="5724938"/>
            <a:ext cx="3692387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4218108" y="5724938"/>
            <a:ext cx="3692387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8086605" y="5728080"/>
            <a:ext cx="3692387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4" name="5-Point Star 3"/>
          <p:cNvSpPr/>
          <p:nvPr userDrawn="1"/>
        </p:nvSpPr>
        <p:spPr>
          <a:xfrm>
            <a:off x="3722017" y="5757550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5-Point Star 20"/>
          <p:cNvSpPr/>
          <p:nvPr userDrawn="1"/>
        </p:nvSpPr>
        <p:spPr>
          <a:xfrm>
            <a:off x="7198603" y="5757550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5-Point Star 29"/>
          <p:cNvSpPr/>
          <p:nvPr userDrawn="1"/>
        </p:nvSpPr>
        <p:spPr>
          <a:xfrm>
            <a:off x="7533890" y="5761312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5-Point Star 30"/>
          <p:cNvSpPr/>
          <p:nvPr userDrawn="1"/>
        </p:nvSpPr>
        <p:spPr>
          <a:xfrm>
            <a:off x="11063549" y="5761312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5-Point Star 31"/>
          <p:cNvSpPr/>
          <p:nvPr userDrawn="1"/>
        </p:nvSpPr>
        <p:spPr>
          <a:xfrm>
            <a:off x="11381903" y="5761312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5-Point Star 32"/>
          <p:cNvSpPr/>
          <p:nvPr userDrawn="1"/>
        </p:nvSpPr>
        <p:spPr>
          <a:xfrm>
            <a:off x="11239659" y="5874811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82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-Maths_Fluenc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228" y="259626"/>
            <a:ext cx="6706280" cy="1052858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13" y="1497496"/>
            <a:ext cx="11359979" cy="40788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" t="1916" r="1956" b="3382"/>
          <a:stretch/>
        </p:blipFill>
        <p:spPr>
          <a:xfrm>
            <a:off x="9803981" y="259626"/>
            <a:ext cx="1975011" cy="1089231"/>
          </a:xfrm>
          <a:prstGeom prst="rect">
            <a:avLst/>
          </a:prstGeom>
        </p:spPr>
      </p:pic>
      <p:sp>
        <p:nvSpPr>
          <p:cNvPr id="10" name="Right Arrow 9"/>
          <p:cNvSpPr/>
          <p:nvPr userDrawn="1"/>
        </p:nvSpPr>
        <p:spPr>
          <a:xfrm>
            <a:off x="384313" y="110989"/>
            <a:ext cx="2322441" cy="1201495"/>
          </a:xfrm>
          <a:prstGeom prst="rightArrow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rgbClr val="000000"/>
                </a:solidFill>
              </a:rPr>
              <a:t>Mathematical </a:t>
            </a:r>
            <a:r>
              <a:rPr lang="en-GB" b="1" smtClean="0">
                <a:solidFill>
                  <a:srgbClr val="000000"/>
                </a:solidFill>
              </a:rPr>
              <a:t>Reasoning </a:t>
            </a: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384313" y="5724938"/>
            <a:ext cx="3692387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4218108" y="5724938"/>
            <a:ext cx="3692387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8086605" y="5728080"/>
            <a:ext cx="3692387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4" name="5-Point Star 3"/>
          <p:cNvSpPr/>
          <p:nvPr userDrawn="1"/>
        </p:nvSpPr>
        <p:spPr>
          <a:xfrm>
            <a:off x="3722017" y="5757550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5-Point Star 20"/>
          <p:cNvSpPr/>
          <p:nvPr userDrawn="1"/>
        </p:nvSpPr>
        <p:spPr>
          <a:xfrm>
            <a:off x="7198603" y="5757550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5-Point Star 29"/>
          <p:cNvSpPr/>
          <p:nvPr userDrawn="1"/>
        </p:nvSpPr>
        <p:spPr>
          <a:xfrm>
            <a:off x="7533890" y="5761312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5-Point Star 30"/>
          <p:cNvSpPr/>
          <p:nvPr userDrawn="1"/>
        </p:nvSpPr>
        <p:spPr>
          <a:xfrm>
            <a:off x="11063549" y="5761312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5-Point Star 31"/>
          <p:cNvSpPr/>
          <p:nvPr userDrawn="1"/>
        </p:nvSpPr>
        <p:spPr>
          <a:xfrm>
            <a:off x="11381903" y="5761312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5-Point Star 32"/>
          <p:cNvSpPr/>
          <p:nvPr userDrawn="1"/>
        </p:nvSpPr>
        <p:spPr>
          <a:xfrm>
            <a:off x="11239659" y="5874811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310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-Maths_Fluenc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228" y="259626"/>
            <a:ext cx="6706280" cy="1052858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13" y="1497496"/>
            <a:ext cx="11359979" cy="40788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" t="1916" r="1956" b="3382"/>
          <a:stretch/>
        </p:blipFill>
        <p:spPr>
          <a:xfrm>
            <a:off x="9803981" y="259626"/>
            <a:ext cx="1975011" cy="1089231"/>
          </a:xfrm>
          <a:prstGeom prst="rect">
            <a:avLst/>
          </a:prstGeom>
        </p:spPr>
      </p:pic>
      <p:sp>
        <p:nvSpPr>
          <p:cNvPr id="10" name="Right Arrow 9"/>
          <p:cNvSpPr/>
          <p:nvPr userDrawn="1"/>
        </p:nvSpPr>
        <p:spPr>
          <a:xfrm>
            <a:off x="384313" y="110989"/>
            <a:ext cx="2322441" cy="1201495"/>
          </a:xfrm>
          <a:prstGeom prst="rightArrow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rgbClr val="000000"/>
                </a:solidFill>
              </a:rPr>
              <a:t>Mathematical </a:t>
            </a:r>
            <a:r>
              <a:rPr lang="en-GB" b="1" smtClean="0">
                <a:solidFill>
                  <a:srgbClr val="000000"/>
                </a:solidFill>
              </a:rPr>
              <a:t>Problem Solving </a:t>
            </a: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384313" y="5724938"/>
            <a:ext cx="3692387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4218108" y="5724938"/>
            <a:ext cx="3692387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8086605" y="5728080"/>
            <a:ext cx="3692387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4" name="5-Point Star 3"/>
          <p:cNvSpPr/>
          <p:nvPr userDrawn="1"/>
        </p:nvSpPr>
        <p:spPr>
          <a:xfrm>
            <a:off x="3722017" y="5757550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5-Point Star 20"/>
          <p:cNvSpPr/>
          <p:nvPr userDrawn="1"/>
        </p:nvSpPr>
        <p:spPr>
          <a:xfrm>
            <a:off x="7198603" y="5757550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5-Point Star 29"/>
          <p:cNvSpPr/>
          <p:nvPr userDrawn="1"/>
        </p:nvSpPr>
        <p:spPr>
          <a:xfrm>
            <a:off x="7533890" y="5761312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5-Point Star 30"/>
          <p:cNvSpPr/>
          <p:nvPr userDrawn="1"/>
        </p:nvSpPr>
        <p:spPr>
          <a:xfrm>
            <a:off x="11063549" y="5761312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5-Point Star 31"/>
          <p:cNvSpPr/>
          <p:nvPr userDrawn="1"/>
        </p:nvSpPr>
        <p:spPr>
          <a:xfrm>
            <a:off x="11381903" y="5761312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5-Point Star 32"/>
          <p:cNvSpPr/>
          <p:nvPr userDrawn="1"/>
        </p:nvSpPr>
        <p:spPr>
          <a:xfrm>
            <a:off x="11239659" y="5874811"/>
            <a:ext cx="318354" cy="334688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927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-Maths_Fluenc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228" y="259626"/>
            <a:ext cx="6706280" cy="959574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13" y="1417983"/>
            <a:ext cx="11359979" cy="41583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" t="1916" r="1956" b="3382"/>
          <a:stretch/>
        </p:blipFill>
        <p:spPr>
          <a:xfrm>
            <a:off x="9795901" y="222233"/>
            <a:ext cx="1948392" cy="996967"/>
          </a:xfrm>
          <a:prstGeom prst="rect">
            <a:avLst/>
          </a:prstGeom>
        </p:spPr>
      </p:pic>
      <p:sp>
        <p:nvSpPr>
          <p:cNvPr id="10" name="Right Arrow 9"/>
          <p:cNvSpPr/>
          <p:nvPr userDrawn="1"/>
        </p:nvSpPr>
        <p:spPr>
          <a:xfrm>
            <a:off x="384313" y="110989"/>
            <a:ext cx="2322441" cy="1201495"/>
          </a:xfrm>
          <a:prstGeom prst="rightArrow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rgbClr val="000000"/>
                </a:solidFill>
              </a:rPr>
              <a:t>Mathematical Fluency</a:t>
            </a:r>
          </a:p>
        </p:txBody>
      </p:sp>
    </p:spTree>
    <p:extLst>
      <p:ext uri="{BB962C8B-B14F-4D97-AF65-F5344CB8AC3E}">
        <p14:creationId xmlns:p14="http://schemas.microsoft.com/office/powerpoint/2010/main" val="499659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-Maths_Reaso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228" y="259626"/>
            <a:ext cx="6706280" cy="1052858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13" y="1457739"/>
            <a:ext cx="11359979" cy="41185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" t="1916" r="1956" b="3382"/>
          <a:stretch/>
        </p:blipFill>
        <p:spPr>
          <a:xfrm>
            <a:off x="9769281" y="259627"/>
            <a:ext cx="1975011" cy="1049474"/>
          </a:xfrm>
          <a:prstGeom prst="rect">
            <a:avLst/>
          </a:prstGeom>
        </p:spPr>
      </p:pic>
      <p:sp>
        <p:nvSpPr>
          <p:cNvPr id="10" name="Right Arrow 9"/>
          <p:cNvSpPr/>
          <p:nvPr userDrawn="1"/>
        </p:nvSpPr>
        <p:spPr>
          <a:xfrm>
            <a:off x="384313" y="110989"/>
            <a:ext cx="2322441" cy="1201495"/>
          </a:xfrm>
          <a:prstGeom prst="rightArrow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rgbClr val="000000"/>
                </a:solidFill>
              </a:rPr>
              <a:t>Mathematical Reasoning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8984975" y="5724938"/>
            <a:ext cx="2759318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384313" y="5724938"/>
            <a:ext cx="2759318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3264646" y="5724938"/>
            <a:ext cx="2759318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6124810" y="5724938"/>
            <a:ext cx="2759318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477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-Maths_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228" y="259625"/>
            <a:ext cx="6706280" cy="1009719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13" y="1417983"/>
            <a:ext cx="11359979" cy="41583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" t="1916" r="1956" b="3382"/>
          <a:stretch/>
        </p:blipFill>
        <p:spPr>
          <a:xfrm>
            <a:off x="9803981" y="223137"/>
            <a:ext cx="2043461" cy="1089348"/>
          </a:xfrm>
          <a:prstGeom prst="rect">
            <a:avLst/>
          </a:prstGeom>
        </p:spPr>
      </p:pic>
      <p:sp>
        <p:nvSpPr>
          <p:cNvPr id="10" name="Right Arrow 9"/>
          <p:cNvSpPr/>
          <p:nvPr userDrawn="1"/>
        </p:nvSpPr>
        <p:spPr>
          <a:xfrm>
            <a:off x="384313" y="110989"/>
            <a:ext cx="2322441" cy="1201496"/>
          </a:xfrm>
          <a:prstGeom prst="rightArrow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rgbClr val="000000"/>
                </a:solidFill>
              </a:rPr>
              <a:t>Mathematical Problem Solving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8984975" y="5724938"/>
            <a:ext cx="2759318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384313" y="5724938"/>
            <a:ext cx="2759318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3264646" y="5724938"/>
            <a:ext cx="2759318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6124810" y="5724938"/>
            <a:ext cx="2759318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054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4345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" t="1916" r="1956" b="3382"/>
          <a:stretch/>
        </p:blipFill>
        <p:spPr>
          <a:xfrm>
            <a:off x="9243667" y="123125"/>
            <a:ext cx="2676939" cy="142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45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0892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6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1" r:id="rId3"/>
    <p:sldLayoutId id="2147483672" r:id="rId4"/>
    <p:sldLayoutId id="2147483673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1" y="2268380"/>
            <a:ext cx="10947399" cy="1708197"/>
          </a:xfrm>
        </p:spPr>
        <p:txBody>
          <a:bodyPr/>
          <a:lstStyle/>
          <a:p>
            <a:r>
              <a:rPr lang="en-GB" dirty="0" smtClean="0"/>
              <a:t>Basic Decimals 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4936139"/>
            <a:ext cx="10947400" cy="105826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600" dirty="0">
                <a:solidFill>
                  <a:srgbClr val="000000"/>
                </a:solidFill>
              </a:rPr>
              <a:t>C</a:t>
            </a:r>
            <a:r>
              <a:rPr lang="en-GB" sz="2600" dirty="0" smtClean="0">
                <a:solidFill>
                  <a:srgbClr val="000000"/>
                </a:solidFill>
              </a:rPr>
              <a:t>an I divide integers by decimals using short division?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4194748"/>
            <a:ext cx="1094740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0000"/>
                </a:solidFill>
              </a:rPr>
              <a:t>Learning Question:</a:t>
            </a:r>
          </a:p>
        </p:txBody>
      </p:sp>
    </p:spTree>
    <p:extLst>
      <p:ext uri="{BB962C8B-B14F-4D97-AF65-F5344CB8AC3E}">
        <p14:creationId xmlns:p14="http://schemas.microsoft.com/office/powerpoint/2010/main" val="30006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Dividing by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200" b="1" dirty="0" smtClean="0"/>
              <a:t>Engage-Recap</a:t>
            </a:r>
            <a:endParaRPr lang="en-GB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879178" y="1904356"/>
            <a:ext cx="102604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There are errors in the following division. </a:t>
            </a:r>
            <a:endParaRPr lang="en-US" sz="2400" dirty="0" smtClean="0"/>
          </a:p>
          <a:p>
            <a:pPr algn="ctr"/>
            <a:r>
              <a:rPr lang="en-US" sz="2400" dirty="0" smtClean="0"/>
              <a:t>Find </a:t>
            </a:r>
            <a:r>
              <a:rPr lang="en-US" sz="2400" dirty="0"/>
              <a:t>the errors that have been made, and </a:t>
            </a:r>
            <a:r>
              <a:rPr lang="en-US" sz="2400" dirty="0" smtClean="0"/>
              <a:t>find </a:t>
            </a:r>
            <a:r>
              <a:rPr lang="en-US" sz="2400" dirty="0"/>
              <a:t>the correct answer.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78" t="1961" r="2204" b="3980"/>
          <a:stretch/>
        </p:blipFill>
        <p:spPr>
          <a:xfrm>
            <a:off x="2169042" y="2735353"/>
            <a:ext cx="7951261" cy="28041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9635" y="5876764"/>
            <a:ext cx="3423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 </a:t>
            </a:r>
            <a:r>
              <a:rPr lang="en-GB" sz="2000" smtClean="0"/>
              <a:t>can divide </a:t>
            </a:r>
            <a:r>
              <a:rPr lang="en-GB" sz="2000" dirty="0" smtClean="0"/>
              <a:t>decimals in context by integers.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274289" y="5722873"/>
            <a:ext cx="2860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 can divide integers with decimals up to 1 decimal place.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082055" y="5722874"/>
            <a:ext cx="3230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 can divide integers with decimals up to 2 decimal places.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096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Dividing by Decimals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200" b="1" dirty="0" smtClean="0"/>
              <a:t>Solution</a:t>
            </a:r>
            <a:endParaRPr lang="en-GB" sz="3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78" t="1961" r="2204" b="3980"/>
          <a:stretch/>
        </p:blipFill>
        <p:spPr>
          <a:xfrm>
            <a:off x="1257127" y="1950271"/>
            <a:ext cx="9996481" cy="35254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9635" y="5876764"/>
            <a:ext cx="3423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 </a:t>
            </a:r>
            <a:r>
              <a:rPr lang="en-GB" sz="2000" smtClean="0"/>
              <a:t>can divide </a:t>
            </a:r>
            <a:r>
              <a:rPr lang="en-GB" sz="2000" dirty="0" smtClean="0"/>
              <a:t>decimals in context by integers.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39833" y="2553685"/>
                <a:ext cx="2892056" cy="2683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Should have carried the 2, not 3.</a:t>
                </a:r>
              </a:p>
              <a:p>
                <a:endParaRPr lang="en-GB" sz="2000" dirty="0"/>
              </a:p>
              <a:p>
                <a:r>
                  <a:rPr lang="en-GB" sz="2000" dirty="0" smtClean="0"/>
                  <a:t>Remainder 1 does not mean a tenth.</a:t>
                </a:r>
              </a:p>
              <a:p>
                <a:endParaRPr lang="en-GB" sz="2000" dirty="0"/>
              </a:p>
              <a:p>
                <a:r>
                  <a:rPr lang="en-GB" sz="2000" dirty="0" smtClean="0"/>
                  <a:t>Remainder 1 means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 smtClean="0"/>
                  <a:t> or 0.2</a:t>
                </a:r>
                <a:endParaRPr lang="en-GB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833" y="2553685"/>
                <a:ext cx="2892056" cy="2683299"/>
              </a:xfrm>
              <a:prstGeom prst="rect">
                <a:avLst/>
              </a:prstGeom>
              <a:blipFill rotWithShape="0">
                <a:blip r:embed="rId4"/>
                <a:stretch>
                  <a:fillRect l="-2321" t="-1364" r="-3586" b="-3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L-Shape 7"/>
          <p:cNvSpPr/>
          <p:nvPr/>
        </p:nvSpPr>
        <p:spPr>
          <a:xfrm flipV="1">
            <a:off x="8617964" y="3712997"/>
            <a:ext cx="1926256" cy="669851"/>
          </a:xfrm>
          <a:prstGeom prst="corner">
            <a:avLst>
              <a:gd name="adj1" fmla="val 6790"/>
              <a:gd name="adj2" fmla="val 802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32815" y="3712997"/>
            <a:ext cx="533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00B050"/>
                </a:solidFill>
              </a:rPr>
              <a:t>5</a:t>
            </a:r>
            <a:endParaRPr lang="en-GB" sz="44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63456" y="3712997"/>
            <a:ext cx="533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63817" y="3712997"/>
            <a:ext cx="533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00B050"/>
                </a:solidFill>
              </a:rPr>
              <a:t>2</a:t>
            </a:r>
            <a:endParaRPr lang="en-GB" sz="44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85054" y="3709914"/>
            <a:ext cx="533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</a:rPr>
              <a:t>6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8804703" y="3927031"/>
            <a:ext cx="387956" cy="3936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727804" y="3049468"/>
            <a:ext cx="533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smtClean="0">
                <a:solidFill>
                  <a:srgbClr val="00B050"/>
                </a:solidFill>
              </a:rPr>
              <a:t>0</a:t>
            </a:r>
            <a:endParaRPr lang="en-GB" sz="44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10605" y="3709914"/>
            <a:ext cx="533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2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71453" y="3049468"/>
            <a:ext cx="533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00B050"/>
                </a:solidFill>
              </a:rPr>
              <a:t>5</a:t>
            </a:r>
            <a:endParaRPr lang="en-GB" sz="4400" dirty="0">
              <a:solidFill>
                <a:srgbClr val="00B05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9345460" y="3874967"/>
            <a:ext cx="388512" cy="3967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832203" y="3696198"/>
            <a:ext cx="533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1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046424" y="3049467"/>
            <a:ext cx="533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00B050"/>
                </a:solidFill>
              </a:rPr>
              <a:t>3</a:t>
            </a:r>
            <a:endParaRPr lang="en-GB" sz="4400" dirty="0">
              <a:solidFill>
                <a:srgbClr val="00B05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9965451" y="3849563"/>
            <a:ext cx="388512" cy="3967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690073" y="3049467"/>
            <a:ext cx="533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1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695507" y="3364091"/>
            <a:ext cx="533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5</a:t>
            </a:r>
            <a:endParaRPr lang="en-GB" sz="2400" dirty="0">
              <a:solidFill>
                <a:srgbClr val="00B05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0731520" y="3432920"/>
            <a:ext cx="266904" cy="12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74289" y="5722873"/>
            <a:ext cx="2860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 can divide integers with decimals up to 1 decimal place.</a:t>
            </a:r>
            <a:endParaRPr lang="en-GB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8082055" y="5722874"/>
            <a:ext cx="3230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 can divide integers with decimals up to 2 decimal places.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9204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9" grpId="1"/>
      <p:bldP spid="10" grpId="0"/>
      <p:bldP spid="11" grpId="0"/>
      <p:bldP spid="12" grpId="0"/>
      <p:bldP spid="16" grpId="0"/>
      <p:bldP spid="17" grpId="0"/>
      <p:bldP spid="18" grpId="0"/>
      <p:bldP spid="20" grpId="0"/>
      <p:bldP spid="22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Dividing by Decimals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600" b="1" dirty="0" smtClean="0"/>
              <a:t>Explore</a:t>
            </a:r>
            <a:endParaRPr lang="en-GB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2208226" y="2276495"/>
            <a:ext cx="710589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/>
              <a:t>Tresco</a:t>
            </a:r>
            <a:r>
              <a:rPr lang="en-US" sz="3600" dirty="0" smtClean="0"/>
              <a:t> </a:t>
            </a:r>
            <a:r>
              <a:rPr lang="en-US" sz="3600" dirty="0"/>
              <a:t>sells 6 eggs for £1.14 </a:t>
            </a:r>
            <a:endParaRPr lang="en-US" sz="3600" dirty="0" smtClean="0"/>
          </a:p>
          <a:p>
            <a:pPr algn="ctr"/>
            <a:r>
              <a:rPr lang="en-US" sz="3600" dirty="0" err="1" smtClean="0"/>
              <a:t>Sandsberry</a:t>
            </a:r>
            <a:r>
              <a:rPr lang="en-US" sz="3600" dirty="0" smtClean="0"/>
              <a:t> </a:t>
            </a:r>
            <a:r>
              <a:rPr lang="en-US" sz="3600" dirty="0"/>
              <a:t>sells 8 eggs for £1.68 </a:t>
            </a:r>
            <a:r>
              <a:rPr lang="en-US" sz="3600" dirty="0" err="1" smtClean="0"/>
              <a:t>Waitflower</a:t>
            </a:r>
            <a:r>
              <a:rPr lang="en-US" sz="3600" dirty="0" smtClean="0"/>
              <a:t> </a:t>
            </a:r>
            <a:r>
              <a:rPr lang="en-US" sz="3600" dirty="0"/>
              <a:t>sells 12 eggs for £2.64 </a:t>
            </a:r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Which </a:t>
            </a:r>
            <a:r>
              <a:rPr lang="en-US" sz="3600" dirty="0"/>
              <a:t>shop is best value?</a:t>
            </a:r>
            <a:endParaRPr lang="en-GB" sz="3600" dirty="0"/>
          </a:p>
        </p:txBody>
      </p:sp>
      <p:sp>
        <p:nvSpPr>
          <p:cNvPr id="7" name="Cloud 6"/>
          <p:cNvSpPr/>
          <p:nvPr/>
        </p:nvSpPr>
        <p:spPr>
          <a:xfrm>
            <a:off x="9608508" y="1616149"/>
            <a:ext cx="2055409" cy="15948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smtClean="0"/>
              <a:t>What method could you use?</a:t>
            </a:r>
            <a:endParaRPr lang="en-GB" sz="2000"/>
          </a:p>
        </p:txBody>
      </p:sp>
      <p:sp>
        <p:nvSpPr>
          <p:cNvPr id="8" name="TextBox 7"/>
          <p:cNvSpPr txBox="1"/>
          <p:nvPr/>
        </p:nvSpPr>
        <p:spPr>
          <a:xfrm>
            <a:off x="409635" y="5876764"/>
            <a:ext cx="3423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 </a:t>
            </a:r>
            <a:r>
              <a:rPr lang="en-GB" sz="2000" smtClean="0"/>
              <a:t>can divide </a:t>
            </a:r>
            <a:r>
              <a:rPr lang="en-GB" sz="2000" dirty="0" smtClean="0"/>
              <a:t>decimals in context by integers.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274289" y="5722873"/>
            <a:ext cx="2860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 can divide integers with decimals up to 1 decimal place.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082055" y="5722874"/>
            <a:ext cx="3230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 can divide integers with decimals up to 2 decimal places.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127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Dividing by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200" b="1" u="sng" dirty="0" smtClean="0"/>
              <a:t>Explain</a:t>
            </a:r>
          </a:p>
        </p:txBody>
      </p:sp>
      <p:sp>
        <p:nvSpPr>
          <p:cNvPr id="5" name="Rectangle 4"/>
          <p:cNvSpPr/>
          <p:nvPr/>
        </p:nvSpPr>
        <p:spPr>
          <a:xfrm>
            <a:off x="384312" y="2151903"/>
            <a:ext cx="112713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600" dirty="0" smtClean="0"/>
          </a:p>
          <a:p>
            <a:pPr algn="ctr"/>
            <a:r>
              <a:rPr lang="en-GB" sz="3200" dirty="0" smtClean="0"/>
              <a:t>Whilst </a:t>
            </a:r>
            <a:r>
              <a:rPr lang="en-GB" sz="3200" dirty="0"/>
              <a:t>you are watching the video; have a whiteboard to hand. </a:t>
            </a:r>
          </a:p>
          <a:p>
            <a:pPr algn="ctr"/>
            <a:endParaRPr lang="en-GB" sz="1600" dirty="0"/>
          </a:p>
          <a:p>
            <a:pPr algn="ctr"/>
            <a:r>
              <a:rPr lang="en-GB" sz="3200" dirty="0"/>
              <a:t>You will need to watch </a:t>
            </a:r>
            <a:r>
              <a:rPr lang="en-GB" sz="3200" b="1" dirty="0"/>
              <a:t>carefully</a:t>
            </a:r>
            <a:r>
              <a:rPr lang="en-GB" sz="3200" dirty="0"/>
              <a:t> so that </a:t>
            </a:r>
            <a:r>
              <a:rPr lang="en-GB" sz="3200" b="1" dirty="0"/>
              <a:t>you</a:t>
            </a:r>
            <a:r>
              <a:rPr lang="en-GB" sz="3200" dirty="0"/>
              <a:t> can create </a:t>
            </a:r>
            <a:r>
              <a:rPr lang="en-GB" sz="3200" b="1" dirty="0"/>
              <a:t>your</a:t>
            </a:r>
            <a:r>
              <a:rPr lang="en-GB" sz="3200" dirty="0"/>
              <a:t> success criteria.</a:t>
            </a:r>
          </a:p>
          <a:p>
            <a:pPr algn="ctr"/>
            <a:endParaRPr lang="en-GB" sz="3200" b="1" u="sng" dirty="0"/>
          </a:p>
          <a:p>
            <a:pPr algn="ctr"/>
            <a:endParaRPr lang="en-GB" sz="3200" b="1" u="sng" dirty="0"/>
          </a:p>
        </p:txBody>
      </p:sp>
      <p:pic>
        <p:nvPicPr>
          <p:cNvPr id="11" name="Picture 10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1" t="4821" r="20940" b="3389"/>
          <a:stretch/>
        </p:blipFill>
        <p:spPr>
          <a:xfrm>
            <a:off x="5545004" y="4301264"/>
            <a:ext cx="1127329" cy="108263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09635" y="5876764"/>
            <a:ext cx="3423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 can divide decimals in context by integers.</a:t>
            </a:r>
            <a:endParaRPr lang="en-GB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274289" y="5722873"/>
            <a:ext cx="2860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 can </a:t>
            </a:r>
            <a:r>
              <a:rPr lang="en-GB" sz="2000" smtClean="0"/>
              <a:t>divide integers with </a:t>
            </a:r>
            <a:r>
              <a:rPr lang="en-GB" sz="2000" dirty="0" smtClean="0"/>
              <a:t>decimals up to 1 decimal places</a:t>
            </a:r>
            <a:endParaRPr lang="en-GB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8082055" y="5722874"/>
            <a:ext cx="3230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 can divide integers with decimals up to 2 decimal places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0293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Dividing by Decimals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u="sng" smtClean="0"/>
              <a:t>Independent Practise</a:t>
            </a:r>
            <a:endParaRPr lang="en-GB" sz="120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GB" smtClean="0"/>
              <a:t>Now you have had a little practise,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mtClean="0"/>
              <a:t>Choose either the:       ,	     or 	 	worksheet.</a:t>
            </a:r>
            <a:endParaRPr lang="en-GB"/>
          </a:p>
          <a:p>
            <a:pPr marL="0" indent="0" algn="ctr">
              <a:lnSpc>
                <a:spcPct val="150000"/>
              </a:lnSpc>
              <a:buNone/>
            </a:pPr>
            <a:r>
              <a:rPr lang="en-GB"/>
              <a:t>U</a:t>
            </a:r>
            <a:r>
              <a:rPr lang="en-GB" smtClean="0"/>
              <a:t>se the skill you have learnt to answer the questions on your sheet.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mtClean="0"/>
              <a:t>Don’t forget to use your success criteria on your whiteboard.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5311801" y="2959100"/>
            <a:ext cx="368300" cy="393700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5-Point Star 12"/>
          <p:cNvSpPr/>
          <p:nvPr/>
        </p:nvSpPr>
        <p:spPr>
          <a:xfrm>
            <a:off x="6199119" y="2959100"/>
            <a:ext cx="368300" cy="393700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5-Point Star 13"/>
          <p:cNvSpPr/>
          <p:nvPr/>
        </p:nvSpPr>
        <p:spPr>
          <a:xfrm>
            <a:off x="5887068" y="2959100"/>
            <a:ext cx="368300" cy="393700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5-Point Star 14"/>
          <p:cNvSpPr/>
          <p:nvPr/>
        </p:nvSpPr>
        <p:spPr>
          <a:xfrm>
            <a:off x="7042150" y="2959100"/>
            <a:ext cx="368300" cy="393700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5-Point Star 15"/>
          <p:cNvSpPr/>
          <p:nvPr/>
        </p:nvSpPr>
        <p:spPr>
          <a:xfrm>
            <a:off x="7410450" y="2959100"/>
            <a:ext cx="368300" cy="393700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5-Point Star 16"/>
          <p:cNvSpPr/>
          <p:nvPr/>
        </p:nvSpPr>
        <p:spPr>
          <a:xfrm>
            <a:off x="7226300" y="3045998"/>
            <a:ext cx="368300" cy="393700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09635" y="5876764"/>
            <a:ext cx="3423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 can divide decimals </a:t>
            </a:r>
            <a:r>
              <a:rPr lang="en-GB" sz="2000" dirty="0" smtClean="0"/>
              <a:t>by a whole number.</a:t>
            </a:r>
            <a:endParaRPr lang="en-GB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274289" y="5722873"/>
            <a:ext cx="2860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 can divide </a:t>
            </a:r>
            <a:r>
              <a:rPr lang="en-GB" sz="2000" dirty="0" smtClean="0"/>
              <a:t>whole numbers</a:t>
            </a:r>
            <a:r>
              <a:rPr lang="en-GB" sz="2000" dirty="0" smtClean="0"/>
              <a:t> </a:t>
            </a:r>
            <a:r>
              <a:rPr lang="en-GB" sz="2000" dirty="0" smtClean="0"/>
              <a:t>with decimals up to 1 decimal place.</a:t>
            </a:r>
            <a:endParaRPr lang="en-GB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8082055" y="5722874"/>
            <a:ext cx="3230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 can divide </a:t>
            </a:r>
            <a:r>
              <a:rPr lang="en-GB" sz="2000" dirty="0" smtClean="0"/>
              <a:t>whole numbers </a:t>
            </a:r>
            <a:r>
              <a:rPr lang="en-GB" sz="2000" dirty="0" smtClean="0"/>
              <a:t>with </a:t>
            </a:r>
            <a:r>
              <a:rPr lang="en-GB" sz="2000" dirty="0" smtClean="0"/>
              <a:t>decimals up to 2 decimal places.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3204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Dividing by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200" b="1" dirty="0" smtClean="0"/>
              <a:t>Evaluate</a:t>
            </a:r>
          </a:p>
          <a:p>
            <a:pPr marL="0" indent="0" algn="ctr">
              <a:buNone/>
            </a:pPr>
            <a:endParaRPr lang="en-GB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1861168" y="1929835"/>
            <a:ext cx="878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Create two of your own decimal division sentences using the cards </a:t>
            </a:r>
            <a:r>
              <a:rPr lang="en-US" sz="2400" dirty="0" smtClean="0"/>
              <a:t>below, ask a family member to </a:t>
            </a:r>
            <a:r>
              <a:rPr lang="en-US" sz="2400" dirty="0" smtClean="0"/>
              <a:t>solve your question. </a:t>
            </a:r>
            <a:endParaRPr lang="en-GB" sz="2400" dirty="0"/>
          </a:p>
        </p:txBody>
      </p:sp>
      <p:sp>
        <p:nvSpPr>
          <p:cNvPr id="7" name="Rounded Rectangle 6"/>
          <p:cNvSpPr/>
          <p:nvPr/>
        </p:nvSpPr>
        <p:spPr>
          <a:xfrm rot="20868209">
            <a:off x="570383" y="2904261"/>
            <a:ext cx="956930" cy="1265274"/>
          </a:xfrm>
          <a:prstGeom prst="roundRect">
            <a:avLst/>
          </a:prstGeom>
          <a:solidFill>
            <a:srgbClr val="FFEFB1"/>
          </a:solidFill>
          <a:ln w="3810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ln w="66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5</a:t>
            </a:r>
            <a:endParaRPr lang="en-GB" sz="9600" b="1" dirty="0">
              <a:ln w="6600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 rot="20868209">
            <a:off x="2899562" y="2920923"/>
            <a:ext cx="956930" cy="1265274"/>
          </a:xfrm>
          <a:prstGeom prst="roundRect">
            <a:avLst/>
          </a:prstGeom>
          <a:solidFill>
            <a:srgbClr val="FFEFB1"/>
          </a:solidFill>
          <a:ln w="3810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500" b="1" dirty="0" smtClean="0">
                <a:ln w="66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.</a:t>
            </a:r>
          </a:p>
          <a:p>
            <a:pPr algn="ctr"/>
            <a:endParaRPr lang="en-GB" sz="4000" b="1" dirty="0">
              <a:ln w="6600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 rot="20868209">
            <a:off x="4316617" y="4089185"/>
            <a:ext cx="956930" cy="1265274"/>
          </a:xfrm>
          <a:prstGeom prst="roundRect">
            <a:avLst/>
          </a:prstGeom>
          <a:solidFill>
            <a:srgbClr val="FFEFB1"/>
          </a:solidFill>
          <a:ln w="3810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ln w="66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</a:t>
            </a:r>
          </a:p>
        </p:txBody>
      </p:sp>
      <p:sp>
        <p:nvSpPr>
          <p:cNvPr id="15" name="Rounded Rectangle 14"/>
          <p:cNvSpPr/>
          <p:nvPr/>
        </p:nvSpPr>
        <p:spPr>
          <a:xfrm rot="20868209">
            <a:off x="6893867" y="4076374"/>
            <a:ext cx="956930" cy="1265274"/>
          </a:xfrm>
          <a:prstGeom prst="roundRect">
            <a:avLst/>
          </a:prstGeom>
          <a:solidFill>
            <a:srgbClr val="FFEFB1"/>
          </a:solidFill>
          <a:ln w="3810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ln w="66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7</a:t>
            </a:r>
            <a:endParaRPr lang="en-GB" sz="9600" b="1" dirty="0">
              <a:ln w="6600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 rot="20868209">
            <a:off x="7887574" y="2920923"/>
            <a:ext cx="956930" cy="1265274"/>
          </a:xfrm>
          <a:prstGeom prst="roundRect">
            <a:avLst/>
          </a:prstGeom>
          <a:solidFill>
            <a:srgbClr val="FFEFB1"/>
          </a:solidFill>
          <a:ln w="3810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ln w="66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9</a:t>
            </a:r>
            <a:endParaRPr lang="en-GB" sz="9600" b="1" dirty="0">
              <a:ln w="6600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 rot="20868209">
            <a:off x="1851166" y="4089185"/>
            <a:ext cx="956930" cy="1265274"/>
          </a:xfrm>
          <a:prstGeom prst="roundRect">
            <a:avLst/>
          </a:prstGeom>
          <a:solidFill>
            <a:srgbClr val="FFEFB1"/>
          </a:solidFill>
          <a:ln w="3810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ln w="66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0</a:t>
            </a:r>
            <a:endParaRPr lang="en-GB" sz="9600" b="1" dirty="0">
              <a:ln w="6600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 rot="20868209">
            <a:off x="5462727" y="2949314"/>
            <a:ext cx="956930" cy="1265274"/>
          </a:xfrm>
          <a:prstGeom prst="roundRect">
            <a:avLst/>
          </a:prstGeom>
          <a:solidFill>
            <a:srgbClr val="FFEFB1"/>
          </a:solidFill>
          <a:ln w="3810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smtClean="0">
                <a:ln w="66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</a:t>
            </a:r>
            <a:endParaRPr lang="en-GB" sz="9600" b="1" dirty="0">
              <a:ln w="6600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 rot="20868209">
            <a:off x="10557419" y="2650303"/>
            <a:ext cx="956930" cy="1265274"/>
          </a:xfrm>
          <a:prstGeom prst="roundRect">
            <a:avLst/>
          </a:prstGeom>
          <a:solidFill>
            <a:srgbClr val="FFEFB1"/>
          </a:solidFill>
          <a:ln w="3810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ln w="66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</a:t>
            </a:r>
            <a:endParaRPr lang="en-GB" sz="9600" b="1" dirty="0">
              <a:ln w="6600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9635" y="5876764"/>
            <a:ext cx="3423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 </a:t>
            </a:r>
            <a:r>
              <a:rPr lang="en-GB" sz="2000" smtClean="0"/>
              <a:t>can divide </a:t>
            </a:r>
            <a:r>
              <a:rPr lang="en-GB" sz="2000" dirty="0" smtClean="0"/>
              <a:t>decimals in context by integers.</a:t>
            </a:r>
            <a:endParaRPr lang="en-GB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274289" y="5722873"/>
            <a:ext cx="2860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 can divide integers with decimals up to 1 decimal place.</a:t>
            </a:r>
            <a:endParaRPr lang="en-GB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8082055" y="5722874"/>
            <a:ext cx="3230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 can divide integers with decimals up to 2 decimal places.</a:t>
            </a:r>
            <a:endParaRPr lang="en-GB" sz="2000" dirty="0"/>
          </a:p>
        </p:txBody>
      </p:sp>
      <p:sp>
        <p:nvSpPr>
          <p:cNvPr id="24" name="Rounded Rectangle 23"/>
          <p:cNvSpPr/>
          <p:nvPr/>
        </p:nvSpPr>
        <p:spPr>
          <a:xfrm rot="20868209">
            <a:off x="9471118" y="4001380"/>
            <a:ext cx="956930" cy="1265274"/>
          </a:xfrm>
          <a:prstGeom prst="roundRect">
            <a:avLst/>
          </a:prstGeom>
          <a:solidFill>
            <a:srgbClr val="FFEFB1"/>
          </a:solidFill>
          <a:ln w="3810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ln w="6600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</a:t>
            </a:r>
            <a:endParaRPr lang="en-GB" sz="9600" b="1" dirty="0">
              <a:ln w="6600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418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WA 3">
      <a:dk1>
        <a:srgbClr val="000000"/>
      </a:dk1>
      <a:lt1>
        <a:srgbClr val="FEFFFF"/>
      </a:lt1>
      <a:dk2>
        <a:srgbClr val="ABABAB"/>
      </a:dk2>
      <a:lt2>
        <a:srgbClr val="EAEAEA"/>
      </a:lt2>
      <a:accent1>
        <a:srgbClr val="1FB714"/>
      </a:accent1>
      <a:accent2>
        <a:srgbClr val="8AB833"/>
      </a:accent2>
      <a:accent3>
        <a:srgbClr val="C0CF3A"/>
      </a:accent3>
      <a:accent4>
        <a:srgbClr val="029676"/>
      </a:accent4>
      <a:accent5>
        <a:srgbClr val="7F7F7F"/>
      </a:accent5>
      <a:accent6>
        <a:srgbClr val="D5D5D5"/>
      </a:accent6>
      <a:hlink>
        <a:srgbClr val="6B9F25"/>
      </a:hlink>
      <a:folHlink>
        <a:srgbClr val="00B52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1" id="{7DFBE20A-1627-D247-A3F7-DEEEFA1E093E}" vid="{A85B36E0-691E-8C42-AC31-B5E44679FE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Words>439</Words>
  <Application>Microsoft Office PowerPoint</Application>
  <PresentationFormat>Widescreen</PresentationFormat>
  <Paragraphs>76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1_Office Theme</vt:lpstr>
      <vt:lpstr>Basic Decimals </vt:lpstr>
      <vt:lpstr>Dividing by Decimals</vt:lpstr>
      <vt:lpstr>Dividing by Decimals</vt:lpstr>
      <vt:lpstr>Dividing by Decimals</vt:lpstr>
      <vt:lpstr>Dividing by Decimals</vt:lpstr>
      <vt:lpstr>Dividing by Decimals</vt:lpstr>
      <vt:lpstr>Dividing by Decimals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Dividing larger numbers</dc:title>
  <dc:creator>Microsoft Office User</dc:creator>
  <cp:lastModifiedBy>Maria Durano</cp:lastModifiedBy>
  <cp:revision>155</cp:revision>
  <dcterms:created xsi:type="dcterms:W3CDTF">2017-06-19T23:18:42Z</dcterms:created>
  <dcterms:modified xsi:type="dcterms:W3CDTF">2021-01-13T21:40:58Z</dcterms:modified>
</cp:coreProperties>
</file>