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3" r:id="rId3"/>
    <p:sldId id="264" r:id="rId4"/>
    <p:sldId id="268" r:id="rId5"/>
    <p:sldId id="269" r:id="rId6"/>
    <p:sldId id="270" r:id="rId7"/>
    <p:sldId id="271" r:id="rId8"/>
    <p:sldId id="272" r:id="rId9"/>
    <p:sldId id="274" r:id="rId10"/>
    <p:sldId id="275" r:id="rId11"/>
    <p:sldId id="276" r:id="rId12"/>
    <p:sldId id="277" r:id="rId13"/>
    <p:sldId id="267" r:id="rId14"/>
  </p:sldIdLst>
  <p:sldSz cx="9144000" cy="6858000" type="screen4x3"/>
  <p:notesSz cx="6858000" cy="9144000"/>
  <p:embeddedFontLst>
    <p:embeddedFont>
      <p:font typeface="Twinkl SemiBold" charset="0"/>
      <p:bold r:id="rId17"/>
    </p:embeddedFont>
    <p:embeddedFont>
      <p:font typeface="Twinkl" panose="020B0604020202020204" charset="0"/>
      <p:regular r:id="rId18"/>
      <p:bold r:id="rId19"/>
    </p:embeddedFont>
    <p:embeddedFont>
      <p:font typeface="Sassoon Infant Rg" panose="02000503030000020003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232323"/>
    <a:srgbClr val="F8B001"/>
    <a:srgbClr val="E2B829"/>
    <a:srgbClr val="B41D26"/>
    <a:srgbClr val="DE1E5A"/>
    <a:srgbClr val="18A0DB"/>
    <a:srgbClr val="BC0105"/>
    <a:srgbClr val="4DB1E3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5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2298527"/>
            <a:ext cx="7632700" cy="3825436"/>
          </a:xfrm>
          <a:prstGeom prst="rect">
            <a:avLst/>
          </a:prstGeom>
          <a:solidFill>
            <a:srgbClr val="F8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581587"/>
            <a:ext cx="8220075" cy="994306"/>
          </a:xfrm>
        </p:spPr>
        <p:txBody>
          <a:bodyPr/>
          <a:lstStyle/>
          <a:p>
            <a:pPr algn="ctr"/>
            <a:r>
              <a:rPr lang="en-GB" altLang="en-US" sz="3200" b="0" dirty="0"/>
              <a:t>What Is Passive Smoking?</a:t>
            </a:r>
            <a:endParaRPr lang="en-GB" sz="32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latin typeface="Twinkl" pitchFamily="2" charset="0"/>
              </a:rPr>
              <a:t>Breathing in smoke from another person’s cigarette can also be damaging. This is called </a:t>
            </a:r>
            <a:r>
              <a:rPr lang="en-GB" altLang="en-US" b="1" dirty="0">
                <a:latin typeface="Twinkl" pitchFamily="2" charset="0"/>
              </a:rPr>
              <a:t>passive smoking</a:t>
            </a:r>
            <a:r>
              <a:rPr lang="en-GB" altLang="en-US" dirty="0">
                <a:latin typeface="Twinkl" pitchFamily="2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847290" y="2345369"/>
            <a:ext cx="3800212" cy="319239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latin typeface="Twinkl" pitchFamily="2" charset="0"/>
              </a:rPr>
              <a:t>Passive smoking can even affect pets in a house!</a:t>
            </a:r>
            <a:br>
              <a:rPr lang="en-GB" altLang="en-US" dirty="0">
                <a:latin typeface="Twinkl" pitchFamily="2" charset="0"/>
              </a:rPr>
            </a:br>
            <a:endParaRPr lang="en-GB" altLang="en-US" dirty="0">
              <a:latin typeface="Twinkl" pitchFamily="2" charset="0"/>
            </a:endParaRPr>
          </a:p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latin typeface="Twinkl" pitchFamily="2" charset="0"/>
              </a:rPr>
              <a:t>Passive smoking can cause the same sorts of illnesses as actual smoking, especially if you are exposed to cigarette smoke a lot. </a:t>
            </a:r>
            <a:br>
              <a:rPr lang="en-GB" altLang="en-US" dirty="0">
                <a:latin typeface="Twinkl" pitchFamily="2" charset="0"/>
              </a:rPr>
            </a:br>
            <a:endParaRPr lang="en-GB" altLang="en-US" dirty="0">
              <a:latin typeface="Twinkl" pitchFamily="2" charset="0"/>
            </a:endParaRPr>
          </a:p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latin typeface="Twinkl" pitchFamily="2" charset="0"/>
              </a:rPr>
              <a:t>In some cases, childhood asthma has been linked to breathing in someone else’s cigarette smoke.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9816" y="2985407"/>
            <a:ext cx="4438534" cy="31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2432751"/>
            <a:ext cx="7632700" cy="1023245"/>
          </a:xfrm>
          <a:prstGeom prst="rect">
            <a:avLst/>
          </a:prstGeom>
          <a:solidFill>
            <a:srgbClr val="F8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581587"/>
            <a:ext cx="8220075" cy="994306"/>
          </a:xfrm>
        </p:spPr>
        <p:txBody>
          <a:bodyPr/>
          <a:lstStyle/>
          <a:p>
            <a:pPr algn="ctr"/>
            <a:r>
              <a:rPr lang="en-GB" altLang="en-US" sz="3200" dirty="0">
                <a:latin typeface="Twinkl" pitchFamily="2" charset="0"/>
              </a:rPr>
              <a:t>Smoking Is Expensive!</a:t>
            </a:r>
            <a:endParaRPr lang="en-GB" sz="32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1587">
              <a:buSzPct val="45000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en-GB" altLang="en-US">
                <a:latin typeface="Twinkl" pitchFamily="50" charset="0"/>
              </a:rPr>
              <a:t>The average packet of 20 cigarettes costs £9.60.</a:t>
            </a:r>
            <a:endParaRPr lang="en-GB" altLang="en-US" dirty="0">
              <a:latin typeface="Twinkl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7290" y="2479593"/>
            <a:ext cx="3800212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558800" indent="-557213">
              <a:buSzPct val="45000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en-GB" altLang="en-US" dirty="0">
                <a:latin typeface="Twinkl" pitchFamily="50" charset="0"/>
              </a:rPr>
              <a:t>Joel smokes 20 cigarettes every day.</a:t>
            </a:r>
          </a:p>
          <a:p>
            <a:pPr marL="558800" indent="-557213">
              <a:buSzPct val="45000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en-GB" altLang="en-US" dirty="0">
              <a:latin typeface="Twinkl" pitchFamily="50" charset="0"/>
            </a:endParaRPr>
          </a:p>
          <a:p>
            <a:pPr marL="1587">
              <a:buSzPct val="45000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en-GB" altLang="en-US" dirty="0">
                <a:latin typeface="Twinkl" pitchFamily="50" charset="0"/>
              </a:rPr>
              <a:t>How much does he spend in: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49" y="192296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1587">
              <a:buSzPct val="45000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en-GB" altLang="en-US" b="1" u="sng" dirty="0">
                <a:latin typeface="Twinkl" pitchFamily="50" charset="0"/>
              </a:rPr>
              <a:t>Challenge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49" y="3759611"/>
            <a:ext cx="1912050" cy="630144"/>
          </a:xfrm>
          <a:prstGeom prst="rect">
            <a:avLst/>
          </a:prstGeom>
          <a:solidFill>
            <a:srgbClr val="F8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2323"/>
                </a:solidFill>
              </a:rPr>
              <a:t>A week?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49" y="4601090"/>
            <a:ext cx="1912050" cy="630144"/>
          </a:xfrm>
          <a:prstGeom prst="rect">
            <a:avLst/>
          </a:prstGeom>
          <a:solidFill>
            <a:srgbClr val="F8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2323"/>
                </a:solidFill>
              </a:rPr>
              <a:t>Four weeks?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49" y="5442568"/>
            <a:ext cx="1912050" cy="630144"/>
          </a:xfrm>
          <a:prstGeom prst="rect">
            <a:avLst/>
          </a:prstGeom>
          <a:solidFill>
            <a:srgbClr val="F8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2323"/>
                </a:solidFill>
              </a:rPr>
              <a:t>A year?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88519" y="3759610"/>
            <a:ext cx="1912050" cy="630144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232323"/>
                </a:solidFill>
              </a:rPr>
              <a:t>£67.20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88519" y="4601090"/>
            <a:ext cx="1912050" cy="630144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232323"/>
                </a:solidFill>
              </a:rPr>
              <a:t>£268.80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88519" y="5442568"/>
            <a:ext cx="1912050" cy="630144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232323"/>
                </a:solidFill>
              </a:rPr>
              <a:t>£3494.40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83" y="1967539"/>
            <a:ext cx="2590121" cy="43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0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0817" y="1661070"/>
            <a:ext cx="7632700" cy="847182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581587"/>
            <a:ext cx="8220075" cy="994306"/>
          </a:xfrm>
        </p:spPr>
        <p:txBody>
          <a:bodyPr/>
          <a:lstStyle/>
          <a:p>
            <a:pPr algn="ctr"/>
            <a:r>
              <a:rPr lang="en-GB" altLang="en-US" sz="3200" dirty="0">
                <a:latin typeface="Twinkl" pitchFamily="2" charset="0"/>
              </a:rPr>
              <a:t>Review</a:t>
            </a:r>
            <a:endParaRPr lang="en-GB" sz="3200" b="0" dirty="0"/>
          </a:p>
        </p:txBody>
      </p:sp>
      <p:sp>
        <p:nvSpPr>
          <p:cNvPr id="8" name="Rectangle 7"/>
          <p:cNvSpPr/>
          <p:nvPr/>
        </p:nvSpPr>
        <p:spPr>
          <a:xfrm>
            <a:off x="872456" y="1707912"/>
            <a:ext cx="4278383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latin typeface="Twinkl" pitchFamily="2" charset="0"/>
              </a:rPr>
              <a:t>In what ways is smoking dangerous for a smoker and for those around them?</a:t>
            </a:r>
          </a:p>
        </p:txBody>
      </p:sp>
      <p:sp>
        <p:nvSpPr>
          <p:cNvPr id="7" name="Rectangle 6"/>
          <p:cNvSpPr/>
          <p:nvPr/>
        </p:nvSpPr>
        <p:spPr>
          <a:xfrm>
            <a:off x="780817" y="2677536"/>
            <a:ext cx="7632700" cy="847182"/>
          </a:xfrm>
          <a:prstGeom prst="rect">
            <a:avLst/>
          </a:prstGeom>
          <a:solidFill>
            <a:srgbClr val="F8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72456" y="2724378"/>
            <a:ext cx="4278383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latin typeface="Twinkl" pitchFamily="2" charset="0"/>
              </a:rPr>
              <a:t>What harmful substances do </a:t>
            </a:r>
            <a:br>
              <a:rPr lang="en-GB" altLang="en-US" dirty="0">
                <a:latin typeface="Twinkl" pitchFamily="2" charset="0"/>
              </a:rPr>
            </a:br>
            <a:r>
              <a:rPr lang="en-GB" altLang="en-US" dirty="0">
                <a:latin typeface="Twinkl" pitchFamily="2" charset="0"/>
              </a:rPr>
              <a:t>cigarettes contain?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0817" y="3694002"/>
            <a:ext cx="7632700" cy="847182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72456" y="3740844"/>
            <a:ext cx="4278383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latin typeface="Twinkl" pitchFamily="2" charset="0"/>
              </a:rPr>
              <a:t>How can smoking damage your body?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98" y="1077768"/>
            <a:ext cx="3498172" cy="469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0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To understand that smoking is harmful to yourself and others.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To discuss all the disadvantages of smoking. </a:t>
            </a:r>
          </a:p>
          <a:p>
            <a:pPr>
              <a:lnSpc>
                <a:spcPct val="100000"/>
              </a:lnSpc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To identify how smoking can damage parts of the body.</a:t>
            </a:r>
          </a:p>
          <a:p>
            <a:pPr>
              <a:lnSpc>
                <a:spcPct val="100000"/>
              </a:lnSpc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To explain the dangers of passive smoking</a:t>
            </a:r>
            <a:r>
              <a:rPr lang="en-GB" alt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1" y="2614983"/>
            <a:ext cx="7632700" cy="3265097"/>
          </a:xfrm>
          <a:prstGeom prst="rect">
            <a:avLst/>
          </a:prstGeom>
          <a:solidFill>
            <a:srgbClr val="F8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latin typeface="Twinkl" pitchFamily="2" charset="0"/>
              </a:rPr>
              <a:t>Smoking – The Facts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latin typeface="Twinkl" pitchFamily="2" charset="0"/>
              </a:rPr>
              <a:t>Smoking is very unhealthy.  Cigarettes contain something called nicotine, which is extremely addictive, and that is why people find it very hard to stop once they have started. 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755650" y="2614984"/>
            <a:ext cx="5485759" cy="3265097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spAutoFit/>
          </a:bodyPr>
          <a:lstStyle/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rgbClr val="232323"/>
                </a:solidFill>
                <a:latin typeface="Twinkl" pitchFamily="2" charset="0"/>
              </a:rPr>
              <a:t>Smoking is expensive. Cigarettes cost a lot of money! The average smoker spends an </a:t>
            </a:r>
            <a:br>
              <a:rPr lang="en-GB" altLang="en-US" dirty="0">
                <a:solidFill>
                  <a:srgbClr val="232323"/>
                </a:solidFill>
                <a:latin typeface="Twinkl" pitchFamily="2" charset="0"/>
              </a:rPr>
            </a:br>
            <a:r>
              <a:rPr lang="en-GB" altLang="en-US" dirty="0">
                <a:solidFill>
                  <a:srgbClr val="232323"/>
                </a:solidFill>
                <a:latin typeface="Twinkl" pitchFamily="2" charset="0"/>
              </a:rPr>
              <a:t>astonishing amount per year on cigarettes. </a:t>
            </a:r>
            <a:br>
              <a:rPr lang="en-GB" altLang="en-US" dirty="0">
                <a:solidFill>
                  <a:srgbClr val="232323"/>
                </a:solidFill>
                <a:latin typeface="Twinkl" pitchFamily="2" charset="0"/>
              </a:rPr>
            </a:br>
            <a:endParaRPr lang="en-GB" altLang="en-US" dirty="0">
              <a:solidFill>
                <a:srgbClr val="232323"/>
              </a:solidFill>
              <a:latin typeface="Twinkl" pitchFamily="2" charset="0"/>
            </a:endParaRPr>
          </a:p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rgbClr val="232323"/>
                </a:solidFill>
                <a:latin typeface="Twinkl" pitchFamily="2" charset="0"/>
              </a:rPr>
              <a:t>Lots of young people start smoking due to peer pressure and because they think it looks cool in front of other people. It doesn’t!</a:t>
            </a:r>
          </a:p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GB" altLang="en-US" dirty="0">
              <a:solidFill>
                <a:srgbClr val="232323"/>
              </a:solidFill>
              <a:latin typeface="Twinkl" pitchFamily="2" charset="0"/>
            </a:endParaRPr>
          </a:p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dirty="0"/>
              <a:t>It is against the law to buy cigarettes if you are under the age of 18. It is also illegal for adults to smoke in a car when children are inside.</a:t>
            </a:r>
            <a:endParaRPr lang="en-GB" altLang="en-US" dirty="0">
              <a:solidFill>
                <a:srgbClr val="232323"/>
              </a:solidFill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822"/>
          <a:stretch/>
        </p:blipFill>
        <p:spPr>
          <a:xfrm>
            <a:off x="6241409" y="2961313"/>
            <a:ext cx="1920438" cy="329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1" y="2300156"/>
            <a:ext cx="7632700" cy="2187954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latin typeface="Twinkl" pitchFamily="2" charset="0"/>
              </a:rPr>
              <a:t>Why Is Smoking Dangerous?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en-GB" altLang="en-US" dirty="0">
                <a:latin typeface="Twinkl" pitchFamily="50" charset="0"/>
              </a:rPr>
              <a:t>Can you think of any reasons why smoking is a dangerous habit?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640015" y="2404295"/>
            <a:ext cx="5485759" cy="1049106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spAutoFit/>
          </a:bodyPr>
          <a:lstStyle/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en-GB" altLang="en-US" dirty="0">
                <a:solidFill>
                  <a:srgbClr val="232323"/>
                </a:solidFill>
                <a:latin typeface="Twinkl" pitchFamily="50" charset="0"/>
              </a:rPr>
              <a:t>Cigarette smoke contains lots of harmful chemicals. They react in the opposite way as medicine does in our bodies.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885" y="3682892"/>
            <a:ext cx="526402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en-GB" altLang="en-US" dirty="0">
                <a:latin typeface="Twinkl" pitchFamily="50" charset="0"/>
              </a:rPr>
              <a:t>Over time, these poisons can cause damage to the body and cause illnesses.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37" y="1932041"/>
            <a:ext cx="1155250" cy="292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9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64039" y="2732680"/>
            <a:ext cx="7632700" cy="3450006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1" y="1473201"/>
            <a:ext cx="7632700" cy="816993"/>
          </a:xfrm>
          <a:prstGeom prst="rect">
            <a:avLst/>
          </a:prstGeom>
          <a:solidFill>
            <a:srgbClr val="F8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latin typeface="Twinkl" pitchFamily="2" charset="0"/>
              </a:rPr>
              <a:t>What Is In a Cigarette?</a:t>
            </a:r>
            <a:endParaRPr lang="en-GB" sz="3600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764039" y="1495644"/>
            <a:ext cx="7541062" cy="772107"/>
          </a:xfrm>
          <a:prstGeom prst="rect">
            <a:avLst/>
          </a:prstGeom>
          <a:noFill/>
        </p:spPr>
        <p:txBody>
          <a:bodyPr wrap="square" lIns="108000" tIns="108000" rIns="108000" bIns="108000" anchor="ctr" anchorCtr="0">
            <a:spAutoFit/>
          </a:bodyPr>
          <a:lstStyle/>
          <a:p>
            <a:pPr marL="1587">
              <a:buSzPct val="45000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en-GB" altLang="en-US" dirty="0">
                <a:solidFill>
                  <a:srgbClr val="232323"/>
                </a:solidFill>
                <a:latin typeface="Twinkl" pitchFamily="50" charset="0"/>
              </a:rPr>
              <a:t>There are 4000 chemicals in a cigarette including 43 </a:t>
            </a:r>
            <a:br>
              <a:rPr lang="en-GB" altLang="en-US" dirty="0">
                <a:solidFill>
                  <a:srgbClr val="232323"/>
                </a:solidFill>
                <a:latin typeface="Twinkl" pitchFamily="50" charset="0"/>
              </a:rPr>
            </a:br>
            <a:r>
              <a:rPr lang="en-GB" altLang="en-US" dirty="0">
                <a:solidFill>
                  <a:srgbClr val="232323"/>
                </a:solidFill>
                <a:latin typeface="Twinkl" pitchFamily="50" charset="0"/>
              </a:rPr>
              <a:t>substances that scientists have linked to causing cancer.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885" y="2312637"/>
            <a:ext cx="526402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en-GB" altLang="en-US" b="1" dirty="0">
                <a:latin typeface="Twinkl" pitchFamily="50" charset="0"/>
              </a:rPr>
              <a:t>These include:</a:t>
            </a:r>
          </a:p>
        </p:txBody>
      </p:sp>
      <p:sp>
        <p:nvSpPr>
          <p:cNvPr id="9" name="Content Placeholder 15"/>
          <p:cNvSpPr txBox="1">
            <a:spLocks/>
          </p:cNvSpPr>
          <p:nvPr/>
        </p:nvSpPr>
        <p:spPr>
          <a:xfrm>
            <a:off x="628650" y="2539729"/>
            <a:ext cx="1535710" cy="6901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nicotine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2" name="Content Placeholder 15"/>
          <p:cNvSpPr txBox="1">
            <a:spLocks/>
          </p:cNvSpPr>
          <p:nvPr/>
        </p:nvSpPr>
        <p:spPr>
          <a:xfrm>
            <a:off x="628650" y="2901829"/>
            <a:ext cx="1535710" cy="6901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tar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5" name="Content Placeholder 15"/>
          <p:cNvSpPr txBox="1">
            <a:spLocks/>
          </p:cNvSpPr>
          <p:nvPr/>
        </p:nvSpPr>
        <p:spPr>
          <a:xfrm>
            <a:off x="628649" y="3243982"/>
            <a:ext cx="3238675" cy="6901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carbon monoxide 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8" name="Content Placeholder 15"/>
          <p:cNvSpPr txBox="1">
            <a:spLocks/>
          </p:cNvSpPr>
          <p:nvPr/>
        </p:nvSpPr>
        <p:spPr>
          <a:xfrm>
            <a:off x="628648" y="3633201"/>
            <a:ext cx="7164724" cy="6901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formaldehyde (usually used to embalm dead bodies)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9" name="Content Placeholder 15"/>
          <p:cNvSpPr txBox="1">
            <a:spLocks/>
          </p:cNvSpPr>
          <p:nvPr/>
        </p:nvSpPr>
        <p:spPr>
          <a:xfrm>
            <a:off x="628646" y="4034470"/>
            <a:ext cx="7164724" cy="6901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hydrogen cyanide (a deadly poison)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47" y="4456966"/>
            <a:ext cx="7164724" cy="6901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arsenic (usually used in rat poison)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2" name="Content Placeholder 15"/>
          <p:cNvSpPr txBox="1">
            <a:spLocks/>
          </p:cNvSpPr>
          <p:nvPr/>
        </p:nvSpPr>
        <p:spPr>
          <a:xfrm>
            <a:off x="628647" y="4834057"/>
            <a:ext cx="7164724" cy="6901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ammonia (usually used for cleaning windows and toilet bowls)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3" name="Content Placeholder 15"/>
          <p:cNvSpPr txBox="1">
            <a:spLocks/>
          </p:cNvSpPr>
          <p:nvPr/>
        </p:nvSpPr>
        <p:spPr>
          <a:xfrm>
            <a:off x="628647" y="5230653"/>
            <a:ext cx="7164724" cy="6901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DDT (a banned insecticide)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4" name="Content Placeholder 15"/>
          <p:cNvSpPr txBox="1">
            <a:spLocks/>
          </p:cNvSpPr>
          <p:nvPr/>
        </p:nvSpPr>
        <p:spPr>
          <a:xfrm>
            <a:off x="628647" y="5630185"/>
            <a:ext cx="7164724" cy="6901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polonium (a radioactive element)</a:t>
            </a:r>
            <a:endParaRPr lang="en-GB" alt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90" y="774546"/>
            <a:ext cx="2923963" cy="392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4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1" y="2694062"/>
            <a:ext cx="7632699" cy="2708448"/>
          </a:xfrm>
          <a:prstGeom prst="rect">
            <a:avLst/>
          </a:prstGeom>
          <a:solidFill>
            <a:srgbClr val="F8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How Does Smoking Affect the Brain?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25340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/>
              <a:t>When someone smokes, the nicotine in the smoke goes to the brain. The cells in our brains then send messages to the rest of our body. </a:t>
            </a:r>
          </a:p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/>
              <a:t/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50884" y="2961310"/>
            <a:ext cx="4139898" cy="208439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solidFill>
                  <a:srgbClr val="232323"/>
                </a:solidFill>
              </a:rPr>
              <a:t>These messages can make a person feel more relaxed. However, when this feeling wears off, the person feels like they need to smoke again.  </a:t>
            </a:r>
            <a:br>
              <a:rPr lang="en-GB" altLang="en-US" dirty="0">
                <a:solidFill>
                  <a:srgbClr val="232323"/>
                </a:solidFill>
              </a:rPr>
            </a:br>
            <a:r>
              <a:rPr lang="en-GB" altLang="en-US" dirty="0">
                <a:solidFill>
                  <a:srgbClr val="232323"/>
                </a:solidFill>
              </a:rPr>
              <a:t>This is called a </a:t>
            </a:r>
            <a:r>
              <a:rPr lang="en-GB" altLang="en-US" b="1" dirty="0">
                <a:solidFill>
                  <a:srgbClr val="232323"/>
                </a:solidFill>
              </a:rPr>
              <a:t>craving</a:t>
            </a:r>
            <a:r>
              <a:rPr lang="en-GB" altLang="en-US" dirty="0">
                <a:solidFill>
                  <a:srgbClr val="232323"/>
                </a:solidFill>
              </a:rPr>
              <a:t> and </a:t>
            </a:r>
            <a:br>
              <a:rPr lang="en-GB" altLang="en-US" dirty="0">
                <a:solidFill>
                  <a:srgbClr val="232323"/>
                </a:solidFill>
              </a:rPr>
            </a:br>
            <a:r>
              <a:rPr lang="en-GB" altLang="en-US" dirty="0">
                <a:solidFill>
                  <a:srgbClr val="232323"/>
                </a:solidFill>
              </a:rPr>
              <a:t>makes smoking addictive. </a:t>
            </a:r>
          </a:p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60" t="-1830" r="-40035" b="-6307"/>
          <a:stretch/>
        </p:blipFill>
        <p:spPr>
          <a:xfrm>
            <a:off x="3842159" y="2961310"/>
            <a:ext cx="5883738" cy="346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6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2355792"/>
            <a:ext cx="7632700" cy="2316876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581587"/>
            <a:ext cx="8220075" cy="994306"/>
          </a:xfrm>
        </p:spPr>
        <p:txBody>
          <a:bodyPr/>
          <a:lstStyle/>
          <a:p>
            <a:pPr algn="ctr"/>
            <a:r>
              <a:rPr lang="en-GB" altLang="en-US" sz="2400" dirty="0">
                <a:latin typeface="Twinkl" pitchFamily="2" charset="0"/>
              </a:rPr>
              <a:t>How Does Smoking Affect the Heart and Lungs?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latin typeface="Twinkl" pitchFamily="2" charset="0"/>
              </a:rPr>
              <a:t>Nicotine from smoke reaches the brain and triggers something called </a:t>
            </a:r>
            <a:r>
              <a:rPr lang="en-GB" altLang="en-US" b="1" dirty="0">
                <a:latin typeface="Twinkl" pitchFamily="2" charset="0"/>
              </a:rPr>
              <a:t>adrenaline</a:t>
            </a:r>
            <a:r>
              <a:rPr lang="en-GB" altLang="en-US" dirty="0">
                <a:latin typeface="Twinkl" pitchFamily="2" charset="0"/>
              </a:rPr>
              <a:t>. Adrenaline makes the heart beat faster.</a:t>
            </a:r>
          </a:p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GB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855676" y="2402633"/>
            <a:ext cx="3875716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latin typeface="Twinkl" pitchFamily="2" charset="0"/>
              </a:rPr>
              <a:t>Smoking also releases a poisonous gas called </a:t>
            </a:r>
            <a:r>
              <a:rPr lang="en-GB" altLang="en-US" b="1" dirty="0">
                <a:latin typeface="Twinkl" pitchFamily="2" charset="0"/>
              </a:rPr>
              <a:t>carbon monoxide</a:t>
            </a:r>
            <a:r>
              <a:rPr lang="en-GB" altLang="en-US" dirty="0">
                <a:latin typeface="Twinkl" pitchFamily="2" charset="0"/>
              </a:rPr>
              <a:t> into the bloodstream.  This causes there to be less oxygen than normal flowing through the blood.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3" t="8884" r="34951" b="38578"/>
          <a:stretch/>
        </p:blipFill>
        <p:spPr>
          <a:xfrm rot="5400000">
            <a:off x="3869349" y="2767887"/>
            <a:ext cx="3994676" cy="3170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8" t="17181" r="40894" b="31502"/>
          <a:stretch/>
        </p:blipFill>
        <p:spPr>
          <a:xfrm>
            <a:off x="5717136" y="2355791"/>
            <a:ext cx="2671215" cy="30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3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5625" y="2722738"/>
            <a:ext cx="7632700" cy="832025"/>
          </a:xfrm>
          <a:prstGeom prst="rect">
            <a:avLst/>
          </a:prstGeom>
          <a:solidFill>
            <a:srgbClr val="F8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581587"/>
            <a:ext cx="8220075" cy="994306"/>
          </a:xfrm>
        </p:spPr>
        <p:txBody>
          <a:bodyPr/>
          <a:lstStyle/>
          <a:p>
            <a:pPr algn="ctr"/>
            <a:r>
              <a:rPr lang="en-GB" altLang="en-US" sz="2400" dirty="0">
                <a:latin typeface="Twinkl" pitchFamily="2" charset="0"/>
              </a:rPr>
              <a:t>How Does Smoking Affect the Heart and Lungs?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latin typeface="Twinkl" pitchFamily="2" charset="0"/>
              </a:rPr>
              <a:t>As there is less oxygen in the blood, the heart starts to beat faster to create more oxygen to pump round the body.</a:t>
            </a:r>
          </a:p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GB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55650" y="2762496"/>
            <a:ext cx="6091225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dirty="0"/>
              <a:t>This means that the heart is working harder than it normally does (sometimes up to 30% harder).</a:t>
            </a:r>
            <a:endParaRPr lang="en-GB" altLang="en-US" dirty="0">
              <a:solidFill>
                <a:srgbClr val="232323"/>
              </a:solidFill>
              <a:latin typeface="Twinkl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4353887"/>
            <a:ext cx="7632700" cy="185842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386914" y="4801694"/>
            <a:ext cx="4661614" cy="125340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dirty="0">
                <a:latin typeface="Twinkl" pitchFamily="2" charset="0"/>
              </a:rPr>
              <a:t>The longer a person smokes, the more fatty deposits build up in their blood vessels. This can cause problems like heart attacks.</a:t>
            </a:r>
          </a:p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GB" alt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51" t="-176" r="-34006" b="-2743"/>
          <a:stretch/>
        </p:blipFill>
        <p:spPr>
          <a:xfrm>
            <a:off x="840913" y="3913637"/>
            <a:ext cx="2910337" cy="22986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75" y="2111859"/>
            <a:ext cx="1226817" cy="19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9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2508253"/>
            <a:ext cx="7632700" cy="98156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581587"/>
            <a:ext cx="8220075" cy="994306"/>
          </a:xfrm>
        </p:spPr>
        <p:txBody>
          <a:bodyPr/>
          <a:lstStyle/>
          <a:p>
            <a:pPr algn="ctr"/>
            <a:r>
              <a:rPr lang="en-GB" altLang="en-US" sz="3200" dirty="0">
                <a:latin typeface="Twinkl" pitchFamily="2" charset="0"/>
              </a:rPr>
              <a:t>Are There Any Other Effects of Smoking?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253402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en-GB" altLang="en-US" dirty="0">
                <a:latin typeface="Twinkl" pitchFamily="50" charset="0"/>
              </a:rPr>
              <a:t>Cigarettes also contain a substance called </a:t>
            </a:r>
            <a:r>
              <a:rPr lang="en-GB" altLang="en-US" b="1" dirty="0">
                <a:latin typeface="Twinkl" pitchFamily="50" charset="0"/>
              </a:rPr>
              <a:t>tar</a:t>
            </a:r>
            <a:r>
              <a:rPr lang="en-GB" altLang="en-US" dirty="0">
                <a:latin typeface="Twinkl" pitchFamily="50" charset="0"/>
              </a:rPr>
              <a:t>.</a:t>
            </a:r>
          </a:p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en-GB" altLang="en-US" dirty="0">
                <a:latin typeface="Twinkl" pitchFamily="50" charset="0"/>
              </a:rPr>
              <a:t>Tar is a sticky substance that can leave the ends of a person’s fingers, nails and teeth stained yellow.</a:t>
            </a:r>
          </a:p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GB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847289" y="2555094"/>
            <a:ext cx="7692704" cy="66862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1063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GB" altLang="en-US" sz="1700" dirty="0">
                <a:latin typeface="Twinkl" pitchFamily="2" charset="0"/>
              </a:rPr>
              <a:t>The poisons and smoke in cigarettes also cause problems for the lungs. </a:t>
            </a:r>
            <a:br>
              <a:rPr lang="en-GB" altLang="en-US" sz="1700" dirty="0">
                <a:latin typeface="Twinkl" pitchFamily="2" charset="0"/>
              </a:rPr>
            </a:br>
            <a:r>
              <a:rPr lang="en-GB" altLang="en-US" sz="1700" dirty="0">
                <a:latin typeface="Twinkl" pitchFamily="2" charset="0"/>
              </a:rPr>
              <a:t>These problems can be as simple as a chesty cough or as serious as cancer.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74" y="3815451"/>
            <a:ext cx="4202885" cy="202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95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188</TotalTime>
  <Words>725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Twinkl SemiBold</vt:lpstr>
      <vt:lpstr>Twinkl</vt:lpstr>
      <vt:lpstr>Sassoon Infant Rg</vt:lpstr>
      <vt:lpstr>Arial</vt:lpstr>
      <vt:lpstr>Calibri</vt:lpstr>
      <vt:lpstr>Office Theme</vt:lpstr>
      <vt:lpstr>PowerPoint Presentation</vt:lpstr>
      <vt:lpstr>PowerPoint Presentation</vt:lpstr>
      <vt:lpstr>Smoking – The Facts</vt:lpstr>
      <vt:lpstr>Why Is Smoking Dangerous?</vt:lpstr>
      <vt:lpstr>What Is In a Cigarette?</vt:lpstr>
      <vt:lpstr>How Does Smoking Affect the Brain?</vt:lpstr>
      <vt:lpstr>How Does Smoking Affect the Heart and Lungs?</vt:lpstr>
      <vt:lpstr>How Does Smoking Affect the Heart and Lungs?</vt:lpstr>
      <vt:lpstr>Are There Any Other Effects of Smoking?</vt:lpstr>
      <vt:lpstr>What Is Passive Smoking?</vt:lpstr>
      <vt:lpstr>Smoking Is Expensive!</vt:lpstr>
      <vt:lpstr>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Baker</dc:creator>
  <cp:lastModifiedBy>susan dobbie</cp:lastModifiedBy>
  <cp:revision>16</cp:revision>
  <dcterms:created xsi:type="dcterms:W3CDTF">2017-06-20T08:05:04Z</dcterms:created>
  <dcterms:modified xsi:type="dcterms:W3CDTF">2020-06-23T09:51:51Z</dcterms:modified>
</cp:coreProperties>
</file>