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301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Smith" initials="CS" lastIdx="15" clrIdx="0">
    <p:extLst/>
  </p:cmAuthor>
  <p:cmAuthor id="2" name="Anna Budzynska" initials="AB" lastIdx="5" clrIdx="1">
    <p:extLst/>
  </p:cmAuthor>
  <p:cmAuthor id="3" name="Karen White" initials="KW" lastIdx="1" clrIdx="2">
    <p:extLst/>
  </p:cmAuthor>
  <p:cmAuthor id="4" name="Shellie Marlowe Proofreading" initials="SMP" lastIdx="3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A20"/>
    <a:srgbClr val="42145F"/>
    <a:srgbClr val="06B3BB"/>
    <a:srgbClr val="CE3B57"/>
    <a:srgbClr val="FFBC22"/>
    <a:srgbClr val="660066"/>
    <a:srgbClr val="FFDDA1"/>
    <a:srgbClr val="E74960"/>
    <a:srgbClr val="FFE4BD"/>
    <a:srgbClr val="3CA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6" autoAdjust="0"/>
    <p:restoredTop sz="91611" autoAdjust="0"/>
  </p:normalViewPr>
  <p:slideViewPr>
    <p:cSldViewPr snapToGrid="0">
      <p:cViewPr varScale="1">
        <p:scale>
          <a:sx n="67" d="100"/>
          <a:sy n="67" d="100"/>
        </p:scale>
        <p:origin x="480" y="60"/>
      </p:cViewPr>
      <p:guideLst>
        <p:guide orient="horz" pos="2160"/>
        <p:guide pos="3840"/>
      </p:guideLst>
    </p:cSldViewPr>
  </p:slideViewPr>
  <p:outlineViewPr>
    <p:cViewPr>
      <p:scale>
        <a:sx n="40" d="100"/>
        <a:sy n="4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4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64213B2-A162-4A62-90F6-5FAF5EE8BE44}" type="datetimeFigureOut">
              <a:rPr lang="en-GB" smtClean="0"/>
              <a:pPr/>
              <a:t>11/06/2020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0AE14C2-A320-4604-92A5-6304752E0A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931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A14053A-BF36-4632-B38A-A823DD821C50}" type="datetimeFigureOut">
              <a:rPr lang="en-GB" smtClean="0"/>
              <a:pPr/>
              <a:t>11/06/2020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F6B6AD-975A-420F-A004-332AAEDBAB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14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B6AD-975A-420F-A004-332AAEDBABC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47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85381-6D12-A444-9F01-AA75B100E9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9494B3-4DB1-E148-BA8C-F8C7F122900F}"/>
              </a:ext>
            </a:extLst>
          </p:cNvPr>
          <p:cNvSpPr/>
          <p:nvPr userDrawn="1"/>
        </p:nvSpPr>
        <p:spPr>
          <a:xfrm>
            <a:off x="8339175" y="6376331"/>
            <a:ext cx="34788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rgbClr val="42145F"/>
                </a:solidFill>
              </a:rPr>
              <a:t>What are the links between jobs and money? | </a:t>
            </a:r>
            <a:fld id="{DC05E1EE-818C-8646-B2D7-09A9D629E3D2}" type="slidenum">
              <a:rPr lang="en-US" sz="1100" b="1" i="0" baseline="0" smtClean="0">
                <a:solidFill>
                  <a:srgbClr val="42145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42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8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50ED3-0242-2248-9A04-C2182E266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8A756E-47DF-FB4D-891A-CB5560CBC880}"/>
              </a:ext>
            </a:extLst>
          </p:cNvPr>
          <p:cNvSpPr/>
          <p:nvPr userDrawn="1"/>
        </p:nvSpPr>
        <p:spPr>
          <a:xfrm>
            <a:off x="0" y="866274"/>
            <a:ext cx="12192000" cy="5991726"/>
          </a:xfrm>
          <a:prstGeom prst="rect">
            <a:avLst/>
          </a:prstGeom>
          <a:solidFill>
            <a:srgbClr val="CE3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F43D10-247D-B44F-8A4A-98D667AA09C8}"/>
              </a:ext>
            </a:extLst>
          </p:cNvPr>
          <p:cNvSpPr/>
          <p:nvPr userDrawn="1"/>
        </p:nvSpPr>
        <p:spPr>
          <a:xfrm>
            <a:off x="8339175" y="6376331"/>
            <a:ext cx="34788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chemeClr val="bg1"/>
                </a:solidFill>
              </a:rPr>
              <a:t>What are the links between jobs and money? | </a:t>
            </a:r>
            <a:fld id="{DC05E1EE-818C-8646-B2D7-09A9D629E3D2}" type="slidenum">
              <a:rPr lang="en-US" sz="1100" b="1" i="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1100" b="1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0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E059F-A58F-1C47-AADF-A310A3542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81633C-EAD7-7441-B56E-80939A6EDD42}"/>
              </a:ext>
            </a:extLst>
          </p:cNvPr>
          <p:cNvSpPr/>
          <p:nvPr userDrawn="1"/>
        </p:nvSpPr>
        <p:spPr>
          <a:xfrm>
            <a:off x="0" y="866274"/>
            <a:ext cx="12192000" cy="5991726"/>
          </a:xfrm>
          <a:prstGeom prst="rect">
            <a:avLst/>
          </a:prstGeom>
          <a:solidFill>
            <a:srgbClr val="FBB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4DF093-2C2A-C94A-BBA1-DB38A584A8B6}"/>
              </a:ext>
            </a:extLst>
          </p:cNvPr>
          <p:cNvSpPr/>
          <p:nvPr userDrawn="1"/>
        </p:nvSpPr>
        <p:spPr>
          <a:xfrm>
            <a:off x="8339175" y="6376331"/>
            <a:ext cx="34788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rgbClr val="42145F"/>
                </a:solidFill>
              </a:rPr>
              <a:t>What are the links between jobs and money? | </a:t>
            </a:r>
            <a:fld id="{DC05E1EE-818C-8646-B2D7-09A9D629E3D2}" type="slidenum">
              <a:rPr lang="en-US" sz="1100" b="1" i="0" baseline="0" smtClean="0">
                <a:solidFill>
                  <a:srgbClr val="42145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42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1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253F0-8C21-6A42-AEB2-9FF56FA98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792227-7578-0E4A-9BA8-25656DCB8A4B}"/>
              </a:ext>
            </a:extLst>
          </p:cNvPr>
          <p:cNvSpPr/>
          <p:nvPr userDrawn="1"/>
        </p:nvSpPr>
        <p:spPr>
          <a:xfrm>
            <a:off x="0" y="866274"/>
            <a:ext cx="12192000" cy="5991726"/>
          </a:xfrm>
          <a:prstGeom prst="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339175" y="6376331"/>
            <a:ext cx="34788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chemeClr val="bg1"/>
                </a:solidFill>
              </a:rPr>
              <a:t>What are the links between jobs and money? | </a:t>
            </a:r>
            <a:fld id="{DC05E1EE-818C-8646-B2D7-09A9D629E3D2}" type="slidenum">
              <a:rPr lang="en-US" sz="1100" b="1" i="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1100" b="1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3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232047" y="6376331"/>
            <a:ext cx="25859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rgbClr val="34889F"/>
                </a:solidFill>
              </a:rPr>
              <a:t>How do I plan a simple budget? | </a:t>
            </a:r>
            <a:fld id="{DC05E1EE-818C-8646-B2D7-09A9D629E3D2}" type="slidenum">
              <a:rPr lang="en-US" sz="1100" b="1" i="0" baseline="0" smtClean="0">
                <a:solidFill>
                  <a:srgbClr val="34889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3488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3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bsgroup.kuluvalley.com/view/Zs5jYSjzuO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A27AA70-E805-2B4D-831B-79F5287889D0}"/>
              </a:ext>
            </a:extLst>
          </p:cNvPr>
          <p:cNvSpPr/>
          <p:nvPr/>
        </p:nvSpPr>
        <p:spPr>
          <a:xfrm>
            <a:off x="6259873" y="5916348"/>
            <a:ext cx="3401568" cy="233726"/>
          </a:xfrm>
          <a:prstGeom prst="ellipse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idx="4294967295"/>
          </p:nvPr>
        </p:nvSpPr>
        <p:spPr>
          <a:xfrm>
            <a:off x="841503" y="4581094"/>
            <a:ext cx="5349875" cy="11017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GB" sz="1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5400" dirty="0">
                <a:solidFill>
                  <a:schemeClr val="bg1"/>
                </a:solidFill>
                <a:latin typeface="Arial"/>
                <a:cs typeface="Arial"/>
              </a:rPr>
              <a:t>Presentation</a:t>
            </a:r>
            <a:r>
              <a:rPr lang="en-GB" sz="6600" b="1" dirty="0">
                <a:solidFill>
                  <a:schemeClr val="bg1"/>
                </a:solidFill>
                <a:latin typeface="RN House Sans" panose="020B0504020203020204" pitchFamily="34" charset="0"/>
              </a:rPr>
              <a:t/>
            </a:r>
            <a:br>
              <a:rPr lang="en-GB" sz="6600" b="1" dirty="0">
                <a:solidFill>
                  <a:schemeClr val="bg1"/>
                </a:solidFill>
                <a:latin typeface="RN House Sans" panose="020B0504020203020204" pitchFamily="34" charset="0"/>
              </a:rPr>
            </a:br>
            <a:endParaRPr lang="en-GB" sz="6600" b="1" dirty="0">
              <a:solidFill>
                <a:schemeClr val="bg1"/>
              </a:solidFill>
              <a:latin typeface="RN House Sans" panose="020B05040202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5873" y="632363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42F4A-3AEE-BC47-AB6A-FF6826596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14" y="179108"/>
            <a:ext cx="5224087" cy="5844362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841503" y="1510026"/>
            <a:ext cx="4854369" cy="31825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buNone/>
            </a:pPr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links between jobs and money?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8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4688" y="1662086"/>
            <a:ext cx="9805988" cy="811213"/>
          </a:xfrm>
          <a:prstGeom prst="rect">
            <a:avLst/>
          </a:prstGeom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  <a:latin typeface="Arial"/>
                <a:cs typeface="Arial"/>
              </a:rPr>
              <a:t>In pairs, come up with an answer to   </a:t>
            </a:r>
            <a:br>
              <a:rPr lang="en-GB" sz="32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GB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42155" y="2287420"/>
            <a:ext cx="8953341" cy="185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5000" b="1" dirty="0">
                <a:solidFill>
                  <a:srgbClr val="FFBC22"/>
                </a:solidFill>
                <a:latin typeface="Arial"/>
                <a:ea typeface="+mj-ea"/>
                <a:cs typeface="Arial"/>
              </a:rPr>
              <a:t>What is a job?</a:t>
            </a:r>
          </a:p>
        </p:txBody>
      </p:sp>
      <p:pic>
        <p:nvPicPr>
          <p:cNvPr id="18" name="Picture 17" descr="shutterstock_360825863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9" t="71811" r="49189"/>
          <a:stretch/>
        </p:blipFill>
        <p:spPr>
          <a:xfrm>
            <a:off x="342363" y="3256299"/>
            <a:ext cx="1237483" cy="2779266"/>
          </a:xfrm>
          <a:prstGeom prst="rect">
            <a:avLst/>
          </a:prstGeom>
          <a:effectLst/>
        </p:spPr>
      </p:pic>
      <p:pic>
        <p:nvPicPr>
          <p:cNvPr id="32" name="Picture 31" descr="shutterstock_360825863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0" t="71811" r="13878"/>
          <a:stretch/>
        </p:blipFill>
        <p:spPr>
          <a:xfrm>
            <a:off x="1541405" y="3732966"/>
            <a:ext cx="683129" cy="1534241"/>
          </a:xfrm>
          <a:prstGeom prst="rect">
            <a:avLst/>
          </a:prstGeom>
          <a:effectLst/>
        </p:spPr>
      </p:pic>
      <p:pic>
        <p:nvPicPr>
          <p:cNvPr id="33" name="Picture 32" descr="shutterstock_360825863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4" t="39301" r="-2056" b="32510"/>
          <a:stretch/>
        </p:blipFill>
        <p:spPr>
          <a:xfrm>
            <a:off x="2353734" y="3680178"/>
            <a:ext cx="860777" cy="1933223"/>
          </a:xfrm>
          <a:prstGeom prst="rect">
            <a:avLst/>
          </a:prstGeom>
          <a:effectLst/>
        </p:spPr>
      </p:pic>
      <p:pic>
        <p:nvPicPr>
          <p:cNvPr id="34" name="Picture 33" descr="shutterstock_360825863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71708" r="70605" b="-1776"/>
          <a:stretch/>
        </p:blipFill>
        <p:spPr>
          <a:xfrm>
            <a:off x="3031186" y="3388504"/>
            <a:ext cx="1213432" cy="2906935"/>
          </a:xfrm>
          <a:prstGeom prst="rect">
            <a:avLst/>
          </a:prstGeom>
          <a:effectLst/>
        </p:spPr>
      </p:pic>
      <p:pic>
        <p:nvPicPr>
          <p:cNvPr id="35" name="Picture 34" descr="shutterstock_360825863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1" t="70781" r="34147" b="-1802"/>
          <a:stretch/>
        </p:blipFill>
        <p:spPr>
          <a:xfrm>
            <a:off x="4101630" y="3471803"/>
            <a:ext cx="860777" cy="2127487"/>
          </a:xfrm>
          <a:prstGeom prst="rect">
            <a:avLst/>
          </a:prstGeom>
          <a:effectLst/>
        </p:spPr>
      </p:pic>
      <p:pic>
        <p:nvPicPr>
          <p:cNvPr id="36" name="Picture 35" descr="shutterstock_360825863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" t="-2777" r="85774" b="69032"/>
          <a:stretch/>
        </p:blipFill>
        <p:spPr>
          <a:xfrm>
            <a:off x="4952864" y="3359857"/>
            <a:ext cx="787531" cy="2117296"/>
          </a:xfrm>
          <a:prstGeom prst="rect">
            <a:avLst/>
          </a:prstGeom>
          <a:effectLst/>
        </p:spPr>
      </p:pic>
      <p:pic>
        <p:nvPicPr>
          <p:cNvPr id="37" name="Picture 36" descr="shutterstock_360825863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36832" r="69967" b="31172"/>
          <a:stretch/>
        </p:blipFill>
        <p:spPr>
          <a:xfrm>
            <a:off x="5780378" y="3215452"/>
            <a:ext cx="1106281" cy="2820113"/>
          </a:xfrm>
          <a:prstGeom prst="rect">
            <a:avLst/>
          </a:prstGeom>
          <a:effectLst/>
        </p:spPr>
      </p:pic>
      <p:pic>
        <p:nvPicPr>
          <p:cNvPr id="38" name="Picture 37" descr="shutterstock_360825863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7" t="3705" r="-1929" b="68106"/>
          <a:stretch/>
        </p:blipFill>
        <p:spPr>
          <a:xfrm>
            <a:off x="6810484" y="3567287"/>
            <a:ext cx="860777" cy="1933223"/>
          </a:xfrm>
          <a:prstGeom prst="rect">
            <a:avLst/>
          </a:prstGeom>
          <a:effectLst/>
        </p:spPr>
      </p:pic>
      <p:pic>
        <p:nvPicPr>
          <p:cNvPr id="39" name="Picture 38" descr="shutterstock_360825863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4" t="38169" r="34274" b="31124"/>
          <a:stretch/>
        </p:blipFill>
        <p:spPr>
          <a:xfrm>
            <a:off x="9225841" y="3664184"/>
            <a:ext cx="637151" cy="1558808"/>
          </a:xfrm>
          <a:prstGeom prst="rect">
            <a:avLst/>
          </a:prstGeom>
          <a:effectLst/>
        </p:spPr>
      </p:pic>
      <p:pic>
        <p:nvPicPr>
          <p:cNvPr id="40" name="Picture 39" descr="shutterstock_360825863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6" t="3293" r="69202" b="68518"/>
          <a:stretch/>
        </p:blipFill>
        <p:spPr>
          <a:xfrm>
            <a:off x="7690080" y="3700816"/>
            <a:ext cx="598489" cy="1344149"/>
          </a:xfrm>
          <a:prstGeom prst="rect">
            <a:avLst/>
          </a:prstGeom>
          <a:effectLst/>
        </p:spPr>
      </p:pic>
      <p:pic>
        <p:nvPicPr>
          <p:cNvPr id="41" name="Picture 40" descr="shutterstock_360825863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71091" r="85519" b="-1749"/>
          <a:stretch/>
        </p:blipFill>
        <p:spPr>
          <a:xfrm>
            <a:off x="8349541" y="3382903"/>
            <a:ext cx="860777" cy="2102556"/>
          </a:xfrm>
          <a:prstGeom prst="rect">
            <a:avLst/>
          </a:prstGeom>
          <a:effectLst/>
        </p:spPr>
      </p:pic>
      <p:pic>
        <p:nvPicPr>
          <p:cNvPr id="42" name="Picture 41" descr="shutterstock_360825863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5" t="1750" r="13623" b="68620"/>
          <a:stretch/>
        </p:blipFill>
        <p:spPr>
          <a:xfrm>
            <a:off x="10876846" y="3314700"/>
            <a:ext cx="860777" cy="2032000"/>
          </a:xfrm>
          <a:prstGeom prst="rect">
            <a:avLst/>
          </a:prstGeom>
          <a:effectLst/>
        </p:spPr>
      </p:pic>
      <p:pic>
        <p:nvPicPr>
          <p:cNvPr id="43" name="Picture 42" descr="shutterstock_360825863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3" t="39609" r="49572" b="32202"/>
          <a:stretch/>
        </p:blipFill>
        <p:spPr>
          <a:xfrm>
            <a:off x="9804300" y="3306540"/>
            <a:ext cx="1132753" cy="284746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059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0524" y="2721255"/>
            <a:ext cx="3490150" cy="28016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bg1"/>
                </a:solidFill>
                <a:latin typeface="Arial"/>
                <a:cs typeface="Arial"/>
              </a:rPr>
              <a:t>What are your thoughts about jobs and money?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6362" y="1133106"/>
            <a:ext cx="10457763" cy="1588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488A0"/>
                </a:solidFill>
                <a:latin typeface="RN House Sans" panose="020B0504020203020204" pitchFamily="34" charset="0"/>
                <a:ea typeface="+mj-ea"/>
                <a:cs typeface="+mj-cs"/>
              </a:defRPr>
            </a:lvl1pPr>
          </a:lstStyle>
          <a:p>
            <a:pPr marL="6350"/>
            <a:r>
              <a:rPr lang="en-GB" sz="4000" dirty="0">
                <a:solidFill>
                  <a:schemeClr val="bg1"/>
                </a:solidFill>
                <a:latin typeface="Arial"/>
                <a:cs typeface="Arial"/>
              </a:rPr>
              <a:t>‘What are the links between</a:t>
            </a:r>
            <a:br>
              <a:rPr lang="en-GB" sz="4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4000" dirty="0">
                <a:solidFill>
                  <a:schemeClr val="bg1"/>
                </a:solidFill>
                <a:latin typeface="Arial"/>
                <a:cs typeface="Arial"/>
              </a:rPr>
              <a:t>jobs and money?’ video</a:t>
            </a:r>
          </a:p>
        </p:txBody>
      </p:sp>
      <p:pic>
        <p:nvPicPr>
          <p:cNvPr id="8" name="Picture 7">
            <a:hlinkClick r:id="rId2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r="2688"/>
          <a:stretch/>
        </p:blipFill>
        <p:spPr>
          <a:xfrm>
            <a:off x="4935760" y="2501803"/>
            <a:ext cx="6760360" cy="3748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0453556-254B-1F45-8A51-A931A6C62BB7}"/>
              </a:ext>
            </a:extLst>
          </p:cNvPr>
          <p:cNvGrpSpPr/>
          <p:nvPr/>
        </p:nvGrpSpPr>
        <p:grpSpPr>
          <a:xfrm>
            <a:off x="7558167" y="3400441"/>
            <a:ext cx="1903002" cy="1903002"/>
            <a:chOff x="7865406" y="3648435"/>
            <a:chExt cx="1903002" cy="1903002"/>
          </a:xfrm>
        </p:grpSpPr>
        <p:sp>
          <p:nvSpPr>
            <p:cNvPr id="10" name="Oval 9">
              <a:hlinkClick r:id="rId2"/>
              <a:hlinkHover r:id="" action="ppaction://noaction" highlightClick="1"/>
            </p:cNvPr>
            <p:cNvSpPr/>
            <p:nvPr/>
          </p:nvSpPr>
          <p:spPr>
            <a:xfrm>
              <a:off x="7865406" y="3648435"/>
              <a:ext cx="1903002" cy="1903002"/>
            </a:xfrm>
            <a:prstGeom prst="ellipse">
              <a:avLst/>
            </a:prstGeom>
            <a:solidFill>
              <a:srgbClr val="3488A0">
                <a:alpha val="7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Isosceles Triangle 10">
              <a:hlinkClick r:id="rId2" highlightClick="1"/>
              <a:hlinkHover r:id="" action="ppaction://noaction" highlightClick="1"/>
            </p:cNvPr>
            <p:cNvSpPr/>
            <p:nvPr/>
          </p:nvSpPr>
          <p:spPr>
            <a:xfrm rot="5400000">
              <a:off x="8471090" y="4209150"/>
              <a:ext cx="852567" cy="781572"/>
            </a:xfrm>
            <a:prstGeom prst="triangl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00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975957" y="2565681"/>
            <a:ext cx="2309035" cy="2309035"/>
          </a:xfrm>
          <a:prstGeom prst="ellipse">
            <a:avLst/>
          </a:prstGeom>
          <a:solidFill>
            <a:srgbClr val="FFBC22"/>
          </a:solidFill>
          <a:ln>
            <a:noFill/>
          </a:ln>
          <a:effectLst>
            <a:reflection stA="20000" endPos="36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Oval 23"/>
          <p:cNvSpPr/>
          <p:nvPr/>
        </p:nvSpPr>
        <p:spPr>
          <a:xfrm>
            <a:off x="5175811" y="1050747"/>
            <a:ext cx="2309035" cy="2309035"/>
          </a:xfrm>
          <a:prstGeom prst="ellipse">
            <a:avLst/>
          </a:prstGeom>
          <a:solidFill>
            <a:srgbClr val="E74960"/>
          </a:solidFill>
          <a:ln>
            <a:noFill/>
          </a:ln>
          <a:effectLst>
            <a:reflection stA="20000" endPos="36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990099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217230" y="1807212"/>
            <a:ext cx="2309035" cy="2309035"/>
          </a:xfrm>
          <a:prstGeom prst="ellipse">
            <a:avLst/>
          </a:prstGeom>
          <a:solidFill>
            <a:srgbClr val="42145F"/>
          </a:solidFill>
          <a:ln>
            <a:noFill/>
          </a:ln>
          <a:effectLst>
            <a:reflection stA="20000" endPos="36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263856" y="3052752"/>
            <a:ext cx="1725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</a:t>
            </a:r>
          </a:p>
          <a:p>
            <a:pPr algn="ctr"/>
            <a:r>
              <a:rPr lang="en-GB" sz="28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GB" sz="28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unpaid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284" y="5044570"/>
            <a:ext cx="3628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/>
              <a:buChar char="•"/>
            </a:pPr>
            <a: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reasons someone </a:t>
            </a:r>
            <a:b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do </a:t>
            </a:r>
            <a:b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unpaid work?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81524" y="4194995"/>
            <a:ext cx="3528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/>
              <a:buChar char="•"/>
            </a:pPr>
            <a: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staff </a:t>
            </a:r>
            <a:b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hired for a specific amount of time, and will often know their end date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3628" y="5420164"/>
            <a:ext cx="3164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/>
              <a:buChar char="•"/>
            </a:pPr>
            <a: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any jobs that are often part time?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8275" y="1171025"/>
            <a:ext cx="4291044" cy="7243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488A0"/>
                </a:solidFill>
                <a:latin typeface="RN House Sans" panose="020B0504020203020204" pitchFamily="34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42145F"/>
                </a:solidFill>
                <a:latin typeface="Arial"/>
                <a:cs typeface="Arial"/>
              </a:rPr>
              <a:t>What is a job?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8079" y="1480282"/>
            <a:ext cx="19341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time </a:t>
            </a:r>
            <a:br>
              <a:rPr lang="en-GB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br>
              <a:rPr lang="en-GB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52313" y="2357719"/>
            <a:ext cx="2038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or temporary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0721" y="3401648"/>
            <a:ext cx="3462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/>
              <a:buChar char="•"/>
            </a:pPr>
            <a: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full-time worker </a:t>
            </a:r>
            <a:b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usually work </a:t>
            </a:r>
            <a:b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hours or more </a:t>
            </a:r>
            <a:b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week, but this </a:t>
            </a:r>
            <a:b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vary </a:t>
            </a:r>
          </a:p>
        </p:txBody>
      </p:sp>
      <p:pic>
        <p:nvPicPr>
          <p:cNvPr id="16" name="Picture 15" descr="shutterstock_360825863.psd">
            <a:extLst>
              <a:ext uri="{FF2B5EF4-FFF2-40B4-BE49-F238E27FC236}">
                <a16:creationId xmlns:a16="http://schemas.microsoft.com/office/drawing/2014/main" id="{B9347C80-6422-F64F-AE4A-6F2F2C6CEE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1" t="70781" r="29164" b="59"/>
          <a:stretch/>
        </p:blipFill>
        <p:spPr>
          <a:xfrm>
            <a:off x="326261" y="1829973"/>
            <a:ext cx="1771480" cy="3116971"/>
          </a:xfrm>
          <a:prstGeom prst="rect">
            <a:avLst/>
          </a:prstGeom>
          <a:effectLst>
            <a:reflection blurRad="6350" stA="18000" endPos="8000" dir="5400000" sy="-100000" algn="bl" rotWithShape="0"/>
          </a:effectLst>
        </p:spPr>
      </p:pic>
      <p:pic>
        <p:nvPicPr>
          <p:cNvPr id="17" name="Picture 16" descr="shutterstock_360825863.psd">
            <a:extLst>
              <a:ext uri="{FF2B5EF4-FFF2-40B4-BE49-F238E27FC236}">
                <a16:creationId xmlns:a16="http://schemas.microsoft.com/office/drawing/2014/main" id="{704DE06B-0EBA-CA46-B47D-02154ADF37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" t="-2776" r="85774" b="69488"/>
          <a:stretch/>
        </p:blipFill>
        <p:spPr>
          <a:xfrm>
            <a:off x="4308958" y="-159409"/>
            <a:ext cx="1307380" cy="3467386"/>
          </a:xfrm>
          <a:prstGeom prst="rect">
            <a:avLst/>
          </a:prstGeom>
          <a:effectLst>
            <a:reflection blurRad="6350" stA="40000" endPos="10000" dir="5400000" sy="-100000" algn="bl" rotWithShape="0"/>
          </a:effectLst>
        </p:spPr>
      </p:pic>
      <p:pic>
        <p:nvPicPr>
          <p:cNvPr id="18" name="Picture 17" descr="shutterstock_360825863.psd">
            <a:extLst>
              <a:ext uri="{FF2B5EF4-FFF2-40B4-BE49-F238E27FC236}">
                <a16:creationId xmlns:a16="http://schemas.microsoft.com/office/drawing/2014/main" id="{D0329563-C5D3-A144-9C50-F4EDB4263F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4" t="38169" r="34274" b="33069"/>
          <a:stretch/>
        </p:blipFill>
        <p:spPr>
          <a:xfrm>
            <a:off x="10126658" y="1160443"/>
            <a:ext cx="1289894" cy="2955804"/>
          </a:xfrm>
          <a:prstGeom prst="rect">
            <a:avLst/>
          </a:prstGeom>
          <a:effectLst>
            <a:reflection blurRad="6350" stA="51000" endPos="2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919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8733" y="1691912"/>
            <a:ext cx="8042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can be paid in a number of ways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579" y="2351086"/>
            <a:ext cx="11354098" cy="4529702"/>
          </a:xfrm>
          <a:prstGeom prst="rect">
            <a:avLst/>
          </a:prstGeom>
          <a:noFill/>
        </p:spPr>
        <p:txBody>
          <a:bodyPr wrap="square" numCol="2" spcCol="396000" rtlCol="0">
            <a:spAutoFit/>
          </a:bodyPr>
          <a:lstStyle/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get paid a </a:t>
            </a:r>
            <a:r>
              <a:rPr lang="en-GB" sz="24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this is </a:t>
            </a: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are told the amount of money you will earn in one year. You will normally receive the same amount of pay every month in your bank account.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people get paid an </a:t>
            </a:r>
            <a:r>
              <a:rPr lang="en-GB" sz="24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hourly rate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when you earn a set amount for every hour that you work. The more hours you work, the more pay you’ll receive.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get paid </a:t>
            </a:r>
            <a:r>
              <a:rPr lang="en-GB" sz="24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 work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this is when you’re paid a set amount for every item you make. The more items you produce, the more you’ll be paid.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people get </a:t>
            </a:r>
            <a:r>
              <a:rPr lang="en-GB" sz="24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this is mostly for sales jobs, when you receive a share of all the sales you make. Often you will get commission as an extra on top </a:t>
            </a: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 salary.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0579" y="976156"/>
            <a:ext cx="8258435" cy="88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488A0"/>
                </a:solidFill>
                <a:latin typeface="RN House Sans" panose="020B0504020203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FFFFFF"/>
                </a:solidFill>
                <a:latin typeface="Arial"/>
                <a:cs typeface="Arial"/>
              </a:rPr>
              <a:t>How are people paid for jobs?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E3F88-7068-4D45-8573-6243ED446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4" r="69863"/>
          <a:stretch/>
        </p:blipFill>
        <p:spPr>
          <a:xfrm>
            <a:off x="6575881" y="336884"/>
            <a:ext cx="2151287" cy="17262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68CF8A-A8F6-EA4E-A58C-849DDF1F25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7" t="-20795" r="8546" b="78959"/>
          <a:stretch/>
        </p:blipFill>
        <p:spPr>
          <a:xfrm rot="3003164">
            <a:off x="8019670" y="64168"/>
            <a:ext cx="2151287" cy="17262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B1ED50-AA3D-3B40-92CF-3289FA0AF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2" t="11286" r="-2044" b="75888"/>
          <a:stretch/>
        </p:blipFill>
        <p:spPr>
          <a:xfrm rot="3003164">
            <a:off x="11235770" y="1929968"/>
            <a:ext cx="864659" cy="5218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509B89-23A6-0E45-9AF3-764BD0FFD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8" t="12311" r="16855" b="45853"/>
          <a:stretch/>
        </p:blipFill>
        <p:spPr>
          <a:xfrm>
            <a:off x="9078449" y="545431"/>
            <a:ext cx="2151287" cy="17262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F4B994-B3DB-3143-BFFC-94480D339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7" t="66344" r="15076" b="-8180"/>
          <a:stretch/>
        </p:blipFill>
        <p:spPr>
          <a:xfrm rot="7187531">
            <a:off x="10794340" y="3767853"/>
            <a:ext cx="2151287" cy="17262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DA2B73-B636-3747-9D29-14C5F2743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8" t="31751" r="16855" b="45853"/>
          <a:stretch/>
        </p:blipFill>
        <p:spPr>
          <a:xfrm>
            <a:off x="6741499" y="0"/>
            <a:ext cx="2151287" cy="9241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779B03-B187-F642-B5C0-DC444788D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7" t="66344" r="15076" b="-8180"/>
          <a:stretch/>
        </p:blipFill>
        <p:spPr>
          <a:xfrm rot="250994">
            <a:off x="8972927" y="699785"/>
            <a:ext cx="2151287" cy="17262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C91BBE-A228-CA4A-B00A-29A800D96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7" t="66344" r="15076" b="-8180"/>
          <a:stretch/>
        </p:blipFill>
        <p:spPr>
          <a:xfrm rot="250994">
            <a:off x="3218736" y="-440102"/>
            <a:ext cx="2151287" cy="17262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77239D-530C-254E-86DF-921EC2A69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8" t="31751" r="16855" b="45853"/>
          <a:stretch/>
        </p:blipFill>
        <p:spPr>
          <a:xfrm rot="10800000">
            <a:off x="4294379" y="5933842"/>
            <a:ext cx="2151287" cy="9241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4371BB-EFA8-E94B-A1B6-3E95C17E8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71391" r="69863" b="7653"/>
          <a:stretch/>
        </p:blipFill>
        <p:spPr>
          <a:xfrm>
            <a:off x="3158639" y="5993317"/>
            <a:ext cx="1309680" cy="8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F787F0-93EB-B84F-9D04-5AF6E963E407}"/>
              </a:ext>
            </a:extLst>
          </p:cNvPr>
          <p:cNvSpPr/>
          <p:nvPr/>
        </p:nvSpPr>
        <p:spPr>
          <a:xfrm>
            <a:off x="4212237" y="1341909"/>
            <a:ext cx="6670622" cy="4684137"/>
          </a:xfrm>
          <a:prstGeom prst="ellipse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83301" y="4465145"/>
            <a:ext cx="3883658" cy="334017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Match the salaries with the nine jobs listed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29839" y="2685867"/>
            <a:ext cx="4650059" cy="1283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488A0"/>
                </a:solidFill>
                <a:latin typeface="RN House Sans" panose="020B0504020203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Arial"/>
                <a:cs typeface="Arial"/>
              </a:rPr>
              <a:t>‘Jobs and money’ </a:t>
            </a:r>
          </a:p>
          <a:p>
            <a:r>
              <a:rPr lang="en-GB" sz="4000" dirty="0">
                <a:solidFill>
                  <a:schemeClr val="bg1"/>
                </a:solidFill>
                <a:latin typeface="Arial"/>
                <a:cs typeface="Arial"/>
              </a:rPr>
              <a:t>activity sheet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8368">
            <a:off x="1697734" y="958442"/>
            <a:ext cx="3856580" cy="5451066"/>
          </a:xfrm>
          <a:prstGeom prst="rect">
            <a:avLst/>
          </a:prstGeom>
          <a:effectLst>
            <a:outerShdw blurRad="279400" dist="342900" dir="7800000" algn="bl" rotWithShape="0">
              <a:prstClr val="black">
                <a:alpha val="2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87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1" t="39459" r="38801" b="38145"/>
          <a:stretch/>
        </p:blipFill>
        <p:spPr>
          <a:xfrm>
            <a:off x="7770979" y="3502205"/>
            <a:ext cx="1999686" cy="199968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63640" r="77255" b="21524"/>
          <a:stretch/>
        </p:blipFill>
        <p:spPr>
          <a:xfrm>
            <a:off x="10866244" y="1269345"/>
            <a:ext cx="996505" cy="996505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12" y="3125306"/>
            <a:ext cx="1202935" cy="1202935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75" y="2256128"/>
            <a:ext cx="723402" cy="72340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6" t="62073" r="30890" b="19236"/>
          <a:stretch/>
        </p:blipFill>
        <p:spPr>
          <a:xfrm>
            <a:off x="9789306" y="4973061"/>
            <a:ext cx="1169473" cy="1155189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425" y="1773661"/>
            <a:ext cx="1267009" cy="1267009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12" y="5479242"/>
            <a:ext cx="1103369" cy="1103369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9" t="80601" r="7315" b="2724"/>
          <a:stretch/>
        </p:blipFill>
        <p:spPr>
          <a:xfrm>
            <a:off x="9556831" y="2022323"/>
            <a:ext cx="2305918" cy="2305918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3741" y="1001232"/>
            <a:ext cx="10675161" cy="16196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488A0"/>
                </a:solidFill>
                <a:latin typeface="RN House Sans" panose="020B0504020203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Arial"/>
                <a:cs typeface="Arial"/>
              </a:rPr>
              <a:t>‘Jobs and money’ activity sheet answers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006620"/>
              </p:ext>
            </p:extLst>
          </p:nvPr>
        </p:nvGraphicFramePr>
        <p:xfrm>
          <a:off x="673194" y="2324136"/>
          <a:ext cx="6757544" cy="3759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6635">
                  <a:extLst>
                    <a:ext uri="{9D8B030D-6E8A-4147-A177-3AD203B41FA5}">
                      <a16:colId xmlns:a16="http://schemas.microsoft.com/office/drawing/2014/main" val="3584507996"/>
                    </a:ext>
                  </a:extLst>
                </a:gridCol>
                <a:gridCol w="1870909">
                  <a:extLst>
                    <a:ext uri="{9D8B030D-6E8A-4147-A177-3AD203B41FA5}">
                      <a16:colId xmlns:a16="http://schemas.microsoft.com/office/drawing/2014/main" val="803503528"/>
                    </a:ext>
                  </a:extLst>
                </a:gridCol>
              </a:tblGrid>
              <a:tr h="4226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Chief executive of an oil company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£4,300,000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75964"/>
                  </a:ext>
                </a:extLst>
              </a:tr>
              <a:tr h="4226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Top footballer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£1,144,000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032512"/>
                  </a:ext>
                </a:extLst>
              </a:tr>
              <a:tr h="37862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Prime minister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£142,000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85251"/>
                  </a:ext>
                </a:extLst>
              </a:tr>
              <a:tr h="4226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Managing director of a business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£112,000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485165"/>
                  </a:ext>
                </a:extLst>
              </a:tr>
              <a:tr h="422656">
                <a:tc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Doctor</a:t>
                      </a:r>
                      <a:endParaRPr lang="en-GB" sz="2100" b="1" i="0" kern="1200" dirty="0">
                        <a:solidFill>
                          <a:srgbClr val="42145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£82,000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19123"/>
                  </a:ext>
                </a:extLst>
              </a:tr>
              <a:tr h="4226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Airline pilot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£72,000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6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Train driver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£42,000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656">
                <a:tc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Nurse</a:t>
                      </a:r>
                      <a:endParaRPr lang="en-GB" sz="2100" b="1" i="0" kern="1200" dirty="0">
                        <a:solidFill>
                          <a:srgbClr val="42145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£27,000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6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Postal worker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i="0" dirty="0">
                          <a:solidFill>
                            <a:srgbClr val="42145F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£20,000</a:t>
                      </a:r>
                    </a:p>
                  </a:txBody>
                  <a:tcPr marL="144000" marR="0" marT="0" marB="0">
                    <a:solidFill>
                      <a:srgbClr val="FBBA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3194" y="6229789"/>
            <a:ext cx="10515600" cy="4635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867" dirty="0">
                <a:solidFill>
                  <a:schemeClr val="bg1"/>
                </a:solidFill>
                <a:latin typeface="Arial"/>
                <a:cs typeface="Arial"/>
              </a:rPr>
              <a:t>(Source: Office for National Statistics, 2012)</a:t>
            </a:r>
          </a:p>
        </p:txBody>
      </p:sp>
    </p:spTree>
    <p:extLst>
      <p:ext uri="{BB962C8B-B14F-4D97-AF65-F5344CB8AC3E}">
        <p14:creationId xmlns:p14="http://schemas.microsoft.com/office/powerpoint/2010/main" val="424117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loud Callout 28">
            <a:extLst>
              <a:ext uri="{FF2B5EF4-FFF2-40B4-BE49-F238E27FC236}">
                <a16:creationId xmlns:a16="http://schemas.microsoft.com/office/drawing/2014/main" id="{657D71BD-8EDE-8D4E-A97B-AD87D20C2433}"/>
              </a:ext>
            </a:extLst>
          </p:cNvPr>
          <p:cNvSpPr/>
          <p:nvPr/>
        </p:nvSpPr>
        <p:spPr>
          <a:xfrm rot="20163525" flipV="1">
            <a:off x="7810703" y="792680"/>
            <a:ext cx="4362605" cy="2889389"/>
          </a:xfrm>
          <a:prstGeom prst="cloudCallout">
            <a:avLst>
              <a:gd name="adj1" fmla="val -6970"/>
              <a:gd name="adj2" fmla="val 4204"/>
            </a:avLst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Cloud Callout 27">
            <a:extLst>
              <a:ext uri="{FF2B5EF4-FFF2-40B4-BE49-F238E27FC236}">
                <a16:creationId xmlns:a16="http://schemas.microsoft.com/office/drawing/2014/main" id="{B125D64D-F8E3-6D4C-AC89-432D8E3A13EF}"/>
              </a:ext>
            </a:extLst>
          </p:cNvPr>
          <p:cNvSpPr/>
          <p:nvPr/>
        </p:nvSpPr>
        <p:spPr>
          <a:xfrm rot="775292">
            <a:off x="153557" y="307100"/>
            <a:ext cx="4362605" cy="2300120"/>
          </a:xfrm>
          <a:prstGeom prst="cloudCallout">
            <a:avLst>
              <a:gd name="adj1" fmla="val -6970"/>
              <a:gd name="adj2" fmla="val 4204"/>
            </a:avLst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66AA1ED2-9085-A143-B8FA-4CCD42020DEC}"/>
              </a:ext>
            </a:extLst>
          </p:cNvPr>
          <p:cNvSpPr/>
          <p:nvPr/>
        </p:nvSpPr>
        <p:spPr>
          <a:xfrm rot="775292">
            <a:off x="131386" y="505372"/>
            <a:ext cx="11467076" cy="6045849"/>
          </a:xfrm>
          <a:prstGeom prst="cloudCallout">
            <a:avLst>
              <a:gd name="adj1" fmla="val -6970"/>
              <a:gd name="adj2" fmla="val 4204"/>
            </a:avLst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45963" y="2343245"/>
            <a:ext cx="8848165" cy="194011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42145F"/>
                </a:solidFill>
                <a:latin typeface="Arial"/>
                <a:cs typeface="Arial"/>
              </a:rPr>
              <a:t>What factors might people consider when picking a job?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42145F"/>
                </a:solidFill>
                <a:latin typeface="Arial"/>
                <a:cs typeface="Arial"/>
              </a:rPr>
              <a:t>How do people decide what job they want to do?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42145F"/>
                </a:solidFill>
                <a:latin typeface="Arial"/>
                <a:cs typeface="Arial"/>
              </a:rPr>
              <a:t>Challenge:</a:t>
            </a:r>
            <a:r>
              <a:rPr lang="en-GB" sz="2400" dirty="0">
                <a:solidFill>
                  <a:srgbClr val="42145F"/>
                </a:solidFill>
                <a:latin typeface="Arial"/>
                <a:cs typeface="Arial"/>
              </a:rPr>
              <a:t> arrange your ideas in lists in order of what you </a:t>
            </a:r>
            <a:br>
              <a:rPr lang="en-GB" sz="2400" dirty="0">
                <a:solidFill>
                  <a:srgbClr val="42145F"/>
                </a:solidFill>
                <a:latin typeface="Arial"/>
                <a:cs typeface="Arial"/>
              </a:rPr>
            </a:br>
            <a:r>
              <a:rPr lang="en-GB" sz="2400" dirty="0">
                <a:solidFill>
                  <a:srgbClr val="42145F"/>
                </a:solidFill>
                <a:latin typeface="Arial"/>
                <a:cs typeface="Arial"/>
              </a:rPr>
              <a:t>think would be the most important to the least important.</a:t>
            </a:r>
          </a:p>
          <a:p>
            <a:pPr marL="0" indent="0">
              <a:buNone/>
            </a:pPr>
            <a:endParaRPr lang="en-GB" sz="2133" dirty="0">
              <a:solidFill>
                <a:srgbClr val="42145F"/>
              </a:solidFill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9987" y="1557530"/>
            <a:ext cx="11711903" cy="917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488A0"/>
                </a:solidFill>
                <a:latin typeface="RN House Sans" panose="020B0504020203020204" pitchFamily="34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42145F"/>
                </a:solidFill>
                <a:latin typeface="Arial"/>
                <a:cs typeface="Arial"/>
              </a:rPr>
              <a:t>Write a list of factors that influence job choices</a:t>
            </a:r>
          </a:p>
        </p:txBody>
      </p:sp>
      <p:pic>
        <p:nvPicPr>
          <p:cNvPr id="2" name="Picture 1" descr="shutterstock_23037669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56"/>
          <a:stretch/>
        </p:blipFill>
        <p:spPr>
          <a:xfrm>
            <a:off x="-378731" y="3860350"/>
            <a:ext cx="2166939" cy="2985177"/>
          </a:xfrm>
          <a:prstGeom prst="rect">
            <a:avLst/>
          </a:prstGeom>
        </p:spPr>
      </p:pic>
      <p:pic>
        <p:nvPicPr>
          <p:cNvPr id="19" name="Picture 18" descr="shutterstock_23037669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r="84946"/>
          <a:stretch/>
        </p:blipFill>
        <p:spPr>
          <a:xfrm>
            <a:off x="1453600" y="3834996"/>
            <a:ext cx="1729403" cy="3029091"/>
          </a:xfrm>
          <a:prstGeom prst="rect">
            <a:avLst/>
          </a:prstGeom>
        </p:spPr>
      </p:pic>
      <p:pic>
        <p:nvPicPr>
          <p:cNvPr id="20" name="Picture 19" descr="shutterstock_23037669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0" t="-1631" r="44349" b="1631"/>
          <a:stretch/>
        </p:blipFill>
        <p:spPr>
          <a:xfrm>
            <a:off x="2907191" y="3828911"/>
            <a:ext cx="1877641" cy="3029089"/>
          </a:xfrm>
          <a:prstGeom prst="rect">
            <a:avLst/>
          </a:prstGeom>
        </p:spPr>
      </p:pic>
      <p:pic>
        <p:nvPicPr>
          <p:cNvPr id="21" name="Picture 20" descr="shutterstock_23037669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4" r="37744"/>
          <a:stretch/>
        </p:blipFill>
        <p:spPr>
          <a:xfrm>
            <a:off x="4465346" y="3840753"/>
            <a:ext cx="1704700" cy="3029092"/>
          </a:xfrm>
          <a:prstGeom prst="rect">
            <a:avLst/>
          </a:prstGeom>
        </p:spPr>
      </p:pic>
      <p:pic>
        <p:nvPicPr>
          <p:cNvPr id="22" name="Picture 21" descr="shutterstock_23037669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7" r="31042"/>
          <a:stretch/>
        </p:blipFill>
        <p:spPr>
          <a:xfrm>
            <a:off x="6003497" y="3828575"/>
            <a:ext cx="1704705" cy="3029091"/>
          </a:xfrm>
          <a:prstGeom prst="rect">
            <a:avLst/>
          </a:prstGeom>
        </p:spPr>
      </p:pic>
      <p:pic>
        <p:nvPicPr>
          <p:cNvPr id="23" name="Picture 22" descr="shutterstock_23037669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3" r="23855"/>
          <a:stretch/>
        </p:blipFill>
        <p:spPr>
          <a:xfrm>
            <a:off x="7042025" y="3848826"/>
            <a:ext cx="1877648" cy="3029092"/>
          </a:xfrm>
          <a:prstGeom prst="rect">
            <a:avLst/>
          </a:prstGeom>
        </p:spPr>
      </p:pic>
      <p:pic>
        <p:nvPicPr>
          <p:cNvPr id="24" name="Picture 23" descr="shutterstock_23037669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1" r="16571"/>
          <a:stretch/>
        </p:blipFill>
        <p:spPr>
          <a:xfrm>
            <a:off x="8464687" y="3835174"/>
            <a:ext cx="1902340" cy="3029091"/>
          </a:xfrm>
          <a:prstGeom prst="rect">
            <a:avLst/>
          </a:prstGeom>
        </p:spPr>
      </p:pic>
      <p:pic>
        <p:nvPicPr>
          <p:cNvPr id="25" name="Picture 24" descr="shutterstock_23037669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8" r="8704"/>
          <a:stretch/>
        </p:blipFill>
        <p:spPr>
          <a:xfrm>
            <a:off x="9804067" y="4031519"/>
            <a:ext cx="1859069" cy="28140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F0E328-8ED1-B94E-A04C-851EFDF2762A}"/>
              </a:ext>
            </a:extLst>
          </p:cNvPr>
          <p:cNvSpPr/>
          <p:nvPr/>
        </p:nvSpPr>
        <p:spPr>
          <a:xfrm>
            <a:off x="9845997" y="6376331"/>
            <a:ext cx="19720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cs typeface="Arial" panose="020B0604020202020204" pitchFamily="34" charset="0"/>
              </a:rPr>
              <a:t>How can I pay for things?</a:t>
            </a:r>
            <a:r>
              <a:rPr lang="en-US" sz="1100" b="1" i="0" baseline="0" dirty="0">
                <a:solidFill>
                  <a:schemeClr val="bg1"/>
                </a:solidFill>
              </a:rPr>
              <a:t> | </a:t>
            </a:r>
            <a:fld id="{DC05E1EE-818C-8646-B2D7-09A9D629E3D2}" type="slidenum">
              <a:rPr lang="en-US" sz="1100" b="1" i="0" baseline="0" smtClean="0">
                <a:solidFill>
                  <a:schemeClr val="bg1"/>
                </a:solidFill>
              </a:rPr>
              <a:pPr algn="r"/>
              <a:t>8</a:t>
            </a:fld>
            <a:endParaRPr lang="en-US" sz="1100" b="1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4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4815372" y="1989998"/>
            <a:ext cx="2475022" cy="24750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990099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542866" y="2058987"/>
            <a:ext cx="2990905" cy="2990905"/>
          </a:xfrm>
          <a:prstGeom prst="ellipse">
            <a:avLst/>
          </a:prstGeom>
          <a:solidFill>
            <a:srgbClr val="FFB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BC2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7416" y="2066263"/>
            <a:ext cx="2861459" cy="2861459"/>
          </a:xfrm>
          <a:prstGeom prst="ellipse">
            <a:avLst/>
          </a:prstGeom>
          <a:solidFill>
            <a:srgbClr val="FFBC2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90099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11340" y="3848106"/>
            <a:ext cx="2880416" cy="2880416"/>
          </a:xfrm>
          <a:prstGeom prst="ellipse">
            <a:avLst/>
          </a:prstGeom>
          <a:solidFill>
            <a:srgbClr val="06B3B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E74960">
                  <a:alpha val="0"/>
                </a:srgb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13371" y="3820006"/>
            <a:ext cx="2778946" cy="2778946"/>
          </a:xfrm>
          <a:prstGeom prst="ellipse">
            <a:avLst/>
          </a:prstGeom>
          <a:solidFill>
            <a:srgbClr val="E7496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990099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786602" y="4073783"/>
            <a:ext cx="2001157" cy="2001157"/>
          </a:xfrm>
          <a:prstGeom prst="ellipse">
            <a:avLst/>
          </a:prstGeom>
          <a:solidFill>
            <a:srgbClr val="E7496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BC22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33998" y="1062381"/>
            <a:ext cx="2354421" cy="23544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990099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51530" y="2877830"/>
            <a:ext cx="1423371" cy="1423371"/>
          </a:xfrm>
          <a:prstGeom prst="ellipse">
            <a:avLst/>
          </a:prstGeom>
          <a:solidFill>
            <a:srgbClr val="E7496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9900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0933096">
            <a:off x="3128831" y="4489305"/>
            <a:ext cx="26888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hourly</a:t>
            </a:r>
          </a:p>
          <a:p>
            <a:pPr algn="ctr"/>
            <a:r>
              <a:rPr lang="en-GB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</a:p>
        </p:txBody>
      </p:sp>
      <p:sp>
        <p:nvSpPr>
          <p:cNvPr id="6" name="Rectangle 5"/>
          <p:cNvSpPr/>
          <p:nvPr/>
        </p:nvSpPr>
        <p:spPr>
          <a:xfrm rot="20152738">
            <a:off x="282732" y="3195924"/>
            <a:ext cx="27274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b="1" dirty="0">
                <a:solidFill>
                  <a:srgbClr val="480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endParaRPr lang="en-GB" sz="3300" dirty="0">
              <a:solidFill>
                <a:srgbClr val="480F6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828690">
            <a:off x="4840174" y="2904154"/>
            <a:ext cx="2450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time</a:t>
            </a:r>
            <a:endParaRPr lang="en-GB" sz="3600" dirty="0">
              <a:solidFill>
                <a:srgbClr val="421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832270">
            <a:off x="10069021" y="4485140"/>
            <a:ext cx="13997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</a:t>
            </a:r>
          </a:p>
          <a:p>
            <a:pPr algn="ctr"/>
            <a:r>
              <a:rPr lang="en-GB" sz="3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n-GB" sz="37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793640">
            <a:off x="7582274" y="3143709"/>
            <a:ext cx="289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</a:p>
        </p:txBody>
      </p:sp>
      <p:sp>
        <p:nvSpPr>
          <p:cNvPr id="11" name="Rectangle 10"/>
          <p:cNvSpPr/>
          <p:nvPr/>
        </p:nvSpPr>
        <p:spPr>
          <a:xfrm rot="19911022">
            <a:off x="6374262" y="4760292"/>
            <a:ext cx="2485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</a:t>
            </a:r>
          </a:p>
        </p:txBody>
      </p:sp>
      <p:sp>
        <p:nvSpPr>
          <p:cNvPr id="12" name="Rectangle 11"/>
          <p:cNvSpPr/>
          <p:nvPr/>
        </p:nvSpPr>
        <p:spPr>
          <a:xfrm rot="1801242">
            <a:off x="3320641" y="3296486"/>
            <a:ext cx="1273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</a:t>
            </a:r>
          </a:p>
        </p:txBody>
      </p:sp>
      <p:sp>
        <p:nvSpPr>
          <p:cNvPr id="14" name="Rectangle 13"/>
          <p:cNvSpPr/>
          <p:nvPr/>
        </p:nvSpPr>
        <p:spPr>
          <a:xfrm rot="2348505">
            <a:off x="10087142" y="1708246"/>
            <a:ext cx="1865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6B3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unpaid job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7959" y="976612"/>
            <a:ext cx="9939625" cy="16851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488A0"/>
                </a:solidFill>
                <a:latin typeface="RN House Sans" panose="020B0504020203020204" pitchFamily="34" charset="0"/>
                <a:ea typeface="+mj-ea"/>
                <a:cs typeface="+mj-cs"/>
              </a:defRPr>
            </a:lvl1pPr>
          </a:lstStyle>
          <a:p>
            <a:r>
              <a:rPr lang="en-GB" sz="6600" dirty="0">
                <a:solidFill>
                  <a:schemeClr val="bg1"/>
                </a:solidFill>
                <a:latin typeface="Arial"/>
                <a:cs typeface="Arial"/>
              </a:rPr>
              <a:t>Jobs and money bingo</a:t>
            </a:r>
          </a:p>
        </p:txBody>
      </p:sp>
      <p:sp>
        <p:nvSpPr>
          <p:cNvPr id="18" name="Oval 17"/>
          <p:cNvSpPr/>
          <p:nvPr/>
        </p:nvSpPr>
        <p:spPr>
          <a:xfrm rot="1515840">
            <a:off x="614408" y="4281627"/>
            <a:ext cx="2156063" cy="2156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9900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460427">
            <a:off x="680642" y="5057964"/>
            <a:ext cx="201878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100" b="1">
                <a:solidFill>
                  <a:srgbClr val="06B3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GB" sz="3100" b="1" dirty="0">
                <a:solidFill>
                  <a:srgbClr val="06B3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GB" sz="3100" dirty="0">
              <a:solidFill>
                <a:srgbClr val="06B3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84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15051</TotalTime>
  <Words>451</Words>
  <Application>Microsoft Office PowerPoint</Application>
  <PresentationFormat>Widescreen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RN House Sans</vt:lpstr>
      <vt:lpstr>Office Theme</vt:lpstr>
      <vt:lpstr> Presentation </vt:lpstr>
      <vt:lpstr>In pairs, come up with an answer to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crowdfunding?</dc:title>
  <dc:creator>Claire Smith</dc:creator>
  <cp:lastModifiedBy>susan dobbie</cp:lastModifiedBy>
  <cp:revision>405</cp:revision>
  <cp:lastPrinted>2018-07-10T16:22:22Z</cp:lastPrinted>
  <dcterms:created xsi:type="dcterms:W3CDTF">2015-12-14T13:58:53Z</dcterms:created>
  <dcterms:modified xsi:type="dcterms:W3CDTF">2020-06-11T09:46:55Z</dcterms:modified>
</cp:coreProperties>
</file>