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58" r:id="rId2"/>
    <p:sldId id="264" r:id="rId3"/>
    <p:sldId id="275" r:id="rId4"/>
    <p:sldId id="276" r:id="rId5"/>
    <p:sldId id="278" r:id="rId6"/>
    <p:sldId id="279" r:id="rId7"/>
    <p:sldId id="280" r:id="rId8"/>
    <p:sldId id="295" r:id="rId9"/>
    <p:sldId id="286" r:id="rId10"/>
    <p:sldId id="296" r:id="rId11"/>
    <p:sldId id="297" r:id="rId12"/>
    <p:sldId id="287" r:id="rId13"/>
    <p:sldId id="288" r:id="rId14"/>
    <p:sldId id="289" r:id="rId15"/>
    <p:sldId id="298" r:id="rId16"/>
    <p:sldId id="291" r:id="rId17"/>
    <p:sldId id="292" r:id="rId18"/>
    <p:sldId id="293" r:id="rId19"/>
    <p:sldId id="294" r:id="rId20"/>
    <p:sldId id="299" r:id="rId21"/>
    <p:sldId id="277" r:id="rId22"/>
    <p:sldId id="267" r:id="rId23"/>
  </p:sldIdLst>
  <p:sldSz cx="9144000" cy="6858000" type="screen4x3"/>
  <p:notesSz cx="6858000" cy="9144000"/>
  <p:embeddedFontLst>
    <p:embeddedFont>
      <p:font typeface="Twinkl" panose="020B0604020202020204" charset="0"/>
      <p:regular r:id="rId26"/>
      <p:bold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9429"/>
    <a:srgbClr val="2E3B44"/>
    <a:srgbClr val="32404A"/>
    <a:srgbClr val="32404B"/>
    <a:srgbClr val="E94E13"/>
    <a:srgbClr val="F08215"/>
    <a:srgbClr val="0076B0"/>
    <a:srgbClr val="11743A"/>
    <a:srgbClr val="005722"/>
    <a:srgbClr val="CC4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75" autoAdjust="0"/>
    <p:restoredTop sz="94660"/>
  </p:normalViewPr>
  <p:slideViewPr>
    <p:cSldViewPr snapToGrid="0" showGuides="1">
      <p:cViewPr varScale="1">
        <p:scale>
          <a:sx n="73" d="100"/>
          <a:sy n="73" d="100"/>
        </p:scale>
        <p:origin x="1044"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planet-earth-second-level-sciences-cfe-curriculum-browser-scotland-cfe/biodiversity-and-interdependence-planet-earth-second-level-sciences-cfe-curriculum-browser-scotland-cfe/i-can-identify-and-classify-examples-of-living-things-past-and-present-to-help-me-appreciate-their-diversity-i-can-relate-physical-and-behavioural-characteristics-to-their-survival-or-extinction-scn-2-01a-biodiversity-and-interdependence-planet-earth-second-level-sciences-cfe-curriculum-browser-scotland-cf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et-earth-second-level-sciences-cfe-curriculum-browser-scotland-cfe/biodiversity-and-interdependence-planet-earth-second-level-sciences-cfe-curriculum-browser-scotland-cfe/i-can-identify-and-classify-examples-of-living-things-past-and-present-to-help-me-appreciate-their-diversity-i-can-relate-physical-and-behavioural-characteristics-to-their-survival-or-extinction-scn-2-01a-biodiversity-and-interdependence-planet-earth-second-level-sciences-cfe-curriculum-browser-scotland-c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5" name="Rectangle 4">
            <a:hlinkClick r:id="rId4"/>
            <a:extLst>
              <a:ext uri="{FF2B5EF4-FFF2-40B4-BE49-F238E27FC236}">
                <a16:creationId xmlns:a16="http://schemas.microsoft.com/office/drawing/2014/main" id="{23E98500-68F2-488A-930F-8F8F8CFC0A86}"/>
              </a:ext>
            </a:extLst>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bbc.co.uk/news/av/uk-scotland-36903242/killer-whale-hunts-a-seal-off-shetland" TargetMode="External"/><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4.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image" Target="../media/image5.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www.rspb.org.uk/birds-and-wildlife/wildlife-guides/bird-a-z/skylark/" TargetMode="External"/><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puffin">
            <a:extLst>
              <a:ext uri="{FF2B5EF4-FFF2-40B4-BE49-F238E27FC236}">
                <a16:creationId xmlns:a16="http://schemas.microsoft.com/office/drawing/2014/main" id="{0B827877-BD4A-4E71-A223-FE4C742832AC}"/>
              </a:ext>
            </a:extLst>
          </p:cNvPr>
          <p:cNvSpPr/>
          <p:nvPr/>
        </p:nvSpPr>
        <p:spPr>
          <a:xfrm>
            <a:off x="2010487" y="1984961"/>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puffin</a:t>
            </a:r>
          </a:p>
        </p:txBody>
      </p:sp>
      <p:sp>
        <p:nvSpPr>
          <p:cNvPr id="5" name="black bird">
            <a:extLst>
              <a:ext uri="{FF2B5EF4-FFF2-40B4-BE49-F238E27FC236}">
                <a16:creationId xmlns:a16="http://schemas.microsoft.com/office/drawing/2014/main" id="{E17B0A21-5763-4300-910F-7276E8AFE72B}"/>
              </a:ext>
            </a:extLst>
          </p:cNvPr>
          <p:cNvSpPr/>
          <p:nvPr/>
        </p:nvSpPr>
        <p:spPr>
          <a:xfrm>
            <a:off x="3975311" y="1971844"/>
            <a:ext cx="1216122"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blackbird</a:t>
            </a:r>
          </a:p>
        </p:txBody>
      </p:sp>
      <p:sp>
        <p:nvSpPr>
          <p:cNvPr id="6" name="skylark">
            <a:extLst>
              <a:ext uri="{FF2B5EF4-FFF2-40B4-BE49-F238E27FC236}">
                <a16:creationId xmlns:a16="http://schemas.microsoft.com/office/drawing/2014/main" id="{27FC374C-121B-4110-A432-244D02EF787A}"/>
              </a:ext>
            </a:extLst>
          </p:cNvPr>
          <p:cNvSpPr/>
          <p:nvPr/>
        </p:nvSpPr>
        <p:spPr>
          <a:xfrm>
            <a:off x="5989296" y="1981379"/>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skylark</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4705" y="3023328"/>
            <a:ext cx="3022416" cy="2314234"/>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9435" y="3707244"/>
            <a:ext cx="2637447" cy="2526407"/>
            <a:chOff x="344183"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918154"/>
              <a:ext cx="2198305" cy="2198305"/>
              <a:chOff x="768576" y="3918154"/>
              <a:chExt cx="2198305" cy="2198305"/>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274" y="4344876"/>
                <a:ext cx="853778" cy="653729"/>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44183"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3639" y="2011211"/>
            <a:ext cx="5086533" cy="3610908"/>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288891" y="5275432"/>
            <a:ext cx="5099459"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blackbird nests in trees or bushes and its eggs are blue-green with speckles. </a:t>
            </a:r>
          </a:p>
        </p:txBody>
      </p:sp>
    </p:spTree>
    <p:extLst>
      <p:ext uri="{BB962C8B-B14F-4D97-AF65-F5344CB8AC3E}">
        <p14:creationId xmlns:p14="http://schemas.microsoft.com/office/powerpoint/2010/main" val="10170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11743A"/>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par>
                          <p:cTn id="43" fill="hold">
                            <p:stCondLst>
                              <p:cond delay="2000"/>
                            </p:stCondLst>
                            <p:childTnLst>
                              <p:par>
                                <p:cTn id="44" presetID="1" presetClass="exit" presetSubtype="0" fill="hold" nodeType="afterEffect">
                                  <p:stCondLst>
                                    <p:cond delay="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4"/>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5"/>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6"/>
                                        </p:tgtEl>
                                        <p:attrNameLst>
                                          <p:attrName>style.visibility</p:attrName>
                                        </p:attrNameLst>
                                      </p:cBhvr>
                                      <p:to>
                                        <p:strVal val="hidden"/>
                                      </p:to>
                                    </p:se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6"/>
                                        </p:tgtEl>
                                        <p:attrNameLst>
                                          <p:attrName>fillcolor</p:attrName>
                                        </p:attrNameLst>
                                      </p:cBhvr>
                                      <p:to>
                                        <a:srgbClr val="E94E13"/>
                                      </p:to>
                                    </p:animClr>
                                    <p:set>
                                      <p:cBhvr>
                                        <p:cTn id="64" dur="2000" fill="hold"/>
                                        <p:tgtEl>
                                          <p:spTgt spid="6"/>
                                        </p:tgtEl>
                                        <p:attrNameLst>
                                          <p:attrName>fill.type</p:attrName>
                                        </p:attrNameLst>
                                      </p:cBhvr>
                                      <p:to>
                                        <p:strVal val="solid"/>
                                      </p:to>
                                    </p:set>
                                    <p:set>
                                      <p:cBhvr>
                                        <p:cTn id="6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sparrow">
            <a:extLst>
              <a:ext uri="{FF2B5EF4-FFF2-40B4-BE49-F238E27FC236}">
                <a16:creationId xmlns:a16="http://schemas.microsoft.com/office/drawing/2014/main" id="{0B827877-BD4A-4E71-A223-FE4C742832AC}"/>
              </a:ext>
            </a:extLst>
          </p:cNvPr>
          <p:cNvSpPr/>
          <p:nvPr/>
        </p:nvSpPr>
        <p:spPr>
          <a:xfrm>
            <a:off x="1445342" y="1984961"/>
            <a:ext cx="1709362"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house sparrow</a:t>
            </a:r>
          </a:p>
        </p:txBody>
      </p:sp>
      <p:sp>
        <p:nvSpPr>
          <p:cNvPr id="5" name="peregrine falcon">
            <a:extLst>
              <a:ext uri="{FF2B5EF4-FFF2-40B4-BE49-F238E27FC236}">
                <a16:creationId xmlns:a16="http://schemas.microsoft.com/office/drawing/2014/main" id="{E17B0A21-5763-4300-910F-7276E8AFE72B}"/>
              </a:ext>
            </a:extLst>
          </p:cNvPr>
          <p:cNvSpPr/>
          <p:nvPr/>
        </p:nvSpPr>
        <p:spPr>
          <a:xfrm>
            <a:off x="3627184" y="1981379"/>
            <a:ext cx="1889631"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peregrine falcon</a:t>
            </a:r>
          </a:p>
        </p:txBody>
      </p:sp>
      <p:sp>
        <p:nvSpPr>
          <p:cNvPr id="6" name="kingfisher">
            <a:extLst>
              <a:ext uri="{FF2B5EF4-FFF2-40B4-BE49-F238E27FC236}">
                <a16:creationId xmlns:a16="http://schemas.microsoft.com/office/drawing/2014/main" id="{27FC374C-121B-4110-A432-244D02EF787A}"/>
              </a:ext>
            </a:extLst>
          </p:cNvPr>
          <p:cNvSpPr/>
          <p:nvPr/>
        </p:nvSpPr>
        <p:spPr>
          <a:xfrm>
            <a:off x="5989296" y="1981379"/>
            <a:ext cx="127182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kingfisher</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4900" y="3023328"/>
            <a:ext cx="2142025" cy="2314234"/>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4697" y="3707244"/>
            <a:ext cx="2637447" cy="2526407"/>
            <a:chOff x="339445"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918154"/>
              <a:ext cx="2198305" cy="2198305"/>
              <a:chOff x="768576" y="3918154"/>
              <a:chExt cx="2198305" cy="2198305"/>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613873">
                <a:off x="946969" y="4242969"/>
                <a:ext cx="754011" cy="814630"/>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39445"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6483" y="1932045"/>
            <a:ext cx="4506580" cy="3253463"/>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571399" y="4766720"/>
            <a:ext cx="4506579" cy="1326105"/>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kingfisher scrapes out a nest 	in the sandy riverbank and the eggs are laid underground so camouflage is less important. Its eggs are white and glossy. </a:t>
            </a:r>
          </a:p>
        </p:txBody>
      </p:sp>
    </p:spTree>
    <p:extLst>
      <p:ext uri="{BB962C8B-B14F-4D97-AF65-F5344CB8AC3E}">
        <p14:creationId xmlns:p14="http://schemas.microsoft.com/office/powerpoint/2010/main" val="1007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E94E13"/>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6"/>
                                        </p:tgtEl>
                                        <p:attrNameLst>
                                          <p:attrName>fillcolor</p:attrName>
                                        </p:attrNameLst>
                                      </p:cBhvr>
                                      <p:to>
                                        <a:srgbClr val="11743A"/>
                                      </p:to>
                                    </p:animClr>
                                    <p:set>
                                      <p:cBhvr>
                                        <p:cTn id="48" dur="2000" fill="hold"/>
                                        <p:tgtEl>
                                          <p:spTgt spid="6"/>
                                        </p:tgtEl>
                                        <p:attrNameLst>
                                          <p:attrName>fill.type</p:attrName>
                                        </p:attrNameLst>
                                      </p:cBhvr>
                                      <p:to>
                                        <p:strVal val="solid"/>
                                      </p:to>
                                    </p:set>
                                    <p:set>
                                      <p:cBhvr>
                                        <p:cTn id="49" dur="2000" fill="hold"/>
                                        <p:tgtEl>
                                          <p:spTgt spid="6"/>
                                        </p:tgtEl>
                                        <p:attrNameLst>
                                          <p:attrName>fill.on</p:attrName>
                                        </p:attrNameLst>
                                      </p:cBhvr>
                                      <p:to>
                                        <p:strVal val="true"/>
                                      </p:to>
                                    </p:set>
                                  </p:childTnLst>
                                </p:cTn>
                              </p:par>
                            </p:childTnLst>
                          </p:cTn>
                        </p:par>
                        <p:par>
                          <p:cTn id="50" fill="hold">
                            <p:stCondLst>
                              <p:cond delay="2000"/>
                            </p:stCondLst>
                            <p:childTnLst>
                              <p:par>
                                <p:cTn id="51" presetID="1" presetClass="exit" presetSubtype="0" fill="hold" nodeType="after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Be a Responsible Ornithologist</a:t>
            </a:r>
            <a:endParaRPr lang="en-GB" sz="3600" dirty="0">
              <a:solidFill>
                <a:srgbClr val="689429"/>
              </a:solidFill>
              <a:latin typeface="+mn-lt"/>
            </a:endParaRPr>
          </a:p>
        </p:txBody>
      </p:sp>
      <p:grpSp>
        <p:nvGrpSpPr>
          <p:cNvPr id="14" name="Group 13">
            <a:extLst>
              <a:ext uri="{FF2B5EF4-FFF2-40B4-BE49-F238E27FC236}">
                <a16:creationId xmlns:a16="http://schemas.microsoft.com/office/drawing/2014/main" id="{DAD89A5C-E9DC-4E9A-80ED-C6E979C57192}"/>
              </a:ext>
            </a:extLst>
          </p:cNvPr>
          <p:cNvGrpSpPr/>
          <p:nvPr/>
        </p:nvGrpSpPr>
        <p:grpSpPr>
          <a:xfrm>
            <a:off x="1272074" y="1385922"/>
            <a:ext cx="6208315" cy="1744979"/>
            <a:chOff x="1272074" y="1385922"/>
            <a:chExt cx="6208315" cy="1744979"/>
          </a:xfrm>
        </p:grpSpPr>
        <p:sp>
          <p:nvSpPr>
            <p:cNvPr id="4" name="Rectangle 3">
              <a:extLst>
                <a:ext uri="{FF2B5EF4-FFF2-40B4-BE49-F238E27FC236}">
                  <a16:creationId xmlns:a16="http://schemas.microsoft.com/office/drawing/2014/main" id="{2DDC6B5F-4405-43BF-B5E2-ED8174453332}"/>
                </a:ext>
              </a:extLst>
            </p:cNvPr>
            <p:cNvSpPr/>
            <p:nvPr/>
          </p:nvSpPr>
          <p:spPr>
            <a:xfrm>
              <a:off x="2939142" y="1797874"/>
              <a:ext cx="4541247" cy="772107"/>
            </a:xfrm>
            <a:prstGeom prst="rect">
              <a:avLst/>
            </a:prstGeom>
            <a:solidFill>
              <a:srgbClr val="689429"/>
            </a:solidFill>
          </p:spPr>
          <p:txBody>
            <a:bodyPr wrap="square" lIns="288000" tIns="108000" rIns="108000" bIns="108000">
              <a:spAutoFit/>
            </a:bodyPr>
            <a:lstStyle/>
            <a:p>
              <a:r>
                <a:rPr lang="en-GB" dirty="0">
                  <a:solidFill>
                    <a:schemeClr val="bg1"/>
                  </a:solidFill>
                  <a:latin typeface="Twinkl" pitchFamily="2" charset="0"/>
                </a:rPr>
                <a:t>Remember to wash your hands thoroughly after handling any eggshells.</a:t>
              </a:r>
            </a:p>
          </p:txBody>
        </p:sp>
        <p:pic>
          <p:nvPicPr>
            <p:cNvPr id="3" name="Picture 2">
              <a:extLst>
                <a:ext uri="{FF2B5EF4-FFF2-40B4-BE49-F238E27FC236}">
                  <a16:creationId xmlns:a16="http://schemas.microsoft.com/office/drawing/2014/main" id="{E85BFC48-170E-4897-AC31-9DAEA1CA60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2074" y="1385922"/>
              <a:ext cx="1735810" cy="1744979"/>
            </a:xfrm>
            <a:prstGeom prst="ellipse">
              <a:avLst/>
            </a:prstGeom>
            <a:ln w="38100">
              <a:solidFill>
                <a:srgbClr val="689429"/>
              </a:solidFill>
            </a:ln>
          </p:spPr>
        </p:pic>
      </p:grpSp>
      <p:grpSp>
        <p:nvGrpSpPr>
          <p:cNvPr id="15" name="Group 14">
            <a:extLst>
              <a:ext uri="{FF2B5EF4-FFF2-40B4-BE49-F238E27FC236}">
                <a16:creationId xmlns:a16="http://schemas.microsoft.com/office/drawing/2014/main" id="{4648712F-38C8-41CE-85A9-57A9E540D7E8}"/>
              </a:ext>
            </a:extLst>
          </p:cNvPr>
          <p:cNvGrpSpPr/>
          <p:nvPr/>
        </p:nvGrpSpPr>
        <p:grpSpPr>
          <a:xfrm>
            <a:off x="1431200" y="2715556"/>
            <a:ext cx="6957150" cy="1803560"/>
            <a:chOff x="1431200" y="2600206"/>
            <a:chExt cx="6957150" cy="1803560"/>
          </a:xfrm>
        </p:grpSpPr>
        <p:sp>
          <p:nvSpPr>
            <p:cNvPr id="5" name="Rectangle 4">
              <a:extLst>
                <a:ext uri="{FF2B5EF4-FFF2-40B4-BE49-F238E27FC236}">
                  <a16:creationId xmlns:a16="http://schemas.microsoft.com/office/drawing/2014/main" id="{5F01FB9E-2FB8-431F-BE14-A39D1D3E543F}"/>
                </a:ext>
              </a:extLst>
            </p:cNvPr>
            <p:cNvSpPr/>
            <p:nvPr/>
          </p:nvSpPr>
          <p:spPr>
            <a:xfrm>
              <a:off x="1431200" y="3200705"/>
              <a:ext cx="4472506" cy="772107"/>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Don’t disturb nests and don’t remove </a:t>
              </a:r>
              <a:br>
                <a:rPr lang="en-GB" dirty="0">
                  <a:solidFill>
                    <a:schemeClr val="bg1"/>
                  </a:solidFill>
                  <a:latin typeface="Twinkl" pitchFamily="2" charset="0"/>
                </a:rPr>
              </a:br>
              <a:r>
                <a:rPr lang="en-GB" dirty="0">
                  <a:solidFill>
                    <a:schemeClr val="bg1"/>
                  </a:solidFill>
                  <a:latin typeface="Twinkl" pitchFamily="2" charset="0"/>
                </a:rPr>
                <a:t>the eggs; it is against the law.</a:t>
              </a:r>
            </a:p>
          </p:txBody>
        </p:sp>
        <p:pic>
          <p:nvPicPr>
            <p:cNvPr id="8" name="Picture 7">
              <a:extLst>
                <a:ext uri="{FF2B5EF4-FFF2-40B4-BE49-F238E27FC236}">
                  <a16:creationId xmlns:a16="http://schemas.microsoft.com/office/drawing/2014/main" id="{3165A612-0175-41E1-AD09-1BDAE7D35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0678" y="2676310"/>
              <a:ext cx="2322122" cy="1680342"/>
            </a:xfrm>
            <a:prstGeom prst="rect">
              <a:avLst/>
            </a:prstGeom>
          </p:spPr>
        </p:pic>
        <p:pic>
          <p:nvPicPr>
            <p:cNvPr id="19" name="Picture 18">
              <a:extLst>
                <a:ext uri="{FF2B5EF4-FFF2-40B4-BE49-F238E27FC236}">
                  <a16:creationId xmlns:a16="http://schemas.microsoft.com/office/drawing/2014/main" id="{E33C14EF-11E1-4325-9459-B380FED374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4958" y="2600206"/>
              <a:ext cx="1743392" cy="1803560"/>
            </a:xfrm>
            <a:prstGeom prst="rect">
              <a:avLst/>
            </a:prstGeom>
          </p:spPr>
        </p:pic>
        <p:grpSp>
          <p:nvGrpSpPr>
            <p:cNvPr id="17" name="Group 16">
              <a:extLst>
                <a:ext uri="{FF2B5EF4-FFF2-40B4-BE49-F238E27FC236}">
                  <a16:creationId xmlns:a16="http://schemas.microsoft.com/office/drawing/2014/main" id="{FBAA88FF-087F-44CF-B6D5-7B50542F3828}"/>
                </a:ext>
              </a:extLst>
            </p:cNvPr>
            <p:cNvGrpSpPr/>
            <p:nvPr/>
          </p:nvGrpSpPr>
          <p:grpSpPr>
            <a:xfrm>
              <a:off x="6921095" y="3615532"/>
              <a:ext cx="589587" cy="714561"/>
              <a:chOff x="7380740" y="3880278"/>
              <a:chExt cx="431932" cy="523488"/>
            </a:xfrm>
          </p:grpSpPr>
          <p:cxnSp>
            <p:nvCxnSpPr>
              <p:cNvPr id="10" name="Straight Connector 9">
                <a:extLst>
                  <a:ext uri="{FF2B5EF4-FFF2-40B4-BE49-F238E27FC236}">
                    <a16:creationId xmlns:a16="http://schemas.microsoft.com/office/drawing/2014/main" id="{49A77C77-6A93-4E2B-9CC6-CC87C8FBE03B}"/>
                  </a:ext>
                </a:extLst>
              </p:cNvPr>
              <p:cNvCxnSpPr>
                <a:cxnSpLocks/>
              </p:cNvCxnSpPr>
              <p:nvPr/>
            </p:nvCxnSpPr>
            <p:spPr>
              <a:xfrm>
                <a:off x="7380740" y="3880278"/>
                <a:ext cx="431932" cy="523488"/>
              </a:xfrm>
              <a:prstGeom prst="line">
                <a:avLst/>
              </a:prstGeom>
              <a:ln w="57150">
                <a:solidFill>
                  <a:srgbClr val="E94E1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52CE1F2-2DDC-4767-A41B-EFD0E2333131}"/>
                  </a:ext>
                </a:extLst>
              </p:cNvPr>
              <p:cNvCxnSpPr>
                <a:cxnSpLocks/>
              </p:cNvCxnSpPr>
              <p:nvPr/>
            </p:nvCxnSpPr>
            <p:spPr>
              <a:xfrm flipH="1">
                <a:off x="7380740" y="3901598"/>
                <a:ext cx="338594" cy="502168"/>
              </a:xfrm>
              <a:prstGeom prst="line">
                <a:avLst/>
              </a:prstGeom>
              <a:ln w="57150">
                <a:solidFill>
                  <a:srgbClr val="E94E13"/>
                </a:solidFill>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FD4F50DA-A91F-4C35-9514-207F5C603A0E}"/>
              </a:ext>
            </a:extLst>
          </p:cNvPr>
          <p:cNvGrpSpPr/>
          <p:nvPr/>
        </p:nvGrpSpPr>
        <p:grpSpPr>
          <a:xfrm>
            <a:off x="1431200" y="4283446"/>
            <a:ext cx="6049189" cy="1744979"/>
            <a:chOff x="1431200" y="4283446"/>
            <a:chExt cx="6049189" cy="1744979"/>
          </a:xfrm>
        </p:grpSpPr>
        <p:sp>
          <p:nvSpPr>
            <p:cNvPr id="6" name="Rectangle 5">
              <a:extLst>
                <a:ext uri="{FF2B5EF4-FFF2-40B4-BE49-F238E27FC236}">
                  <a16:creationId xmlns:a16="http://schemas.microsoft.com/office/drawing/2014/main" id="{DED51917-BB7F-4875-8EEF-F64D575414BA}"/>
                </a:ext>
              </a:extLst>
            </p:cNvPr>
            <p:cNvSpPr/>
            <p:nvPr/>
          </p:nvSpPr>
          <p:spPr>
            <a:xfrm>
              <a:off x="3046536" y="4769881"/>
              <a:ext cx="4433853" cy="772107"/>
            </a:xfrm>
            <a:prstGeom prst="rect">
              <a:avLst/>
            </a:prstGeom>
            <a:solidFill>
              <a:srgbClr val="689429"/>
            </a:solidFill>
          </p:spPr>
          <p:txBody>
            <a:bodyPr wrap="square" lIns="288000" tIns="108000" rIns="108000" bIns="108000">
              <a:spAutoFit/>
            </a:bodyPr>
            <a:lstStyle/>
            <a:p>
              <a:r>
                <a:rPr lang="en-GB" dirty="0">
                  <a:solidFill>
                    <a:schemeClr val="bg1"/>
                  </a:solidFill>
                  <a:latin typeface="Twinkl" pitchFamily="2" charset="0"/>
                </a:rPr>
                <a:t>Please only investigate eggshells that are empty and discarded.</a:t>
              </a:r>
            </a:p>
          </p:txBody>
        </p:sp>
        <p:grpSp>
          <p:nvGrpSpPr>
            <p:cNvPr id="13" name="Group 12">
              <a:extLst>
                <a:ext uri="{FF2B5EF4-FFF2-40B4-BE49-F238E27FC236}">
                  <a16:creationId xmlns:a16="http://schemas.microsoft.com/office/drawing/2014/main" id="{BE318174-1D92-4D75-8178-CF42FA83A781}"/>
                </a:ext>
              </a:extLst>
            </p:cNvPr>
            <p:cNvGrpSpPr/>
            <p:nvPr/>
          </p:nvGrpSpPr>
          <p:grpSpPr>
            <a:xfrm>
              <a:off x="1431200" y="4283446"/>
              <a:ext cx="1735810" cy="1744979"/>
              <a:chOff x="1431200" y="4283446"/>
              <a:chExt cx="1735810" cy="1744979"/>
            </a:xfrm>
          </p:grpSpPr>
          <p:pic>
            <p:nvPicPr>
              <p:cNvPr id="16" name="Picture 15">
                <a:extLst>
                  <a:ext uri="{FF2B5EF4-FFF2-40B4-BE49-F238E27FC236}">
                    <a16:creationId xmlns:a16="http://schemas.microsoft.com/office/drawing/2014/main" id="{A78825F5-E11A-4DE1-908D-ED99FE32A2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15" t="-22414" b="-9589"/>
              <a:stretch/>
            </p:blipFill>
            <p:spPr>
              <a:xfrm>
                <a:off x="1431200" y="4283446"/>
                <a:ext cx="1735810" cy="1744979"/>
              </a:xfrm>
              <a:prstGeom prst="ellipse">
                <a:avLst/>
              </a:prstGeom>
              <a:ln w="38100">
                <a:solidFill>
                  <a:srgbClr val="689429"/>
                </a:solidFill>
              </a:ln>
            </p:spPr>
          </p:pic>
          <p:pic>
            <p:nvPicPr>
              <p:cNvPr id="7" name="Picture 6">
                <a:extLst>
                  <a:ext uri="{FF2B5EF4-FFF2-40B4-BE49-F238E27FC236}">
                    <a16:creationId xmlns:a16="http://schemas.microsoft.com/office/drawing/2014/main" id="{28753EC4-B67B-43F7-B85B-F7AE793083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40834">
                <a:off x="1922605" y="5005812"/>
                <a:ext cx="523711" cy="440158"/>
              </a:xfrm>
              <a:prstGeom prst="rect">
                <a:avLst/>
              </a:prstGeom>
              <a:effectLst>
                <a:outerShdw blurRad="50800" dist="38100" dir="5400000" algn="t" rotWithShape="0">
                  <a:prstClr val="black">
                    <a:alpha val="40000"/>
                  </a:prstClr>
                </a:outerShdw>
              </a:effectLst>
            </p:spPr>
          </p:pic>
        </p:grpSp>
      </p:grpSp>
    </p:spTree>
    <p:extLst>
      <p:ext uri="{BB962C8B-B14F-4D97-AF65-F5344CB8AC3E}">
        <p14:creationId xmlns:p14="http://schemas.microsoft.com/office/powerpoint/2010/main" val="17904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1CDB3-DCE3-45B2-A3F9-A90CC86E95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8648" y="1975673"/>
            <a:ext cx="6867480" cy="4117606"/>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Not so Common Harbour Seals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258035"/>
            <a:ext cx="7632700" cy="646331"/>
          </a:xfrm>
          <a:prstGeom prst="rect">
            <a:avLst/>
          </a:prstGeom>
        </p:spPr>
        <p:txBody>
          <a:bodyPr wrap="square">
            <a:spAutoFit/>
          </a:bodyPr>
          <a:lstStyle/>
          <a:p>
            <a:pPr lvl="0"/>
            <a:r>
              <a:rPr lang="en-GB" dirty="0"/>
              <a:t>Harbour seals are also called common seals and they are classed as a priority species in the UK Biodiversity Action Plan.</a:t>
            </a:r>
          </a:p>
        </p:txBody>
      </p:sp>
      <p:sp>
        <p:nvSpPr>
          <p:cNvPr id="3" name="Rectangle 2">
            <a:extLst>
              <a:ext uri="{FF2B5EF4-FFF2-40B4-BE49-F238E27FC236}">
                <a16:creationId xmlns:a16="http://schemas.microsoft.com/office/drawing/2014/main" id="{3AB63E7E-1EA3-4638-9044-AEEE64E255F8}"/>
              </a:ext>
            </a:extLst>
          </p:cNvPr>
          <p:cNvSpPr/>
          <p:nvPr/>
        </p:nvSpPr>
        <p:spPr>
          <a:xfrm>
            <a:off x="5349030" y="2222929"/>
            <a:ext cx="3039320" cy="3265097"/>
          </a:xfrm>
          <a:prstGeom prst="rect">
            <a:avLst/>
          </a:prstGeom>
          <a:solidFill>
            <a:srgbClr val="689429"/>
          </a:solidFill>
        </p:spPr>
        <p:txBody>
          <a:bodyPr wrap="square" lIns="108000" tIns="108000" rIns="108000" bIns="108000">
            <a:spAutoFit/>
          </a:bodyPr>
          <a:lstStyle/>
          <a:p>
            <a:pPr lvl="0">
              <a:spcBef>
                <a:spcPts val="1600"/>
              </a:spcBef>
            </a:pPr>
            <a:r>
              <a:rPr lang="en-GB" dirty="0">
                <a:solidFill>
                  <a:schemeClr val="bg1"/>
                </a:solidFill>
              </a:rPr>
              <a:t>Fortunately, they are now found all around the Scottish coast but back in the 19th century they were hunted for their fur and their numbers dropped dramatically. Today seals come into conflict with the fishing industry, competing for fish and getting tangled in fishing gear.</a:t>
            </a:r>
          </a:p>
        </p:txBody>
      </p:sp>
    </p:spTree>
    <p:extLst>
      <p:ext uri="{BB962C8B-B14F-4D97-AF65-F5344CB8AC3E}">
        <p14:creationId xmlns:p14="http://schemas.microsoft.com/office/powerpoint/2010/main" val="35819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54F54B-4929-4A80-979E-AA33BCECB6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5099" y="2616356"/>
            <a:ext cx="4288797" cy="2859198"/>
          </a:xfrm>
          <a:prstGeom prst="rect">
            <a:avLst/>
          </a:prstGeom>
          <a:ln w="19050">
            <a:solidFill>
              <a:schemeClr val="bg1"/>
            </a:solidFill>
          </a:ln>
        </p:spPr>
      </p:pic>
      <p:sp>
        <p:nvSpPr>
          <p:cNvPr id="2" name="Rectangle 1">
            <a:extLst>
              <a:ext uri="{FF2B5EF4-FFF2-40B4-BE49-F238E27FC236}">
                <a16:creationId xmlns:a16="http://schemas.microsoft.com/office/drawing/2014/main" id="{F76790FB-F7C8-4BC8-91A1-BCF101D72CF0}"/>
              </a:ext>
            </a:extLst>
          </p:cNvPr>
          <p:cNvSpPr/>
          <p:nvPr/>
        </p:nvSpPr>
        <p:spPr>
          <a:xfrm>
            <a:off x="750885" y="765175"/>
            <a:ext cx="7632700" cy="646331"/>
          </a:xfrm>
          <a:prstGeom prst="rect">
            <a:avLst/>
          </a:prstGeom>
        </p:spPr>
        <p:txBody>
          <a:bodyPr wrap="square">
            <a:spAutoFit/>
          </a:bodyPr>
          <a:lstStyle/>
          <a:p>
            <a:pPr lvl="0"/>
            <a:r>
              <a:rPr lang="en-GB" dirty="0"/>
              <a:t>We have two types of seals around the coast of Scotland – </a:t>
            </a:r>
            <a:br>
              <a:rPr lang="en-GB" dirty="0"/>
            </a:br>
            <a:r>
              <a:rPr lang="en-GB" dirty="0"/>
              <a:t>the </a:t>
            </a:r>
            <a:r>
              <a:rPr lang="en-GB" b="1" dirty="0"/>
              <a:t>harbour seal </a:t>
            </a:r>
            <a:r>
              <a:rPr lang="en-GB" dirty="0"/>
              <a:t>and the </a:t>
            </a:r>
            <a:r>
              <a:rPr lang="en-GB" b="1" dirty="0"/>
              <a:t>grey seal</a:t>
            </a:r>
            <a:r>
              <a:rPr lang="en-GB" dirty="0"/>
              <a:t>.</a:t>
            </a:r>
          </a:p>
        </p:txBody>
      </p:sp>
      <p:pic>
        <p:nvPicPr>
          <p:cNvPr id="4" name="Picture 3">
            <a:extLst>
              <a:ext uri="{FF2B5EF4-FFF2-40B4-BE49-F238E27FC236}">
                <a16:creationId xmlns:a16="http://schemas.microsoft.com/office/drawing/2014/main" id="{A7BC8B96-356A-4D12-BACF-741F6985CC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8901" y="1582459"/>
            <a:ext cx="3674214" cy="2527613"/>
          </a:xfrm>
          <a:prstGeom prst="rect">
            <a:avLst/>
          </a:prstGeom>
          <a:ln w="19050">
            <a:solidFill>
              <a:schemeClr val="bg1"/>
            </a:solidFill>
          </a:ln>
        </p:spPr>
      </p:pic>
      <p:sp>
        <p:nvSpPr>
          <p:cNvPr id="7" name="Rectangle 6">
            <a:extLst>
              <a:ext uri="{FF2B5EF4-FFF2-40B4-BE49-F238E27FC236}">
                <a16:creationId xmlns:a16="http://schemas.microsoft.com/office/drawing/2014/main" id="{9139FA2E-E98D-4F61-9CDC-649F10B628DF}"/>
              </a:ext>
            </a:extLst>
          </p:cNvPr>
          <p:cNvSpPr/>
          <p:nvPr/>
        </p:nvSpPr>
        <p:spPr>
          <a:xfrm>
            <a:off x="755651" y="1582459"/>
            <a:ext cx="3953802" cy="1049106"/>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Harbour seals give birth to their pups around June or July while grey seals have their pups in autumn.</a:t>
            </a:r>
          </a:p>
        </p:txBody>
      </p:sp>
      <p:sp>
        <p:nvSpPr>
          <p:cNvPr id="8" name="Rectangle 7">
            <a:extLst>
              <a:ext uri="{FF2B5EF4-FFF2-40B4-BE49-F238E27FC236}">
                <a16:creationId xmlns:a16="http://schemas.microsoft.com/office/drawing/2014/main" id="{169DD02F-FBBC-42A9-BFC3-C0DF53E735F1}"/>
              </a:ext>
            </a:extLst>
          </p:cNvPr>
          <p:cNvSpPr/>
          <p:nvPr/>
        </p:nvSpPr>
        <p:spPr>
          <a:xfrm>
            <a:off x="4699922" y="3873069"/>
            <a:ext cx="3688428" cy="2157102"/>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You can often see seal heads popping out of the water to have a look at what’s happening on the beach; they are very curious. At first, it may look like a dark ball bobbing on the waves but take a second look as it may be a seal.</a:t>
            </a:r>
          </a:p>
        </p:txBody>
      </p:sp>
      <p:sp>
        <p:nvSpPr>
          <p:cNvPr id="11" name="Rectangle 10">
            <a:extLst>
              <a:ext uri="{FF2B5EF4-FFF2-40B4-BE49-F238E27FC236}">
                <a16:creationId xmlns:a16="http://schemas.microsoft.com/office/drawing/2014/main" id="{888BC365-9F51-4BD3-853C-17D61A6D2851}"/>
              </a:ext>
            </a:extLst>
          </p:cNvPr>
          <p:cNvSpPr/>
          <p:nvPr/>
        </p:nvSpPr>
        <p:spPr>
          <a:xfrm>
            <a:off x="750885" y="5258064"/>
            <a:ext cx="3953802" cy="772107"/>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You might even see them hauled up on the beaches or rocks in groups.</a:t>
            </a:r>
          </a:p>
        </p:txBody>
      </p:sp>
    </p:spTree>
    <p:extLst>
      <p:ext uri="{BB962C8B-B14F-4D97-AF65-F5344CB8AC3E}">
        <p14:creationId xmlns:p14="http://schemas.microsoft.com/office/powerpoint/2010/main" val="79050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4C00761-C227-4CF0-8186-6C609BF69903}"/>
              </a:ext>
            </a:extLst>
          </p:cNvPr>
          <p:cNvCxnSpPr/>
          <p:nvPr/>
        </p:nvCxnSpPr>
        <p:spPr>
          <a:xfrm>
            <a:off x="4572000" y="3399276"/>
            <a:ext cx="0" cy="2693549"/>
          </a:xfrm>
          <a:prstGeom prst="line">
            <a:avLst/>
          </a:prstGeom>
          <a:ln w="38100">
            <a:solidFill>
              <a:srgbClr val="6894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5D6FE7E-A45E-481E-B259-03165B517CE4}"/>
              </a:ext>
            </a:extLst>
          </p:cNvPr>
          <p:cNvSpPr/>
          <p:nvPr/>
        </p:nvSpPr>
        <p:spPr>
          <a:xfrm>
            <a:off x="6836653" y="1639360"/>
            <a:ext cx="1250786" cy="977292"/>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1600"/>
              </a:spcBef>
            </a:pPr>
            <a:r>
              <a:rPr lang="en-GB" dirty="0"/>
              <a:t>Grey seals</a:t>
            </a:r>
          </a:p>
          <a:p>
            <a:pPr lvl="0" algn="ctr">
              <a:spcBef>
                <a:spcPts val="1600"/>
              </a:spcBef>
            </a:pPr>
            <a:endParaRPr lang="en-GB" dirty="0">
              <a:solidFill>
                <a:schemeClr val="bg1"/>
              </a:solidFill>
            </a:endParaRPr>
          </a:p>
        </p:txBody>
      </p:sp>
      <p:sp>
        <p:nvSpPr>
          <p:cNvPr id="9" name="Rectangle 8">
            <a:extLst>
              <a:ext uri="{FF2B5EF4-FFF2-40B4-BE49-F238E27FC236}">
                <a16:creationId xmlns:a16="http://schemas.microsoft.com/office/drawing/2014/main" id="{37C4C2B8-A7D9-4B48-B11C-AC81F5886529}"/>
              </a:ext>
            </a:extLst>
          </p:cNvPr>
          <p:cNvSpPr/>
          <p:nvPr/>
        </p:nvSpPr>
        <p:spPr>
          <a:xfrm>
            <a:off x="2165159" y="1715164"/>
            <a:ext cx="1687249" cy="977292"/>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1600"/>
              </a:spcBef>
            </a:pPr>
            <a:r>
              <a:rPr lang="en-GB" dirty="0"/>
              <a:t>Harbour seals</a:t>
            </a:r>
          </a:p>
          <a:p>
            <a:pPr lvl="0" algn="ctr">
              <a:spcBef>
                <a:spcPts val="1600"/>
              </a:spcBef>
            </a:pPr>
            <a:endParaRPr lang="en-GB" dirty="0">
              <a:solidFill>
                <a:schemeClr val="bg1"/>
              </a:solidFill>
            </a:endParaRPr>
          </a:p>
        </p:txBody>
      </p:sp>
      <p:sp>
        <p:nvSpPr>
          <p:cNvPr id="2" name="Rectangle 1">
            <a:extLst>
              <a:ext uri="{FF2B5EF4-FFF2-40B4-BE49-F238E27FC236}">
                <a16:creationId xmlns:a16="http://schemas.microsoft.com/office/drawing/2014/main" id="{F76790FB-F7C8-4BC8-91A1-BCF101D72CF0}"/>
              </a:ext>
            </a:extLst>
          </p:cNvPr>
          <p:cNvSpPr/>
          <p:nvPr/>
        </p:nvSpPr>
        <p:spPr>
          <a:xfrm>
            <a:off x="689293" y="684629"/>
            <a:ext cx="7767694" cy="923330"/>
          </a:xfrm>
          <a:prstGeom prst="rect">
            <a:avLst/>
          </a:prstGeom>
        </p:spPr>
        <p:txBody>
          <a:bodyPr wrap="square">
            <a:spAutoFit/>
          </a:bodyPr>
          <a:lstStyle/>
          <a:p>
            <a:pPr lvl="0" algn="just"/>
            <a:r>
              <a:rPr lang="en-GB" dirty="0"/>
              <a:t>Even if all you can see is their heads, you can still identify what species they are as, rather conveniently, the shape of their noses is one of the ways to tell them apart.</a:t>
            </a:r>
          </a:p>
        </p:txBody>
      </p:sp>
      <p:pic>
        <p:nvPicPr>
          <p:cNvPr id="5" name="Picture 4">
            <a:extLst>
              <a:ext uri="{FF2B5EF4-FFF2-40B4-BE49-F238E27FC236}">
                <a16:creationId xmlns:a16="http://schemas.microsoft.com/office/drawing/2014/main" id="{B125A26A-8300-49B3-A0A9-1EEBD7BC61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795" y="1679797"/>
            <a:ext cx="7767695" cy="1719479"/>
          </a:xfrm>
          <a:prstGeom prst="rect">
            <a:avLst/>
          </a:prstGeom>
        </p:spPr>
      </p:pic>
      <p:sp>
        <p:nvSpPr>
          <p:cNvPr id="18" name="Rectangle 17">
            <a:extLst>
              <a:ext uri="{FF2B5EF4-FFF2-40B4-BE49-F238E27FC236}">
                <a16:creationId xmlns:a16="http://schemas.microsoft.com/office/drawing/2014/main" id="{22CF8C82-9DF5-497A-9E40-5DD1036F9D55}"/>
              </a:ext>
            </a:extLst>
          </p:cNvPr>
          <p:cNvSpPr/>
          <p:nvPr/>
        </p:nvSpPr>
        <p:spPr>
          <a:xfrm>
            <a:off x="4123992" y="2795692"/>
            <a:ext cx="865239"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larger</a:t>
            </a:r>
          </a:p>
        </p:txBody>
      </p:sp>
      <p:sp>
        <p:nvSpPr>
          <p:cNvPr id="16" name="Rectangle 15">
            <a:extLst>
              <a:ext uri="{FF2B5EF4-FFF2-40B4-BE49-F238E27FC236}">
                <a16:creationId xmlns:a16="http://schemas.microsoft.com/office/drawing/2014/main" id="{2670D199-8364-409B-B102-8E3C2FEE7E1F}"/>
              </a:ext>
            </a:extLst>
          </p:cNvPr>
          <p:cNvSpPr/>
          <p:nvPr/>
        </p:nvSpPr>
        <p:spPr>
          <a:xfrm>
            <a:off x="4090219" y="3324760"/>
            <a:ext cx="963561"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smaller</a:t>
            </a:r>
          </a:p>
        </p:txBody>
      </p:sp>
      <p:sp>
        <p:nvSpPr>
          <p:cNvPr id="17" name="Rectangle 16">
            <a:extLst>
              <a:ext uri="{FF2B5EF4-FFF2-40B4-BE49-F238E27FC236}">
                <a16:creationId xmlns:a16="http://schemas.microsoft.com/office/drawing/2014/main" id="{7C9E154A-9B40-407D-9E55-2029E28FF988}"/>
              </a:ext>
            </a:extLst>
          </p:cNvPr>
          <p:cNvSpPr/>
          <p:nvPr/>
        </p:nvSpPr>
        <p:spPr>
          <a:xfrm>
            <a:off x="3767351" y="2787234"/>
            <a:ext cx="1489587"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short muzzle </a:t>
            </a:r>
          </a:p>
        </p:txBody>
      </p:sp>
      <p:sp>
        <p:nvSpPr>
          <p:cNvPr id="10" name="Rectangle 9">
            <a:extLst>
              <a:ext uri="{FF2B5EF4-FFF2-40B4-BE49-F238E27FC236}">
                <a16:creationId xmlns:a16="http://schemas.microsoft.com/office/drawing/2014/main" id="{96B6911F-29F7-4E53-A8B2-A2718629F58A}"/>
              </a:ext>
            </a:extLst>
          </p:cNvPr>
          <p:cNvSpPr/>
          <p:nvPr/>
        </p:nvSpPr>
        <p:spPr>
          <a:xfrm>
            <a:off x="3790963" y="3327515"/>
            <a:ext cx="1465007"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long muzzle </a:t>
            </a:r>
          </a:p>
        </p:txBody>
      </p:sp>
      <p:sp>
        <p:nvSpPr>
          <p:cNvPr id="11" name="Rectangle 10">
            <a:extLst>
              <a:ext uri="{FF2B5EF4-FFF2-40B4-BE49-F238E27FC236}">
                <a16:creationId xmlns:a16="http://schemas.microsoft.com/office/drawing/2014/main" id="{3600207E-C572-4ACE-8B2E-3B6942240BB4}"/>
              </a:ext>
            </a:extLst>
          </p:cNvPr>
          <p:cNvSpPr/>
          <p:nvPr/>
        </p:nvSpPr>
        <p:spPr>
          <a:xfrm>
            <a:off x="3767351" y="2771923"/>
            <a:ext cx="1465007" cy="100294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look more like a </a:t>
            </a:r>
            <a:r>
              <a:rPr lang="en-GB" sz="1700" dirty="0" err="1">
                <a:solidFill>
                  <a:schemeClr val="bg1"/>
                </a:solidFill>
              </a:rPr>
              <a:t>labrador</a:t>
            </a:r>
            <a:r>
              <a:rPr lang="en-GB" sz="1700" dirty="0">
                <a:solidFill>
                  <a:schemeClr val="bg1"/>
                </a:solidFill>
              </a:rPr>
              <a:t> dog </a:t>
            </a:r>
          </a:p>
        </p:txBody>
      </p:sp>
      <p:sp>
        <p:nvSpPr>
          <p:cNvPr id="21" name="Rectangle 20">
            <a:extLst>
              <a:ext uri="{FF2B5EF4-FFF2-40B4-BE49-F238E27FC236}">
                <a16:creationId xmlns:a16="http://schemas.microsoft.com/office/drawing/2014/main" id="{1B45B56A-9853-49E5-8E1E-53EDE87A588B}"/>
              </a:ext>
            </a:extLst>
          </p:cNvPr>
          <p:cNvSpPr/>
          <p:nvPr/>
        </p:nvSpPr>
        <p:spPr>
          <a:xfrm>
            <a:off x="3675657" y="3898099"/>
            <a:ext cx="1648394"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look more like a cat </a:t>
            </a:r>
          </a:p>
        </p:txBody>
      </p:sp>
      <p:sp>
        <p:nvSpPr>
          <p:cNvPr id="12" name="Rectangle 11">
            <a:extLst>
              <a:ext uri="{FF2B5EF4-FFF2-40B4-BE49-F238E27FC236}">
                <a16:creationId xmlns:a16="http://schemas.microsoft.com/office/drawing/2014/main" id="{D6218482-0E07-468A-ACD2-EB4002C6098A}"/>
              </a:ext>
            </a:extLst>
          </p:cNvPr>
          <p:cNvSpPr/>
          <p:nvPr/>
        </p:nvSpPr>
        <p:spPr>
          <a:xfrm>
            <a:off x="3604799" y="2952718"/>
            <a:ext cx="1790110"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lie flat when hauled up </a:t>
            </a:r>
          </a:p>
        </p:txBody>
      </p:sp>
      <p:sp>
        <p:nvSpPr>
          <p:cNvPr id="24" name="Rectangle 23">
            <a:extLst>
              <a:ext uri="{FF2B5EF4-FFF2-40B4-BE49-F238E27FC236}">
                <a16:creationId xmlns:a16="http://schemas.microsoft.com/office/drawing/2014/main" id="{525A4C43-48DD-4DFB-A9C5-D3B00C97CE36}"/>
              </a:ext>
            </a:extLst>
          </p:cNvPr>
          <p:cNvSpPr/>
          <p:nvPr/>
        </p:nvSpPr>
        <p:spPr>
          <a:xfrm>
            <a:off x="3609836" y="3890136"/>
            <a:ext cx="1804616" cy="100294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often lie in an upturned banana shape</a:t>
            </a:r>
          </a:p>
        </p:txBody>
      </p:sp>
      <p:sp>
        <p:nvSpPr>
          <p:cNvPr id="13" name="Rectangle 12">
            <a:extLst>
              <a:ext uri="{FF2B5EF4-FFF2-40B4-BE49-F238E27FC236}">
                <a16:creationId xmlns:a16="http://schemas.microsoft.com/office/drawing/2014/main" id="{6FF74181-D696-4F54-995B-64DBE896679A}"/>
              </a:ext>
            </a:extLst>
          </p:cNvPr>
          <p:cNvSpPr/>
          <p:nvPr/>
        </p:nvSpPr>
        <p:spPr>
          <a:xfrm>
            <a:off x="3643739" y="2888544"/>
            <a:ext cx="1784153" cy="741330"/>
          </a:xfrm>
          <a:prstGeom prst="rect">
            <a:avLst/>
          </a:prstGeom>
          <a:solidFill>
            <a:srgbClr val="689429"/>
          </a:solidFill>
        </p:spPr>
        <p:txBody>
          <a:bodyPr wrap="square" lIns="108000" tIns="108000" rIns="108000" bIns="108000">
            <a:spAutoFit/>
          </a:bodyPr>
          <a:lstStyle/>
          <a:p>
            <a:pPr algn="ctr"/>
            <a:r>
              <a:rPr lang="en-GB" sz="1700" dirty="0">
                <a:solidFill>
                  <a:schemeClr val="bg1"/>
                </a:solidFill>
              </a:rPr>
              <a:t>have some large speckles on fur</a:t>
            </a:r>
          </a:p>
        </p:txBody>
      </p:sp>
      <p:sp>
        <p:nvSpPr>
          <p:cNvPr id="23" name="Rectangle 22">
            <a:extLst>
              <a:ext uri="{FF2B5EF4-FFF2-40B4-BE49-F238E27FC236}">
                <a16:creationId xmlns:a16="http://schemas.microsoft.com/office/drawing/2014/main" id="{976DC1FD-9887-4E8F-A45B-2BD5E2B47023}"/>
              </a:ext>
            </a:extLst>
          </p:cNvPr>
          <p:cNvSpPr/>
          <p:nvPr/>
        </p:nvSpPr>
        <p:spPr>
          <a:xfrm>
            <a:off x="3604799" y="3898099"/>
            <a:ext cx="1925654" cy="956773"/>
          </a:xfrm>
          <a:prstGeom prst="rect">
            <a:avLst/>
          </a:prstGeom>
          <a:solidFill>
            <a:srgbClr val="689429"/>
          </a:solidFill>
        </p:spPr>
        <p:txBody>
          <a:bodyPr wrap="square" lIns="108000" tIns="108000" rIns="108000" bIns="108000">
            <a:spAutoFit/>
          </a:bodyPr>
          <a:lstStyle/>
          <a:p>
            <a:pPr lvl="0" algn="ctr"/>
            <a:r>
              <a:rPr lang="en-GB" sz="1600" dirty="0">
                <a:solidFill>
                  <a:schemeClr val="bg1"/>
                </a:solidFill>
              </a:rPr>
              <a:t>they have lots of small speckles all over their fur</a:t>
            </a:r>
            <a:endParaRPr lang="en-GB" sz="1700" dirty="0">
              <a:solidFill>
                <a:schemeClr val="bg1"/>
              </a:solidFill>
            </a:endParaRPr>
          </a:p>
        </p:txBody>
      </p:sp>
      <p:sp>
        <p:nvSpPr>
          <p:cNvPr id="25" name="Rectangle 24">
            <a:extLst>
              <a:ext uri="{FF2B5EF4-FFF2-40B4-BE49-F238E27FC236}">
                <a16:creationId xmlns:a16="http://schemas.microsoft.com/office/drawing/2014/main" id="{B77BC110-D9D0-46B6-A53D-1AA835D22F39}"/>
              </a:ext>
            </a:extLst>
          </p:cNvPr>
          <p:cNvSpPr/>
          <p:nvPr/>
        </p:nvSpPr>
        <p:spPr>
          <a:xfrm>
            <a:off x="3508195" y="2854661"/>
            <a:ext cx="1886714" cy="956773"/>
          </a:xfrm>
          <a:prstGeom prst="rect">
            <a:avLst/>
          </a:prstGeom>
          <a:solidFill>
            <a:srgbClr val="689429"/>
          </a:solidFill>
        </p:spPr>
        <p:txBody>
          <a:bodyPr wrap="square" lIns="108000" tIns="108000" rIns="108000" bIns="108000">
            <a:spAutoFit/>
          </a:bodyPr>
          <a:lstStyle/>
          <a:p>
            <a:pPr lvl="0" algn="ctr"/>
            <a:r>
              <a:rPr lang="en-GB" sz="1600" dirty="0">
                <a:solidFill>
                  <a:schemeClr val="bg1"/>
                </a:solidFill>
              </a:rPr>
              <a:t>has V-shaped nostrils that meet at the bottom</a:t>
            </a:r>
            <a:endParaRPr lang="en-GB" sz="1700" dirty="0">
              <a:solidFill>
                <a:schemeClr val="bg1"/>
              </a:solidFill>
            </a:endParaRPr>
          </a:p>
        </p:txBody>
      </p:sp>
      <p:sp>
        <p:nvSpPr>
          <p:cNvPr id="26" name="Rectangle 25">
            <a:extLst>
              <a:ext uri="{FF2B5EF4-FFF2-40B4-BE49-F238E27FC236}">
                <a16:creationId xmlns:a16="http://schemas.microsoft.com/office/drawing/2014/main" id="{78F68EAD-2AB2-4E04-AC54-0FEEFD1DA063}"/>
              </a:ext>
            </a:extLst>
          </p:cNvPr>
          <p:cNvSpPr/>
          <p:nvPr/>
        </p:nvSpPr>
        <p:spPr>
          <a:xfrm>
            <a:off x="3604799" y="4013372"/>
            <a:ext cx="1886714" cy="741330"/>
          </a:xfrm>
          <a:prstGeom prst="rect">
            <a:avLst/>
          </a:prstGeom>
          <a:solidFill>
            <a:srgbClr val="689429"/>
          </a:solidFill>
        </p:spPr>
        <p:txBody>
          <a:bodyPr wrap="square" lIns="108000" tIns="108000" rIns="108000" bIns="108000">
            <a:spAutoFit/>
          </a:bodyPr>
          <a:lstStyle/>
          <a:p>
            <a:pPr algn="ctr"/>
            <a:r>
              <a:rPr lang="en-GB" sz="1700" dirty="0">
                <a:solidFill>
                  <a:schemeClr val="bg1"/>
                </a:solidFill>
              </a:rPr>
              <a:t>their nostrils are further apart </a:t>
            </a:r>
          </a:p>
        </p:txBody>
      </p:sp>
      <p:sp>
        <p:nvSpPr>
          <p:cNvPr id="15" name="Rectangle 14">
            <a:extLst>
              <a:ext uri="{FF2B5EF4-FFF2-40B4-BE49-F238E27FC236}">
                <a16:creationId xmlns:a16="http://schemas.microsoft.com/office/drawing/2014/main" id="{6D820033-80CE-41BF-B2EB-6F7AC51EE22E}"/>
              </a:ext>
            </a:extLst>
          </p:cNvPr>
          <p:cNvSpPr/>
          <p:nvPr/>
        </p:nvSpPr>
        <p:spPr>
          <a:xfrm>
            <a:off x="3864744" y="3631975"/>
            <a:ext cx="1391226" cy="1029323"/>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they’re mainly grey in colour</a:t>
            </a:r>
          </a:p>
        </p:txBody>
      </p:sp>
      <p:sp>
        <p:nvSpPr>
          <p:cNvPr id="22" name="Rectangle 21">
            <a:extLst>
              <a:ext uri="{FF2B5EF4-FFF2-40B4-BE49-F238E27FC236}">
                <a16:creationId xmlns:a16="http://schemas.microsoft.com/office/drawing/2014/main" id="{0EB65025-D3F4-4AA9-84AE-3981B9BAA145}"/>
              </a:ext>
            </a:extLst>
          </p:cNvPr>
          <p:cNvSpPr/>
          <p:nvPr/>
        </p:nvSpPr>
        <p:spPr>
          <a:xfrm>
            <a:off x="3508194" y="2751637"/>
            <a:ext cx="2130605"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they’re mainly light brown or grey </a:t>
            </a:r>
          </a:p>
        </p:txBody>
      </p:sp>
    </p:spTree>
    <p:extLst>
      <p:ext uri="{BB962C8B-B14F-4D97-AF65-F5344CB8AC3E}">
        <p14:creationId xmlns:p14="http://schemas.microsoft.com/office/powerpoint/2010/main" val="29296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3.88889E-6 -2.59259E-6 L 0.37327 0.11621 " pathEditMode="relative" rAng="0" ptsTypes="AA">
                                      <p:cBhvr>
                                        <p:cTn id="29" dur="2000" fill="hold"/>
                                        <p:tgtEl>
                                          <p:spTgt spid="18"/>
                                        </p:tgtEl>
                                        <p:attrNameLst>
                                          <p:attrName>ppt_x</p:attrName>
                                          <p:attrName>ppt_y</p:attrName>
                                        </p:attrNameLst>
                                      </p:cBhvr>
                                      <p:rCtr x="18663" y="5810"/>
                                    </p:animMotion>
                                  </p:childTnLst>
                                </p:cTn>
                              </p:par>
                              <p:par>
                                <p:cTn id="30" presetID="42" presetClass="path" presetSubtype="0" accel="50000" decel="50000" fill="hold" grpId="1" nodeType="withEffect">
                                  <p:stCondLst>
                                    <p:cond delay="0"/>
                                  </p:stCondLst>
                                  <p:childTnLst>
                                    <p:animMotion origin="layout" path="M 0 4.07407E-6 L -0.36406 -0.01991 " pathEditMode="relative" rAng="0" ptsTypes="AA">
                                      <p:cBhvr>
                                        <p:cTn id="31" dur="2000" fill="hold"/>
                                        <p:tgtEl>
                                          <p:spTgt spid="16"/>
                                        </p:tgtEl>
                                        <p:attrNameLst>
                                          <p:attrName>ppt_x</p:attrName>
                                          <p:attrName>ppt_y</p:attrName>
                                        </p:attrNameLst>
                                      </p:cBhvr>
                                      <p:rCtr x="-18212" y="-995"/>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0.03489 -0.00672 L -0.32777 0.13518 " pathEditMode="relative" rAng="0" ptsTypes="AA">
                                      <p:cBhvr>
                                        <p:cTn id="43" dur="2000" fill="hold"/>
                                        <p:tgtEl>
                                          <p:spTgt spid="17"/>
                                        </p:tgtEl>
                                        <p:attrNameLst>
                                          <p:attrName>ppt_x</p:attrName>
                                          <p:attrName>ppt_y</p:attrName>
                                        </p:attrNameLst>
                                      </p:cBhvr>
                                      <p:rCtr x="-14653" y="7083"/>
                                    </p:animMotion>
                                  </p:childTnLst>
                                </p:cTn>
                              </p:par>
                              <p:par>
                                <p:cTn id="44" presetID="42" presetClass="path" presetSubtype="0" accel="50000" decel="50000" fill="hold" grpId="1" nodeType="withEffect">
                                  <p:stCondLst>
                                    <p:cond delay="0"/>
                                  </p:stCondLst>
                                  <p:childTnLst>
                                    <p:animMotion origin="layout" path="M 1.94444E-6 1.11111E-6 L 0.24618 0.04282 " pathEditMode="relative" rAng="0" ptsTypes="AA">
                                      <p:cBhvr>
                                        <p:cTn id="45" dur="2000" fill="hold"/>
                                        <p:tgtEl>
                                          <p:spTgt spid="10"/>
                                        </p:tgtEl>
                                        <p:attrNameLst>
                                          <p:attrName>ppt_x</p:attrName>
                                          <p:attrName>ppt_y</p:attrName>
                                        </p:attrNameLst>
                                      </p:cBhvr>
                                      <p:rCtr x="12309" y="2130"/>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1" nodeType="clickEffect">
                                  <p:stCondLst>
                                    <p:cond delay="0"/>
                                  </p:stCondLst>
                                  <p:childTnLst>
                                    <p:animMotion origin="layout" path="M -3.88889E-6 -2.22222E-6 L -0.31892 0.05417 " pathEditMode="relative" rAng="0" ptsTypes="AA">
                                      <p:cBhvr>
                                        <p:cTn id="57" dur="2000" fill="hold"/>
                                        <p:tgtEl>
                                          <p:spTgt spid="21"/>
                                        </p:tgtEl>
                                        <p:attrNameLst>
                                          <p:attrName>ppt_x</p:attrName>
                                          <p:attrName>ppt_y</p:attrName>
                                        </p:attrNameLst>
                                      </p:cBhvr>
                                      <p:rCtr x="-15955" y="2708"/>
                                    </p:animMotion>
                                  </p:childTnLst>
                                </p:cTn>
                              </p:par>
                              <p:par>
                                <p:cTn id="58" presetID="42" presetClass="path" presetSubtype="0" accel="50000" decel="50000" fill="hold" grpId="1" nodeType="withEffect">
                                  <p:stCondLst>
                                    <p:cond delay="0"/>
                                  </p:stCondLst>
                                  <p:childTnLst>
                                    <p:animMotion origin="layout" path="M -3.88889E-6 -4.81481E-6 L 0.34618 0.21551 " pathEditMode="relative" rAng="0" ptsTypes="AA">
                                      <p:cBhvr>
                                        <p:cTn id="59" dur="2000" fill="hold"/>
                                        <p:tgtEl>
                                          <p:spTgt spid="11"/>
                                        </p:tgtEl>
                                        <p:attrNameLst>
                                          <p:attrName>ppt_x</p:attrName>
                                          <p:attrName>ppt_y</p:attrName>
                                        </p:attrNameLst>
                                      </p:cBhvr>
                                      <p:rCtr x="17309" y="10764"/>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2.77778E-6 2.22222E-6 L -0.31215 0.17477 " pathEditMode="relative" rAng="0" ptsTypes="AA">
                                      <p:cBhvr>
                                        <p:cTn id="71" dur="2000" fill="hold"/>
                                        <p:tgtEl>
                                          <p:spTgt spid="24"/>
                                        </p:tgtEl>
                                        <p:attrNameLst>
                                          <p:attrName>ppt_x</p:attrName>
                                          <p:attrName>ppt_y</p:attrName>
                                        </p:attrNameLst>
                                      </p:cBhvr>
                                      <p:rCtr x="-15608" y="8727"/>
                                    </p:animMotion>
                                  </p:childTnLst>
                                </p:cTn>
                              </p:par>
                              <p:par>
                                <p:cTn id="72" presetID="42" presetClass="path" presetSubtype="0" accel="50000" decel="50000" fill="hold" grpId="1" nodeType="withEffect">
                                  <p:stCondLst>
                                    <p:cond delay="0"/>
                                  </p:stCondLst>
                                  <p:childTnLst>
                                    <p:animMotion origin="layout" path="M -3.88889E-6 -7.40741E-7 L 0.32726 0.35139 " pathEditMode="relative" rAng="0" ptsTypes="AA">
                                      <p:cBhvr>
                                        <p:cTn id="73" dur="2000" fill="hold"/>
                                        <p:tgtEl>
                                          <p:spTgt spid="12"/>
                                        </p:tgtEl>
                                        <p:attrNameLst>
                                          <p:attrName>ppt_x</p:attrName>
                                          <p:attrName>ppt_y</p:attrName>
                                        </p:attrNameLst>
                                      </p:cBhvr>
                                      <p:rCtr x="16354" y="17569"/>
                                    </p:animMotion>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8.33333E-7 -2.96296E-6 L -0.11059 0.18148 " pathEditMode="relative" rAng="0" ptsTypes="AA">
                                      <p:cBhvr>
                                        <p:cTn id="85" dur="2000" fill="hold"/>
                                        <p:tgtEl>
                                          <p:spTgt spid="23"/>
                                        </p:tgtEl>
                                        <p:attrNameLst>
                                          <p:attrName>ppt_x</p:attrName>
                                          <p:attrName>ppt_y</p:attrName>
                                        </p:attrNameLst>
                                      </p:cBhvr>
                                      <p:rCtr x="-5538" y="9074"/>
                                    </p:animMotion>
                                  </p:childTnLst>
                                </p:cTn>
                              </p:par>
                              <p:par>
                                <p:cTn id="86" presetID="42" presetClass="path" presetSubtype="0" accel="50000" decel="50000" fill="hold" grpId="1" nodeType="withEffect">
                                  <p:stCondLst>
                                    <p:cond delay="0"/>
                                  </p:stCondLst>
                                  <p:childTnLst>
                                    <p:animMotion origin="layout" path="M 3.05556E-6 -1.48148E-6 L 0.11475 0.36204 " pathEditMode="relative" rAng="0" ptsTypes="AA">
                                      <p:cBhvr>
                                        <p:cTn id="87" dur="2000" fill="hold"/>
                                        <p:tgtEl>
                                          <p:spTgt spid="13"/>
                                        </p:tgtEl>
                                        <p:attrNameLst>
                                          <p:attrName>ppt_x</p:attrName>
                                          <p:attrName>ppt_y</p:attrName>
                                        </p:attrNameLst>
                                      </p:cBhvr>
                                      <p:rCtr x="5729" y="18102"/>
                                    </p:animMotion>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grpId="1" nodeType="clickEffect">
                                  <p:stCondLst>
                                    <p:cond delay="0"/>
                                  </p:stCondLst>
                                  <p:childTnLst>
                                    <p:animMotion origin="layout" path="M 4.16667E-6 -3.7037E-7 L 0.14392 0.07107 " pathEditMode="relative" rAng="0" ptsTypes="AA">
                                      <p:cBhvr>
                                        <p:cTn id="99" dur="2000" fill="hold"/>
                                        <p:tgtEl>
                                          <p:spTgt spid="26"/>
                                        </p:tgtEl>
                                        <p:attrNameLst>
                                          <p:attrName>ppt_x</p:attrName>
                                          <p:attrName>ppt_y</p:attrName>
                                        </p:attrNameLst>
                                      </p:cBhvr>
                                      <p:rCtr x="7187" y="3542"/>
                                    </p:animMotion>
                                  </p:childTnLst>
                                </p:cTn>
                              </p:par>
                              <p:par>
                                <p:cTn id="100" presetID="42" presetClass="path" presetSubtype="0" accel="50000" decel="50000" fill="hold" grpId="1" nodeType="withEffect">
                                  <p:stCondLst>
                                    <p:cond delay="0"/>
                                  </p:stCondLst>
                                  <p:childTnLst>
                                    <p:animMotion origin="layout" path="M 4.44444E-6 3.7037E-7 L -0.10105 0.19051 " pathEditMode="relative" rAng="0" ptsTypes="AA">
                                      <p:cBhvr>
                                        <p:cTn id="101" dur="2000" fill="hold"/>
                                        <p:tgtEl>
                                          <p:spTgt spid="25"/>
                                        </p:tgtEl>
                                        <p:attrNameLst>
                                          <p:attrName>ppt_x</p:attrName>
                                          <p:attrName>ppt_y</p:attrName>
                                        </p:attrNameLst>
                                      </p:cBhvr>
                                      <p:rCtr x="-5052" y="9514"/>
                                    </p:animMotion>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fade">
                                      <p:cBhvr>
                                        <p:cTn id="106" dur="500"/>
                                        <p:tgtEl>
                                          <p:spTgt spid="1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grpId="1" nodeType="clickEffect">
                                  <p:stCondLst>
                                    <p:cond delay="0"/>
                                  </p:stCondLst>
                                  <p:childTnLst>
                                    <p:animMotion origin="layout" path="M -3.61111E-6 -2.59259E-6 L -0.12986 0.08472 " pathEditMode="relative" rAng="0" ptsTypes="AA">
                                      <p:cBhvr>
                                        <p:cTn id="113" dur="2000" fill="hold"/>
                                        <p:tgtEl>
                                          <p:spTgt spid="22"/>
                                        </p:tgtEl>
                                        <p:attrNameLst>
                                          <p:attrName>ppt_x</p:attrName>
                                          <p:attrName>ppt_y</p:attrName>
                                        </p:attrNameLst>
                                      </p:cBhvr>
                                      <p:rCtr x="-6493" y="4236"/>
                                    </p:animMotion>
                                  </p:childTnLst>
                                </p:cTn>
                              </p:par>
                              <p:par>
                                <p:cTn id="114" presetID="42" presetClass="path" presetSubtype="0" accel="50000" decel="50000" fill="hold" grpId="1" nodeType="withEffect">
                                  <p:stCondLst>
                                    <p:cond delay="0"/>
                                  </p:stCondLst>
                                  <p:childTnLst>
                                    <p:animMotion origin="layout" path="M -1.11111E-6 3.7037E-7 L 0.08368 -0.04167 " pathEditMode="relative" rAng="0" ptsTypes="AA">
                                      <p:cBhvr>
                                        <p:cTn id="115" dur="2000" fill="hold"/>
                                        <p:tgtEl>
                                          <p:spTgt spid="15"/>
                                        </p:tgtEl>
                                        <p:attrNameLst>
                                          <p:attrName>ppt_x</p:attrName>
                                          <p:attrName>ppt_y</p:attrName>
                                        </p:attrNameLst>
                                      </p:cBhvr>
                                      <p:rCtr x="4184"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8" grpId="0" animBg="1"/>
      <p:bldP spid="18" grpId="1" animBg="1"/>
      <p:bldP spid="16" grpId="0" animBg="1"/>
      <p:bldP spid="16" grpId="1" animBg="1"/>
      <p:bldP spid="17" grpId="0" animBg="1"/>
      <p:bldP spid="17" grpId="1" animBg="1"/>
      <p:bldP spid="10" grpId="0" animBg="1"/>
      <p:bldP spid="10" grpId="1" animBg="1"/>
      <p:bldP spid="11" grpId="0" animBg="1"/>
      <p:bldP spid="11" grpId="1" animBg="1"/>
      <p:bldP spid="21" grpId="0" animBg="1"/>
      <p:bldP spid="21" grpId="1" animBg="1"/>
      <p:bldP spid="12" grpId="0" animBg="1"/>
      <p:bldP spid="12" grpId="1" animBg="1"/>
      <p:bldP spid="24" grpId="0" animBg="1"/>
      <p:bldP spid="24" grpId="1" animBg="1"/>
      <p:bldP spid="13" grpId="0" animBg="1"/>
      <p:bldP spid="13" grpId="1" animBg="1"/>
      <p:bldP spid="23" grpId="0" animBg="1"/>
      <p:bldP spid="23" grpId="1" animBg="1"/>
      <p:bldP spid="25" grpId="0" animBg="1"/>
      <p:bldP spid="25" grpId="1" animBg="1"/>
      <p:bldP spid="26" grpId="0" animBg="1"/>
      <p:bldP spid="26" grpId="1" animBg="1"/>
      <p:bldP spid="15" grpId="0" animBg="1"/>
      <p:bldP spid="15" grpId="1" animBg="1"/>
      <p:bldP spid="22" grpId="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2800" dirty="0">
                <a:solidFill>
                  <a:srgbClr val="689429"/>
                </a:solidFill>
              </a:rPr>
              <a:t>Orca Means Whale but an Orca is Not a Whale</a:t>
            </a:r>
            <a:endParaRPr lang="en-GB" sz="2800" dirty="0">
              <a:solidFill>
                <a:srgbClr val="689429"/>
              </a:solidFill>
              <a:latin typeface="+mn-lt"/>
            </a:endParaRPr>
          </a:p>
        </p:txBody>
      </p:sp>
      <p:pic>
        <p:nvPicPr>
          <p:cNvPr id="5" name="Picture 4">
            <a:extLst>
              <a:ext uri="{FF2B5EF4-FFF2-40B4-BE49-F238E27FC236}">
                <a16:creationId xmlns:a16="http://schemas.microsoft.com/office/drawing/2014/main" id="{63449D41-8BEF-4518-9F8E-B1FE1B05E0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153" y="3429000"/>
            <a:ext cx="5460951" cy="2726826"/>
          </a:xfrm>
          <a:prstGeom prst="rect">
            <a:avLst/>
          </a:prstGeom>
        </p:spPr>
      </p:pic>
      <p:sp>
        <p:nvSpPr>
          <p:cNvPr id="6" name="Speech Bubble: Rectangle 5">
            <a:extLst>
              <a:ext uri="{FF2B5EF4-FFF2-40B4-BE49-F238E27FC236}">
                <a16:creationId xmlns:a16="http://schemas.microsoft.com/office/drawing/2014/main" id="{5D9A9DE5-AB8D-4725-8020-49CDE57FB6F3}"/>
              </a:ext>
            </a:extLst>
          </p:cNvPr>
          <p:cNvSpPr/>
          <p:nvPr/>
        </p:nvSpPr>
        <p:spPr>
          <a:xfrm>
            <a:off x="6533459" y="3861073"/>
            <a:ext cx="1854891" cy="2157102"/>
          </a:xfrm>
          <a:prstGeom prst="wedgeRectCallout">
            <a:avLst>
              <a:gd name="adj1" fmla="val -68346"/>
              <a:gd name="adj2" fmla="val 19893"/>
            </a:avLst>
          </a:prstGeom>
          <a:solidFill>
            <a:schemeClr val="bg1"/>
          </a:solidFill>
          <a:ln w="38100">
            <a:solidFill>
              <a:srgbClr val="689429"/>
            </a:solidFill>
          </a:ln>
        </p:spPr>
        <p:txBody>
          <a:bodyPr wrap="square" lIns="108000" tIns="108000" rIns="108000" bIns="108000">
            <a:spAutoFit/>
          </a:bodyPr>
          <a:lstStyle/>
          <a:p>
            <a:r>
              <a:rPr lang="en-GB" dirty="0">
                <a:latin typeface="Twinkl" pitchFamily="2" charset="0"/>
              </a:rPr>
              <a:t>Click </a:t>
            </a:r>
            <a:r>
              <a:rPr lang="en-GB" b="1" dirty="0">
                <a:latin typeface="Twinkl" pitchFamily="2" charset="0"/>
                <a:hlinkClick r:id="rId3"/>
              </a:rPr>
              <a:t>here</a:t>
            </a:r>
            <a:r>
              <a:rPr lang="en-GB" dirty="0">
                <a:latin typeface="Twinkl" pitchFamily="2" charset="0"/>
              </a:rPr>
              <a:t> to watch a clip on the BBC website. Can you spot the seal hiding from the Orca? </a:t>
            </a:r>
          </a:p>
        </p:txBody>
      </p:sp>
      <p:sp>
        <p:nvSpPr>
          <p:cNvPr id="8" name="Rectangle 7">
            <a:extLst>
              <a:ext uri="{FF2B5EF4-FFF2-40B4-BE49-F238E27FC236}">
                <a16:creationId xmlns:a16="http://schemas.microsoft.com/office/drawing/2014/main" id="{3885CD03-0A01-4659-879F-B2E0BC7CED8F}"/>
              </a:ext>
            </a:extLst>
          </p:cNvPr>
          <p:cNvSpPr/>
          <p:nvPr/>
        </p:nvSpPr>
        <p:spPr>
          <a:xfrm>
            <a:off x="4908385" y="1397117"/>
            <a:ext cx="3479965" cy="1880103"/>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You would be extremely lucky to spot an Orca off the coast of Scotland but your chances increase slightly in June when they come closer to the shore to feed on the harbour seals.</a:t>
            </a:r>
          </a:p>
        </p:txBody>
      </p:sp>
      <p:sp>
        <p:nvSpPr>
          <p:cNvPr id="4" name="Rectangle 3">
            <a:extLst>
              <a:ext uri="{FF2B5EF4-FFF2-40B4-BE49-F238E27FC236}">
                <a16:creationId xmlns:a16="http://schemas.microsoft.com/office/drawing/2014/main" id="{0F806481-E03D-42AD-8CD1-DE7F3CB064D7}"/>
              </a:ext>
            </a:extLst>
          </p:cNvPr>
          <p:cNvSpPr/>
          <p:nvPr/>
        </p:nvSpPr>
        <p:spPr>
          <a:xfrm>
            <a:off x="669153" y="1359345"/>
            <a:ext cx="4069852" cy="2877711"/>
          </a:xfrm>
          <a:prstGeom prst="rect">
            <a:avLst/>
          </a:prstGeom>
        </p:spPr>
        <p:txBody>
          <a:bodyPr wrap="square">
            <a:spAutoFit/>
          </a:bodyPr>
          <a:lstStyle/>
          <a:p>
            <a:r>
              <a:rPr lang="en-GB" dirty="0"/>
              <a:t>How confusing it that!</a:t>
            </a:r>
          </a:p>
          <a:p>
            <a:endParaRPr lang="en-GB" sz="1100" dirty="0"/>
          </a:p>
          <a:p>
            <a:endParaRPr lang="en-GB" sz="1100" dirty="0"/>
          </a:p>
          <a:p>
            <a:endParaRPr lang="en-GB" sz="1100" dirty="0"/>
          </a:p>
          <a:p>
            <a:endParaRPr lang="en-GB" sz="1100" dirty="0"/>
          </a:p>
          <a:p>
            <a:endParaRPr lang="en-GB" sz="1100" dirty="0"/>
          </a:p>
          <a:p>
            <a:endParaRPr lang="en-GB" dirty="0"/>
          </a:p>
          <a:p>
            <a:r>
              <a:rPr lang="en-GB" dirty="0"/>
              <a:t>However, it’s not a whale at all. The Orca (also known as ‘Killer Whale’) </a:t>
            </a:r>
            <a:br>
              <a:rPr lang="en-GB" dirty="0"/>
            </a:br>
            <a:r>
              <a:rPr lang="en-GB" dirty="0"/>
              <a:t>is actually the largest </a:t>
            </a:r>
            <a:br>
              <a:rPr lang="en-GB" dirty="0"/>
            </a:br>
            <a:r>
              <a:rPr lang="en-GB" dirty="0"/>
              <a:t>member of the </a:t>
            </a:r>
            <a:br>
              <a:rPr lang="en-GB" dirty="0"/>
            </a:br>
            <a:r>
              <a:rPr lang="en-GB" dirty="0"/>
              <a:t>dolphin family.</a:t>
            </a:r>
          </a:p>
        </p:txBody>
      </p:sp>
      <p:sp>
        <p:nvSpPr>
          <p:cNvPr id="7" name="Rectangle 6">
            <a:extLst>
              <a:ext uri="{FF2B5EF4-FFF2-40B4-BE49-F238E27FC236}">
                <a16:creationId xmlns:a16="http://schemas.microsoft.com/office/drawing/2014/main" id="{3E6570FF-CE5B-4851-A05E-9C9248B0747A}"/>
              </a:ext>
            </a:extLst>
          </p:cNvPr>
          <p:cNvSpPr/>
          <p:nvPr/>
        </p:nvSpPr>
        <p:spPr>
          <a:xfrm>
            <a:off x="-49544" y="1864937"/>
            <a:ext cx="4478976" cy="772107"/>
          </a:xfrm>
          <a:prstGeom prst="rect">
            <a:avLst/>
          </a:prstGeom>
          <a:solidFill>
            <a:srgbClr val="689429"/>
          </a:solidFill>
        </p:spPr>
        <p:txBody>
          <a:bodyPr wrap="square" lIns="828000" tIns="108000" rIns="108000" bIns="108000">
            <a:spAutoFit/>
          </a:bodyPr>
          <a:lstStyle/>
          <a:p>
            <a:r>
              <a:rPr lang="en-GB" dirty="0">
                <a:solidFill>
                  <a:schemeClr val="bg1"/>
                </a:solidFill>
                <a:latin typeface="Twinkl" pitchFamily="2" charset="0"/>
              </a:rPr>
              <a:t>The Orca’s </a:t>
            </a:r>
            <a:r>
              <a:rPr lang="en-GB" dirty="0" err="1">
                <a:solidFill>
                  <a:schemeClr val="bg1"/>
                </a:solidFill>
                <a:latin typeface="Twinkl" pitchFamily="2" charset="0"/>
              </a:rPr>
              <a:t>latin</a:t>
            </a:r>
            <a:r>
              <a:rPr lang="en-GB" dirty="0">
                <a:solidFill>
                  <a:schemeClr val="bg1"/>
                </a:solidFill>
                <a:latin typeface="Twinkl" pitchFamily="2" charset="0"/>
              </a:rPr>
              <a:t> name is </a:t>
            </a:r>
            <a:r>
              <a:rPr lang="en-GB" dirty="0" err="1">
                <a:solidFill>
                  <a:schemeClr val="bg1"/>
                </a:solidFill>
                <a:latin typeface="Twinkl" pitchFamily="2" charset="0"/>
              </a:rPr>
              <a:t>Orcinus</a:t>
            </a:r>
            <a:r>
              <a:rPr lang="en-GB" dirty="0">
                <a:solidFill>
                  <a:schemeClr val="bg1"/>
                </a:solidFill>
                <a:latin typeface="Twinkl" pitchFamily="2" charset="0"/>
              </a:rPr>
              <a:t> orca and it means ‘whale’.</a:t>
            </a:r>
          </a:p>
        </p:txBody>
      </p:sp>
    </p:spTree>
    <p:extLst>
      <p:ext uri="{BB962C8B-B14F-4D97-AF65-F5344CB8AC3E}">
        <p14:creationId xmlns:p14="http://schemas.microsoft.com/office/powerpoint/2010/main" val="186027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CC785A-3A2D-400F-868F-BCFD8496EF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50" y="1730565"/>
            <a:ext cx="7632700" cy="4362260"/>
          </a:xfrm>
          <a:prstGeom prst="rect">
            <a:avLst/>
          </a:prstGeom>
        </p:spPr>
      </p:pic>
      <p:sp>
        <p:nvSpPr>
          <p:cNvPr id="5" name="Rectangle 4">
            <a:extLst>
              <a:ext uri="{FF2B5EF4-FFF2-40B4-BE49-F238E27FC236}">
                <a16:creationId xmlns:a16="http://schemas.microsoft.com/office/drawing/2014/main" id="{45A22849-FE1B-464C-90F9-084D28589D82}"/>
              </a:ext>
            </a:extLst>
          </p:cNvPr>
          <p:cNvSpPr/>
          <p:nvPr/>
        </p:nvSpPr>
        <p:spPr>
          <a:xfrm>
            <a:off x="684614" y="715766"/>
            <a:ext cx="7703735" cy="923330"/>
          </a:xfrm>
          <a:prstGeom prst="rect">
            <a:avLst/>
          </a:prstGeom>
        </p:spPr>
        <p:txBody>
          <a:bodyPr wrap="square">
            <a:spAutoFit/>
          </a:bodyPr>
          <a:lstStyle/>
          <a:p>
            <a:r>
              <a:rPr lang="en-GB" dirty="0"/>
              <a:t>Orcas are massive animals and the largest adults in Scottish waters are around 7m long. Their dorsal fin is unmistakable, rising as tall as you out of the water.</a:t>
            </a:r>
          </a:p>
        </p:txBody>
      </p:sp>
      <p:sp>
        <p:nvSpPr>
          <p:cNvPr id="6" name="Oval 5">
            <a:extLst>
              <a:ext uri="{FF2B5EF4-FFF2-40B4-BE49-F238E27FC236}">
                <a16:creationId xmlns:a16="http://schemas.microsoft.com/office/drawing/2014/main" id="{36BDD5C2-7760-4351-8B17-838A3924B1A0}"/>
              </a:ext>
            </a:extLst>
          </p:cNvPr>
          <p:cNvSpPr/>
          <p:nvPr/>
        </p:nvSpPr>
        <p:spPr>
          <a:xfrm>
            <a:off x="7444023" y="5187191"/>
            <a:ext cx="747547" cy="747547"/>
          </a:xfrm>
          <a:prstGeom prst="ellipse">
            <a:avLst/>
          </a:prstGeom>
          <a:solidFill>
            <a:srgbClr val="6894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743A"/>
              </a:solidFill>
            </a:endParaRPr>
          </a:p>
        </p:txBody>
      </p:sp>
      <p:pic>
        <p:nvPicPr>
          <p:cNvPr id="7" name="whale-surfaces_zJMyd6Eu">
            <a:hlinkClick r:id="" action="ppaction://media"/>
            <a:extLst>
              <a:ext uri="{FF2B5EF4-FFF2-40B4-BE49-F238E27FC236}">
                <a16:creationId xmlns:a16="http://schemas.microsoft.com/office/drawing/2014/main" id="{7A77C8B8-E289-4325-9723-2FD7EC5FFF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4114" y="5328072"/>
            <a:ext cx="487363" cy="487363"/>
          </a:xfrm>
          <a:prstGeom prst="rect">
            <a:avLst/>
          </a:prstGeom>
        </p:spPr>
      </p:pic>
      <p:sp>
        <p:nvSpPr>
          <p:cNvPr id="8" name="Rectangle 7">
            <a:extLst>
              <a:ext uri="{FF2B5EF4-FFF2-40B4-BE49-F238E27FC236}">
                <a16:creationId xmlns:a16="http://schemas.microsoft.com/office/drawing/2014/main" id="{3EF547E7-52FD-4D5E-A540-4DD51E8ED959}"/>
              </a:ext>
            </a:extLst>
          </p:cNvPr>
          <p:cNvSpPr/>
          <p:nvPr/>
        </p:nvSpPr>
        <p:spPr>
          <a:xfrm>
            <a:off x="755650" y="1730565"/>
            <a:ext cx="3479965" cy="1049106"/>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The shape of the dorsal fin can be used to identify if it’s a male, female or juvenile. </a:t>
            </a:r>
          </a:p>
        </p:txBody>
      </p:sp>
      <p:sp>
        <p:nvSpPr>
          <p:cNvPr id="9" name="Rectangle 8">
            <a:extLst>
              <a:ext uri="{FF2B5EF4-FFF2-40B4-BE49-F238E27FC236}">
                <a16:creationId xmlns:a16="http://schemas.microsoft.com/office/drawing/2014/main" id="{739395AA-7ACF-491C-B86E-63BE8D45EC0B}"/>
              </a:ext>
            </a:extLst>
          </p:cNvPr>
          <p:cNvSpPr/>
          <p:nvPr/>
        </p:nvSpPr>
        <p:spPr>
          <a:xfrm>
            <a:off x="5673213" y="1730565"/>
            <a:ext cx="2715136" cy="1603104"/>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The light grey on the body behind the dorsal fin is known as the saddle patch and is as unique as a fingerprint.</a:t>
            </a:r>
          </a:p>
        </p:txBody>
      </p:sp>
      <p:cxnSp>
        <p:nvCxnSpPr>
          <p:cNvPr id="11" name="Straight Arrow Connector 10">
            <a:extLst>
              <a:ext uri="{FF2B5EF4-FFF2-40B4-BE49-F238E27FC236}">
                <a16:creationId xmlns:a16="http://schemas.microsoft.com/office/drawing/2014/main" id="{63F9B947-05FB-4F83-ACAB-930118B219EB}"/>
              </a:ext>
            </a:extLst>
          </p:cNvPr>
          <p:cNvCxnSpPr>
            <a:cxnSpLocks/>
          </p:cNvCxnSpPr>
          <p:nvPr/>
        </p:nvCxnSpPr>
        <p:spPr>
          <a:xfrm flipH="1">
            <a:off x="5786285" y="3249561"/>
            <a:ext cx="1386347" cy="712839"/>
          </a:xfrm>
          <a:prstGeom prst="straightConnector1">
            <a:avLst/>
          </a:prstGeom>
          <a:ln w="38100">
            <a:solidFill>
              <a:srgbClr val="689429"/>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5F9B664-2A13-4DE9-80DE-71AE5E3DCA20}"/>
              </a:ext>
            </a:extLst>
          </p:cNvPr>
          <p:cNvCxnSpPr>
            <a:cxnSpLocks/>
          </p:cNvCxnSpPr>
          <p:nvPr/>
        </p:nvCxnSpPr>
        <p:spPr>
          <a:xfrm>
            <a:off x="4114800" y="2172929"/>
            <a:ext cx="909484" cy="780676"/>
          </a:xfrm>
          <a:prstGeom prst="straightConnector1">
            <a:avLst/>
          </a:prstGeom>
          <a:ln w="38100">
            <a:solidFill>
              <a:srgbClr val="6894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11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bldLst>
      <p:bldP spid="6"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Like a Moth to a Flame</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193630"/>
            <a:ext cx="7632700" cy="1200329"/>
          </a:xfrm>
          <a:prstGeom prst="rect">
            <a:avLst/>
          </a:prstGeom>
        </p:spPr>
        <p:txBody>
          <a:bodyPr wrap="square">
            <a:spAutoFit/>
          </a:bodyPr>
          <a:lstStyle/>
          <a:p>
            <a:pPr lvl="0"/>
            <a:r>
              <a:rPr lang="en-GB" dirty="0"/>
              <a:t>As the weather gets milder, you might enjoy sitting outside later in the evening, maybe for a meal around a fire or camping. Have you noticed that light attracts moths? You can take advantage of this to get a real good look at the variety of moths in your area.</a:t>
            </a:r>
          </a:p>
        </p:txBody>
      </p:sp>
      <p:grpSp>
        <p:nvGrpSpPr>
          <p:cNvPr id="10" name="Group 9">
            <a:extLst>
              <a:ext uri="{FF2B5EF4-FFF2-40B4-BE49-F238E27FC236}">
                <a16:creationId xmlns:a16="http://schemas.microsoft.com/office/drawing/2014/main" id="{5A4BE3D0-883C-4AA8-B0EB-6881764DB5A5}"/>
              </a:ext>
            </a:extLst>
          </p:cNvPr>
          <p:cNvGrpSpPr/>
          <p:nvPr/>
        </p:nvGrpSpPr>
        <p:grpSpPr>
          <a:xfrm>
            <a:off x="760717" y="2411710"/>
            <a:ext cx="7622566" cy="3681115"/>
            <a:chOff x="760717" y="2411710"/>
            <a:chExt cx="7622566" cy="3681115"/>
          </a:xfrm>
        </p:grpSpPr>
        <p:pic>
          <p:nvPicPr>
            <p:cNvPr id="8" name="Picture 7">
              <a:extLst>
                <a:ext uri="{FF2B5EF4-FFF2-40B4-BE49-F238E27FC236}">
                  <a16:creationId xmlns:a16="http://schemas.microsoft.com/office/drawing/2014/main" id="{CA52EAB0-5B56-462A-BD09-416823DC7D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4311" y="2411710"/>
              <a:ext cx="5278972" cy="3678072"/>
            </a:xfrm>
            <a:prstGeom prst="rect">
              <a:avLst/>
            </a:prstGeom>
          </p:spPr>
        </p:pic>
        <p:pic>
          <p:nvPicPr>
            <p:cNvPr id="4" name="Picture 3">
              <a:extLst>
                <a:ext uri="{FF2B5EF4-FFF2-40B4-BE49-F238E27FC236}">
                  <a16:creationId xmlns:a16="http://schemas.microsoft.com/office/drawing/2014/main" id="{47E7CC6C-4CBD-44DF-AFF7-9C91DCF6EC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279"/>
            <a:stretch/>
          </p:blipFill>
          <p:spPr>
            <a:xfrm>
              <a:off x="760717" y="2414753"/>
              <a:ext cx="5278971" cy="3678072"/>
            </a:xfrm>
            <a:prstGeom prst="rect">
              <a:avLst/>
            </a:prstGeom>
          </p:spPr>
        </p:pic>
      </p:grpSp>
      <p:sp>
        <p:nvSpPr>
          <p:cNvPr id="9" name="Rectangle 8">
            <a:extLst>
              <a:ext uri="{FF2B5EF4-FFF2-40B4-BE49-F238E27FC236}">
                <a16:creationId xmlns:a16="http://schemas.microsoft.com/office/drawing/2014/main" id="{C7E8F201-7E7C-4A76-B85B-E6A05E0FCBCF}"/>
              </a:ext>
            </a:extLst>
          </p:cNvPr>
          <p:cNvSpPr/>
          <p:nvPr/>
        </p:nvSpPr>
        <p:spPr>
          <a:xfrm>
            <a:off x="760415" y="1373862"/>
            <a:ext cx="5581089" cy="1049106"/>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Try to identify them by using a guide. Be patient as different moths will be active at different times and don’t touch them as they can easily be damaged.</a:t>
            </a:r>
          </a:p>
        </p:txBody>
      </p:sp>
      <p:sp>
        <p:nvSpPr>
          <p:cNvPr id="11" name="Rectangle 10">
            <a:extLst>
              <a:ext uri="{FF2B5EF4-FFF2-40B4-BE49-F238E27FC236}">
                <a16:creationId xmlns:a16="http://schemas.microsoft.com/office/drawing/2014/main" id="{A2C99ACC-B605-4111-A624-897E1211ED83}"/>
              </a:ext>
            </a:extLst>
          </p:cNvPr>
          <p:cNvSpPr/>
          <p:nvPr/>
        </p:nvSpPr>
        <p:spPr>
          <a:xfrm>
            <a:off x="1866690" y="4968359"/>
            <a:ext cx="6458133" cy="1077218"/>
          </a:xfrm>
          <a:prstGeom prst="rect">
            <a:avLst/>
          </a:prstGeom>
        </p:spPr>
        <p:txBody>
          <a:bodyPr wrap="square">
            <a:spAutoFit/>
          </a:bodyPr>
          <a:lstStyle/>
          <a:p>
            <a:pPr marL="342900" lvl="0" indent="-342900">
              <a:buFont typeface="+mj-lt"/>
              <a:buAutoNum type="arabicPeriod"/>
            </a:pPr>
            <a:r>
              <a:rPr lang="en-GB" sz="1600" dirty="0">
                <a:solidFill>
                  <a:schemeClr val="bg1"/>
                </a:solidFill>
              </a:rPr>
              <a:t>Peg your sheet on a washing line or over a branch.</a:t>
            </a:r>
          </a:p>
          <a:p>
            <a:pPr marL="342900" lvl="0" indent="-342900">
              <a:buFont typeface="+mj-lt"/>
              <a:buAutoNum type="arabicPeriod"/>
            </a:pPr>
            <a:r>
              <a:rPr lang="en-GB" sz="1600" dirty="0">
                <a:solidFill>
                  <a:schemeClr val="bg1"/>
                </a:solidFill>
              </a:rPr>
              <a:t>Turn off nearby lights.</a:t>
            </a:r>
          </a:p>
          <a:p>
            <a:pPr marL="342900" lvl="0" indent="-342900">
              <a:buFont typeface="+mj-lt"/>
              <a:buAutoNum type="arabicPeriod"/>
            </a:pPr>
            <a:r>
              <a:rPr lang="en-GB" sz="1600" dirty="0">
                <a:solidFill>
                  <a:schemeClr val="bg1"/>
                </a:solidFill>
              </a:rPr>
              <a:t>Shine your torch/light onto the sheet and wait patiently.</a:t>
            </a:r>
          </a:p>
          <a:p>
            <a:pPr marL="342900" lvl="0" indent="-342900">
              <a:buFont typeface="+mj-lt"/>
              <a:buAutoNum type="arabicPeriod"/>
            </a:pPr>
            <a:r>
              <a:rPr lang="en-GB" sz="1600" dirty="0">
                <a:solidFill>
                  <a:schemeClr val="bg1"/>
                </a:solidFill>
              </a:rPr>
              <a:t>Identify the moths that you gather.</a:t>
            </a:r>
          </a:p>
        </p:txBody>
      </p:sp>
      <p:grpSp>
        <p:nvGrpSpPr>
          <p:cNvPr id="13" name="Group 12">
            <a:extLst>
              <a:ext uri="{FF2B5EF4-FFF2-40B4-BE49-F238E27FC236}">
                <a16:creationId xmlns:a16="http://schemas.microsoft.com/office/drawing/2014/main" id="{4FE6334C-FA3E-413B-975A-A1020D14B338}"/>
              </a:ext>
            </a:extLst>
          </p:cNvPr>
          <p:cNvGrpSpPr/>
          <p:nvPr/>
        </p:nvGrpSpPr>
        <p:grpSpPr>
          <a:xfrm>
            <a:off x="4954248" y="2725483"/>
            <a:ext cx="3170998" cy="2098743"/>
            <a:chOff x="5015394" y="2606963"/>
            <a:chExt cx="3170998" cy="2098743"/>
          </a:xfrm>
        </p:grpSpPr>
        <p:pic>
          <p:nvPicPr>
            <p:cNvPr id="15" name="Picture 14">
              <a:extLst>
                <a:ext uri="{FF2B5EF4-FFF2-40B4-BE49-F238E27FC236}">
                  <a16:creationId xmlns:a16="http://schemas.microsoft.com/office/drawing/2014/main" id="{FED33686-2DF3-4538-AB52-29B77210F6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8409">
              <a:off x="5030153" y="2606963"/>
              <a:ext cx="3156239" cy="2098743"/>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249E5560-0C0D-43DC-87CD-DFD9C35DF37C}"/>
                </a:ext>
              </a:extLst>
            </p:cNvPr>
            <p:cNvSpPr/>
            <p:nvPr/>
          </p:nvSpPr>
          <p:spPr>
            <a:xfrm rot="161453">
              <a:off x="5015394" y="2726975"/>
              <a:ext cx="3127231" cy="1806887"/>
            </a:xfrm>
            <a:prstGeom prst="rect">
              <a:avLst/>
            </a:prstGeom>
          </p:spPr>
          <p:txBody>
            <a:bodyPr wrap="square">
              <a:spAutoFit/>
            </a:bodyPr>
            <a:lstStyle/>
            <a:p>
              <a:pPr marL="457200" lvl="0"/>
              <a:r>
                <a:rPr lang="en-GB" sz="1600" b="1" dirty="0"/>
                <a:t>What you need:</a:t>
              </a:r>
            </a:p>
            <a:p>
              <a:pPr marL="412750" indent="-285750">
                <a:buSzPts val="1600"/>
                <a:buFont typeface="Arial" panose="020B0604020202020204" pitchFamily="34" charset="0"/>
                <a:buChar char="•"/>
              </a:pPr>
              <a:r>
                <a:rPr lang="en-GB" sz="1600" dirty="0"/>
                <a:t>a dry, dark, calm evening</a:t>
              </a:r>
            </a:p>
            <a:p>
              <a:pPr marL="412750" indent="-285750">
                <a:buSzPts val="1600"/>
                <a:buFont typeface="Arial" panose="020B0604020202020204" pitchFamily="34" charset="0"/>
                <a:buChar char="•"/>
              </a:pPr>
              <a:r>
                <a:rPr lang="en-GB" sz="1600" dirty="0"/>
                <a:t>to stay away from the light</a:t>
              </a:r>
            </a:p>
            <a:p>
              <a:pPr marL="412750" indent="-285750">
                <a:buSzPts val="1600"/>
                <a:buFont typeface="Arial" panose="020B0604020202020204" pitchFamily="34" charset="0"/>
                <a:buChar char="•"/>
              </a:pPr>
              <a:r>
                <a:rPr lang="en-GB" sz="1600" dirty="0"/>
                <a:t>large white sheet</a:t>
              </a:r>
            </a:p>
            <a:p>
              <a:pPr marL="412750" indent="-285750">
                <a:buSzPts val="1600"/>
                <a:buFont typeface="Arial" panose="020B0604020202020204" pitchFamily="34" charset="0"/>
                <a:buChar char="•"/>
              </a:pPr>
              <a:r>
                <a:rPr lang="en-GB" sz="1600" dirty="0"/>
                <a:t>torch</a:t>
              </a:r>
            </a:p>
            <a:p>
              <a:pPr marL="412750" indent="-285750">
                <a:buSzPts val="1600"/>
                <a:buFont typeface="Arial" panose="020B0604020202020204" pitchFamily="34" charset="0"/>
                <a:buChar char="•"/>
              </a:pPr>
              <a:r>
                <a:rPr lang="en-GB" sz="1600" dirty="0"/>
                <a:t>pegs</a:t>
              </a:r>
            </a:p>
            <a:p>
              <a:pPr marL="400050" indent="-285750">
                <a:buSzPts val="1800"/>
                <a:buFont typeface="Arial" panose="020B0604020202020204" pitchFamily="34" charset="0"/>
                <a:buChar char="•"/>
              </a:pPr>
              <a:r>
                <a:rPr lang="en-GB" sz="1600" dirty="0"/>
                <a:t>washing line or branch</a:t>
              </a:r>
            </a:p>
          </p:txBody>
        </p:sp>
      </p:grpSp>
      <p:pic>
        <p:nvPicPr>
          <p:cNvPr id="18" name="Picture 17">
            <a:extLst>
              <a:ext uri="{FF2B5EF4-FFF2-40B4-BE49-F238E27FC236}">
                <a16:creationId xmlns:a16="http://schemas.microsoft.com/office/drawing/2014/main" id="{BBFA1EE2-A635-475D-8B46-12F025646B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3266994">
            <a:off x="8979855" y="994475"/>
            <a:ext cx="1301602" cy="798261"/>
          </a:xfrm>
          <a:prstGeom prst="rect">
            <a:avLst/>
          </a:prstGeom>
        </p:spPr>
      </p:pic>
    </p:spTree>
    <p:extLst>
      <p:ext uri="{BB962C8B-B14F-4D97-AF65-F5344CB8AC3E}">
        <p14:creationId xmlns:p14="http://schemas.microsoft.com/office/powerpoint/2010/main" val="416187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0" presetClass="path" presetSubtype="0" accel="50000" decel="50000" fill="hold" nodeType="withEffect">
                                  <p:stCondLst>
                                    <p:cond delay="0"/>
                                  </p:stCondLst>
                                  <p:childTnLst>
                                    <p:animMotion origin="layout" path="M 1.38889E-6 7.40741E-7 L 1.38889E-6 7.40741E-7 C -0.00469 0.01157 -0.00174 0.00648 -0.01406 0.01505 C -0.03629 0.03009 -0.02361 0.02106 -0.04514 0.03125 C -0.04896 0.03333 -0.05261 0.03634 -0.05642 0.03773 C -0.06441 0.04005 -0.0724 0.04143 -0.08021 0.04329 C -0.10677 0.05579 -0.09705 0.05301 -0.14549 0.0456 C -0.1632 0.04259 -0.16059 0.03588 -0.17448 0.03125 C -0.18872 0.02685 -0.19271 0.02708 -0.20486 0.02616 C -0.2125 0.02454 -0.21806 0.02176 -0.22552 0.02616 C -0.22639 0.02662 -0.22639 0.02893 -0.22691 0.02963 C -0.22761 0.03079 -0.22813 0.03079 -0.22865 0.03125 C -0.22899 0.03194 -0.22917 0.03287 -0.22969 0.0338 C -0.23021 0.03518 -0.23056 0.03634 -0.23125 0.03773 C -0.23264 0.04051 -0.2342 0.04352 -0.23594 0.04606 C -0.23611 0.04676 -0.23646 0.04792 -0.23681 0.04838 C -0.24115 0.05579 -0.23733 0.05 -0.24132 0.05417 C -0.2474 0.06018 -0.24219 0.05532 -0.2467 0.06111 C -0.24774 0.0625 -0.24896 0.06366 -0.25035 0.06481 C -0.25156 0.0662 -0.25295 0.06736 -0.25417 0.06875 C -0.25816 0.07268 -0.25538 0.0713 -0.25886 0.07245 C -0.2592 0.07292 -0.26007 0.07384 -0.26077 0.0743 C -0.26146 0.075 -0.26215 0.07546 -0.2632 0.07662 C -0.26337 0.07685 -0.26615 0.08079 -0.26736 0.08125 C -0.26858 0.08241 -0.26892 0.08171 -0.26997 0.08171 L -0.26997 0.08241 " pathEditMode="relative" rAng="0" ptsTypes="AAAAAAAAAAAAAAAAAAAAAAAAAA">
                                      <p:cBhvr>
                                        <p:cTn id="21" dur="2000" fill="hold"/>
                                        <p:tgtEl>
                                          <p:spTgt spid="18"/>
                                        </p:tgtEl>
                                        <p:attrNameLst>
                                          <p:attrName>ppt_x</p:attrName>
                                          <p:attrName>ppt_y</p:attrName>
                                        </p:attrNameLst>
                                      </p:cBhvr>
                                      <p:rCtr x="-13507"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6DBB997-B83A-4382-B560-18E47CE55504}"/>
              </a:ext>
            </a:extLst>
          </p:cNvPr>
          <p:cNvGrpSpPr/>
          <p:nvPr/>
        </p:nvGrpSpPr>
        <p:grpSpPr>
          <a:xfrm>
            <a:off x="3784033" y="3224981"/>
            <a:ext cx="4613845" cy="2867844"/>
            <a:chOff x="3784033" y="3224981"/>
            <a:chExt cx="4613845" cy="2867844"/>
          </a:xfrm>
        </p:grpSpPr>
        <p:pic>
          <p:nvPicPr>
            <p:cNvPr id="15" name="Picture 14">
              <a:extLst>
                <a:ext uri="{FF2B5EF4-FFF2-40B4-BE49-F238E27FC236}">
                  <a16:creationId xmlns:a16="http://schemas.microsoft.com/office/drawing/2014/main" id="{9E957257-5990-4891-A06C-4121983BEC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84033" y="3224981"/>
              <a:ext cx="4613845" cy="2867844"/>
            </a:xfrm>
            <a:prstGeom prst="rect">
              <a:avLst/>
            </a:prstGeom>
            <a:ln w="38100">
              <a:solidFill>
                <a:schemeClr val="bg1"/>
              </a:solidFill>
            </a:ln>
          </p:spPr>
        </p:pic>
        <p:sp>
          <p:nvSpPr>
            <p:cNvPr id="17" name="Rectangle 16">
              <a:extLst>
                <a:ext uri="{FF2B5EF4-FFF2-40B4-BE49-F238E27FC236}">
                  <a16:creationId xmlns:a16="http://schemas.microsoft.com/office/drawing/2014/main" id="{09D4FDCE-1D76-4F4D-A155-5C8E1F5D0F02}"/>
                </a:ext>
              </a:extLst>
            </p:cNvPr>
            <p:cNvSpPr/>
            <p:nvPr/>
          </p:nvSpPr>
          <p:spPr>
            <a:xfrm>
              <a:off x="7265293" y="5597717"/>
              <a:ext cx="1127971" cy="495108"/>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butterfly</a:t>
              </a:r>
            </a:p>
          </p:txBody>
        </p:sp>
      </p:grpSp>
      <p:grpSp>
        <p:nvGrpSpPr>
          <p:cNvPr id="19" name="Group 18">
            <a:extLst>
              <a:ext uri="{FF2B5EF4-FFF2-40B4-BE49-F238E27FC236}">
                <a16:creationId xmlns:a16="http://schemas.microsoft.com/office/drawing/2014/main" id="{03F83C6C-AD63-401F-9EE1-C4E864437BC5}"/>
              </a:ext>
            </a:extLst>
          </p:cNvPr>
          <p:cNvGrpSpPr/>
          <p:nvPr/>
        </p:nvGrpSpPr>
        <p:grpSpPr>
          <a:xfrm>
            <a:off x="788799" y="3198685"/>
            <a:ext cx="3121375" cy="2894140"/>
            <a:chOff x="788799" y="3198685"/>
            <a:chExt cx="3121375" cy="2894140"/>
          </a:xfrm>
        </p:grpSpPr>
        <p:pic>
          <p:nvPicPr>
            <p:cNvPr id="11" name="Picture 10">
              <a:extLst>
                <a:ext uri="{FF2B5EF4-FFF2-40B4-BE49-F238E27FC236}">
                  <a16:creationId xmlns:a16="http://schemas.microsoft.com/office/drawing/2014/main" id="{7EC9AC00-94B4-4308-8936-73C1C754D2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418" y="3198685"/>
              <a:ext cx="3118756" cy="2892745"/>
            </a:xfrm>
            <a:prstGeom prst="rect">
              <a:avLst/>
            </a:prstGeom>
            <a:ln w="38100">
              <a:solidFill>
                <a:schemeClr val="bg1"/>
              </a:solidFill>
            </a:ln>
          </p:spPr>
        </p:pic>
        <p:sp>
          <p:nvSpPr>
            <p:cNvPr id="18" name="Rectangle 17">
              <a:extLst>
                <a:ext uri="{FF2B5EF4-FFF2-40B4-BE49-F238E27FC236}">
                  <a16:creationId xmlns:a16="http://schemas.microsoft.com/office/drawing/2014/main" id="{520E9DED-C341-4DF8-8E2D-5C7AB6C9BB7F}"/>
                </a:ext>
              </a:extLst>
            </p:cNvPr>
            <p:cNvSpPr/>
            <p:nvPr/>
          </p:nvSpPr>
          <p:spPr>
            <a:xfrm>
              <a:off x="788799" y="5597717"/>
              <a:ext cx="812595" cy="495108"/>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moth</a:t>
              </a:r>
            </a:p>
          </p:txBody>
        </p:sp>
      </p:grpSp>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Shout Out to Moths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49" y="1285286"/>
            <a:ext cx="7632699" cy="815608"/>
          </a:xfrm>
          <a:prstGeom prst="rect">
            <a:avLst/>
          </a:prstGeom>
        </p:spPr>
        <p:txBody>
          <a:bodyPr wrap="square">
            <a:spAutoFit/>
          </a:bodyPr>
          <a:lstStyle/>
          <a:p>
            <a:pPr lvl="0" algn="ctr"/>
            <a:r>
              <a:rPr lang="en-GB" dirty="0"/>
              <a:t>Moths don’t seem to have the same appeal as their relative, the butterfly.</a:t>
            </a:r>
          </a:p>
          <a:p>
            <a:pPr lvl="0" algn="ctr"/>
            <a:endParaRPr lang="en-GB" sz="900" dirty="0"/>
          </a:p>
          <a:p>
            <a:pPr lvl="0" algn="ctr"/>
            <a:r>
              <a:rPr lang="en-GB" dirty="0"/>
              <a:t>Maybe it’s time to give moths the spotlight.</a:t>
            </a:r>
          </a:p>
        </p:txBody>
      </p:sp>
      <p:sp>
        <p:nvSpPr>
          <p:cNvPr id="8" name="Oval 7">
            <a:extLst>
              <a:ext uri="{FF2B5EF4-FFF2-40B4-BE49-F238E27FC236}">
                <a16:creationId xmlns:a16="http://schemas.microsoft.com/office/drawing/2014/main" id="{9B3A00E3-4312-4999-A3E4-907E4905CE56}"/>
              </a:ext>
            </a:extLst>
          </p:cNvPr>
          <p:cNvSpPr/>
          <p:nvPr/>
        </p:nvSpPr>
        <p:spPr>
          <a:xfrm>
            <a:off x="2382625" y="2148962"/>
            <a:ext cx="4369220" cy="1663061"/>
          </a:xfrm>
          <a:prstGeom prst="ellipse">
            <a:avLst/>
          </a:prstGeom>
          <a:solidFill>
            <a:srgbClr val="68942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We have around </a:t>
            </a:r>
            <a:r>
              <a:rPr lang="en-GB" b="1" dirty="0"/>
              <a:t>37</a:t>
            </a:r>
            <a:r>
              <a:rPr lang="en-GB" dirty="0"/>
              <a:t> species of butterfly in Scotland but an impressive </a:t>
            </a:r>
            <a:r>
              <a:rPr lang="en-GB" b="1" dirty="0"/>
              <a:t>1500</a:t>
            </a:r>
            <a:r>
              <a:rPr lang="en-GB" dirty="0"/>
              <a:t> species of moths.</a:t>
            </a:r>
          </a:p>
        </p:txBody>
      </p:sp>
    </p:spTree>
    <p:extLst>
      <p:ext uri="{BB962C8B-B14F-4D97-AF65-F5344CB8AC3E}">
        <p14:creationId xmlns:p14="http://schemas.microsoft.com/office/powerpoint/2010/main" val="77663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ACD1F7-EEA3-4844-9DA7-A7F9BC909F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196" y="407935"/>
            <a:ext cx="8544189" cy="6022780"/>
          </a:xfrm>
          <a:prstGeom prst="rect">
            <a:avLst/>
          </a:prstGeom>
        </p:spPr>
      </p:pic>
      <p:pic>
        <p:nvPicPr>
          <p:cNvPr id="7" name="Picture 6">
            <a:extLst>
              <a:ext uri="{FF2B5EF4-FFF2-40B4-BE49-F238E27FC236}">
                <a16:creationId xmlns:a16="http://schemas.microsoft.com/office/drawing/2014/main" id="{938CBAFC-13D5-406E-80F2-B1E6657643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2454815" y="421487"/>
            <a:ext cx="4275173" cy="773562"/>
          </a:xfrm>
          <a:prstGeom prst="rect">
            <a:avLst/>
          </a:prstGeom>
        </p:spPr>
      </p:pic>
      <p:pic>
        <p:nvPicPr>
          <p:cNvPr id="8" name="Picture 7">
            <a:extLst>
              <a:ext uri="{FF2B5EF4-FFF2-40B4-BE49-F238E27FC236}">
                <a16:creationId xmlns:a16="http://schemas.microsoft.com/office/drawing/2014/main" id="{410E52D2-F42D-4227-935A-8608175B9B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40703" y="390423"/>
            <a:ext cx="4275173" cy="773562"/>
          </a:xfrm>
          <a:prstGeom prst="rect">
            <a:avLst/>
          </a:prstGeom>
          <a:effectLst>
            <a:outerShdw blurRad="50800" dist="38100" dir="2700000" algn="tl" rotWithShape="0">
              <a:prstClr val="black">
                <a:alpha val="40000"/>
              </a:prstClr>
            </a:outerShdw>
          </a:effectLst>
        </p:spPr>
      </p:pic>
      <p:sp>
        <p:nvSpPr>
          <p:cNvPr id="9" name="Title 20">
            <a:extLst>
              <a:ext uri="{FF2B5EF4-FFF2-40B4-BE49-F238E27FC236}">
                <a16:creationId xmlns:a16="http://schemas.microsoft.com/office/drawing/2014/main" id="{521DD1DE-89E2-4B2E-85E1-C4897DC5E8E7}"/>
              </a:ext>
            </a:extLst>
          </p:cNvPr>
          <p:cNvSpPr>
            <a:spLocks noGrp="1"/>
          </p:cNvSpPr>
          <p:nvPr>
            <p:ph type="title"/>
          </p:nvPr>
        </p:nvSpPr>
        <p:spPr>
          <a:xfrm>
            <a:off x="457198" y="319504"/>
            <a:ext cx="8220075" cy="994306"/>
          </a:xfrm>
          <a:noFill/>
          <a:ln>
            <a:noFill/>
          </a:ln>
        </p:spPr>
        <p:txBody>
          <a:bodyPr/>
          <a:lstStyle/>
          <a:p>
            <a:r>
              <a:rPr lang="en-GB" sz="3600" dirty="0">
                <a:ln w="12700">
                  <a:noFill/>
                </a:ln>
                <a:solidFill>
                  <a:srgbClr val="689429"/>
                </a:solidFill>
              </a:rPr>
              <a:t>June’s </a:t>
            </a:r>
            <a:r>
              <a:rPr lang="en-GB" sz="3600" dirty="0" err="1">
                <a:ln w="12700">
                  <a:noFill/>
                </a:ln>
                <a:solidFill>
                  <a:srgbClr val="689429"/>
                </a:solidFill>
              </a:rPr>
              <a:t>Pinboard</a:t>
            </a:r>
            <a:endParaRPr lang="en-GB" sz="3600" dirty="0">
              <a:ln w="12700">
                <a:noFill/>
              </a:ln>
              <a:solidFill>
                <a:srgbClr val="689429"/>
              </a:solidFill>
              <a:latin typeface="+mn-lt"/>
            </a:endParaRPr>
          </a:p>
        </p:txBody>
      </p:sp>
      <p:grpSp>
        <p:nvGrpSpPr>
          <p:cNvPr id="16" name="Group 15">
            <a:extLst>
              <a:ext uri="{FF2B5EF4-FFF2-40B4-BE49-F238E27FC236}">
                <a16:creationId xmlns:a16="http://schemas.microsoft.com/office/drawing/2014/main" id="{E72F7EE4-345C-4181-B1C1-7AC9631E2B3C}"/>
              </a:ext>
            </a:extLst>
          </p:cNvPr>
          <p:cNvGrpSpPr/>
          <p:nvPr/>
        </p:nvGrpSpPr>
        <p:grpSpPr>
          <a:xfrm>
            <a:off x="366553" y="1227740"/>
            <a:ext cx="2738281" cy="1966316"/>
            <a:chOff x="585444" y="1297175"/>
            <a:chExt cx="2738281" cy="2654720"/>
          </a:xfrm>
          <a:effectLst>
            <a:outerShdw blurRad="50800" dist="38100" dir="2700000" algn="tl" rotWithShape="0">
              <a:prstClr val="black">
                <a:alpha val="40000"/>
              </a:prstClr>
            </a:outerShdw>
          </a:effectLst>
        </p:grpSpPr>
        <p:pic>
          <p:nvPicPr>
            <p:cNvPr id="17" name="Picture 16">
              <a:extLst>
                <a:ext uri="{FF2B5EF4-FFF2-40B4-BE49-F238E27FC236}">
                  <a16:creationId xmlns:a16="http://schemas.microsoft.com/office/drawing/2014/main" id="{963BA8DA-3E52-4CEE-8B87-C8F891037A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444" y="1297175"/>
              <a:ext cx="2738281" cy="2654720"/>
            </a:xfrm>
            <a:prstGeom prst="rect">
              <a:avLst/>
            </a:prstGeom>
            <a:effectLst/>
          </p:spPr>
        </p:pic>
        <p:sp>
          <p:nvSpPr>
            <p:cNvPr id="18" name="TextBox 17">
              <a:extLst>
                <a:ext uri="{FF2B5EF4-FFF2-40B4-BE49-F238E27FC236}">
                  <a16:creationId xmlns:a16="http://schemas.microsoft.com/office/drawing/2014/main" id="{6856E304-0023-45F0-9E28-9F33D216E715}"/>
                </a:ext>
              </a:extLst>
            </p:cNvPr>
            <p:cNvSpPr txBox="1"/>
            <p:nvPr/>
          </p:nvSpPr>
          <p:spPr>
            <a:xfrm>
              <a:off x="842828" y="1698138"/>
              <a:ext cx="2408691" cy="1323439"/>
            </a:xfrm>
            <a:prstGeom prst="rect">
              <a:avLst/>
            </a:prstGeom>
            <a:noFill/>
          </p:spPr>
          <p:txBody>
            <a:bodyPr wrap="square" rtlCol="0">
              <a:spAutoFit/>
            </a:bodyPr>
            <a:lstStyle/>
            <a:p>
              <a:r>
                <a:rPr lang="en-GB" sz="1600" dirty="0">
                  <a:latin typeface="Twinkl" pitchFamily="2" charset="0"/>
                </a:rPr>
                <a:t>Probably named after Juno, the Roman goddess of marriage who was married to the king of all gods, Jupiter.</a:t>
              </a:r>
            </a:p>
          </p:txBody>
        </p:sp>
      </p:grpSp>
      <p:pic>
        <p:nvPicPr>
          <p:cNvPr id="19" name="Picture 18">
            <a:extLst>
              <a:ext uri="{FF2B5EF4-FFF2-40B4-BE49-F238E27FC236}">
                <a16:creationId xmlns:a16="http://schemas.microsoft.com/office/drawing/2014/main" id="{DA78684D-DB6B-4E8E-AB26-1CEA2AD0EA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1594" y="1110257"/>
            <a:ext cx="286852" cy="455885"/>
          </a:xfrm>
          <a:prstGeom prst="rect">
            <a:avLst/>
          </a:prstGeom>
        </p:spPr>
      </p:pic>
      <p:grpSp>
        <p:nvGrpSpPr>
          <p:cNvPr id="34" name="Group 33">
            <a:extLst>
              <a:ext uri="{FF2B5EF4-FFF2-40B4-BE49-F238E27FC236}">
                <a16:creationId xmlns:a16="http://schemas.microsoft.com/office/drawing/2014/main" id="{98CAE9FC-E793-47CF-AA10-21265CDD3FF9}"/>
              </a:ext>
            </a:extLst>
          </p:cNvPr>
          <p:cNvGrpSpPr/>
          <p:nvPr/>
        </p:nvGrpSpPr>
        <p:grpSpPr>
          <a:xfrm>
            <a:off x="2955923" y="1492013"/>
            <a:ext cx="2545271" cy="2441559"/>
            <a:chOff x="3237428" y="3247054"/>
            <a:chExt cx="2545271" cy="2441559"/>
          </a:xfrm>
        </p:grpSpPr>
        <p:pic>
          <p:nvPicPr>
            <p:cNvPr id="35" name="Picture 34">
              <a:extLst>
                <a:ext uri="{FF2B5EF4-FFF2-40B4-BE49-F238E27FC236}">
                  <a16:creationId xmlns:a16="http://schemas.microsoft.com/office/drawing/2014/main" id="{4E3EA413-527F-4016-AB08-122B57790A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58409">
              <a:off x="3237428" y="3247054"/>
              <a:ext cx="2545271" cy="2441559"/>
            </a:xfrm>
            <a:prstGeom prst="rect">
              <a:avLst/>
            </a:prstGeom>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81D88546-8375-4EDF-8C8E-154EADE0B05E}"/>
                </a:ext>
              </a:extLst>
            </p:cNvPr>
            <p:cNvSpPr txBox="1"/>
            <p:nvPr/>
          </p:nvSpPr>
          <p:spPr>
            <a:xfrm>
              <a:off x="3307170" y="3429896"/>
              <a:ext cx="2408691" cy="2066409"/>
            </a:xfrm>
            <a:prstGeom prst="rect">
              <a:avLst/>
            </a:prstGeom>
            <a:noFill/>
          </p:spPr>
          <p:txBody>
            <a:bodyPr wrap="square" rtlCol="0">
              <a:spAutoFit/>
            </a:bodyPr>
            <a:lstStyle/>
            <a:p>
              <a:r>
                <a:rPr lang="en-GB" sz="1600" dirty="0">
                  <a:solidFill>
                    <a:schemeClr val="dk1"/>
                  </a:solidFill>
                </a:rPr>
                <a:t>Each month has a special flower and birthstone. June’s flowers are honeysuckle and rose and its birthstones are </a:t>
              </a:r>
              <a:br>
                <a:rPr lang="en-GB" sz="1600" dirty="0">
                  <a:solidFill>
                    <a:schemeClr val="dk1"/>
                  </a:solidFill>
                </a:rPr>
              </a:br>
              <a:r>
                <a:rPr lang="en-GB" sz="1600" dirty="0">
                  <a:solidFill>
                    <a:schemeClr val="dk1"/>
                  </a:solidFill>
                </a:rPr>
                <a:t>pearl, moonstone and alexandrite.</a:t>
              </a:r>
              <a:endParaRPr lang="en-GB" sz="1600" dirty="0"/>
            </a:p>
          </p:txBody>
        </p:sp>
      </p:grpSp>
      <p:grpSp>
        <p:nvGrpSpPr>
          <p:cNvPr id="37" name="Group 36">
            <a:extLst>
              <a:ext uri="{FF2B5EF4-FFF2-40B4-BE49-F238E27FC236}">
                <a16:creationId xmlns:a16="http://schemas.microsoft.com/office/drawing/2014/main" id="{5B0382E6-4490-40A4-B381-4D867127122D}"/>
              </a:ext>
            </a:extLst>
          </p:cNvPr>
          <p:cNvGrpSpPr/>
          <p:nvPr/>
        </p:nvGrpSpPr>
        <p:grpSpPr>
          <a:xfrm>
            <a:off x="3752445" y="1296652"/>
            <a:ext cx="266314" cy="416059"/>
            <a:chOff x="4372634" y="3093416"/>
            <a:chExt cx="266314" cy="416059"/>
          </a:xfrm>
        </p:grpSpPr>
        <p:sp>
          <p:nvSpPr>
            <p:cNvPr id="38" name="Oval 37">
              <a:extLst>
                <a:ext uri="{FF2B5EF4-FFF2-40B4-BE49-F238E27FC236}">
                  <a16:creationId xmlns:a16="http://schemas.microsoft.com/office/drawing/2014/main" id="{2B2419AB-4C60-4410-9052-F3AF76BF89D6}"/>
                </a:ext>
              </a:extLst>
            </p:cNvPr>
            <p:cNvSpPr/>
            <p:nvPr/>
          </p:nvSpPr>
          <p:spPr>
            <a:xfrm>
              <a:off x="4545224" y="3434151"/>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9" name="Picture 38">
              <a:extLst>
                <a:ext uri="{FF2B5EF4-FFF2-40B4-BE49-F238E27FC236}">
                  <a16:creationId xmlns:a16="http://schemas.microsoft.com/office/drawing/2014/main" id="{9B620838-C03D-413D-806B-79E9E13E7A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2634" y="3093416"/>
              <a:ext cx="247257" cy="398382"/>
            </a:xfrm>
            <a:prstGeom prst="rect">
              <a:avLst/>
            </a:prstGeom>
          </p:spPr>
        </p:pic>
      </p:grpSp>
      <p:pic>
        <p:nvPicPr>
          <p:cNvPr id="5" name="Picture 4">
            <a:extLst>
              <a:ext uri="{FF2B5EF4-FFF2-40B4-BE49-F238E27FC236}">
                <a16:creationId xmlns:a16="http://schemas.microsoft.com/office/drawing/2014/main" id="{421194AE-2E54-447B-9BA2-9A1BB7CE4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06495" y="1324178"/>
            <a:ext cx="1977119" cy="3014904"/>
          </a:xfrm>
          <a:prstGeom prst="rect">
            <a:avLst/>
          </a:prstGeom>
          <a:effectLst>
            <a:outerShdw blurRad="50800" dist="38100" dir="5400000" algn="t" rotWithShape="0">
              <a:prstClr val="black">
                <a:alpha val="40000"/>
              </a:prstClr>
            </a:outerShdw>
          </a:effectLst>
        </p:spPr>
      </p:pic>
      <p:sp>
        <p:nvSpPr>
          <p:cNvPr id="33" name="Rectangle 32">
            <a:extLst>
              <a:ext uri="{FF2B5EF4-FFF2-40B4-BE49-F238E27FC236}">
                <a16:creationId xmlns:a16="http://schemas.microsoft.com/office/drawing/2014/main" id="{C84C738A-BF79-4101-9658-76486451F027}"/>
              </a:ext>
            </a:extLst>
          </p:cNvPr>
          <p:cNvSpPr/>
          <p:nvPr/>
        </p:nvSpPr>
        <p:spPr>
          <a:xfrm rot="10552264">
            <a:off x="5234815" y="3264170"/>
            <a:ext cx="1263469" cy="479332"/>
          </a:xfrm>
          <a:custGeom>
            <a:avLst/>
            <a:gdLst>
              <a:gd name="connsiteX0" fmla="*/ 0 w 1374336"/>
              <a:gd name="connsiteY0" fmla="*/ 0 h 399710"/>
              <a:gd name="connsiteX1" fmla="*/ 1374336 w 1374336"/>
              <a:gd name="connsiteY1" fmla="*/ 0 h 399710"/>
              <a:gd name="connsiteX2" fmla="*/ 1374336 w 1374336"/>
              <a:gd name="connsiteY2" fmla="*/ 399710 h 399710"/>
              <a:gd name="connsiteX3" fmla="*/ 0 w 1374336"/>
              <a:gd name="connsiteY3" fmla="*/ 399710 h 399710"/>
              <a:gd name="connsiteX4" fmla="*/ 0 w 1374336"/>
              <a:gd name="connsiteY4" fmla="*/ 0 h 399710"/>
              <a:gd name="connsiteX0" fmla="*/ 0 w 1374336"/>
              <a:gd name="connsiteY0" fmla="*/ 124996 h 524706"/>
              <a:gd name="connsiteX1" fmla="*/ 711525 w 1374336"/>
              <a:gd name="connsiteY1" fmla="*/ 0 h 524706"/>
              <a:gd name="connsiteX2" fmla="*/ 1374336 w 1374336"/>
              <a:gd name="connsiteY2" fmla="*/ 124996 h 524706"/>
              <a:gd name="connsiteX3" fmla="*/ 1374336 w 1374336"/>
              <a:gd name="connsiteY3" fmla="*/ 524706 h 524706"/>
              <a:gd name="connsiteX4" fmla="*/ 0 w 1374336"/>
              <a:gd name="connsiteY4" fmla="*/ 524706 h 524706"/>
              <a:gd name="connsiteX5" fmla="*/ 0 w 1374336"/>
              <a:gd name="connsiteY5" fmla="*/ 124996 h 524706"/>
              <a:gd name="connsiteX0" fmla="*/ 0 w 1374336"/>
              <a:gd name="connsiteY0" fmla="*/ 124996 h 524723"/>
              <a:gd name="connsiteX1" fmla="*/ 711525 w 1374336"/>
              <a:gd name="connsiteY1" fmla="*/ 0 h 524723"/>
              <a:gd name="connsiteX2" fmla="*/ 1374336 w 1374336"/>
              <a:gd name="connsiteY2" fmla="*/ 124996 h 524723"/>
              <a:gd name="connsiteX3" fmla="*/ 1374336 w 1374336"/>
              <a:gd name="connsiteY3" fmla="*/ 524706 h 524723"/>
              <a:gd name="connsiteX4" fmla="*/ 735373 w 1374336"/>
              <a:gd name="connsiteY4" fmla="*/ 347943 h 524723"/>
              <a:gd name="connsiteX5" fmla="*/ 0 w 1374336"/>
              <a:gd name="connsiteY5" fmla="*/ 524706 h 524723"/>
              <a:gd name="connsiteX6" fmla="*/ 0 w 1374336"/>
              <a:gd name="connsiteY6" fmla="*/ 124996 h 524723"/>
              <a:gd name="connsiteX0" fmla="*/ 0 w 1374336"/>
              <a:gd name="connsiteY0" fmla="*/ 125134 h 524861"/>
              <a:gd name="connsiteX1" fmla="*/ 255633 w 1374336"/>
              <a:gd name="connsiteY1" fmla="*/ 168366 h 524861"/>
              <a:gd name="connsiteX2" fmla="*/ 711525 w 1374336"/>
              <a:gd name="connsiteY2" fmla="*/ 138 h 524861"/>
              <a:gd name="connsiteX3" fmla="*/ 1374336 w 1374336"/>
              <a:gd name="connsiteY3" fmla="*/ 125134 h 524861"/>
              <a:gd name="connsiteX4" fmla="*/ 1374336 w 1374336"/>
              <a:gd name="connsiteY4" fmla="*/ 524844 h 524861"/>
              <a:gd name="connsiteX5" fmla="*/ 735373 w 1374336"/>
              <a:gd name="connsiteY5" fmla="*/ 348081 h 524861"/>
              <a:gd name="connsiteX6" fmla="*/ 0 w 1374336"/>
              <a:gd name="connsiteY6" fmla="*/ 524844 h 524861"/>
              <a:gd name="connsiteX7" fmla="*/ 0 w 1374336"/>
              <a:gd name="connsiteY7" fmla="*/ 125134 h 524861"/>
              <a:gd name="connsiteX0" fmla="*/ 0 w 1374336"/>
              <a:gd name="connsiteY0" fmla="*/ 125134 h 542489"/>
              <a:gd name="connsiteX1" fmla="*/ 255633 w 1374336"/>
              <a:gd name="connsiteY1" fmla="*/ 168366 h 542489"/>
              <a:gd name="connsiteX2" fmla="*/ 711525 w 1374336"/>
              <a:gd name="connsiteY2" fmla="*/ 138 h 542489"/>
              <a:gd name="connsiteX3" fmla="*/ 1374336 w 1374336"/>
              <a:gd name="connsiteY3" fmla="*/ 125134 h 542489"/>
              <a:gd name="connsiteX4" fmla="*/ 1374336 w 1374336"/>
              <a:gd name="connsiteY4" fmla="*/ 524844 h 542489"/>
              <a:gd name="connsiteX5" fmla="*/ 735373 w 1374336"/>
              <a:gd name="connsiteY5" fmla="*/ 348081 h 542489"/>
              <a:gd name="connsiteX6" fmla="*/ 225318 w 1374336"/>
              <a:gd name="connsiteY6" fmla="*/ 542489 h 542489"/>
              <a:gd name="connsiteX7" fmla="*/ 0 w 1374336"/>
              <a:gd name="connsiteY7" fmla="*/ 524844 h 542489"/>
              <a:gd name="connsiteX8" fmla="*/ 0 w 1374336"/>
              <a:gd name="connsiteY8" fmla="*/ 125134 h 542489"/>
              <a:gd name="connsiteX0" fmla="*/ 0 w 1374336"/>
              <a:gd name="connsiteY0" fmla="*/ 125134 h 568555"/>
              <a:gd name="connsiteX1" fmla="*/ 255633 w 1374336"/>
              <a:gd name="connsiteY1" fmla="*/ 168366 h 568555"/>
              <a:gd name="connsiteX2" fmla="*/ 711525 w 1374336"/>
              <a:gd name="connsiteY2" fmla="*/ 138 h 568555"/>
              <a:gd name="connsiteX3" fmla="*/ 1374336 w 1374336"/>
              <a:gd name="connsiteY3" fmla="*/ 125134 h 568555"/>
              <a:gd name="connsiteX4" fmla="*/ 1374336 w 1374336"/>
              <a:gd name="connsiteY4" fmla="*/ 524844 h 568555"/>
              <a:gd name="connsiteX5" fmla="*/ 1199838 w 1374336"/>
              <a:gd name="connsiteY5" fmla="*/ 543198 h 568555"/>
              <a:gd name="connsiteX6" fmla="*/ 735373 w 1374336"/>
              <a:gd name="connsiteY6" fmla="*/ 348081 h 568555"/>
              <a:gd name="connsiteX7" fmla="*/ 225318 w 1374336"/>
              <a:gd name="connsiteY7" fmla="*/ 542489 h 568555"/>
              <a:gd name="connsiteX8" fmla="*/ 0 w 1374336"/>
              <a:gd name="connsiteY8" fmla="*/ 524844 h 568555"/>
              <a:gd name="connsiteX9" fmla="*/ 0 w 1374336"/>
              <a:gd name="connsiteY9" fmla="*/ 125134 h 568555"/>
              <a:gd name="connsiteX0" fmla="*/ 0 w 1374336"/>
              <a:gd name="connsiteY0" fmla="*/ 124996 h 568417"/>
              <a:gd name="connsiteX1" fmla="*/ 255633 w 1374336"/>
              <a:gd name="connsiteY1" fmla="*/ 168228 h 568417"/>
              <a:gd name="connsiteX2" fmla="*/ 711525 w 1374336"/>
              <a:gd name="connsiteY2" fmla="*/ 0 h 568417"/>
              <a:gd name="connsiteX3" fmla="*/ 1140441 w 1374336"/>
              <a:gd name="connsiteY3" fmla="*/ 157508 h 568417"/>
              <a:gd name="connsiteX4" fmla="*/ 1374336 w 1374336"/>
              <a:gd name="connsiteY4" fmla="*/ 124996 h 568417"/>
              <a:gd name="connsiteX5" fmla="*/ 1374336 w 1374336"/>
              <a:gd name="connsiteY5" fmla="*/ 524706 h 568417"/>
              <a:gd name="connsiteX6" fmla="*/ 1199838 w 1374336"/>
              <a:gd name="connsiteY6" fmla="*/ 543060 h 568417"/>
              <a:gd name="connsiteX7" fmla="*/ 735373 w 1374336"/>
              <a:gd name="connsiteY7" fmla="*/ 347943 h 568417"/>
              <a:gd name="connsiteX8" fmla="*/ 225318 w 1374336"/>
              <a:gd name="connsiteY8" fmla="*/ 542351 h 568417"/>
              <a:gd name="connsiteX9" fmla="*/ 0 w 1374336"/>
              <a:gd name="connsiteY9" fmla="*/ 524706 h 568417"/>
              <a:gd name="connsiteX10" fmla="*/ 0 w 1374336"/>
              <a:gd name="connsiteY10" fmla="*/ 124996 h 568417"/>
              <a:gd name="connsiteX0" fmla="*/ 0 w 1374336"/>
              <a:gd name="connsiteY0" fmla="*/ 124996 h 562621"/>
              <a:gd name="connsiteX1" fmla="*/ 255633 w 1374336"/>
              <a:gd name="connsiteY1" fmla="*/ 168228 h 562621"/>
              <a:gd name="connsiteX2" fmla="*/ 711525 w 1374336"/>
              <a:gd name="connsiteY2" fmla="*/ 0 h 562621"/>
              <a:gd name="connsiteX3" fmla="*/ 1140441 w 1374336"/>
              <a:gd name="connsiteY3" fmla="*/ 157508 h 562621"/>
              <a:gd name="connsiteX4" fmla="*/ 1374336 w 1374336"/>
              <a:gd name="connsiteY4" fmla="*/ 124996 h 562621"/>
              <a:gd name="connsiteX5" fmla="*/ 1374336 w 1374336"/>
              <a:gd name="connsiteY5" fmla="*/ 524706 h 562621"/>
              <a:gd name="connsiteX6" fmla="*/ 1199838 w 1374336"/>
              <a:gd name="connsiteY6" fmla="*/ 543060 h 562621"/>
              <a:gd name="connsiteX7" fmla="*/ 729257 w 1374336"/>
              <a:gd name="connsiteY7" fmla="*/ 443350 h 562621"/>
              <a:gd name="connsiteX8" fmla="*/ 225318 w 1374336"/>
              <a:gd name="connsiteY8" fmla="*/ 542351 h 562621"/>
              <a:gd name="connsiteX9" fmla="*/ 0 w 1374336"/>
              <a:gd name="connsiteY9" fmla="*/ 524706 h 562621"/>
              <a:gd name="connsiteX10" fmla="*/ 0 w 1374336"/>
              <a:gd name="connsiteY10" fmla="*/ 124996 h 562621"/>
              <a:gd name="connsiteX0" fmla="*/ 0 w 1374336"/>
              <a:gd name="connsiteY0" fmla="*/ 24222 h 461847"/>
              <a:gd name="connsiteX1" fmla="*/ 255633 w 1374336"/>
              <a:gd name="connsiteY1" fmla="*/ 67454 h 461847"/>
              <a:gd name="connsiteX2" fmla="*/ 705950 w 1374336"/>
              <a:gd name="connsiteY2" fmla="*/ 49478 h 461847"/>
              <a:gd name="connsiteX3" fmla="*/ 1140441 w 1374336"/>
              <a:gd name="connsiteY3" fmla="*/ 56734 h 461847"/>
              <a:gd name="connsiteX4" fmla="*/ 1374336 w 1374336"/>
              <a:gd name="connsiteY4" fmla="*/ 24222 h 461847"/>
              <a:gd name="connsiteX5" fmla="*/ 1374336 w 1374336"/>
              <a:gd name="connsiteY5" fmla="*/ 423932 h 461847"/>
              <a:gd name="connsiteX6" fmla="*/ 1199838 w 1374336"/>
              <a:gd name="connsiteY6" fmla="*/ 442286 h 461847"/>
              <a:gd name="connsiteX7" fmla="*/ 729257 w 1374336"/>
              <a:gd name="connsiteY7" fmla="*/ 342576 h 461847"/>
              <a:gd name="connsiteX8" fmla="*/ 225318 w 1374336"/>
              <a:gd name="connsiteY8" fmla="*/ 441577 h 461847"/>
              <a:gd name="connsiteX9" fmla="*/ 0 w 1374336"/>
              <a:gd name="connsiteY9" fmla="*/ 423932 h 461847"/>
              <a:gd name="connsiteX10" fmla="*/ 0 w 1374336"/>
              <a:gd name="connsiteY10" fmla="*/ 24222 h 461847"/>
              <a:gd name="connsiteX0" fmla="*/ 0 w 1374336"/>
              <a:gd name="connsiteY0" fmla="*/ 23210 h 460835"/>
              <a:gd name="connsiteX1" fmla="*/ 255633 w 1374336"/>
              <a:gd name="connsiteY1" fmla="*/ 66442 h 460835"/>
              <a:gd name="connsiteX2" fmla="*/ 692724 w 1374336"/>
              <a:gd name="connsiteY2" fmla="*/ 1722 h 460835"/>
              <a:gd name="connsiteX3" fmla="*/ 1140441 w 1374336"/>
              <a:gd name="connsiteY3" fmla="*/ 55722 h 460835"/>
              <a:gd name="connsiteX4" fmla="*/ 1374336 w 1374336"/>
              <a:gd name="connsiteY4" fmla="*/ 23210 h 460835"/>
              <a:gd name="connsiteX5" fmla="*/ 1374336 w 1374336"/>
              <a:gd name="connsiteY5" fmla="*/ 422920 h 460835"/>
              <a:gd name="connsiteX6" fmla="*/ 1199838 w 1374336"/>
              <a:gd name="connsiteY6" fmla="*/ 441274 h 460835"/>
              <a:gd name="connsiteX7" fmla="*/ 729257 w 1374336"/>
              <a:gd name="connsiteY7" fmla="*/ 341564 h 460835"/>
              <a:gd name="connsiteX8" fmla="*/ 225318 w 1374336"/>
              <a:gd name="connsiteY8" fmla="*/ 440565 h 460835"/>
              <a:gd name="connsiteX9" fmla="*/ 0 w 1374336"/>
              <a:gd name="connsiteY9" fmla="*/ 422920 h 460835"/>
              <a:gd name="connsiteX10" fmla="*/ 0 w 1374336"/>
              <a:gd name="connsiteY10" fmla="*/ 23210 h 46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336" h="460835">
                <a:moveTo>
                  <a:pt x="0" y="23210"/>
                </a:moveTo>
                <a:cubicBezTo>
                  <a:pt x="40981" y="-48781"/>
                  <a:pt x="140179" y="70023"/>
                  <a:pt x="255633" y="66442"/>
                </a:cubicBezTo>
                <a:cubicBezTo>
                  <a:pt x="371087" y="62861"/>
                  <a:pt x="542945" y="15316"/>
                  <a:pt x="692724" y="1722"/>
                </a:cubicBezTo>
                <a:cubicBezTo>
                  <a:pt x="840318" y="30610"/>
                  <a:pt x="992847" y="26834"/>
                  <a:pt x="1140441" y="55722"/>
                </a:cubicBezTo>
                <a:lnTo>
                  <a:pt x="1374336" y="23210"/>
                </a:lnTo>
                <a:lnTo>
                  <a:pt x="1374336" y="422920"/>
                </a:lnTo>
                <a:cubicBezTo>
                  <a:pt x="1345617" y="485517"/>
                  <a:pt x="1307351" y="454833"/>
                  <a:pt x="1199838" y="441274"/>
                </a:cubicBezTo>
                <a:cubicBezTo>
                  <a:pt x="1092325" y="427715"/>
                  <a:pt x="892041" y="334602"/>
                  <a:pt x="729257" y="341564"/>
                </a:cubicBezTo>
                <a:cubicBezTo>
                  <a:pt x="560310" y="380013"/>
                  <a:pt x="394265" y="402116"/>
                  <a:pt x="225318" y="440565"/>
                </a:cubicBezTo>
                <a:lnTo>
                  <a:pt x="0" y="422920"/>
                </a:lnTo>
                <a:lnTo>
                  <a:pt x="0" y="23210"/>
                </a:lnTo>
                <a:close/>
              </a:path>
            </a:pathLst>
          </a:custGeom>
          <a:solidFill>
            <a:srgbClr val="F6F4E3">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9">
            <a:extLst>
              <a:ext uri="{FF2B5EF4-FFF2-40B4-BE49-F238E27FC236}">
                <a16:creationId xmlns:a16="http://schemas.microsoft.com/office/drawing/2014/main" id="{1F28B00D-970E-4B39-B4F4-D4C7576E3647}"/>
              </a:ext>
            </a:extLst>
          </p:cNvPr>
          <p:cNvGrpSpPr/>
          <p:nvPr/>
        </p:nvGrpSpPr>
        <p:grpSpPr>
          <a:xfrm>
            <a:off x="6286382" y="1177536"/>
            <a:ext cx="2417020" cy="1966316"/>
            <a:chOff x="5911206" y="1779089"/>
            <a:chExt cx="2417020" cy="1966316"/>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0FD3BB12-DEBC-4251-B1DD-CB9A86C12E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11206" y="1779089"/>
              <a:ext cx="2417020" cy="1966316"/>
            </a:xfrm>
            <a:prstGeom prst="rect">
              <a:avLst/>
            </a:prstGeom>
          </p:spPr>
        </p:pic>
        <p:sp>
          <p:nvSpPr>
            <p:cNvPr id="12" name="TextBox 11">
              <a:extLst>
                <a:ext uri="{FF2B5EF4-FFF2-40B4-BE49-F238E27FC236}">
                  <a16:creationId xmlns:a16="http://schemas.microsoft.com/office/drawing/2014/main" id="{CC13D223-6361-45AB-9071-77A768F56FBA}"/>
                </a:ext>
              </a:extLst>
            </p:cNvPr>
            <p:cNvSpPr txBox="1"/>
            <p:nvPr/>
          </p:nvSpPr>
          <p:spPr>
            <a:xfrm>
              <a:off x="6050185" y="2189773"/>
              <a:ext cx="2036355" cy="1323439"/>
            </a:xfrm>
            <a:prstGeom prst="rect">
              <a:avLst/>
            </a:prstGeom>
            <a:noFill/>
          </p:spPr>
          <p:txBody>
            <a:bodyPr wrap="square" rtlCol="0">
              <a:spAutoFit/>
            </a:bodyPr>
            <a:lstStyle/>
            <a:p>
              <a:r>
                <a:rPr lang="en-GB" sz="1600" dirty="0">
                  <a:latin typeface="Twinkl" pitchFamily="2" charset="0"/>
                </a:rPr>
                <a:t>June has the longest day of the year. You won’t see the sun go down until around 10p.m.</a:t>
              </a:r>
            </a:p>
          </p:txBody>
        </p:sp>
      </p:grpSp>
      <p:grpSp>
        <p:nvGrpSpPr>
          <p:cNvPr id="52" name="Group 51">
            <a:extLst>
              <a:ext uri="{FF2B5EF4-FFF2-40B4-BE49-F238E27FC236}">
                <a16:creationId xmlns:a16="http://schemas.microsoft.com/office/drawing/2014/main" id="{2A1DB0D1-EBCB-4214-9014-9E04B09AAF3D}"/>
              </a:ext>
            </a:extLst>
          </p:cNvPr>
          <p:cNvGrpSpPr/>
          <p:nvPr/>
        </p:nvGrpSpPr>
        <p:grpSpPr>
          <a:xfrm>
            <a:off x="6930564" y="1303072"/>
            <a:ext cx="418343" cy="311228"/>
            <a:chOff x="6863352" y="1929095"/>
            <a:chExt cx="418343" cy="311228"/>
          </a:xfrm>
        </p:grpSpPr>
        <p:sp>
          <p:nvSpPr>
            <p:cNvPr id="53" name="Oval 52">
              <a:extLst>
                <a:ext uri="{FF2B5EF4-FFF2-40B4-BE49-F238E27FC236}">
                  <a16:creationId xmlns:a16="http://schemas.microsoft.com/office/drawing/2014/main" id="{393E03AF-42FF-4AAC-93B0-F33227C38F77}"/>
                </a:ext>
              </a:extLst>
            </p:cNvPr>
            <p:cNvSpPr/>
            <p:nvPr/>
          </p:nvSpPr>
          <p:spPr>
            <a:xfrm>
              <a:off x="7187971" y="1929095"/>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53">
              <a:extLst>
                <a:ext uri="{FF2B5EF4-FFF2-40B4-BE49-F238E27FC236}">
                  <a16:creationId xmlns:a16="http://schemas.microsoft.com/office/drawing/2014/main" id="{7C9834AF-7C48-47DC-ABB8-D062E4FE00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63352" y="1957406"/>
              <a:ext cx="384597" cy="282917"/>
            </a:xfrm>
            <a:prstGeom prst="rect">
              <a:avLst/>
            </a:prstGeom>
          </p:spPr>
        </p:pic>
      </p:grpSp>
      <p:grpSp>
        <p:nvGrpSpPr>
          <p:cNvPr id="25" name="Group 24">
            <a:extLst>
              <a:ext uri="{FF2B5EF4-FFF2-40B4-BE49-F238E27FC236}">
                <a16:creationId xmlns:a16="http://schemas.microsoft.com/office/drawing/2014/main" id="{3AEDA7A4-2D09-4910-8E80-DC2A68E3F77E}"/>
              </a:ext>
            </a:extLst>
          </p:cNvPr>
          <p:cNvGrpSpPr/>
          <p:nvPr/>
        </p:nvGrpSpPr>
        <p:grpSpPr>
          <a:xfrm>
            <a:off x="5180492" y="3429000"/>
            <a:ext cx="3695661" cy="2849500"/>
            <a:chOff x="5945015" y="3766912"/>
            <a:chExt cx="3695661" cy="2849500"/>
          </a:xfrm>
        </p:grpSpPr>
        <p:pic>
          <p:nvPicPr>
            <p:cNvPr id="26" name="Picture 25">
              <a:extLst>
                <a:ext uri="{FF2B5EF4-FFF2-40B4-BE49-F238E27FC236}">
                  <a16:creationId xmlns:a16="http://schemas.microsoft.com/office/drawing/2014/main" id="{5D7AF723-A5F9-4D50-A44D-808012A71CA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45015" y="3766912"/>
              <a:ext cx="3695661" cy="2849500"/>
            </a:xfrm>
            <a:prstGeom prst="rect">
              <a:avLst/>
            </a:prstGeom>
          </p:spPr>
        </p:pic>
        <p:sp>
          <p:nvSpPr>
            <p:cNvPr id="27" name="TextBox 26">
              <a:extLst>
                <a:ext uri="{FF2B5EF4-FFF2-40B4-BE49-F238E27FC236}">
                  <a16:creationId xmlns:a16="http://schemas.microsoft.com/office/drawing/2014/main" id="{EDE11FF1-64FE-4078-8E38-554D2AEC50A9}"/>
                </a:ext>
              </a:extLst>
            </p:cNvPr>
            <p:cNvSpPr txBox="1"/>
            <p:nvPr/>
          </p:nvSpPr>
          <p:spPr>
            <a:xfrm>
              <a:off x="6508790" y="4131461"/>
              <a:ext cx="2973819" cy="1954381"/>
            </a:xfrm>
            <a:prstGeom prst="rect">
              <a:avLst/>
            </a:prstGeom>
            <a:noFill/>
          </p:spPr>
          <p:txBody>
            <a:bodyPr wrap="square" rtlCol="0">
              <a:spAutoFit/>
            </a:bodyPr>
            <a:lstStyle/>
            <a:p>
              <a:r>
                <a:rPr lang="en-GB" b="1" dirty="0"/>
                <a:t>Things to do: </a:t>
              </a:r>
            </a:p>
            <a:p>
              <a:pPr>
                <a:spcAft>
                  <a:spcPts val="200"/>
                </a:spcAft>
              </a:pPr>
              <a:r>
                <a:rPr lang="en-GB" sz="1400" dirty="0">
                  <a:solidFill>
                    <a:schemeClr val="dk1"/>
                  </a:solidFill>
                </a:rPr>
                <a:t>camp outdoors</a:t>
              </a:r>
            </a:p>
            <a:p>
              <a:pPr>
                <a:spcAft>
                  <a:spcPts val="200"/>
                </a:spcAft>
              </a:pPr>
              <a:r>
                <a:rPr lang="en-GB" sz="1400" dirty="0">
                  <a:solidFill>
                    <a:schemeClr val="dk1"/>
                  </a:solidFill>
                </a:rPr>
                <a:t>pick strawberries and make jam</a:t>
              </a:r>
            </a:p>
            <a:p>
              <a:pPr>
                <a:spcAft>
                  <a:spcPts val="200"/>
                </a:spcAft>
              </a:pPr>
              <a:r>
                <a:rPr lang="en-GB" sz="1400" dirty="0">
                  <a:solidFill>
                    <a:schemeClr val="dk1"/>
                  </a:solidFill>
                </a:rPr>
                <a:t>use a large white sheet and torch to attract moths</a:t>
              </a:r>
            </a:p>
            <a:p>
              <a:pPr>
                <a:spcAft>
                  <a:spcPts val="200"/>
                </a:spcAft>
              </a:pPr>
              <a:r>
                <a:rPr lang="en-GB" sz="1400" dirty="0">
                  <a:solidFill>
                    <a:schemeClr val="dk1"/>
                  </a:solidFill>
                </a:rPr>
                <a:t>use a sheet under a tree, then shake the tree and see what invertebrates have fallen onto it</a:t>
              </a:r>
              <a:endParaRPr lang="en-GB" sz="1400" dirty="0"/>
            </a:p>
          </p:txBody>
        </p:sp>
        <p:sp>
          <p:nvSpPr>
            <p:cNvPr id="28" name="Rectangle 27">
              <a:extLst>
                <a:ext uri="{FF2B5EF4-FFF2-40B4-BE49-F238E27FC236}">
                  <a16:creationId xmlns:a16="http://schemas.microsoft.com/office/drawing/2014/main" id="{A3B906B5-9356-409F-9DD0-70F30565414B}"/>
                </a:ext>
              </a:extLst>
            </p:cNvPr>
            <p:cNvSpPr/>
            <p:nvPr/>
          </p:nvSpPr>
          <p:spPr>
            <a:xfrm>
              <a:off x="6341281" y="4505976"/>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212CF05-190F-4AE2-BA9B-2641993C46E4}"/>
                </a:ext>
              </a:extLst>
            </p:cNvPr>
            <p:cNvSpPr/>
            <p:nvPr/>
          </p:nvSpPr>
          <p:spPr>
            <a:xfrm>
              <a:off x="6343400" y="4731168"/>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2288898-986B-4754-9EC9-7D3E937A4FE5}"/>
                </a:ext>
              </a:extLst>
            </p:cNvPr>
            <p:cNvSpPr/>
            <p:nvPr/>
          </p:nvSpPr>
          <p:spPr>
            <a:xfrm>
              <a:off x="6349332" y="4955846"/>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E3A3B91-53AE-400A-BD86-EFC1664BDC34}"/>
                </a:ext>
              </a:extLst>
            </p:cNvPr>
            <p:cNvSpPr/>
            <p:nvPr/>
          </p:nvSpPr>
          <p:spPr>
            <a:xfrm>
              <a:off x="6373736" y="5419473"/>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5" name="Picture 54">
            <a:extLst>
              <a:ext uri="{FF2B5EF4-FFF2-40B4-BE49-F238E27FC236}">
                <a16:creationId xmlns:a16="http://schemas.microsoft.com/office/drawing/2014/main" id="{A0103F12-E792-4349-9CB8-1DD3E40BA2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0984" y="3533226"/>
            <a:ext cx="286852" cy="455885"/>
          </a:xfrm>
          <a:prstGeom prst="rect">
            <a:avLst/>
          </a:prstGeom>
        </p:spPr>
      </p:pic>
      <p:grpSp>
        <p:nvGrpSpPr>
          <p:cNvPr id="46" name="Group 45">
            <a:extLst>
              <a:ext uri="{FF2B5EF4-FFF2-40B4-BE49-F238E27FC236}">
                <a16:creationId xmlns:a16="http://schemas.microsoft.com/office/drawing/2014/main" id="{251A1CBC-8F9C-4946-B30E-AA752C26E328}"/>
              </a:ext>
            </a:extLst>
          </p:cNvPr>
          <p:cNvGrpSpPr/>
          <p:nvPr/>
        </p:nvGrpSpPr>
        <p:grpSpPr>
          <a:xfrm rot="159903">
            <a:off x="3016748" y="3747498"/>
            <a:ext cx="2070048" cy="2581227"/>
            <a:chOff x="103766" y="2827598"/>
            <a:chExt cx="2379234" cy="2966764"/>
          </a:xfrm>
        </p:grpSpPr>
        <p:sp>
          <p:nvSpPr>
            <p:cNvPr id="57" name="Rectangle 56">
              <a:extLst>
                <a:ext uri="{FF2B5EF4-FFF2-40B4-BE49-F238E27FC236}">
                  <a16:creationId xmlns:a16="http://schemas.microsoft.com/office/drawing/2014/main" id="{78EA2FD2-0FB7-40E2-87B8-1EC1044CCEAF}"/>
                </a:ext>
              </a:extLst>
            </p:cNvPr>
            <p:cNvSpPr/>
            <p:nvPr/>
          </p:nvSpPr>
          <p:spPr>
            <a:xfrm rot="16200000">
              <a:off x="-189999" y="3121363"/>
              <a:ext cx="2966764" cy="2379234"/>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50800" dist="38100" dir="8100000" algn="tr" rotWithShape="0">
                    <a:prstClr val="black">
                      <a:alpha val="40000"/>
                    </a:prstClr>
                  </a:outerShdw>
                </a:effectLst>
              </a:endParaRPr>
            </a:p>
          </p:txBody>
        </p:sp>
        <p:pic>
          <p:nvPicPr>
            <p:cNvPr id="40" name="Picture 39">
              <a:extLst>
                <a:ext uri="{FF2B5EF4-FFF2-40B4-BE49-F238E27FC236}">
                  <a16:creationId xmlns:a16="http://schemas.microsoft.com/office/drawing/2014/main" id="{56A4AB66-3E3F-4F13-B435-427F9DE4190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0115" y="2883224"/>
              <a:ext cx="2266243" cy="2849500"/>
            </a:xfrm>
            <a:prstGeom prst="rect">
              <a:avLst/>
            </a:prstGeom>
            <a:ln>
              <a:solidFill>
                <a:schemeClr val="tx1"/>
              </a:solidFill>
            </a:ln>
          </p:spPr>
        </p:pic>
      </p:grpSp>
      <p:grpSp>
        <p:nvGrpSpPr>
          <p:cNvPr id="13" name="Group 12">
            <a:extLst>
              <a:ext uri="{FF2B5EF4-FFF2-40B4-BE49-F238E27FC236}">
                <a16:creationId xmlns:a16="http://schemas.microsoft.com/office/drawing/2014/main" id="{F1518DAE-EDC2-474C-AF91-465849D637BA}"/>
              </a:ext>
            </a:extLst>
          </p:cNvPr>
          <p:cNvGrpSpPr/>
          <p:nvPr/>
        </p:nvGrpSpPr>
        <p:grpSpPr>
          <a:xfrm rot="21173737">
            <a:off x="400378" y="3032770"/>
            <a:ext cx="2247006" cy="1704510"/>
            <a:chOff x="595126" y="4145127"/>
            <a:chExt cx="2247006" cy="1704510"/>
          </a:xfrm>
          <a:effectLst>
            <a:outerShdw blurRad="50800" dist="38100" dir="2700000" algn="tl" rotWithShape="0">
              <a:prstClr val="black">
                <a:alpha val="40000"/>
              </a:prstClr>
            </a:outerShdw>
          </a:effectLst>
        </p:grpSpPr>
        <p:pic>
          <p:nvPicPr>
            <p:cNvPr id="14" name="Picture 13">
              <a:extLst>
                <a:ext uri="{FF2B5EF4-FFF2-40B4-BE49-F238E27FC236}">
                  <a16:creationId xmlns:a16="http://schemas.microsoft.com/office/drawing/2014/main" id="{638548AC-8C8C-401C-9650-593E8F1BDC6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5126" y="4145127"/>
              <a:ext cx="2247006" cy="1704510"/>
            </a:xfrm>
            <a:prstGeom prst="rect">
              <a:avLst/>
            </a:prstGeom>
          </p:spPr>
        </p:pic>
        <p:sp>
          <p:nvSpPr>
            <p:cNvPr id="15" name="TextBox 14">
              <a:extLst>
                <a:ext uri="{FF2B5EF4-FFF2-40B4-BE49-F238E27FC236}">
                  <a16:creationId xmlns:a16="http://schemas.microsoft.com/office/drawing/2014/main" id="{D515A53A-A805-470C-8CF3-DD8A915913A3}"/>
                </a:ext>
              </a:extLst>
            </p:cNvPr>
            <p:cNvSpPr txBox="1"/>
            <p:nvPr/>
          </p:nvSpPr>
          <p:spPr>
            <a:xfrm>
              <a:off x="747862" y="4403652"/>
              <a:ext cx="1771041" cy="1200329"/>
            </a:xfrm>
            <a:prstGeom prst="rect">
              <a:avLst/>
            </a:prstGeom>
            <a:noFill/>
          </p:spPr>
          <p:txBody>
            <a:bodyPr wrap="square" rtlCol="0">
              <a:spAutoFit/>
            </a:bodyPr>
            <a:lstStyle/>
            <a:p>
              <a:r>
                <a:rPr lang="en-GB" dirty="0">
                  <a:latin typeface="Twinkl" pitchFamily="2" charset="0"/>
                </a:rPr>
                <a:t>June has two zodiac signs: Gemini and Cancer.</a:t>
              </a:r>
            </a:p>
          </p:txBody>
        </p:sp>
      </p:grpSp>
      <p:grpSp>
        <p:nvGrpSpPr>
          <p:cNvPr id="20" name="Group 19">
            <a:extLst>
              <a:ext uri="{FF2B5EF4-FFF2-40B4-BE49-F238E27FC236}">
                <a16:creationId xmlns:a16="http://schemas.microsoft.com/office/drawing/2014/main" id="{AA066748-B710-4E5C-A57E-55C2E0034407}"/>
              </a:ext>
            </a:extLst>
          </p:cNvPr>
          <p:cNvGrpSpPr/>
          <p:nvPr/>
        </p:nvGrpSpPr>
        <p:grpSpPr>
          <a:xfrm>
            <a:off x="2186229" y="3215005"/>
            <a:ext cx="267665" cy="427989"/>
            <a:chOff x="1645164" y="3989111"/>
            <a:chExt cx="267665" cy="427989"/>
          </a:xfrm>
        </p:grpSpPr>
        <p:sp>
          <p:nvSpPr>
            <p:cNvPr id="22" name="Oval 21">
              <a:extLst>
                <a:ext uri="{FF2B5EF4-FFF2-40B4-BE49-F238E27FC236}">
                  <a16:creationId xmlns:a16="http://schemas.microsoft.com/office/drawing/2014/main" id="{1AB6BD33-6CD6-4D76-9253-330FF4108C9A}"/>
                </a:ext>
              </a:extLst>
            </p:cNvPr>
            <p:cNvSpPr/>
            <p:nvPr/>
          </p:nvSpPr>
          <p:spPr>
            <a:xfrm>
              <a:off x="1819105" y="4341776"/>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D6E99BB4-3097-4EFB-A192-07248BADDE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45164" y="3989111"/>
              <a:ext cx="247257" cy="398382"/>
            </a:xfrm>
            <a:prstGeom prst="rect">
              <a:avLst/>
            </a:prstGeom>
          </p:spPr>
        </p:pic>
      </p:grpSp>
      <p:grpSp>
        <p:nvGrpSpPr>
          <p:cNvPr id="45" name="Group 44">
            <a:extLst>
              <a:ext uri="{FF2B5EF4-FFF2-40B4-BE49-F238E27FC236}">
                <a16:creationId xmlns:a16="http://schemas.microsoft.com/office/drawing/2014/main" id="{2B946EC1-825D-469A-A1E2-21C2147F2E70}"/>
              </a:ext>
            </a:extLst>
          </p:cNvPr>
          <p:cNvGrpSpPr/>
          <p:nvPr/>
        </p:nvGrpSpPr>
        <p:grpSpPr>
          <a:xfrm>
            <a:off x="1018466" y="4501752"/>
            <a:ext cx="2166256" cy="1736749"/>
            <a:chOff x="3238183" y="4043230"/>
            <a:chExt cx="2166256" cy="1736749"/>
          </a:xfrm>
        </p:grpSpPr>
        <p:sp>
          <p:nvSpPr>
            <p:cNvPr id="41" name="Rectangle 40">
              <a:extLst>
                <a:ext uri="{FF2B5EF4-FFF2-40B4-BE49-F238E27FC236}">
                  <a16:creationId xmlns:a16="http://schemas.microsoft.com/office/drawing/2014/main" id="{3EEA7220-A3C7-4BEC-AC63-12443AD38FBF}"/>
                </a:ext>
              </a:extLst>
            </p:cNvPr>
            <p:cNvSpPr/>
            <p:nvPr/>
          </p:nvSpPr>
          <p:spPr>
            <a:xfrm rot="21015291">
              <a:off x="3238183" y="4043230"/>
              <a:ext cx="2166256" cy="1736749"/>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50800" dist="38100" dir="8100000" algn="tr" rotWithShape="0">
                    <a:prstClr val="black">
                      <a:alpha val="40000"/>
                    </a:prstClr>
                  </a:outerShdw>
                </a:effectLst>
              </a:endParaRPr>
            </a:p>
          </p:txBody>
        </p:sp>
        <p:pic>
          <p:nvPicPr>
            <p:cNvPr id="44" name="Picture 43">
              <a:extLst>
                <a:ext uri="{FF2B5EF4-FFF2-40B4-BE49-F238E27FC236}">
                  <a16:creationId xmlns:a16="http://schemas.microsoft.com/office/drawing/2014/main" id="{C5C4E3D0-BD49-42D0-B156-D71FE640229D}"/>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a:stretch/>
          </p:blipFill>
          <p:spPr>
            <a:xfrm rot="21003380">
              <a:off x="3306735" y="4092974"/>
              <a:ext cx="2038423" cy="1635446"/>
            </a:xfrm>
            <a:prstGeom prst="rect">
              <a:avLst/>
            </a:prstGeom>
            <a:ln>
              <a:solidFill>
                <a:schemeClr val="tx1"/>
              </a:solidFill>
            </a:ln>
          </p:spPr>
        </p:pic>
      </p:grpSp>
      <p:pic>
        <p:nvPicPr>
          <p:cNvPr id="43" name="Picture 42">
            <a:extLst>
              <a:ext uri="{FF2B5EF4-FFF2-40B4-BE49-F238E27FC236}">
                <a16:creationId xmlns:a16="http://schemas.microsoft.com/office/drawing/2014/main" id="{0F4F6654-C672-41B5-8E33-C6B093D9AE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7667" y="4318184"/>
            <a:ext cx="286852" cy="455885"/>
          </a:xfrm>
          <a:prstGeom prst="rect">
            <a:avLst/>
          </a:prstGeom>
        </p:spPr>
      </p:pic>
      <p:pic>
        <p:nvPicPr>
          <p:cNvPr id="58" name="Picture 57">
            <a:extLst>
              <a:ext uri="{FF2B5EF4-FFF2-40B4-BE49-F238E27FC236}">
                <a16:creationId xmlns:a16="http://schemas.microsoft.com/office/drawing/2014/main" id="{A3741BB2-8852-4DF1-8B07-90163A97AA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1753" y="3704462"/>
            <a:ext cx="286852" cy="455885"/>
          </a:xfrm>
          <a:prstGeom prst="rect">
            <a:avLst/>
          </a:prstGeom>
        </p:spPr>
      </p:pic>
      <p:pic>
        <p:nvPicPr>
          <p:cNvPr id="47" name="Picture 46">
            <a:extLst>
              <a:ext uri="{FF2B5EF4-FFF2-40B4-BE49-F238E27FC236}">
                <a16:creationId xmlns:a16="http://schemas.microsoft.com/office/drawing/2014/main" id="{B26F9E7F-F1E5-44B3-8870-B51D8E0413B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9627779">
            <a:off x="7319878" y="252956"/>
            <a:ext cx="1149061" cy="719271"/>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0-#ppt_w/2"/>
                                          </p:val>
                                        </p:tav>
                                        <p:tav tm="100000">
                                          <p:val>
                                            <p:strVal val="#ppt_x"/>
                                          </p:val>
                                        </p:tav>
                                      </p:tavLst>
                                    </p:anim>
                                    <p:anim calcmode="lin" valueType="num">
                                      <p:cBhvr additive="base">
                                        <p:cTn id="18" dur="500" fill="hold"/>
                                        <p:tgtEl>
                                          <p:spTgt spid="37"/>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3"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1+#ppt_w/2"/>
                                          </p:val>
                                        </p:tav>
                                        <p:tav tm="100000">
                                          <p:val>
                                            <p:strVal val="#ppt_x"/>
                                          </p:val>
                                        </p:tav>
                                      </p:tavLst>
                                    </p:anim>
                                    <p:anim calcmode="lin" valueType="num">
                                      <p:cBhvr additive="base">
                                        <p:cTn id="27" dur="500" fill="hold"/>
                                        <p:tgtEl>
                                          <p:spTgt spid="43"/>
                                        </p:tgtEl>
                                        <p:attrNameLst>
                                          <p:attrName>ppt_y</p:attrName>
                                        </p:attrNameLst>
                                      </p:cBhvr>
                                      <p:tavLst>
                                        <p:tav tm="0">
                                          <p:val>
                                            <p:strVal val="0-#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3"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500" fill="hold"/>
                                        <p:tgtEl>
                                          <p:spTgt spid="58"/>
                                        </p:tgtEl>
                                        <p:attrNameLst>
                                          <p:attrName>ppt_x</p:attrName>
                                        </p:attrNameLst>
                                      </p:cBhvr>
                                      <p:tavLst>
                                        <p:tav tm="0">
                                          <p:val>
                                            <p:strVal val="1+#ppt_w/2"/>
                                          </p:val>
                                        </p:tav>
                                        <p:tav tm="100000">
                                          <p:val>
                                            <p:strVal val="#ppt_x"/>
                                          </p:val>
                                        </p:tav>
                                      </p:tavLst>
                                    </p:anim>
                                    <p:anim calcmode="lin" valueType="num">
                                      <p:cBhvr additive="base">
                                        <p:cTn id="36" dur="500" fill="hold"/>
                                        <p:tgtEl>
                                          <p:spTgt spid="58"/>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ppt_x"/>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2" presetClass="entr" presetSubtype="12"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500" fill="hold"/>
                                        <p:tgtEl>
                                          <p:spTgt spid="52"/>
                                        </p:tgtEl>
                                        <p:attrNameLst>
                                          <p:attrName>ppt_x</p:attrName>
                                        </p:attrNameLst>
                                      </p:cBhvr>
                                      <p:tavLst>
                                        <p:tav tm="0">
                                          <p:val>
                                            <p:strVal val="0-#ppt_w/2"/>
                                          </p:val>
                                        </p:tav>
                                        <p:tav tm="100000">
                                          <p:val>
                                            <p:strVal val="#ppt_x"/>
                                          </p:val>
                                        </p:tav>
                                      </p:tavLst>
                                    </p:anim>
                                    <p:anim calcmode="lin" valueType="num">
                                      <p:cBhvr additive="base">
                                        <p:cTn id="5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9"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0-#ppt_w/2"/>
                                          </p:val>
                                        </p:tav>
                                        <p:tav tm="100000">
                                          <p:val>
                                            <p:strVal val="#ppt_x"/>
                                          </p:val>
                                        </p:tav>
                                      </p:tavLst>
                                    </p:anim>
                                    <p:anim calcmode="lin" valueType="num">
                                      <p:cBhvr additive="base">
                                        <p:cTn id="6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500" fill="hold"/>
                                        <p:tgtEl>
                                          <p:spTgt spid="55"/>
                                        </p:tgtEl>
                                        <p:attrNameLst>
                                          <p:attrName>ppt_x</p:attrName>
                                        </p:attrNameLst>
                                      </p:cBhvr>
                                      <p:tavLst>
                                        <p:tav tm="0">
                                          <p:val>
                                            <p:strVal val="1+#ppt_w/2"/>
                                          </p:val>
                                        </p:tav>
                                        <p:tav tm="100000">
                                          <p:val>
                                            <p:strVal val="#ppt_x"/>
                                          </p:val>
                                        </p:tav>
                                      </p:tavLst>
                                    </p:anim>
                                    <p:anim calcmode="lin" valueType="num">
                                      <p:cBhvr additive="base">
                                        <p:cTn id="70"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CADE651-F137-487D-8496-037F6C5EE740}"/>
              </a:ext>
            </a:extLst>
          </p:cNvPr>
          <p:cNvSpPr/>
          <p:nvPr/>
        </p:nvSpPr>
        <p:spPr>
          <a:xfrm>
            <a:off x="6238656" y="3232071"/>
            <a:ext cx="1462968"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Garden Tiger moth</a:t>
            </a:r>
          </a:p>
        </p:txBody>
      </p:sp>
      <p:sp>
        <p:nvSpPr>
          <p:cNvPr id="14" name="Rectangle 13">
            <a:extLst>
              <a:ext uri="{FF2B5EF4-FFF2-40B4-BE49-F238E27FC236}">
                <a16:creationId xmlns:a16="http://schemas.microsoft.com/office/drawing/2014/main" id="{A3695B79-C95B-49A7-9163-20C0CF048A07}"/>
              </a:ext>
            </a:extLst>
          </p:cNvPr>
          <p:cNvSpPr/>
          <p:nvPr/>
        </p:nvSpPr>
        <p:spPr>
          <a:xfrm>
            <a:off x="3127473" y="3573782"/>
            <a:ext cx="1459230"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Elephant Hawk moth</a:t>
            </a:r>
          </a:p>
        </p:txBody>
      </p:sp>
      <p:sp>
        <p:nvSpPr>
          <p:cNvPr id="16" name="Rectangle 15">
            <a:extLst>
              <a:ext uri="{FF2B5EF4-FFF2-40B4-BE49-F238E27FC236}">
                <a16:creationId xmlns:a16="http://schemas.microsoft.com/office/drawing/2014/main" id="{E939468E-A9BE-4334-AE05-C31A58DCBC3D}"/>
              </a:ext>
            </a:extLst>
          </p:cNvPr>
          <p:cNvSpPr/>
          <p:nvPr/>
        </p:nvSpPr>
        <p:spPr>
          <a:xfrm>
            <a:off x="1184502" y="3348425"/>
            <a:ext cx="1459230"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Cinnabar moth</a:t>
            </a:r>
          </a:p>
        </p:txBody>
      </p:sp>
      <p:pic>
        <p:nvPicPr>
          <p:cNvPr id="5" name="Picture 4">
            <a:extLst>
              <a:ext uri="{FF2B5EF4-FFF2-40B4-BE49-F238E27FC236}">
                <a16:creationId xmlns:a16="http://schemas.microsoft.com/office/drawing/2014/main" id="{D265AAC7-176E-44F7-AB87-F0CF5AE568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6270" y="6986247"/>
            <a:ext cx="3180866" cy="2448232"/>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Shout Out to Moths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50" y="1285286"/>
            <a:ext cx="7662106" cy="646331"/>
          </a:xfrm>
          <a:prstGeom prst="rect">
            <a:avLst/>
          </a:prstGeom>
        </p:spPr>
        <p:txBody>
          <a:bodyPr wrap="square">
            <a:spAutoFit/>
          </a:bodyPr>
          <a:lstStyle/>
          <a:p>
            <a:pPr lvl="0"/>
            <a:r>
              <a:rPr lang="en-GB" dirty="0"/>
              <a:t>Butterflies are revered for their colour but you might be surprised by some of these eye-catching moths.</a:t>
            </a:r>
          </a:p>
        </p:txBody>
      </p:sp>
      <p:pic>
        <p:nvPicPr>
          <p:cNvPr id="4" name="Picture 3">
            <a:extLst>
              <a:ext uri="{FF2B5EF4-FFF2-40B4-BE49-F238E27FC236}">
                <a16:creationId xmlns:a16="http://schemas.microsoft.com/office/drawing/2014/main" id="{4386B573-01AF-4506-AF8D-826BF069B2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104" y="4157358"/>
            <a:ext cx="2348574" cy="1440359"/>
          </a:xfrm>
          <a:prstGeom prst="rect">
            <a:avLst/>
          </a:prstGeom>
        </p:spPr>
      </p:pic>
      <p:pic>
        <p:nvPicPr>
          <p:cNvPr id="6" name="Picture 5">
            <a:extLst>
              <a:ext uri="{FF2B5EF4-FFF2-40B4-BE49-F238E27FC236}">
                <a16:creationId xmlns:a16="http://schemas.microsoft.com/office/drawing/2014/main" id="{9C57AB8B-246E-447D-A63B-D5D53573C3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8058" y="1931617"/>
            <a:ext cx="2739955" cy="1715113"/>
          </a:xfrm>
          <a:prstGeom prst="rect">
            <a:avLst/>
          </a:prstGeom>
        </p:spPr>
      </p:pic>
      <p:sp>
        <p:nvSpPr>
          <p:cNvPr id="3" name="Rectangle 2">
            <a:extLst>
              <a:ext uri="{FF2B5EF4-FFF2-40B4-BE49-F238E27FC236}">
                <a16:creationId xmlns:a16="http://schemas.microsoft.com/office/drawing/2014/main" id="{AC396F3A-D88D-438D-96A9-5E1C6F3B83AC}"/>
              </a:ext>
            </a:extLst>
          </p:cNvPr>
          <p:cNvSpPr/>
          <p:nvPr/>
        </p:nvSpPr>
        <p:spPr>
          <a:xfrm>
            <a:off x="668283" y="4642195"/>
            <a:ext cx="7720067" cy="2862322"/>
          </a:xfrm>
          <a:prstGeom prst="rect">
            <a:avLst/>
          </a:prstGeom>
        </p:spPr>
        <p:txBody>
          <a:bodyPr wrap="square">
            <a:spAutoFit/>
          </a:bodyPr>
          <a:lstStyle/>
          <a:p>
            <a:r>
              <a:rPr lang="en-GB" dirty="0"/>
              <a:t>Changes in how we manage the countryside and use pesticides have had a big impact on moth numbers, which are in decline. Bees are rightfully celebrated as important pollinators but moths have a huge role pollinating overnight. Moths are also a critical part of the food chain because they are prey for birds and bats.</a:t>
            </a:r>
          </a:p>
        </p:txBody>
      </p:sp>
      <p:sp>
        <p:nvSpPr>
          <p:cNvPr id="9" name="Rectangle 8">
            <a:extLst>
              <a:ext uri="{FF2B5EF4-FFF2-40B4-BE49-F238E27FC236}">
                <a16:creationId xmlns:a16="http://schemas.microsoft.com/office/drawing/2014/main" id="{AFB95371-7620-4BF2-AB23-E65EA84A2B29}"/>
              </a:ext>
            </a:extLst>
          </p:cNvPr>
          <p:cNvSpPr/>
          <p:nvPr/>
        </p:nvSpPr>
        <p:spPr>
          <a:xfrm>
            <a:off x="-168528" y="4724353"/>
            <a:ext cx="9433379" cy="1464604"/>
          </a:xfrm>
          <a:prstGeom prst="rect">
            <a:avLst/>
          </a:prstGeom>
          <a:solidFill>
            <a:srgbClr val="689429"/>
          </a:solidFill>
        </p:spPr>
        <p:txBody>
          <a:bodyPr wrap="square" lIns="108000" tIns="108000" rIns="108000" bIns="108000">
            <a:spAutoFit/>
          </a:bodyPr>
          <a:lstStyle/>
          <a:p>
            <a:pPr algn="ctr"/>
            <a:endParaRPr lang="en-GB" sz="1050" dirty="0">
              <a:solidFill>
                <a:schemeClr val="bg1"/>
              </a:solidFill>
              <a:latin typeface="Twinkl" pitchFamily="2" charset="0"/>
            </a:endParaRPr>
          </a:p>
          <a:p>
            <a:pPr algn="ctr"/>
            <a:endParaRPr lang="en-GB" sz="2000" dirty="0">
              <a:solidFill>
                <a:schemeClr val="bg1"/>
              </a:solidFill>
              <a:latin typeface="Twinkl" pitchFamily="2" charset="0"/>
            </a:endParaRPr>
          </a:p>
          <a:p>
            <a:pPr algn="ctr"/>
            <a:r>
              <a:rPr lang="en-GB" sz="2000" dirty="0">
                <a:solidFill>
                  <a:schemeClr val="bg1"/>
                </a:solidFill>
                <a:latin typeface="Twinkl" pitchFamily="2" charset="0"/>
              </a:rPr>
              <a:t>So let’s have a shout out for moths!</a:t>
            </a:r>
          </a:p>
          <a:p>
            <a:pPr algn="ctr"/>
            <a:endParaRPr lang="en-GB" sz="2000" dirty="0">
              <a:solidFill>
                <a:schemeClr val="bg1"/>
              </a:solidFill>
              <a:latin typeface="Twinkl" pitchFamily="2" charset="0"/>
            </a:endParaRPr>
          </a:p>
          <a:p>
            <a:pPr algn="ctr"/>
            <a:endParaRPr lang="en-GB" sz="1050" dirty="0">
              <a:solidFill>
                <a:schemeClr val="bg1"/>
              </a:solidFill>
              <a:latin typeface="Twinkl" pitchFamily="2" charset="0"/>
            </a:endParaRPr>
          </a:p>
        </p:txBody>
      </p:sp>
    </p:spTree>
    <p:extLst>
      <p:ext uri="{BB962C8B-B14F-4D97-AF65-F5344CB8AC3E}">
        <p14:creationId xmlns:p14="http://schemas.microsoft.com/office/powerpoint/2010/main" val="328678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6337 0.0007 L 0.06337 0.0007 C 0.06459 -0.00116 0.06545 -0.0037 0.06702 -0.00486 C 0.07223 -0.00972 0.08768 -0.0206 0.09497 -0.0287 C 0.10521 -0.04028 0.11025 -0.04977 0.11997 -0.06458 C 0.12136 -0.07199 0.12223 -0.07523 0.12292 -0.08264 C 0.12361 -0.08912 0.12414 -0.09537 0.12483 -0.10185 C 0.12466 -0.11782 0.12448 -0.13403 0.12414 -0.15023 C 0.12414 -0.15208 0.12396 -0.15393 0.12361 -0.15579 C 0.12309 -0.15787 0.1224 -0.15995 0.12188 -0.16204 C 0.12518 -0.19051 0.12257 -0.18889 0.129 -0.20579 C 0.12952 -0.20717 0.13004 -0.20856 0.13073 -0.20972 C 0.13264 -0.2125 0.1342 -0.21597 0.13646 -0.21759 L 0.13889 -0.21921 C 0.13941 -0.22014 0.13993 -0.22153 0.14063 -0.22245 C 0.14254 -0.225 0.14358 -0.22523 0.14549 -0.22708 C 0.14618 -0.22778 0.14688 -0.22893 0.14775 -0.2294 C 0.14896 -0.23032 0.15018 -0.23032 0.15139 -0.23102 C 0.15868 -0.23565 0.14861 -0.2331 0.16337 -0.2375 C 0.16667 -0.23842 0.16997 -0.23842 0.17344 -0.23912 L 0.1823 -0.24051 C 0.2033 -0.23981 0.22448 -0.24005 0.24549 -0.23819 C 0.24705 -0.23819 0.24809 -0.23588 0.24966 -0.23495 C 0.25295 -0.23333 0.25625 -0.23217 0.25973 -0.23102 C 0.28785 -0.22315 0.28212 -0.22407 0.29966 -0.22245 C 0.30608 -0.22315 0.3132 -0.2213 0.31927 -0.22477 C 0.32309 -0.22685 0.32431 -0.23333 0.32691 -0.2375 C 0.329 -0.24051 0.33143 -0.24282 0.33299 -0.24606 C 0.3349 -0.25046 0.33733 -0.2544 0.33889 -0.2588 C 0.34184 -0.26759 0.34045 -0.26366 0.34306 -0.27083 C 0.34375 -0.27685 0.34358 -0.27454 0.34358 -0.27778 L 0.34358 -0.27778 " pathEditMode="relative" ptsTypes="AAAAAAAAAAAAAAAAAAAAAAAAAAAAAAAA">
                                      <p:cBhvr>
                                        <p:cTn id="11" dur="2000" fill="hold"/>
                                        <p:tgtEl>
                                          <p:spTgt spid="4"/>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3108 -0.01597 L 0.03108 -0.01574 C 0.02657 -0.02453 0.02153 -0.03264 0.01736 -0.04143 C 0.0158 -0.04491 0.01407 -0.04838 0.01268 -0.05185 C 0.01059 -0.05671 0.00903 -0.06227 0.00677 -0.0669 C 0.00018 -0.07986 -0.00642 -0.09305 -0.01406 -0.10486 C -0.01944 -0.11319 -0.02413 -0.12222 -0.03021 -0.12963 C -0.04878 -0.15185 -0.06666 -0.17569 -0.08802 -0.19305 C -0.09357 -0.19745 -0.0993 -0.20139 -0.10468 -0.20648 C -0.11649 -0.21805 -0.13142 -0.2331 -0.14149 -0.2493 C -0.14392 -0.25347 -0.14618 -0.25764 -0.14809 -0.26203 C -0.15833 -0.28634 -0.15746 -0.28495 -0.16284 -0.30416 C -0.16267 -0.31713 -0.16319 -0.33009 -0.16232 -0.34305 C -0.16215 -0.34467 -0.16093 -0.34606 -0.15989 -0.34699 C -0.15521 -0.35208 -0.15017 -0.35671 -0.14514 -0.36134 C -0.14097 -0.36504 -0.1335 -0.37014 -0.12899 -0.37245 C -0.12691 -0.37361 -0.12465 -0.37384 -0.12239 -0.37477 C -0.11666 -0.37754 -0.11111 -0.38078 -0.10521 -0.38356 C -0.07291 -0.39815 -0.09878 -0.38611 -0.07899 -0.39305 C -0.07587 -0.39421 -0.07274 -0.39583 -0.06944 -0.39699 C -0.06597 -0.39838 -0.06232 -0.39953 -0.05885 -0.40092 C -0.05121 -0.40416 -0.04375 -0.40764 -0.03611 -0.41041 C -2.5E-6 -0.42361 -0.05677 -0.39953 -0.01354 -0.4169 C -0.00764 -0.41921 -0.00208 -0.42222 0.00365 -0.42477 C 0.01632 -0.43032 0.00955 -0.42477 0.03056 -0.43819 C 0.0342 -0.44051 0.03716 -0.44421 0.04063 -0.44699 C 0.04219 -0.44838 0.04375 -0.44977 0.04532 -0.45092 C 0.0474 -0.45254 0.04966 -0.45347 0.05139 -0.45578 C 0.05382 -0.45926 0.05625 -0.46273 0.05903 -0.46597 C 0.06146 -0.46898 0.06441 -0.47106 0.06684 -0.47407 C 0.06997 -0.47801 0.06841 -0.47801 0.07032 -0.48194 C 0.07084 -0.48287 0.07153 -0.48356 0.07222 -0.48426 C 0.07275 -0.4868 0.07327 -0.48912 0.07396 -0.49143 C 0.07448 -0.49305 0.07518 -0.49467 0.0757 -0.49629 C 0.07657 -0.49884 0.07726 -0.50162 0.07813 -0.50416 C 0.0783 -0.50787 0.07882 -0.51157 0.07865 -0.51528 C 0.07795 -0.53078 0.07743 -0.54328 0.07396 -0.55741 C 0.07344 -0.55903 0.07275 -0.56041 0.07222 -0.56203 C 0.07049 -0.56759 0.06997 -0.57384 0.06736 -0.5787 L 0.06077 -0.59143 C 0.0599 -0.60092 0.06146 -0.59398 0.05556 -0.60254 C 0.05417 -0.6044 0.05313 -0.60694 0.05191 -0.60903 C 0.05052 -0.61111 0.04809 -0.61342 0.04653 -0.61528 C 0.04549 -0.61643 0.04462 -0.61805 0.04358 -0.61921 C 0.04254 -0.62037 0.04115 -0.62129 0.04011 -0.62245 C 0.03403 -0.62893 0.02761 -0.63495 0.02222 -0.64236 C 0.01545 -0.65116 0.01841 -0.64676 0.0132 -0.65486 C 0.01163 -0.66134 0.01372 -0.6537 0.00782 -0.66597 C 0.0066 -0.66875 0.00556 -0.67176 0.00486 -0.67477 C 0.00469 -0.67592 0.00452 -0.67685 0.00434 -0.67801 C 0.00417 -0.68032 0.00434 -0.68287 0.00365 -0.68518 C 0.00347 -0.68611 0.00226 -0.68588 0.00191 -0.6868 C 0.00139 -0.68842 0.00174 -0.69051 0.00139 -0.69236 C 0.00087 -0.69398 0.00018 -0.69537 -0.00052 -0.69699 C -0.00087 -0.69838 -0.00121 -0.69977 -0.00156 -0.70092 C -0.00191 -0.70347 -0.00173 -0.70578 -0.00225 -0.7081 C -0.00243 -0.70903 -0.00312 -0.70972 -0.00347 -0.71041 C -0.00364 -0.71134 -0.00382 -0.71203 -0.00399 -0.71296 C -0.00468 -0.71713 -0.00468 -0.71666 -0.00468 -0.71991 L -0.00468 -0.71967 " pathEditMode="relative" rAng="0" ptsTypes="AAAAAAAAAAAAAAAAAAAAAAAAAAAAAAAAAAAAAAAAAAAAAAAAAAAAAAAAAAAA">
                                      <p:cBhvr>
                                        <p:cTn id="15" dur="2000" fill="hold"/>
                                        <p:tgtEl>
                                          <p:spTgt spid="5"/>
                                        </p:tgtEl>
                                        <p:attrNameLst>
                                          <p:attrName>ppt_x</p:attrName>
                                          <p:attrName>ppt_y</p:attrName>
                                        </p:attrNameLst>
                                      </p:cBhvr>
                                      <p:rCtr x="-7326" y="-35185"/>
                                    </p:animMotion>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00902 0.0051 L 0.00902 0.0051 C 0.00816 0.00301 0.00746 0.0007 0.00659 -0.00139 C 0.0059 -0.00301 0.00486 -0.0044 0.00416 -0.00602 C -0.00139 -0.02083 0.01007 0.00348 4.44444E-6 -0.01875 C -0.0007 -0.02014 -0.00174 -0.02129 -0.00243 -0.02268 C -0.0033 -0.02453 -0.00382 -0.02662 -0.00469 -0.02824 C -0.00573 -0.03009 -0.0073 -0.03125 -0.00834 -0.0331 C -0.00938 -0.03472 -0.01007 -0.03703 -0.01129 -0.03865 C -0.01372 -0.04213 -0.0198 -0.04699 -0.02205 -0.04884 C -0.02309 -0.05 -0.02396 -0.05115 -0.025 -0.05208 C -0.02605 -0.05301 -0.02743 -0.05347 -0.02848 -0.0544 C -0.03056 -0.05625 -0.0323 -0.05879 -0.03455 -0.05995 C -0.03612 -0.06111 -0.03803 -0.06111 -0.03993 -0.06157 C -0.04358 -0.06296 -0.04844 -0.06504 -0.05243 -0.06551 C -0.05608 -0.0662 -0.0599 -0.0662 -0.06372 -0.06643 C -0.09254 -0.07129 -0.07639 -0.06967 -0.1125 -0.06875 L -0.11841 -0.06643 C -0.11928 -0.0662 -0.11997 -0.06597 -0.12084 -0.06551 C -0.12223 -0.06481 -0.12362 -0.06342 -0.125 -0.0625 C -0.12639 -0.06157 -0.12778 -0.06088 -0.12917 -0.05995 C -0.13316 -0.0574 -0.1283 -0.05926 -0.13334 -0.05764 C -0.14618 -0.0456 -0.13421 -0.05648 -0.14219 -0.04977 C -0.14341 -0.04861 -0.14462 -0.04745 -0.14584 -0.04652 C -0.15105 -0.04259 -0.1507 -0.04398 -0.15417 -0.04027 C -0.16025 -0.03333 -0.16198 -0.03055 -0.16841 -0.02199 C -0.17344 -0.01527 -0.17431 -0.01458 -0.17796 -0.00856 C -0.17917 -0.00648 -0.18021 -0.00416 -0.18143 -0.00208 C -0.1823 -0.00092 -0.18316 -2.96296E-6 -0.18386 0.00116 C -0.18594 0.0044 -0.18664 0.00764 -0.18924 0.01065 C -0.19289 0.01459 -0.19723 0.01736 -0.20053 0.02176 C -0.22014 0.0463 -0.20296 0.02662 -0.21893 0.04167 C -0.22049 0.04306 -0.22171 0.04491 -0.22309 0.0463 C -0.22553 0.04861 -0.22796 0.05047 -0.23039 0.05278 C -0.24497 0.06644 -0.23803 0.06412 -0.24705 0.06621 C -0.2533 0.07153 -0.25903 0.07824 -0.26598 0.08195 C -0.27657 0.08773 -0.28212 0.09028 -0.29341 0.09861 C -0.29601 0.1007 -0.29792 0.10394 -0.30053 0.10579 C -0.30625 0.10996 -0.31233 0.11297 -0.31841 0.11621 C -0.32431 0.11945 -0.32987 0.12477 -0.33629 0.125 L -0.35521 0.1257 C -0.36355 0.12523 -0.37223 0.12709 -0.38021 0.12408 C -0.38803 0.1213 -0.40174 0.10903 -0.40174 0.10903 C -0.40348 0.10486 -0.4066 0.09815 -0.40764 0.09468 C -0.40834 0.09213 -0.40834 0.08935 -0.40886 0.08681 C -0.40973 0.08148 -0.41112 0.07639 -0.41181 0.07084 C -0.4132 0.05996 -0.41146 0.07361 -0.41303 0.05903 C -0.41355 0.05348 -0.41424 0.04792 -0.41476 0.04236 C -0.4158 0.02107 -0.41476 0.03658 -0.41598 0.025 C -0.41615 0.02269 -0.41615 0.0206 -0.4165 0.01852 C -0.41684 0.01713 -0.41737 0.01598 -0.41771 0.01459 C -0.41841 0.00996 -0.41875 0.00672 -0.41893 0.00185 C -0.4191 -0.00324 -0.41893 -0.0081 -0.41893 -0.01319 L -0.41893 -0.01319 " pathEditMode="relative" ptsTypes="AAAAAAAAAAAAAAAAAAAAAAAAAAAAAAAAAAAAAAAAAAAAAAAAAAAAAA">
                                      <p:cBhvr>
                                        <p:cTn id="19" dur="2000" fill="hold"/>
                                        <p:tgtEl>
                                          <p:spTgt spid="6"/>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right)">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0">
            <a:extLst>
              <a:ext uri="{FF2B5EF4-FFF2-40B4-BE49-F238E27FC236}">
                <a16:creationId xmlns:a16="http://schemas.microsoft.com/office/drawing/2014/main" id="{440E3BC3-626B-4AC3-BFDE-2AC7B1E4BD81}"/>
              </a:ext>
            </a:extLst>
          </p:cNvPr>
          <p:cNvSpPr>
            <a:spLocks noGrp="1"/>
          </p:cNvSpPr>
          <p:nvPr>
            <p:ph type="title"/>
          </p:nvPr>
        </p:nvSpPr>
        <p:spPr>
          <a:xfrm>
            <a:off x="0" y="2112786"/>
            <a:ext cx="9144000" cy="1970690"/>
          </a:xfrm>
          <a:prstGeom prst="roundRect">
            <a:avLst>
              <a:gd name="adj" fmla="val 0"/>
            </a:avLst>
          </a:prstGeom>
          <a:solidFill>
            <a:srgbClr val="689429"/>
          </a:solidFill>
        </p:spPr>
        <p:txBody>
          <a:bodyPr/>
          <a:lstStyle/>
          <a:p>
            <a:pPr algn="ctr"/>
            <a:r>
              <a:rPr lang="en-GB" sz="3600" dirty="0">
                <a:solidFill>
                  <a:schemeClr val="bg1"/>
                </a:solidFill>
              </a:rPr>
              <a:t>Now get out and about </a:t>
            </a:r>
            <a:br>
              <a:rPr lang="en-GB" sz="3600" dirty="0">
                <a:solidFill>
                  <a:schemeClr val="bg1"/>
                </a:solidFill>
              </a:rPr>
            </a:br>
            <a:r>
              <a:rPr lang="en-GB" sz="3600" dirty="0">
                <a:solidFill>
                  <a:schemeClr val="bg1"/>
                </a:solidFill>
              </a:rPr>
              <a:t>and see what’s WILD about </a:t>
            </a:r>
            <a:br>
              <a:rPr lang="en-GB" sz="3600" dirty="0">
                <a:solidFill>
                  <a:schemeClr val="bg1"/>
                </a:solidFill>
              </a:rPr>
            </a:br>
            <a:r>
              <a:rPr lang="en-GB" sz="3600" dirty="0">
                <a:solidFill>
                  <a:schemeClr val="bg1"/>
                </a:solidFill>
              </a:rPr>
              <a:t>June where you are!</a:t>
            </a:r>
          </a:p>
        </p:txBody>
      </p:sp>
      <p:pic>
        <p:nvPicPr>
          <p:cNvPr id="3" name="Picture 2">
            <a:extLst>
              <a:ext uri="{FF2B5EF4-FFF2-40B4-BE49-F238E27FC236}">
                <a16:creationId xmlns:a16="http://schemas.microsoft.com/office/drawing/2014/main" id="{F1605198-9012-43FD-B89D-253F63BCA0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6009" y="623107"/>
            <a:ext cx="2554457" cy="1848465"/>
          </a:xfrm>
          <a:prstGeom prst="rect">
            <a:avLst/>
          </a:prstGeom>
        </p:spPr>
      </p:pic>
      <p:pic>
        <p:nvPicPr>
          <p:cNvPr id="4" name="Picture 3">
            <a:extLst>
              <a:ext uri="{FF2B5EF4-FFF2-40B4-BE49-F238E27FC236}">
                <a16:creationId xmlns:a16="http://schemas.microsoft.com/office/drawing/2014/main" id="{327429BA-E00B-4414-B7D7-AB2BA317C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426" y="4213123"/>
            <a:ext cx="5339443" cy="2137729"/>
          </a:xfrm>
          <a:prstGeom prst="rect">
            <a:avLst/>
          </a:prstGeom>
        </p:spPr>
      </p:pic>
      <p:pic>
        <p:nvPicPr>
          <p:cNvPr id="14" name="Picture 13">
            <a:extLst>
              <a:ext uri="{FF2B5EF4-FFF2-40B4-BE49-F238E27FC236}">
                <a16:creationId xmlns:a16="http://schemas.microsoft.com/office/drawing/2014/main" id="{E5C73F5D-0B2F-4FC9-8584-7906D5D0B3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677728">
            <a:off x="5207484" y="3902620"/>
            <a:ext cx="3180866" cy="2448232"/>
          </a:xfrm>
          <a:prstGeom prst="rect">
            <a:avLst/>
          </a:prstGeom>
        </p:spPr>
      </p:pic>
      <p:pic>
        <p:nvPicPr>
          <p:cNvPr id="15" name="Picture 14">
            <a:extLst>
              <a:ext uri="{FF2B5EF4-FFF2-40B4-BE49-F238E27FC236}">
                <a16:creationId xmlns:a16="http://schemas.microsoft.com/office/drawing/2014/main" id="{9D7D1F5B-8A32-4196-B484-5CC1A77F21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30641">
            <a:off x="4247595" y="761556"/>
            <a:ext cx="2348574" cy="1440359"/>
          </a:xfrm>
          <a:prstGeom prst="rect">
            <a:avLst/>
          </a:prstGeom>
        </p:spPr>
      </p:pic>
      <p:pic>
        <p:nvPicPr>
          <p:cNvPr id="16" name="Picture 15">
            <a:extLst>
              <a:ext uri="{FF2B5EF4-FFF2-40B4-BE49-F238E27FC236}">
                <a16:creationId xmlns:a16="http://schemas.microsoft.com/office/drawing/2014/main" id="{AA615D20-95B0-4AE4-8D2C-F141428A78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6889911">
            <a:off x="385614" y="817067"/>
            <a:ext cx="2739955" cy="1715113"/>
          </a:xfrm>
          <a:prstGeom prst="rect">
            <a:avLst/>
          </a:prstGeom>
        </p:spPr>
      </p:pic>
    </p:spTree>
    <p:extLst>
      <p:ext uri="{BB962C8B-B14F-4D97-AF65-F5344CB8AC3E}">
        <p14:creationId xmlns:p14="http://schemas.microsoft.com/office/powerpoint/2010/main" val="33914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Summer Is Here!</a:t>
            </a:r>
            <a:endParaRPr lang="en-GB" sz="3600" dirty="0">
              <a:solidFill>
                <a:srgbClr val="689429"/>
              </a:solidFill>
              <a:latin typeface="+mn-lt"/>
            </a:endParaRPr>
          </a:p>
        </p:txBody>
      </p:sp>
      <p:sp>
        <p:nvSpPr>
          <p:cNvPr id="57" name="Rectangle 56">
            <a:extLst>
              <a:ext uri="{FF2B5EF4-FFF2-40B4-BE49-F238E27FC236}">
                <a16:creationId xmlns:a16="http://schemas.microsoft.com/office/drawing/2014/main" id="{E84FC125-D6CF-4B1C-92B6-461F2452B003}"/>
              </a:ext>
            </a:extLst>
          </p:cNvPr>
          <p:cNvSpPr/>
          <p:nvPr/>
        </p:nvSpPr>
        <p:spPr>
          <a:xfrm>
            <a:off x="665604" y="1251113"/>
            <a:ext cx="7938646" cy="553998"/>
          </a:xfrm>
          <a:prstGeom prst="rect">
            <a:avLst/>
          </a:prstGeom>
        </p:spPr>
        <p:txBody>
          <a:bodyPr wrap="square" lIns="108000" tIns="0" rIns="0" bIns="0">
            <a:spAutoFit/>
          </a:bodyPr>
          <a:lstStyle/>
          <a:p>
            <a:r>
              <a:rPr lang="en-GB" dirty="0"/>
              <a:t>This is the month with the longest hours of daylight so even after the school day ends, there is still plenty of light for us to get outside and explore.</a:t>
            </a:r>
            <a:endParaRPr lang="en-GB" dirty="0">
              <a:latin typeface="Twinkl" pitchFamily="2" charset="0"/>
            </a:endParaRPr>
          </a:p>
        </p:txBody>
      </p:sp>
      <p:pic>
        <p:nvPicPr>
          <p:cNvPr id="2" name="Sunset - 13702">
            <a:hlinkClick r:id="" action="ppaction://media"/>
            <a:extLst>
              <a:ext uri="{FF2B5EF4-FFF2-40B4-BE49-F238E27FC236}">
                <a16:creationId xmlns:a16="http://schemas.microsoft.com/office/drawing/2014/main" id="{B713FA7D-2F92-46C0-B35E-968335831E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4259"/>
          <a:stretch/>
        </p:blipFill>
        <p:spPr>
          <a:xfrm>
            <a:off x="753551" y="1985132"/>
            <a:ext cx="7627368" cy="4107693"/>
          </a:xfrm>
          <a:prstGeom prst="rect">
            <a:avLst/>
          </a:prstGeom>
        </p:spPr>
      </p:pic>
    </p:spTree>
    <p:extLst>
      <p:ext uri="{BB962C8B-B14F-4D97-AF65-F5344CB8AC3E}">
        <p14:creationId xmlns:p14="http://schemas.microsoft.com/office/powerpoint/2010/main" val="21807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id="{6B84BFBB-2066-4ECD-9108-BC19D75B1D7A}"/>
              </a:ext>
            </a:extLst>
          </p:cNvPr>
          <p:cNvSpPr>
            <a:spLocks noGrp="1"/>
          </p:cNvSpPr>
          <p:nvPr>
            <p:ph type="title"/>
          </p:nvPr>
        </p:nvSpPr>
        <p:spPr>
          <a:xfrm>
            <a:off x="457198" y="478895"/>
            <a:ext cx="8220075" cy="994306"/>
          </a:xfrm>
        </p:spPr>
        <p:txBody>
          <a:bodyPr/>
          <a:lstStyle/>
          <a:p>
            <a:r>
              <a:rPr lang="en-GB" sz="3600" dirty="0">
                <a:solidFill>
                  <a:srgbClr val="689429"/>
                </a:solidFill>
              </a:rPr>
              <a:t>Goodbye Spring, Hello Summer!</a:t>
            </a:r>
            <a:endParaRPr lang="en-GB" sz="3600" dirty="0">
              <a:solidFill>
                <a:srgbClr val="689429"/>
              </a:solidFill>
              <a:latin typeface="+mn-lt"/>
            </a:endParaRPr>
          </a:p>
        </p:txBody>
      </p:sp>
      <p:sp>
        <p:nvSpPr>
          <p:cNvPr id="31" name="Rectangle 30">
            <a:extLst>
              <a:ext uri="{FF2B5EF4-FFF2-40B4-BE49-F238E27FC236}">
                <a16:creationId xmlns:a16="http://schemas.microsoft.com/office/drawing/2014/main" id="{5C317B8E-C917-4ED4-9313-E59BE1A2063F}"/>
              </a:ext>
            </a:extLst>
          </p:cNvPr>
          <p:cNvSpPr/>
          <p:nvPr/>
        </p:nvSpPr>
        <p:spPr>
          <a:xfrm>
            <a:off x="449578" y="1398030"/>
            <a:ext cx="8237224" cy="495108"/>
          </a:xfrm>
          <a:prstGeom prst="rect">
            <a:avLst/>
          </a:prstGeom>
          <a:solidFill>
            <a:srgbClr val="689429"/>
          </a:solidFill>
        </p:spPr>
        <p:txBody>
          <a:bodyPr wrap="square" lIns="396000" tIns="108000" rIns="108000" bIns="108000">
            <a:spAutoFit/>
          </a:bodyPr>
          <a:lstStyle/>
          <a:p>
            <a:pPr algn="ctr"/>
            <a:r>
              <a:rPr lang="en-GB" dirty="0">
                <a:solidFill>
                  <a:schemeClr val="bg1"/>
                </a:solidFill>
                <a:latin typeface="Twinkl" pitchFamily="2" charset="0"/>
              </a:rPr>
              <a:t>The meteorological beginning of Summer is the 1</a:t>
            </a:r>
            <a:r>
              <a:rPr lang="en-GB" baseline="30000" dirty="0">
                <a:solidFill>
                  <a:schemeClr val="bg1"/>
                </a:solidFill>
                <a:latin typeface="Twinkl" pitchFamily="2" charset="0"/>
              </a:rPr>
              <a:t>st</a:t>
            </a:r>
            <a:r>
              <a:rPr lang="en-GB" dirty="0">
                <a:solidFill>
                  <a:schemeClr val="bg1"/>
                </a:solidFill>
                <a:latin typeface="Twinkl" pitchFamily="2" charset="0"/>
              </a:rPr>
              <a:t> of June.</a:t>
            </a:r>
            <a:endParaRPr lang="en-GB" dirty="0">
              <a:solidFill>
                <a:schemeClr val="bg1"/>
              </a:solidFill>
            </a:endParaRPr>
          </a:p>
        </p:txBody>
      </p:sp>
      <p:sp>
        <p:nvSpPr>
          <p:cNvPr id="32" name="Rectangle 31">
            <a:extLst>
              <a:ext uri="{FF2B5EF4-FFF2-40B4-BE49-F238E27FC236}">
                <a16:creationId xmlns:a16="http://schemas.microsoft.com/office/drawing/2014/main" id="{B2243D3B-893E-4482-BAAB-5FFCAF9CEA9E}"/>
              </a:ext>
            </a:extLst>
          </p:cNvPr>
          <p:cNvSpPr/>
          <p:nvPr/>
        </p:nvSpPr>
        <p:spPr>
          <a:xfrm>
            <a:off x="755650" y="2051085"/>
            <a:ext cx="7275830" cy="830997"/>
          </a:xfrm>
          <a:prstGeom prst="rect">
            <a:avLst/>
          </a:prstGeom>
        </p:spPr>
        <p:txBody>
          <a:bodyPr wrap="square" lIns="108000" tIns="0" rIns="0" bIns="0">
            <a:spAutoFit/>
          </a:bodyPr>
          <a:lstStyle/>
          <a:p>
            <a:r>
              <a:rPr lang="en-GB" dirty="0">
                <a:latin typeface="Twinkl" pitchFamily="2" charset="0"/>
              </a:rPr>
              <a:t>Weather scientists are called meteorologists. They divide the year into quarters, each containing three months. This makes it easier for them to compare information over the years and make forecasts.</a:t>
            </a:r>
            <a:endParaRPr lang="en-GB" dirty="0"/>
          </a:p>
        </p:txBody>
      </p:sp>
      <p:pic>
        <p:nvPicPr>
          <p:cNvPr id="33" name="Picture 32">
            <a:extLst>
              <a:ext uri="{FF2B5EF4-FFF2-40B4-BE49-F238E27FC236}">
                <a16:creationId xmlns:a16="http://schemas.microsoft.com/office/drawing/2014/main" id="{60F9843A-0FAA-4A09-A078-7B79E1F321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8815" y="3095244"/>
            <a:ext cx="5191918" cy="2997581"/>
          </a:xfrm>
          <a:prstGeom prst="rect">
            <a:avLst/>
          </a:prstGeom>
        </p:spPr>
      </p:pic>
      <p:sp>
        <p:nvSpPr>
          <p:cNvPr id="34" name="Rectangle 33">
            <a:extLst>
              <a:ext uri="{FF2B5EF4-FFF2-40B4-BE49-F238E27FC236}">
                <a16:creationId xmlns:a16="http://schemas.microsoft.com/office/drawing/2014/main" id="{0A3552A1-7E8C-4C05-848D-F13D807237B9}"/>
              </a:ext>
            </a:extLst>
          </p:cNvPr>
          <p:cNvSpPr/>
          <p:nvPr/>
        </p:nvSpPr>
        <p:spPr>
          <a:xfrm>
            <a:off x="5932319" y="3101831"/>
            <a:ext cx="1233762" cy="1326105"/>
          </a:xfrm>
          <a:prstGeom prst="rect">
            <a:avLst/>
          </a:prstGeom>
          <a:solidFill>
            <a:srgbClr val="0076B0"/>
          </a:solidFill>
        </p:spPr>
        <p:txBody>
          <a:bodyPr wrap="square" lIns="108000" tIns="108000" rIns="72000" bIns="108000">
            <a:spAutoFit/>
          </a:bodyPr>
          <a:lstStyle/>
          <a:p>
            <a:r>
              <a:rPr lang="en-GB" b="1" dirty="0">
                <a:solidFill>
                  <a:schemeClr val="bg1"/>
                </a:solidFill>
                <a:latin typeface="Twinkl" pitchFamily="2" charset="0"/>
              </a:rPr>
              <a:t>Winter: </a:t>
            </a:r>
            <a:r>
              <a:rPr lang="en-GB" dirty="0">
                <a:solidFill>
                  <a:schemeClr val="bg1"/>
                </a:solidFill>
                <a:latin typeface="Twinkl" pitchFamily="2" charset="0"/>
              </a:rPr>
              <a:t>December, January, February</a:t>
            </a:r>
            <a:endParaRPr lang="en-GB" dirty="0">
              <a:solidFill>
                <a:schemeClr val="bg1"/>
              </a:solidFill>
            </a:endParaRPr>
          </a:p>
        </p:txBody>
      </p:sp>
      <p:sp>
        <p:nvSpPr>
          <p:cNvPr id="35" name="Rectangle 34">
            <a:extLst>
              <a:ext uri="{FF2B5EF4-FFF2-40B4-BE49-F238E27FC236}">
                <a16:creationId xmlns:a16="http://schemas.microsoft.com/office/drawing/2014/main" id="{19D4E091-2AB4-4B58-8F82-EFEA188A76AD}"/>
              </a:ext>
            </a:extLst>
          </p:cNvPr>
          <p:cNvSpPr/>
          <p:nvPr/>
        </p:nvSpPr>
        <p:spPr>
          <a:xfrm>
            <a:off x="1991173" y="3095244"/>
            <a:ext cx="1234744" cy="1326105"/>
          </a:xfrm>
          <a:prstGeom prst="rect">
            <a:avLst/>
          </a:prstGeom>
          <a:solidFill>
            <a:srgbClr val="CC4794"/>
          </a:solidFill>
        </p:spPr>
        <p:txBody>
          <a:bodyPr wrap="square" lIns="108000" tIns="108000" rIns="108000" bIns="108000">
            <a:spAutoFit/>
          </a:bodyPr>
          <a:lstStyle/>
          <a:p>
            <a:r>
              <a:rPr lang="en-GB" b="1" dirty="0">
                <a:solidFill>
                  <a:schemeClr val="bg1"/>
                </a:solidFill>
                <a:latin typeface="Twinkl" pitchFamily="2" charset="0"/>
              </a:rPr>
              <a:t>Spring: </a:t>
            </a:r>
            <a:r>
              <a:rPr lang="en-GB" dirty="0">
                <a:solidFill>
                  <a:schemeClr val="bg1"/>
                </a:solidFill>
                <a:latin typeface="Twinkl" pitchFamily="2" charset="0"/>
              </a:rPr>
              <a:t>March, April, </a:t>
            </a:r>
            <a:br>
              <a:rPr lang="en-GB" dirty="0">
                <a:solidFill>
                  <a:schemeClr val="bg1"/>
                </a:solidFill>
                <a:latin typeface="Twinkl" pitchFamily="2" charset="0"/>
              </a:rPr>
            </a:br>
            <a:r>
              <a:rPr lang="en-GB" dirty="0">
                <a:solidFill>
                  <a:schemeClr val="bg1"/>
                </a:solidFill>
                <a:latin typeface="Twinkl" pitchFamily="2" charset="0"/>
              </a:rPr>
              <a:t>May</a:t>
            </a:r>
            <a:endParaRPr lang="en-GB" dirty="0">
              <a:solidFill>
                <a:schemeClr val="bg1"/>
              </a:solidFill>
            </a:endParaRPr>
          </a:p>
        </p:txBody>
      </p:sp>
      <p:sp>
        <p:nvSpPr>
          <p:cNvPr id="36" name="Rectangle 35">
            <a:extLst>
              <a:ext uri="{FF2B5EF4-FFF2-40B4-BE49-F238E27FC236}">
                <a16:creationId xmlns:a16="http://schemas.microsoft.com/office/drawing/2014/main" id="{328A5DB6-627C-4B9F-8AF5-1C67BA4F019A}"/>
              </a:ext>
            </a:extLst>
          </p:cNvPr>
          <p:cNvSpPr/>
          <p:nvPr/>
        </p:nvSpPr>
        <p:spPr>
          <a:xfrm>
            <a:off x="3299517" y="3095243"/>
            <a:ext cx="1233762" cy="1326105"/>
          </a:xfrm>
          <a:prstGeom prst="rect">
            <a:avLst/>
          </a:prstGeom>
          <a:solidFill>
            <a:srgbClr val="689429"/>
          </a:solidFill>
        </p:spPr>
        <p:txBody>
          <a:bodyPr wrap="square" lIns="108000" tIns="108000" rIns="108000" bIns="108000">
            <a:spAutoFit/>
          </a:bodyPr>
          <a:lstStyle/>
          <a:p>
            <a:r>
              <a:rPr lang="en-GB" b="1" dirty="0">
                <a:solidFill>
                  <a:schemeClr val="bg1"/>
                </a:solidFill>
                <a:latin typeface="Twinkl" pitchFamily="2" charset="0"/>
              </a:rPr>
              <a:t>Summer: </a:t>
            </a:r>
            <a:r>
              <a:rPr lang="en-GB" dirty="0">
                <a:solidFill>
                  <a:schemeClr val="bg1"/>
                </a:solidFill>
                <a:latin typeface="Twinkl" pitchFamily="2" charset="0"/>
              </a:rPr>
              <a:t>June, </a:t>
            </a:r>
            <a:br>
              <a:rPr lang="en-GB" dirty="0">
                <a:solidFill>
                  <a:schemeClr val="bg1"/>
                </a:solidFill>
                <a:latin typeface="Twinkl" pitchFamily="2" charset="0"/>
              </a:rPr>
            </a:br>
            <a:r>
              <a:rPr lang="en-GB" dirty="0">
                <a:solidFill>
                  <a:schemeClr val="bg1"/>
                </a:solidFill>
                <a:latin typeface="Twinkl" pitchFamily="2" charset="0"/>
              </a:rPr>
              <a:t>July, August</a:t>
            </a:r>
            <a:endParaRPr lang="en-GB" dirty="0">
              <a:solidFill>
                <a:schemeClr val="bg1"/>
              </a:solidFill>
            </a:endParaRPr>
          </a:p>
        </p:txBody>
      </p:sp>
      <p:sp>
        <p:nvSpPr>
          <p:cNvPr id="37" name="Rectangle 36">
            <a:extLst>
              <a:ext uri="{FF2B5EF4-FFF2-40B4-BE49-F238E27FC236}">
                <a16:creationId xmlns:a16="http://schemas.microsoft.com/office/drawing/2014/main" id="{F70DAA82-131A-46D3-928F-2044A377DFD6}"/>
              </a:ext>
            </a:extLst>
          </p:cNvPr>
          <p:cNvSpPr/>
          <p:nvPr/>
        </p:nvSpPr>
        <p:spPr>
          <a:xfrm>
            <a:off x="4611617" y="3097093"/>
            <a:ext cx="1242364" cy="1326105"/>
          </a:xfrm>
          <a:prstGeom prst="rect">
            <a:avLst/>
          </a:prstGeom>
          <a:solidFill>
            <a:srgbClr val="E94E13"/>
          </a:solidFill>
        </p:spPr>
        <p:txBody>
          <a:bodyPr wrap="square" lIns="72000" tIns="108000" rIns="36000" bIns="108000">
            <a:spAutoFit/>
          </a:bodyPr>
          <a:lstStyle/>
          <a:p>
            <a:r>
              <a:rPr lang="en-GB" b="1" dirty="0">
                <a:solidFill>
                  <a:schemeClr val="bg1"/>
                </a:solidFill>
                <a:latin typeface="Twinkl" pitchFamily="2" charset="0"/>
              </a:rPr>
              <a:t>Autumn: </a:t>
            </a:r>
            <a:r>
              <a:rPr lang="en-GB" dirty="0">
                <a:solidFill>
                  <a:schemeClr val="bg1"/>
                </a:solidFill>
                <a:latin typeface="Twinkl" pitchFamily="2" charset="0"/>
              </a:rPr>
              <a:t>September, October, November</a:t>
            </a:r>
            <a:endParaRPr lang="en-GB" dirty="0">
              <a:solidFill>
                <a:schemeClr val="bg1"/>
              </a:solidFill>
            </a:endParaRPr>
          </a:p>
        </p:txBody>
      </p:sp>
      <p:sp>
        <p:nvSpPr>
          <p:cNvPr id="39" name="Rectangle 38">
            <a:extLst>
              <a:ext uri="{FF2B5EF4-FFF2-40B4-BE49-F238E27FC236}">
                <a16:creationId xmlns:a16="http://schemas.microsoft.com/office/drawing/2014/main" id="{4076D88F-2397-442D-BF10-0DC0D44A7111}"/>
              </a:ext>
            </a:extLst>
          </p:cNvPr>
          <p:cNvSpPr/>
          <p:nvPr/>
        </p:nvSpPr>
        <p:spPr>
          <a:xfrm>
            <a:off x="2994305" y="5320718"/>
            <a:ext cx="6149695" cy="772107"/>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However, the astronomical beginning of summer </a:t>
            </a:r>
            <a:br>
              <a:rPr lang="en-GB" dirty="0">
                <a:solidFill>
                  <a:schemeClr val="bg1"/>
                </a:solidFill>
                <a:latin typeface="Twinkl" pitchFamily="2" charset="0"/>
              </a:rPr>
            </a:br>
            <a:r>
              <a:rPr lang="en-GB" dirty="0">
                <a:solidFill>
                  <a:schemeClr val="bg1"/>
                </a:solidFill>
                <a:latin typeface="Twinkl" pitchFamily="2" charset="0"/>
              </a:rPr>
              <a:t>is the Summer Solstice (also known as Midsummer).</a:t>
            </a:r>
          </a:p>
        </p:txBody>
      </p:sp>
    </p:spTree>
    <p:extLst>
      <p:ext uri="{BB962C8B-B14F-4D97-AF65-F5344CB8AC3E}">
        <p14:creationId xmlns:p14="http://schemas.microsoft.com/office/powerpoint/2010/main" val="340865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right)">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4" grpId="0" animBg="1"/>
      <p:bldP spid="35" grpId="0" animBg="1"/>
      <p:bldP spid="36" grpId="0" animBg="1"/>
      <p:bldP spid="37"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694E0-C6EC-4EB4-A40B-F384B11858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429"/>
          <a:stretch/>
        </p:blipFill>
        <p:spPr>
          <a:xfrm>
            <a:off x="755650" y="1365780"/>
            <a:ext cx="7637465" cy="4727045"/>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dirty="0">
                <a:solidFill>
                  <a:srgbClr val="689429"/>
                </a:solidFill>
              </a:rPr>
              <a:t>Summer Solstice</a:t>
            </a:r>
          </a:p>
        </p:txBody>
      </p:sp>
      <p:sp>
        <p:nvSpPr>
          <p:cNvPr id="59" name="Rectangle 58">
            <a:extLst>
              <a:ext uri="{FF2B5EF4-FFF2-40B4-BE49-F238E27FC236}">
                <a16:creationId xmlns:a16="http://schemas.microsoft.com/office/drawing/2014/main" id="{065F595E-418E-46F6-986B-3879DFE1A893}"/>
              </a:ext>
            </a:extLst>
          </p:cNvPr>
          <p:cNvSpPr/>
          <p:nvPr/>
        </p:nvSpPr>
        <p:spPr>
          <a:xfrm>
            <a:off x="5668702" y="1327075"/>
            <a:ext cx="3601087" cy="1449216"/>
          </a:xfrm>
          <a:prstGeom prst="rect">
            <a:avLst/>
          </a:prstGeom>
          <a:solidFill>
            <a:srgbClr val="689429"/>
          </a:solidFill>
        </p:spPr>
        <p:txBody>
          <a:bodyPr wrap="square" lIns="108000" tIns="108000" rIns="828000" bIns="108000">
            <a:spAutoFit/>
          </a:bodyPr>
          <a:lstStyle/>
          <a:p>
            <a:r>
              <a:rPr lang="en-GB" sz="1600" dirty="0">
                <a:solidFill>
                  <a:schemeClr val="bg1"/>
                </a:solidFill>
                <a:latin typeface="Twinkl" pitchFamily="2" charset="0"/>
              </a:rPr>
              <a:t>The summer solstice marks the time when the Sun reaches its highest point in the sky and there is the </a:t>
            </a:r>
            <a:br>
              <a:rPr lang="en-GB" sz="1600" dirty="0">
                <a:solidFill>
                  <a:schemeClr val="bg1"/>
                </a:solidFill>
                <a:latin typeface="Twinkl" pitchFamily="2" charset="0"/>
              </a:rPr>
            </a:br>
            <a:r>
              <a:rPr lang="en-GB" sz="1600" dirty="0">
                <a:solidFill>
                  <a:schemeClr val="bg1"/>
                </a:solidFill>
                <a:latin typeface="Twinkl" pitchFamily="2" charset="0"/>
              </a:rPr>
              <a:t>most daylight.</a:t>
            </a:r>
          </a:p>
        </p:txBody>
      </p:sp>
      <p:sp>
        <p:nvSpPr>
          <p:cNvPr id="7" name="Rectangle 6">
            <a:extLst>
              <a:ext uri="{FF2B5EF4-FFF2-40B4-BE49-F238E27FC236}">
                <a16:creationId xmlns:a16="http://schemas.microsoft.com/office/drawing/2014/main" id="{8D642146-0128-4EC7-9032-04E437BC1716}"/>
              </a:ext>
            </a:extLst>
          </p:cNvPr>
          <p:cNvSpPr/>
          <p:nvPr/>
        </p:nvSpPr>
        <p:spPr>
          <a:xfrm>
            <a:off x="-52169" y="1365780"/>
            <a:ext cx="4662072" cy="1449216"/>
          </a:xfrm>
          <a:prstGeom prst="rect">
            <a:avLst/>
          </a:prstGeom>
          <a:solidFill>
            <a:srgbClr val="689429"/>
          </a:solidFill>
        </p:spPr>
        <p:txBody>
          <a:bodyPr wrap="square" lIns="828000" tIns="108000" rIns="108000" bIns="108000">
            <a:spAutoFit/>
          </a:bodyPr>
          <a:lstStyle/>
          <a:p>
            <a:r>
              <a:rPr lang="en-GB" sz="1600" dirty="0">
                <a:solidFill>
                  <a:schemeClr val="bg1"/>
                </a:solidFill>
                <a:latin typeface="Twinkl" pitchFamily="2" charset="0"/>
              </a:rPr>
              <a:t>The astronomical summer begins around the 21st of June. However, you will need to check the date for each year as it varies depending on the position of the Earth when it orbits the Sun. </a:t>
            </a:r>
          </a:p>
        </p:txBody>
      </p:sp>
    </p:spTree>
    <p:extLst>
      <p:ext uri="{BB962C8B-B14F-4D97-AF65-F5344CB8AC3E}">
        <p14:creationId xmlns:p14="http://schemas.microsoft.com/office/powerpoint/2010/main" val="335983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right)">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DD0C2A-63E8-4C51-B663-1BC2A552C4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412" y="3587990"/>
            <a:ext cx="4315539" cy="2821583"/>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 Singing Skylark</a:t>
            </a:r>
            <a:endParaRPr lang="en-GB" sz="3600" dirty="0">
              <a:solidFill>
                <a:srgbClr val="689429"/>
              </a:solidFill>
              <a:latin typeface="+mn-lt"/>
            </a:endParaRPr>
          </a:p>
        </p:txBody>
      </p:sp>
      <p:sp>
        <p:nvSpPr>
          <p:cNvPr id="57" name="Rectangle 56">
            <a:extLst>
              <a:ext uri="{FF2B5EF4-FFF2-40B4-BE49-F238E27FC236}">
                <a16:creationId xmlns:a16="http://schemas.microsoft.com/office/drawing/2014/main" id="{E84FC125-D6CF-4B1C-92B6-461F2452B003}"/>
              </a:ext>
            </a:extLst>
          </p:cNvPr>
          <p:cNvSpPr/>
          <p:nvPr/>
        </p:nvSpPr>
        <p:spPr>
          <a:xfrm>
            <a:off x="732666" y="1346758"/>
            <a:ext cx="4045068" cy="3149580"/>
          </a:xfrm>
          <a:prstGeom prst="rect">
            <a:avLst/>
          </a:prstGeom>
        </p:spPr>
        <p:txBody>
          <a:bodyPr wrap="square" lIns="108000" tIns="0" rIns="0" bIns="0">
            <a:spAutoFit/>
          </a:bodyPr>
          <a:lstStyle/>
          <a:p>
            <a:pPr lvl="0">
              <a:spcBef>
                <a:spcPts val="800"/>
              </a:spcBef>
            </a:pPr>
            <a:r>
              <a:rPr lang="en-GB" dirty="0">
                <a:solidFill>
                  <a:srgbClr val="000000"/>
                </a:solidFill>
              </a:rPr>
              <a:t>A skylark might not be the most interesting looking of birds, </a:t>
            </a:r>
            <a:r>
              <a:rPr lang="en-GB" dirty="0">
                <a:solidFill>
                  <a:schemeClr val="dk1"/>
                </a:solidFill>
              </a:rPr>
              <a:t>yet it’s call has inspired writers and poets. </a:t>
            </a:r>
          </a:p>
          <a:p>
            <a:pPr lvl="0">
              <a:spcBef>
                <a:spcPts val="800"/>
              </a:spcBef>
            </a:pPr>
            <a:r>
              <a:rPr lang="en-GB" dirty="0">
                <a:solidFill>
                  <a:schemeClr val="dk1"/>
                </a:solidFill>
              </a:rPr>
              <a:t>It is streaky brown</a:t>
            </a:r>
            <a:r>
              <a:rPr lang="en-GB" dirty="0">
                <a:solidFill>
                  <a:srgbClr val="000000"/>
                </a:solidFill>
              </a:rPr>
              <a:t> </a:t>
            </a:r>
            <a:r>
              <a:rPr lang="en-GB" dirty="0">
                <a:solidFill>
                  <a:schemeClr val="dk1"/>
                </a:solidFill>
              </a:rPr>
              <a:t>‒</a:t>
            </a:r>
            <a:r>
              <a:rPr lang="en-GB" dirty="0">
                <a:solidFill>
                  <a:srgbClr val="000000"/>
                </a:solidFill>
              </a:rPr>
              <a:t> a great camouflage when on the ground. </a:t>
            </a:r>
            <a:br>
              <a:rPr lang="en-GB" dirty="0">
                <a:solidFill>
                  <a:srgbClr val="000000"/>
                </a:solidFill>
              </a:rPr>
            </a:br>
            <a:r>
              <a:rPr lang="en-GB" dirty="0">
                <a:solidFill>
                  <a:srgbClr val="000000"/>
                </a:solidFill>
              </a:rPr>
              <a:t>Over farmland, the male will perform a song-flight, hovering at 300m, singing for up to an hour </a:t>
            </a:r>
            <a:br>
              <a:rPr lang="en-GB" dirty="0">
                <a:solidFill>
                  <a:srgbClr val="000000"/>
                </a:solidFill>
              </a:rPr>
            </a:br>
            <a:r>
              <a:rPr lang="en-GB" dirty="0">
                <a:solidFill>
                  <a:srgbClr val="000000"/>
                </a:solidFill>
              </a:rPr>
              <a:t>before coming back down. </a:t>
            </a:r>
            <a:br>
              <a:rPr lang="en-GB" dirty="0">
                <a:solidFill>
                  <a:srgbClr val="000000"/>
                </a:solidFill>
              </a:rPr>
            </a:br>
            <a:r>
              <a:rPr lang="en-GB" dirty="0">
                <a:solidFill>
                  <a:srgbClr val="000000"/>
                </a:solidFill>
              </a:rPr>
              <a:t>This is to mark </a:t>
            </a:r>
            <a:br>
              <a:rPr lang="en-GB" dirty="0">
                <a:solidFill>
                  <a:srgbClr val="000000"/>
                </a:solidFill>
              </a:rPr>
            </a:br>
            <a:r>
              <a:rPr lang="en-GB" dirty="0">
                <a:solidFill>
                  <a:srgbClr val="000000"/>
                </a:solidFill>
              </a:rPr>
              <a:t>his territory.</a:t>
            </a:r>
          </a:p>
        </p:txBody>
      </p:sp>
      <p:pic>
        <p:nvPicPr>
          <p:cNvPr id="5" name="Picture 4">
            <a:extLst>
              <a:ext uri="{FF2B5EF4-FFF2-40B4-BE49-F238E27FC236}">
                <a16:creationId xmlns:a16="http://schemas.microsoft.com/office/drawing/2014/main" id="{57885DA2-CC38-487B-8810-048312FB45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60502" y="1303095"/>
            <a:ext cx="3450832" cy="2476650"/>
          </a:xfrm>
          <a:prstGeom prst="rect">
            <a:avLst/>
          </a:prstGeom>
        </p:spPr>
      </p:pic>
      <p:sp>
        <p:nvSpPr>
          <p:cNvPr id="59" name="Speech Bubble: Rectangle 58">
            <a:extLst>
              <a:ext uri="{FF2B5EF4-FFF2-40B4-BE49-F238E27FC236}">
                <a16:creationId xmlns:a16="http://schemas.microsoft.com/office/drawing/2014/main" id="{065F595E-418E-46F6-986B-3879DFE1A893}"/>
              </a:ext>
            </a:extLst>
          </p:cNvPr>
          <p:cNvSpPr/>
          <p:nvPr/>
        </p:nvSpPr>
        <p:spPr>
          <a:xfrm>
            <a:off x="4062717" y="5043719"/>
            <a:ext cx="4315539" cy="1049106"/>
          </a:xfrm>
          <a:prstGeom prst="wedgeRectCallout">
            <a:avLst>
              <a:gd name="adj1" fmla="val -41425"/>
              <a:gd name="adj2" fmla="val -82862"/>
            </a:avLst>
          </a:prstGeom>
          <a:solidFill>
            <a:schemeClr val="bg1"/>
          </a:solidFill>
          <a:ln w="38100">
            <a:solidFill>
              <a:srgbClr val="689429"/>
            </a:solidFill>
          </a:ln>
        </p:spPr>
        <p:txBody>
          <a:bodyPr wrap="square" lIns="108000" tIns="108000" rIns="108000" bIns="108000">
            <a:spAutoFit/>
          </a:bodyPr>
          <a:lstStyle/>
          <a:p>
            <a:r>
              <a:rPr lang="en-GB" dirty="0">
                <a:latin typeface="Twinkl" pitchFamily="2" charset="0"/>
              </a:rPr>
              <a:t>The RSPB have a short video of some hungry, noisy skylark chicks. Click </a:t>
            </a:r>
            <a:r>
              <a:rPr lang="en-GB" b="1" dirty="0">
                <a:latin typeface="Twinkl" pitchFamily="2" charset="0"/>
                <a:hlinkClick r:id="rId6"/>
              </a:rPr>
              <a:t>here</a:t>
            </a:r>
            <a:r>
              <a:rPr lang="en-GB" dirty="0">
                <a:latin typeface="Twinkl" pitchFamily="2" charset="0"/>
              </a:rPr>
              <a:t> and scroll down the page to watch it.</a:t>
            </a:r>
          </a:p>
        </p:txBody>
      </p:sp>
      <p:sp>
        <p:nvSpPr>
          <p:cNvPr id="3" name="Rectangle 2">
            <a:extLst>
              <a:ext uri="{FF2B5EF4-FFF2-40B4-BE49-F238E27FC236}">
                <a16:creationId xmlns:a16="http://schemas.microsoft.com/office/drawing/2014/main" id="{350BDF6E-6B70-4AE1-8858-3F52DBEA3340}"/>
              </a:ext>
            </a:extLst>
          </p:cNvPr>
          <p:cNvSpPr/>
          <p:nvPr/>
        </p:nvSpPr>
        <p:spPr>
          <a:xfrm>
            <a:off x="4960502" y="3429000"/>
            <a:ext cx="4315538" cy="1326105"/>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Skylark numbers are declining </a:t>
            </a:r>
            <a:br>
              <a:rPr lang="en-GB" dirty="0">
                <a:solidFill>
                  <a:schemeClr val="bg1"/>
                </a:solidFill>
              </a:rPr>
            </a:br>
            <a:r>
              <a:rPr lang="en-GB" dirty="0">
                <a:solidFill>
                  <a:schemeClr val="bg1"/>
                </a:solidFill>
              </a:rPr>
              <a:t>rapidly due to habitat loss. </a:t>
            </a:r>
            <a:br>
              <a:rPr lang="en-GB" dirty="0">
                <a:solidFill>
                  <a:schemeClr val="bg1"/>
                </a:solidFill>
              </a:rPr>
            </a:br>
            <a:r>
              <a:rPr lang="en-GB" dirty="0">
                <a:solidFill>
                  <a:schemeClr val="bg1"/>
                </a:solidFill>
              </a:rPr>
              <a:t>The species is currently at Red </a:t>
            </a:r>
            <a:br>
              <a:rPr lang="en-GB" dirty="0">
                <a:solidFill>
                  <a:schemeClr val="bg1"/>
                </a:solidFill>
              </a:rPr>
            </a:br>
            <a:r>
              <a:rPr lang="en-GB" dirty="0">
                <a:solidFill>
                  <a:schemeClr val="bg1"/>
                </a:solidFill>
              </a:rPr>
              <a:t>on the Conservation Status.</a:t>
            </a:r>
          </a:p>
        </p:txBody>
      </p:sp>
      <p:sp>
        <p:nvSpPr>
          <p:cNvPr id="7" name="Oval 6">
            <a:extLst>
              <a:ext uri="{FF2B5EF4-FFF2-40B4-BE49-F238E27FC236}">
                <a16:creationId xmlns:a16="http://schemas.microsoft.com/office/drawing/2014/main" id="{67DF1EF6-16B5-4344-AE87-7563A3A2DC9D}"/>
              </a:ext>
            </a:extLst>
          </p:cNvPr>
          <p:cNvSpPr/>
          <p:nvPr/>
        </p:nvSpPr>
        <p:spPr>
          <a:xfrm>
            <a:off x="7572587" y="1346758"/>
            <a:ext cx="747547" cy="747547"/>
          </a:xfrm>
          <a:prstGeom prst="ellipse">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743A"/>
              </a:solidFill>
            </a:endParaRPr>
          </a:p>
        </p:txBody>
      </p:sp>
      <p:pic>
        <p:nvPicPr>
          <p:cNvPr id="2" name="Skylark">
            <a:hlinkClick r:id="" action="ppaction://media"/>
            <a:extLst>
              <a:ext uri="{FF2B5EF4-FFF2-40B4-BE49-F238E27FC236}">
                <a16:creationId xmlns:a16="http://schemas.microsoft.com/office/drawing/2014/main" id="{93DC1CEA-CE5C-4D4B-B4BA-612D7A708F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02678" y="1486325"/>
            <a:ext cx="487363" cy="487363"/>
          </a:xfrm>
          <a:prstGeom prst="rect">
            <a:avLst/>
          </a:prstGeom>
        </p:spPr>
      </p:pic>
    </p:spTree>
    <p:extLst>
      <p:ext uri="{BB962C8B-B14F-4D97-AF65-F5344CB8AC3E}">
        <p14:creationId xmlns:p14="http://schemas.microsoft.com/office/powerpoint/2010/main" val="125421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fade">
                                      <p:cBhvr>
                                        <p:cTn id="7" dur="500"/>
                                        <p:tgtEl>
                                          <p:spTgt spid="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xEl>
                                              <p:pRg st="1" end="1"/>
                                            </p:txEl>
                                          </p:spTgt>
                                        </p:tgtEl>
                                        <p:attrNameLst>
                                          <p:attrName>style.visibility</p:attrName>
                                        </p:attrNameLst>
                                      </p:cBhvr>
                                      <p:to>
                                        <p:strVal val="visible"/>
                                      </p:to>
                                    </p:set>
                                    <p:animEffect transition="in" filter="fade">
                                      <p:cBhvr>
                                        <p:cTn id="12" dur="500"/>
                                        <p:tgtEl>
                                          <p:spTgt spid="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up)">
                                      <p:cBhvr>
                                        <p:cTn id="3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59" grpId="0" animBg="1"/>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3EFA9C-1925-435A-956A-A18F429183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8856" y="3573357"/>
            <a:ext cx="4354060" cy="2789362"/>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Egg-Citing Finds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51" y="1364381"/>
            <a:ext cx="4654944" cy="2308324"/>
          </a:xfrm>
          <a:prstGeom prst="rect">
            <a:avLst/>
          </a:prstGeom>
        </p:spPr>
        <p:txBody>
          <a:bodyPr wrap="square">
            <a:spAutoFit/>
          </a:bodyPr>
          <a:lstStyle/>
          <a:p>
            <a:pPr lvl="0"/>
            <a:r>
              <a:rPr lang="en-GB" dirty="0"/>
              <a:t>Birds can have several broods during spring and summer to maximise their chances of survival. So while you’re out and about in your garden, the park or the woods, keep an eye on the ground for bits of discarded eggshells. If you do find a fragment of an eggshell, it was likely dropped there by a bird, cleaning out its nest. </a:t>
            </a:r>
          </a:p>
        </p:txBody>
      </p:sp>
      <p:sp>
        <p:nvSpPr>
          <p:cNvPr id="4" name="Rectangle 3">
            <a:extLst>
              <a:ext uri="{FF2B5EF4-FFF2-40B4-BE49-F238E27FC236}">
                <a16:creationId xmlns:a16="http://schemas.microsoft.com/office/drawing/2014/main" id="{C0AFEA8A-808E-4CAA-8A82-98C5705580EB}"/>
              </a:ext>
            </a:extLst>
          </p:cNvPr>
          <p:cNvSpPr/>
          <p:nvPr/>
        </p:nvSpPr>
        <p:spPr>
          <a:xfrm>
            <a:off x="5543254" y="1443789"/>
            <a:ext cx="2845096" cy="2157102"/>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Eggshells are made of calcium carbonate so their base colour is white. Different colours and patterns have evolved depending on the habitat the nests are made in.</a:t>
            </a:r>
          </a:p>
        </p:txBody>
      </p:sp>
      <p:pic>
        <p:nvPicPr>
          <p:cNvPr id="7" name="Picture 6">
            <a:extLst>
              <a:ext uri="{FF2B5EF4-FFF2-40B4-BE49-F238E27FC236}">
                <a16:creationId xmlns:a16="http://schemas.microsoft.com/office/drawing/2014/main" id="{A638307B-DE9D-434F-B4E5-65397F758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7560" y="4934920"/>
            <a:ext cx="648579" cy="70072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9364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Egg-Citing Finds</a:t>
            </a:r>
            <a:endParaRPr lang="en-GB" sz="3600" dirty="0">
              <a:solidFill>
                <a:srgbClr val="689429"/>
              </a:solidFill>
              <a:latin typeface="+mn-lt"/>
            </a:endParaRPr>
          </a:p>
        </p:txBody>
      </p:sp>
      <p:sp>
        <p:nvSpPr>
          <p:cNvPr id="3" name="Rectangle 2">
            <a:extLst>
              <a:ext uri="{FF2B5EF4-FFF2-40B4-BE49-F238E27FC236}">
                <a16:creationId xmlns:a16="http://schemas.microsoft.com/office/drawing/2014/main" id="{D09C9250-5DCF-4A5C-998B-3DAFB3B8D486}"/>
              </a:ext>
            </a:extLst>
          </p:cNvPr>
          <p:cNvSpPr/>
          <p:nvPr/>
        </p:nvSpPr>
        <p:spPr>
          <a:xfrm>
            <a:off x="694089" y="1474938"/>
            <a:ext cx="7694262" cy="369332"/>
          </a:xfrm>
          <a:prstGeom prst="rect">
            <a:avLst/>
          </a:prstGeom>
        </p:spPr>
        <p:txBody>
          <a:bodyPr wrap="square">
            <a:spAutoFit/>
          </a:bodyPr>
          <a:lstStyle/>
          <a:p>
            <a:pPr lvl="0">
              <a:spcBef>
                <a:spcPts val="1600"/>
              </a:spcBef>
            </a:pPr>
            <a:r>
              <a:rPr lang="en-GB" dirty="0"/>
              <a:t>Can you identify the type of bird that the eggshell came from?</a:t>
            </a:r>
          </a:p>
        </p:txBody>
      </p:sp>
      <p:sp>
        <p:nvSpPr>
          <p:cNvPr id="6" name="Rectangle 5">
            <a:extLst>
              <a:ext uri="{FF2B5EF4-FFF2-40B4-BE49-F238E27FC236}">
                <a16:creationId xmlns:a16="http://schemas.microsoft.com/office/drawing/2014/main" id="{9006A3EB-465B-48A9-8F1F-A8F90772341D}"/>
              </a:ext>
            </a:extLst>
          </p:cNvPr>
          <p:cNvSpPr/>
          <p:nvPr/>
        </p:nvSpPr>
        <p:spPr>
          <a:xfrm>
            <a:off x="755651" y="1997982"/>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Tree or shrub nesting birds </a:t>
            </a:r>
          </a:p>
        </p:txBody>
      </p:sp>
      <p:sp>
        <p:nvSpPr>
          <p:cNvPr id="7" name="Rectangle 6">
            <a:extLst>
              <a:ext uri="{FF2B5EF4-FFF2-40B4-BE49-F238E27FC236}">
                <a16:creationId xmlns:a16="http://schemas.microsoft.com/office/drawing/2014/main" id="{D6F0696F-D208-48F3-BD43-D59F11F9C14E}"/>
              </a:ext>
            </a:extLst>
          </p:cNvPr>
          <p:cNvSpPr/>
          <p:nvPr/>
        </p:nvSpPr>
        <p:spPr>
          <a:xfrm>
            <a:off x="755650" y="2839016"/>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Ground-nesting birds </a:t>
            </a:r>
          </a:p>
        </p:txBody>
      </p:sp>
      <p:sp>
        <p:nvSpPr>
          <p:cNvPr id="8" name="Rectangle 7">
            <a:extLst>
              <a:ext uri="{FF2B5EF4-FFF2-40B4-BE49-F238E27FC236}">
                <a16:creationId xmlns:a16="http://schemas.microsoft.com/office/drawing/2014/main" id="{3390D68C-10E7-4258-BD01-8ABC8009B3DE}"/>
              </a:ext>
            </a:extLst>
          </p:cNvPr>
          <p:cNvSpPr/>
          <p:nvPr/>
        </p:nvSpPr>
        <p:spPr>
          <a:xfrm>
            <a:off x="755651" y="3745862"/>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Birds that nest in holes </a:t>
            </a:r>
          </a:p>
        </p:txBody>
      </p:sp>
      <p:sp>
        <p:nvSpPr>
          <p:cNvPr id="9" name="Rectangle 8">
            <a:extLst>
              <a:ext uri="{FF2B5EF4-FFF2-40B4-BE49-F238E27FC236}">
                <a16:creationId xmlns:a16="http://schemas.microsoft.com/office/drawing/2014/main" id="{304C32AA-FB94-48D3-A016-C9A2CCC52016}"/>
              </a:ext>
            </a:extLst>
          </p:cNvPr>
          <p:cNvSpPr/>
          <p:nvPr/>
        </p:nvSpPr>
        <p:spPr>
          <a:xfrm>
            <a:off x="4576766" y="3885851"/>
            <a:ext cx="3816350" cy="1603104"/>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don’t rely on camouflage to keep their eggs protected but they do need to be able to see them in the darkness, so the eggs are often white or pale blue. </a:t>
            </a:r>
          </a:p>
        </p:txBody>
      </p:sp>
      <p:sp>
        <p:nvSpPr>
          <p:cNvPr id="10" name="Rectangle 9">
            <a:extLst>
              <a:ext uri="{FF2B5EF4-FFF2-40B4-BE49-F238E27FC236}">
                <a16:creationId xmlns:a16="http://schemas.microsoft.com/office/drawing/2014/main" id="{99B089CE-5647-4F99-8980-0FF262FE7C6E}"/>
              </a:ext>
            </a:extLst>
          </p:cNvPr>
          <p:cNvSpPr/>
          <p:nvPr/>
        </p:nvSpPr>
        <p:spPr>
          <a:xfrm>
            <a:off x="4567235" y="1982225"/>
            <a:ext cx="3816350"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need the greatest camouflage so their eggs are brown and speckled.</a:t>
            </a:r>
          </a:p>
        </p:txBody>
      </p:sp>
      <p:pic>
        <p:nvPicPr>
          <p:cNvPr id="12" name="Picture 11">
            <a:extLst>
              <a:ext uri="{FF2B5EF4-FFF2-40B4-BE49-F238E27FC236}">
                <a16:creationId xmlns:a16="http://schemas.microsoft.com/office/drawing/2014/main" id="{28FE6B08-67E7-42F9-A04D-313C0CC8D4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6407" y="4585878"/>
            <a:ext cx="2026092" cy="1703076"/>
          </a:xfrm>
          <a:prstGeom prst="rect">
            <a:avLst/>
          </a:prstGeom>
        </p:spPr>
      </p:pic>
      <p:pic>
        <p:nvPicPr>
          <p:cNvPr id="13" name="Picture 12">
            <a:extLst>
              <a:ext uri="{FF2B5EF4-FFF2-40B4-BE49-F238E27FC236}">
                <a16:creationId xmlns:a16="http://schemas.microsoft.com/office/drawing/2014/main" id="{E204D9F8-C39E-48C5-891C-1FB68C8286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 y="4527906"/>
            <a:ext cx="2363537" cy="1710311"/>
          </a:xfrm>
          <a:prstGeom prst="rect">
            <a:avLst/>
          </a:prstGeom>
        </p:spPr>
      </p:pic>
      <p:sp>
        <p:nvSpPr>
          <p:cNvPr id="15" name="Rectangle 14">
            <a:extLst>
              <a:ext uri="{FF2B5EF4-FFF2-40B4-BE49-F238E27FC236}">
                <a16:creationId xmlns:a16="http://schemas.microsoft.com/office/drawing/2014/main" id="{6B9C9965-E92F-4611-ADF9-0D03EBFDEEAA}"/>
              </a:ext>
            </a:extLst>
          </p:cNvPr>
          <p:cNvSpPr/>
          <p:nvPr/>
        </p:nvSpPr>
        <p:spPr>
          <a:xfrm>
            <a:off x="4572000" y="2931113"/>
            <a:ext cx="3821115"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usually lay blue or green-coloured eggs with or without speckles.</a:t>
            </a:r>
          </a:p>
        </p:txBody>
      </p:sp>
      <p:sp>
        <p:nvSpPr>
          <p:cNvPr id="16" name="Answers">
            <a:extLst>
              <a:ext uri="{FF2B5EF4-FFF2-40B4-BE49-F238E27FC236}">
                <a16:creationId xmlns:a16="http://schemas.microsoft.com/office/drawing/2014/main" id="{5D209B8E-79EC-4048-9D9C-7B61649057F2}"/>
              </a:ext>
            </a:extLst>
          </p:cNvPr>
          <p:cNvSpPr/>
          <p:nvPr/>
        </p:nvSpPr>
        <p:spPr>
          <a:xfrm>
            <a:off x="7287591" y="5620435"/>
            <a:ext cx="1105524" cy="495108"/>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800"/>
              </a:spcBef>
            </a:pPr>
            <a:r>
              <a:rPr lang="en-GB" dirty="0"/>
              <a:t>Answers</a:t>
            </a:r>
          </a:p>
        </p:txBody>
      </p:sp>
      <p:cxnSp>
        <p:nvCxnSpPr>
          <p:cNvPr id="17" name="Straight Connector 16">
            <a:extLst>
              <a:ext uri="{FF2B5EF4-FFF2-40B4-BE49-F238E27FC236}">
                <a16:creationId xmlns:a16="http://schemas.microsoft.com/office/drawing/2014/main" id="{84E81BF7-A196-4A22-B346-F1BDBB02D581}"/>
              </a:ext>
            </a:extLst>
          </p:cNvPr>
          <p:cNvCxnSpPr>
            <a:cxnSpLocks/>
          </p:cNvCxnSpPr>
          <p:nvPr/>
        </p:nvCxnSpPr>
        <p:spPr>
          <a:xfrm>
            <a:off x="3610222" y="2108408"/>
            <a:ext cx="1051797" cy="1415469"/>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549D6F-7D65-4687-8E87-FA4A91965D7D}"/>
              </a:ext>
            </a:extLst>
          </p:cNvPr>
          <p:cNvCxnSpPr>
            <a:cxnSpLocks/>
          </p:cNvCxnSpPr>
          <p:nvPr/>
        </p:nvCxnSpPr>
        <p:spPr>
          <a:xfrm flipV="1">
            <a:off x="3605457" y="2274002"/>
            <a:ext cx="1075512" cy="892068"/>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321072-A233-4847-9DF6-4A4864F41B2C}"/>
              </a:ext>
            </a:extLst>
          </p:cNvPr>
          <p:cNvCxnSpPr>
            <a:cxnSpLocks/>
          </p:cNvCxnSpPr>
          <p:nvPr/>
        </p:nvCxnSpPr>
        <p:spPr>
          <a:xfrm>
            <a:off x="3605457" y="3915463"/>
            <a:ext cx="1127629" cy="948627"/>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26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childTnLst>
                    </p:cTn>
                  </p:par>
                </p:childTnLst>
              </p:cTn>
              <p:nextCondLst>
                <p:cond evt="onClick" delay="0">
                  <p:tgtEl>
                    <p:spTgt spid="16"/>
                  </p:tgtEl>
                </p:cond>
              </p:nextCondLst>
            </p:seq>
          </p:childTnLst>
        </p:cTn>
      </p:par>
    </p:tnLst>
    <p:bldLst>
      <p:bldP spid="3" grpId="0"/>
      <p:bldP spid="6" grpId="0" animBg="1"/>
      <p:bldP spid="7" grpId="0" animBg="1"/>
      <p:bldP spid="8" grpId="0" animBg="1"/>
      <p:bldP spid="9" grpId="0" animBg="1"/>
      <p:bldP spid="10"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robin">
            <a:extLst>
              <a:ext uri="{FF2B5EF4-FFF2-40B4-BE49-F238E27FC236}">
                <a16:creationId xmlns:a16="http://schemas.microsoft.com/office/drawing/2014/main" id="{0B827877-BD4A-4E71-A223-FE4C742832AC}"/>
              </a:ext>
            </a:extLst>
          </p:cNvPr>
          <p:cNvSpPr/>
          <p:nvPr/>
        </p:nvSpPr>
        <p:spPr>
          <a:xfrm>
            <a:off x="2010487" y="1984961"/>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robin</a:t>
            </a:r>
          </a:p>
        </p:txBody>
      </p:sp>
      <p:sp>
        <p:nvSpPr>
          <p:cNvPr id="5" name="buzzard">
            <a:extLst>
              <a:ext uri="{FF2B5EF4-FFF2-40B4-BE49-F238E27FC236}">
                <a16:creationId xmlns:a16="http://schemas.microsoft.com/office/drawing/2014/main" id="{E17B0A21-5763-4300-910F-7276E8AFE72B}"/>
              </a:ext>
            </a:extLst>
          </p:cNvPr>
          <p:cNvSpPr/>
          <p:nvPr/>
        </p:nvSpPr>
        <p:spPr>
          <a:xfrm>
            <a:off x="3999891" y="1971844"/>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buzzard</a:t>
            </a:r>
          </a:p>
        </p:txBody>
      </p:sp>
      <p:sp>
        <p:nvSpPr>
          <p:cNvPr id="6" name="pheasant">
            <a:extLst>
              <a:ext uri="{FF2B5EF4-FFF2-40B4-BE49-F238E27FC236}">
                <a16:creationId xmlns:a16="http://schemas.microsoft.com/office/drawing/2014/main" id="{27FC374C-121B-4110-A432-244D02EF787A}"/>
              </a:ext>
            </a:extLst>
          </p:cNvPr>
          <p:cNvSpPr/>
          <p:nvPr/>
        </p:nvSpPr>
        <p:spPr>
          <a:xfrm>
            <a:off x="5989296" y="1981379"/>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pheasant</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4704" y="2901831"/>
            <a:ext cx="3249881" cy="2731396"/>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9435" y="3707244"/>
            <a:ext cx="2637447" cy="2526407"/>
            <a:chOff x="344183"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871738"/>
              <a:ext cx="2198305" cy="2244721"/>
              <a:chOff x="768576" y="3871738"/>
              <a:chExt cx="2198305" cy="2244721"/>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273" y="3871738"/>
                <a:ext cx="1543985" cy="1297658"/>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44183"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3639" y="1909215"/>
            <a:ext cx="5086533" cy="3814900"/>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303639" y="5043719"/>
            <a:ext cx="5084711" cy="1049106"/>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pheasant lays its eggs on the floor. The eggs are olive-brown without markings, helping their camouflage and keeping them protected.</a:t>
            </a:r>
          </a:p>
        </p:txBody>
      </p:sp>
    </p:spTree>
    <p:extLst>
      <p:ext uri="{BB962C8B-B14F-4D97-AF65-F5344CB8AC3E}">
        <p14:creationId xmlns:p14="http://schemas.microsoft.com/office/powerpoint/2010/main" val="223638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E94E13"/>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6"/>
                                        </p:tgtEl>
                                        <p:attrNameLst>
                                          <p:attrName>fillcolor</p:attrName>
                                        </p:attrNameLst>
                                      </p:cBhvr>
                                      <p:to>
                                        <a:srgbClr val="11743A"/>
                                      </p:to>
                                    </p:animClr>
                                    <p:set>
                                      <p:cBhvr>
                                        <p:cTn id="48" dur="2000" fill="hold"/>
                                        <p:tgtEl>
                                          <p:spTgt spid="6"/>
                                        </p:tgtEl>
                                        <p:attrNameLst>
                                          <p:attrName>fill.type</p:attrName>
                                        </p:attrNameLst>
                                      </p:cBhvr>
                                      <p:to>
                                        <p:strVal val="solid"/>
                                      </p:to>
                                    </p:set>
                                    <p:set>
                                      <p:cBhvr>
                                        <p:cTn id="49" dur="2000" fill="hold"/>
                                        <p:tgtEl>
                                          <p:spTgt spid="6"/>
                                        </p:tgtEl>
                                        <p:attrNameLst>
                                          <p:attrName>fill.on</p:attrName>
                                        </p:attrNameLst>
                                      </p:cBhvr>
                                      <p:to>
                                        <p:strVal val="true"/>
                                      </p:to>
                                    </p:set>
                                  </p:childTnLst>
                                </p:cTn>
                              </p:par>
                            </p:childTnLst>
                          </p:cTn>
                        </p:par>
                        <p:par>
                          <p:cTn id="50" fill="hold">
                            <p:stCondLst>
                              <p:cond delay="2000"/>
                            </p:stCondLst>
                            <p:childTnLst>
                              <p:par>
                                <p:cTn id="51" presetID="1" presetClass="exit" presetSubtype="0" fill="hold" nodeType="after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 presetClass="exit" presetSubtype="0" fill="hold" grpId="1" nodeType="withEffect">
                                  <p:stCondLst>
                                    <p:cond delay="0"/>
                                  </p:stCondLst>
                                  <p:childTnLst>
                                    <p:set>
                                      <p:cBhvr>
                                        <p:cTn id="57" dur="1" fill="hold">
                                          <p:stCondLst>
                                            <p:cond delay="0"/>
                                          </p:stCondLst>
                                        </p:cTn>
                                        <p:tgtEl>
                                          <p:spTgt spid="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1376</TotalTime>
  <Words>1614</Words>
  <Application>Microsoft Office PowerPoint</Application>
  <PresentationFormat>On-screen Show (4:3)</PresentationFormat>
  <Paragraphs>135</Paragraphs>
  <Slides>22</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Twinkl</vt:lpstr>
      <vt:lpstr>Calibri</vt:lpstr>
      <vt:lpstr>Office Theme</vt:lpstr>
      <vt:lpstr>PowerPoint Presentation</vt:lpstr>
      <vt:lpstr>June’s Pinboard</vt:lpstr>
      <vt:lpstr>Summer Is Here!</vt:lpstr>
      <vt:lpstr>Goodbye Spring, Hello Summer!</vt:lpstr>
      <vt:lpstr>Summer Solstice</vt:lpstr>
      <vt:lpstr> Singing Skylark</vt:lpstr>
      <vt:lpstr>Egg-Citing Finds</vt:lpstr>
      <vt:lpstr>Egg-Citing Finds</vt:lpstr>
      <vt:lpstr>Egg Match or Egg Splat?</vt:lpstr>
      <vt:lpstr>Egg Match or Egg Splat?</vt:lpstr>
      <vt:lpstr>Egg Match or Egg Splat?</vt:lpstr>
      <vt:lpstr>Be a Responsible Ornithologist</vt:lpstr>
      <vt:lpstr>Not so Common Harbour Seals</vt:lpstr>
      <vt:lpstr>PowerPoint Presentation</vt:lpstr>
      <vt:lpstr>PowerPoint Presentation</vt:lpstr>
      <vt:lpstr>Orca Means Whale but an Orca is Not a Whale</vt:lpstr>
      <vt:lpstr>PowerPoint Presentation</vt:lpstr>
      <vt:lpstr>Like a Moth to a Flame</vt:lpstr>
      <vt:lpstr>Shout Out to Moths</vt:lpstr>
      <vt:lpstr>Shout Out to Moths</vt:lpstr>
      <vt:lpstr>Now get out and about  and see what’s WILD about  June where you are!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Laura Buckland</dc:creator>
  <cp:lastModifiedBy>susan dobbie</cp:lastModifiedBy>
  <cp:revision>143</cp:revision>
  <dcterms:created xsi:type="dcterms:W3CDTF">2020-04-17T16:05:56Z</dcterms:created>
  <dcterms:modified xsi:type="dcterms:W3CDTF">2020-06-10T11:02:58Z</dcterms:modified>
</cp:coreProperties>
</file>