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6" r:id="rId6"/>
    <p:sldId id="267" r:id="rId7"/>
    <p:sldId id="268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65" r:id="rId16"/>
    <p:sldId id="264" r:id="rId17"/>
  </p:sldIdLst>
  <p:sldSz cx="9144000" cy="6858000" type="screen4x3"/>
  <p:notesSz cx="6858000" cy="9144000"/>
  <p:embeddedFontLst>
    <p:embeddedFont>
      <p:font typeface="Twinkl SemiBold" charset="0"/>
      <p:bold r:id="rId18"/>
    </p:embeddedFont>
    <p:embeddedFont>
      <p:font typeface="Sassoon Infant Rg" panose="02000503030000020003" charset="0"/>
      <p:regular r:id="rId19"/>
      <p:bold r:id="rId20"/>
    </p:embeddedFont>
    <p:embeddedFont>
      <p:font typeface="Twinkl" panose="020B0604020202020204" charset="0"/>
      <p:regular r:id="rId21"/>
      <p:bold r:id="rId22"/>
    </p:embeddedFont>
    <p:embeddedFont>
      <p:font typeface="Tuffy" panose="020B0603060100000000" charset="0"/>
      <p:regular r:id="rId23"/>
      <p:bold r:id="rId24"/>
      <p:italic r:id="rId25"/>
      <p:boldItalic r:id="rId26"/>
    </p:embeddedFont>
    <p:embeddedFont>
      <p:font typeface="Sassoon Infant Md" panose="02000603050000020003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-1002" y="-24"/>
      </p:cViewPr>
      <p:guideLst>
        <p:guide orient="horz" pos="2160"/>
        <p:guide orient="horz" pos="323"/>
        <p:guide orient="horz" pos="482"/>
        <p:guide orient="horz" pos="3997"/>
        <p:guide orient="horz" pos="3838"/>
        <p:guide pos="2880"/>
        <p:guide pos="317"/>
        <p:guide pos="476"/>
        <p:guide pos="5284"/>
        <p:guide pos="54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r">
              <a:lnSpc>
                <a:spcPct val="107000"/>
              </a:lnSpc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Tuffy" panose="020B0603060100000000" pitchFamily="34" charset="0"/>
              </a:rPr>
              <a:t>Maths </a:t>
            </a:r>
            <a:r>
              <a:rPr lang="en-GB" altLang="en-US" sz="800" dirty="0">
                <a:solidFill>
                  <a:srgbClr val="FFFFFF"/>
                </a:solidFill>
                <a:latin typeface="Tuffy" panose="020B0603060100000000" pitchFamily="34" charset="0"/>
                <a:ea typeface="Tuffy" panose="020B0603060100000000" pitchFamily="34" charset="0"/>
              </a:rPr>
              <a:t>| </a:t>
            </a:r>
            <a:r>
              <a:rPr lang="en-GB" sz="800" dirty="0">
                <a:solidFill>
                  <a:srgbClr val="FFFFFF"/>
                </a:solidFill>
                <a:latin typeface="Tuffy" panose="020B0603060100000000" pitchFamily="34" charset="0"/>
                <a:ea typeface="Tuffy" panose="020B0603060100000000" pitchFamily="34" charset="0"/>
                <a:cs typeface="Times New Roman" panose="02020603050405020304" pitchFamily="18" charset="0"/>
              </a:rPr>
              <a:t>Year 3 | Measurement | </a:t>
            </a:r>
            <a:r>
              <a:rPr lang="en-GB" sz="800" dirty="0">
                <a:solidFill>
                  <a:schemeClr val="bg1"/>
                </a:solidFill>
                <a:latin typeface="Tuffy" panose="020B0603060100000000" pitchFamily="34" charset="0"/>
                <a:ea typeface="Tuffy" panose="020B0603060100000000" pitchFamily="34" charset="0"/>
              </a:rPr>
              <a:t>Measure, Compare, Add and Subtract Units of Measurement</a:t>
            </a:r>
            <a:r>
              <a:rPr lang="en-GB" sz="800" dirty="0">
                <a:solidFill>
                  <a:srgbClr val="FFFFFF"/>
                </a:solidFill>
                <a:latin typeface="Tuffy" panose="020B0603060100000000" pitchFamily="34" charset="0"/>
                <a:ea typeface="Tuffy" panose="020B0603060100000000" pitchFamily="34" charset="0"/>
                <a:cs typeface="Times New Roman" panose="02020603050405020304" pitchFamily="18" charset="0"/>
              </a:rPr>
              <a:t> | Lesson 3 of 5: Measuring Kilograms and Grams</a:t>
            </a: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/>
              <a:t>Maths</a:t>
            </a:r>
            <a:endParaRPr lang="en-GB" altLang="en-US" sz="5400" b="0"/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/>
              <a:t>Measurement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4263"/>
            <a:ext cx="7630705" cy="4101738"/>
            <a:chOff x="755650" y="1994263"/>
            <a:chExt cx="7630705" cy="4101738"/>
          </a:xfrm>
        </p:grpSpPr>
        <p:grpSp>
          <p:nvGrpSpPr>
            <p:cNvPr id="6" name="Group 5"/>
            <p:cNvGrpSpPr/>
            <p:nvPr/>
          </p:nvGrpSpPr>
          <p:grpSpPr>
            <a:xfrm>
              <a:off x="755650" y="1994263"/>
              <a:ext cx="7630705" cy="4101738"/>
              <a:chOff x="755650" y="1994263"/>
              <a:chExt cx="7630705" cy="4101738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650" t="15421" r="7713" b="41514"/>
              <a:stretch/>
            </p:blipFill>
            <p:spPr>
              <a:xfrm>
                <a:off x="757646" y="1994263"/>
                <a:ext cx="7628708" cy="4101738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87" t="14753" r="24684" b="1015"/>
              <a:stretch/>
            </p:blipFill>
            <p:spPr>
              <a:xfrm>
                <a:off x="3134508" y="1994263"/>
                <a:ext cx="2959386" cy="3609871"/>
              </a:xfrm>
              <a:prstGeom prst="rect">
                <a:avLst/>
              </a:prstGeo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51"/>
              <a:stretch/>
            </p:blipFill>
            <p:spPr>
              <a:xfrm>
                <a:off x="755650" y="3549100"/>
                <a:ext cx="2502075" cy="207709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9" t="19185" r="16337" b="17373"/>
              <a:stretch/>
            </p:blipFill>
            <p:spPr>
              <a:xfrm>
                <a:off x="5996247" y="4038916"/>
                <a:ext cx="2390108" cy="141091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5117" y="3129129"/>
              <a:ext cx="1713727" cy="1713727"/>
            </a:xfrm>
            <a:prstGeom prst="rect">
              <a:avLst/>
            </a:prstGeom>
          </p:spPr>
        </p:pic>
      </p:grpSp>
      <p:pic>
        <p:nvPicPr>
          <p:cNvPr id="14" name="Talking Partner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08577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7881" y="145876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Arrow A is pointing 5 intervals after 2kg.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62788" y="764353"/>
            <a:ext cx="6418424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3000" dirty="0">
                <a:latin typeface="+mj-lt"/>
              </a:rPr>
              <a:t>Reading Scales to Measure Kilograms</a:t>
            </a:r>
            <a:endParaRPr lang="en-GB" sz="3000" dirty="0">
              <a:latin typeface="+mj-lt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561345" y="2844732"/>
            <a:ext cx="836406" cy="889547"/>
            <a:chOff x="5520155" y="2819547"/>
            <a:chExt cx="836406" cy="889547"/>
          </a:xfrm>
        </p:grpSpPr>
        <p:sp>
          <p:nvSpPr>
            <p:cNvPr id="18" name="Rectangle 17"/>
            <p:cNvSpPr/>
            <p:nvPr/>
          </p:nvSpPr>
          <p:spPr>
            <a:xfrm>
              <a:off x="5891284" y="2819547"/>
              <a:ext cx="465277" cy="4056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Twinkl" pitchFamily="50" charset="0"/>
                </a:rPr>
                <a:t>A</a:t>
              </a:r>
            </a:p>
          </p:txBody>
        </p:sp>
        <p:cxnSp>
          <p:nvCxnSpPr>
            <p:cNvPr id="19" name="Curved Connector 18"/>
            <p:cNvCxnSpPr>
              <a:stCxn id="18" idx="2"/>
            </p:cNvCxnSpPr>
            <p:nvPr/>
          </p:nvCxnSpPr>
          <p:spPr>
            <a:xfrm rot="5400000">
              <a:off x="5580087" y="3165257"/>
              <a:ext cx="483905" cy="603769"/>
            </a:xfrm>
            <a:prstGeom prst="curved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3190438" y="5577820"/>
            <a:ext cx="2763123" cy="42615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2kg + 500g = 2kg 500g</a:t>
            </a:r>
          </a:p>
        </p:txBody>
      </p:sp>
    </p:spTree>
    <p:extLst>
      <p:ext uri="{BB962C8B-B14F-4D97-AF65-F5344CB8AC3E}">
        <p14:creationId xmlns:p14="http://schemas.microsoft.com/office/powerpoint/2010/main" val="90967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55650" y="1994263"/>
            <a:ext cx="7630705" cy="4101738"/>
            <a:chOff x="755650" y="1994263"/>
            <a:chExt cx="7630705" cy="4101738"/>
          </a:xfrm>
        </p:grpSpPr>
        <p:grpSp>
          <p:nvGrpSpPr>
            <p:cNvPr id="6" name="Group 5"/>
            <p:cNvGrpSpPr/>
            <p:nvPr/>
          </p:nvGrpSpPr>
          <p:grpSpPr>
            <a:xfrm>
              <a:off x="755650" y="1994263"/>
              <a:ext cx="7630705" cy="4101738"/>
              <a:chOff x="755650" y="1994263"/>
              <a:chExt cx="7630705" cy="4101738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650" t="15421" r="7713" b="41514"/>
              <a:stretch/>
            </p:blipFill>
            <p:spPr>
              <a:xfrm>
                <a:off x="757646" y="1994263"/>
                <a:ext cx="7628708" cy="4101738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87" t="14753" r="24684" b="1015"/>
              <a:stretch/>
            </p:blipFill>
            <p:spPr>
              <a:xfrm>
                <a:off x="3134508" y="1994263"/>
                <a:ext cx="2959386" cy="3609871"/>
              </a:xfrm>
              <a:prstGeom prst="rect">
                <a:avLst/>
              </a:prstGeo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51"/>
              <a:stretch/>
            </p:blipFill>
            <p:spPr>
              <a:xfrm>
                <a:off x="755650" y="3549100"/>
                <a:ext cx="2502075" cy="207709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9" t="19185" r="16337" b="17373"/>
              <a:stretch/>
            </p:blipFill>
            <p:spPr>
              <a:xfrm>
                <a:off x="5996247" y="4038916"/>
                <a:ext cx="2390108" cy="141091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5117" y="3129129"/>
              <a:ext cx="1713727" cy="1713727"/>
            </a:xfrm>
            <a:prstGeom prst="rect">
              <a:avLst/>
            </a:prstGeom>
          </p:spPr>
        </p:pic>
      </p:grpSp>
      <p:pic>
        <p:nvPicPr>
          <p:cNvPr id="14" name="Talking Partner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08577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7881" y="145876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Arrow B is pointing 2 intervals after 5kg.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62788" y="764353"/>
            <a:ext cx="6418424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3000" dirty="0">
                <a:latin typeface="+mj-lt"/>
              </a:rPr>
              <a:t>Reading Scales to Measure Kilograms</a:t>
            </a:r>
            <a:endParaRPr lang="en-GB" sz="3000" dirty="0">
              <a:latin typeface="+mj-lt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023300" y="4746784"/>
            <a:ext cx="1005898" cy="718870"/>
            <a:chOff x="4990348" y="4697356"/>
            <a:chExt cx="1005898" cy="718870"/>
          </a:xfrm>
        </p:grpSpPr>
        <p:cxnSp>
          <p:nvCxnSpPr>
            <p:cNvPr id="30" name="Curved Connector 29"/>
            <p:cNvCxnSpPr/>
            <p:nvPr/>
          </p:nvCxnSpPr>
          <p:spPr>
            <a:xfrm rot="9600000">
              <a:off x="4990348" y="4697356"/>
              <a:ext cx="483905" cy="603769"/>
            </a:xfrm>
            <a:prstGeom prst="curved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5530969" y="5010584"/>
              <a:ext cx="465277" cy="4056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Twinkl" pitchFamily="50" charset="0"/>
                </a:rPr>
                <a:t>B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3190438" y="5577820"/>
            <a:ext cx="2763123" cy="42615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5kg + 200g = 5kg 200g</a:t>
            </a:r>
          </a:p>
        </p:txBody>
      </p:sp>
    </p:spTree>
    <p:extLst>
      <p:ext uri="{BB962C8B-B14F-4D97-AF65-F5344CB8AC3E}">
        <p14:creationId xmlns:p14="http://schemas.microsoft.com/office/powerpoint/2010/main" val="41930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55650" y="1994263"/>
            <a:ext cx="7630705" cy="4101738"/>
            <a:chOff x="755650" y="1994263"/>
            <a:chExt cx="7630705" cy="4101738"/>
          </a:xfrm>
        </p:grpSpPr>
        <p:grpSp>
          <p:nvGrpSpPr>
            <p:cNvPr id="6" name="Group 5"/>
            <p:cNvGrpSpPr/>
            <p:nvPr/>
          </p:nvGrpSpPr>
          <p:grpSpPr>
            <a:xfrm>
              <a:off x="755650" y="1994263"/>
              <a:ext cx="7630705" cy="4101738"/>
              <a:chOff x="755650" y="1994263"/>
              <a:chExt cx="7630705" cy="4101738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650" t="15421" r="7713" b="41514"/>
              <a:stretch/>
            </p:blipFill>
            <p:spPr>
              <a:xfrm>
                <a:off x="757646" y="1994263"/>
                <a:ext cx="7628708" cy="4101738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87" t="14753" r="24684" b="1015"/>
              <a:stretch/>
            </p:blipFill>
            <p:spPr>
              <a:xfrm>
                <a:off x="3134508" y="1994263"/>
                <a:ext cx="2959386" cy="3609871"/>
              </a:xfrm>
              <a:prstGeom prst="rect">
                <a:avLst/>
              </a:prstGeo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51"/>
              <a:stretch/>
            </p:blipFill>
            <p:spPr>
              <a:xfrm>
                <a:off x="755650" y="3549100"/>
                <a:ext cx="2502075" cy="207709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9" t="19185" r="16337" b="17373"/>
              <a:stretch/>
            </p:blipFill>
            <p:spPr>
              <a:xfrm>
                <a:off x="5996247" y="4038916"/>
                <a:ext cx="2390108" cy="141091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5117" y="3129129"/>
              <a:ext cx="1713727" cy="1713727"/>
            </a:xfrm>
            <a:prstGeom prst="rect">
              <a:avLst/>
            </a:prstGeom>
          </p:spPr>
        </p:pic>
      </p:grpSp>
      <p:pic>
        <p:nvPicPr>
          <p:cNvPr id="14" name="Talking Partner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08577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7881" y="145876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Arrow C is pointing 6 intervals after 9kg.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62788" y="764353"/>
            <a:ext cx="6418424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3000" dirty="0">
                <a:latin typeface="+mj-lt"/>
              </a:rPr>
              <a:t>Reading Scales to Measure Kilograms</a:t>
            </a:r>
            <a:endParaRPr lang="en-GB" sz="3000" dirty="0">
              <a:latin typeface="+mj-lt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942169" y="2772917"/>
            <a:ext cx="739506" cy="889342"/>
            <a:chOff x="2925693" y="2739965"/>
            <a:chExt cx="739506" cy="889342"/>
          </a:xfrm>
        </p:grpSpPr>
        <p:sp>
          <p:nvSpPr>
            <p:cNvPr id="13" name="Rectangle 12"/>
            <p:cNvSpPr/>
            <p:nvPr/>
          </p:nvSpPr>
          <p:spPr>
            <a:xfrm>
              <a:off x="2925693" y="2739965"/>
              <a:ext cx="465277" cy="4056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Twinkl" pitchFamily="50" charset="0"/>
                </a:rPr>
                <a:t>C</a:t>
              </a:r>
            </a:p>
          </p:txBody>
        </p:sp>
        <p:cxnSp>
          <p:nvCxnSpPr>
            <p:cNvPr id="15" name="Curved Connector 14"/>
            <p:cNvCxnSpPr>
              <a:stCxn id="13" idx="2"/>
            </p:cNvCxnSpPr>
            <p:nvPr/>
          </p:nvCxnSpPr>
          <p:spPr>
            <a:xfrm rot="16200000" flipH="1">
              <a:off x="3169915" y="3134024"/>
              <a:ext cx="483701" cy="506866"/>
            </a:xfrm>
            <a:prstGeom prst="curved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3190438" y="5577820"/>
            <a:ext cx="2763123" cy="42615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9kg + 600g = 9kg 600g</a:t>
            </a:r>
          </a:p>
        </p:txBody>
      </p:sp>
    </p:spTree>
    <p:extLst>
      <p:ext uri="{BB962C8B-B14F-4D97-AF65-F5344CB8AC3E}">
        <p14:creationId xmlns:p14="http://schemas.microsoft.com/office/powerpoint/2010/main" val="355434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5650" y="137217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Use your marvellous measuring skills to complete these activity sheets: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63199" y="697112"/>
            <a:ext cx="341760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>
                <a:latin typeface="+mj-lt"/>
              </a:rPr>
              <a:t>Reading Scales</a:t>
            </a:r>
            <a:endParaRPr lang="en-GB" sz="4000" dirty="0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57646" y="1993557"/>
            <a:ext cx="7630704" cy="4102443"/>
            <a:chOff x="757646" y="1993557"/>
            <a:chExt cx="7630704" cy="410244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6" t="10698" r="671" b="25766"/>
            <a:stretch/>
          </p:blipFill>
          <p:spPr>
            <a:xfrm>
              <a:off x="757880" y="1993557"/>
              <a:ext cx="7628239" cy="41024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6" b="26698"/>
            <a:stretch/>
          </p:blipFill>
          <p:spPr>
            <a:xfrm>
              <a:off x="757646" y="2024867"/>
              <a:ext cx="7630704" cy="407113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48" y="2090568"/>
            <a:ext cx="2750786" cy="38903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96" y="2090568"/>
            <a:ext cx="2750786" cy="38903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44" y="2090568"/>
            <a:ext cx="2750786" cy="38903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692" y="2090568"/>
            <a:ext cx="2750786" cy="38903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40" y="2090568"/>
            <a:ext cx="2750786" cy="38903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87" y="2090568"/>
            <a:ext cx="2750786" cy="38903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925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57880" y="1997365"/>
            <a:ext cx="7628239" cy="4098636"/>
            <a:chOff x="757880" y="1997365"/>
            <a:chExt cx="7628239" cy="409863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7" t="13666" r="13473" b="33250"/>
            <a:stretch/>
          </p:blipFill>
          <p:spPr>
            <a:xfrm>
              <a:off x="757880" y="1997365"/>
              <a:ext cx="7628239" cy="409863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51"/>
            <a:stretch/>
          </p:blipFill>
          <p:spPr>
            <a:xfrm>
              <a:off x="986378" y="2774969"/>
              <a:ext cx="1896858" cy="332103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8233" y="2905595"/>
              <a:ext cx="3739955" cy="3107367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480"/>
            <a:stretch/>
          </p:blipFill>
          <p:spPr>
            <a:xfrm>
              <a:off x="2246244" y="2633455"/>
              <a:ext cx="4664776" cy="3459370"/>
            </a:xfrm>
            <a:prstGeom prst="rect">
              <a:avLst/>
            </a:prstGeom>
          </p:spPr>
        </p:pic>
      </p:grpSp>
      <p:pic>
        <p:nvPicPr>
          <p:cNvPr id="17" name="Individual Wor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3419" y="144160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With your partner, take it in turns to be the teacher.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83236" y="697112"/>
            <a:ext cx="337752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>
                <a:latin typeface="+mj-lt"/>
              </a:rPr>
              <a:t>Be the Teacher</a:t>
            </a:r>
            <a:endParaRPr lang="en-GB" sz="40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34360" y="5215291"/>
            <a:ext cx="4088545" cy="7270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Teach your partner the key skills you have learnt in this lesson.</a:t>
            </a:r>
          </a:p>
        </p:txBody>
      </p:sp>
      <p:sp>
        <p:nvSpPr>
          <p:cNvPr id="9" name="Rectangle 8"/>
          <p:cNvSpPr/>
          <p:nvPr/>
        </p:nvSpPr>
        <p:spPr>
          <a:xfrm>
            <a:off x="2534360" y="5215291"/>
            <a:ext cx="4088545" cy="7270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Explain how you know that you have learnt them.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34360" y="5215291"/>
            <a:ext cx="4088545" cy="7270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Describe why this learning might help you in your life outside of school. </a:t>
            </a:r>
          </a:p>
        </p:txBody>
      </p:sp>
    </p:spTree>
    <p:extLst>
      <p:ext uri="{BB962C8B-B14F-4D97-AF65-F5344CB8AC3E}">
        <p14:creationId xmlns:p14="http://schemas.microsoft.com/office/powerpoint/2010/main" val="139307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I can measure mass in kilograms and grams.</a:t>
            </a:r>
          </a:p>
          <a:p>
            <a:pPr>
              <a:defRPr/>
            </a:pPr>
            <a:endParaRPr lang="en-GB" dirty="0">
              <a:solidFill>
                <a:srgbClr val="00B050"/>
              </a:solidFill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calculate the intervals on a scale. </a:t>
            </a:r>
          </a:p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read scales to measure in kilograms and grams.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0" y="5730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177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52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505" y="6277281"/>
              <a:ext cx="576495" cy="580719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0" y="655638"/>
            <a:ext cx="9144000" cy="1112837"/>
          </a:xfrm>
          <a:prstGeom prst="rect">
            <a:avLst/>
          </a:prstGeom>
          <a:solidFill>
            <a:srgbClr val="FEFEF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8435" name="Title 7"/>
          <p:cNvSpPr>
            <a:spLocks noGrp="1"/>
          </p:cNvSpPr>
          <p:nvPr>
            <p:ph type="title" idx="4294967295"/>
          </p:nvPr>
        </p:nvSpPr>
        <p:spPr>
          <a:xfrm>
            <a:off x="0" y="582613"/>
            <a:ext cx="9144000" cy="1325562"/>
          </a:xfrm>
        </p:spPr>
        <p:txBody>
          <a:bodyPr lIns="0" tIns="0" rIns="0" bIns="0"/>
          <a:lstStyle/>
          <a:p>
            <a:pPr eaLnBrk="1" hangingPunct="1"/>
            <a:r>
              <a:rPr lang="en-GB" altLang="en-US" sz="4400" b="1" dirty="0">
                <a:solidFill>
                  <a:schemeClr val="tx1"/>
                </a:solidFill>
                <a:latin typeface="Twinkl" pitchFamily="2" charset="0"/>
              </a:rPr>
              <a:t>Measuring Kilograms and Grams</a:t>
            </a:r>
          </a:p>
        </p:txBody>
      </p:sp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I can measure mass in kilograms and grams.</a:t>
            </a:r>
          </a:p>
          <a:p>
            <a:pPr>
              <a:defRPr/>
            </a:pPr>
            <a:endParaRPr lang="en-GB" dirty="0">
              <a:solidFill>
                <a:srgbClr val="00B050"/>
              </a:solidFill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calculate the intervals on a scale. </a:t>
            </a:r>
          </a:p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read scales to measure in kilograms and grams.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0" y="1287951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In pairs, take turns to roll the Grams Dice.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Keep a running total of your score.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619543" y="697112"/>
            <a:ext cx="390491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>
                <a:latin typeface="+mj-lt"/>
              </a:rPr>
              <a:t>Make a Kilogram</a:t>
            </a:r>
            <a:endParaRPr lang="en-GB" sz="4000" dirty="0">
              <a:latin typeface="+mj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55650" y="1993557"/>
            <a:ext cx="7632700" cy="4275894"/>
            <a:chOff x="755650" y="1993557"/>
            <a:chExt cx="7632700" cy="42758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7" t="7866" r="8289" b="28598"/>
            <a:stretch/>
          </p:blipFill>
          <p:spPr>
            <a:xfrm>
              <a:off x="757880" y="1993557"/>
              <a:ext cx="7628239" cy="410244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443" y="2120377"/>
              <a:ext cx="2471275" cy="324405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" t="79400" r="1089" b="6652"/>
            <a:stretch/>
          </p:blipFill>
          <p:spPr>
            <a:xfrm>
              <a:off x="755650" y="5240512"/>
              <a:ext cx="7632700" cy="85548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1485" y="4907686"/>
              <a:ext cx="1025318" cy="10521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07" b="7707"/>
            <a:stretch/>
          </p:blipFill>
          <p:spPr>
            <a:xfrm>
              <a:off x="1043678" y="2059458"/>
              <a:ext cx="3124668" cy="393825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49964">
              <a:off x="5414928" y="4819221"/>
              <a:ext cx="1202390" cy="169806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perspectiveLeft" fov="5100000">
                <a:rot lat="0" lon="3600000" rev="0"/>
              </a:camera>
              <a:lightRig rig="threePt" dir="t"/>
            </a:scene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06574">
              <a:off x="6766328" y="5303157"/>
              <a:ext cx="702393" cy="85411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Rectangle 11"/>
          <p:cNvSpPr/>
          <p:nvPr/>
        </p:nvSpPr>
        <p:spPr>
          <a:xfrm>
            <a:off x="1998877" y="4939471"/>
            <a:ext cx="5371070" cy="9901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 first person to reach exactly 1kg wins 1 point.  If your total goes over 1kg (1000g) then you have to start from zero again!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98877" y="5107828"/>
            <a:ext cx="5371070" cy="6534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 person who scores the most points in three minutes wins! 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2853992" y="3010358"/>
            <a:ext cx="2110578" cy="1160549"/>
          </a:xfrm>
          <a:prstGeom prst="wedgeEllipseCallout">
            <a:avLst>
              <a:gd name="adj1" fmla="val -59269"/>
              <a:gd name="adj2" fmla="val -3243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rolled 200g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2853992" y="3010358"/>
            <a:ext cx="2110578" cy="1160549"/>
          </a:xfrm>
          <a:prstGeom prst="wedgeEllipseCallout">
            <a:avLst>
              <a:gd name="adj1" fmla="val -59269"/>
              <a:gd name="adj2" fmla="val -3243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Then 100g which totals 300g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2853992" y="3010358"/>
            <a:ext cx="2110578" cy="1160549"/>
          </a:xfrm>
          <a:prstGeom prst="wedgeEllipseCallout">
            <a:avLst>
              <a:gd name="adj1" fmla="val -59269"/>
              <a:gd name="adj2" fmla="val -3243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Then 500g which totals 800g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2853992" y="3010358"/>
            <a:ext cx="2110578" cy="1160549"/>
          </a:xfrm>
          <a:prstGeom prst="wedgeEllipseCallout">
            <a:avLst>
              <a:gd name="adj1" fmla="val -59269"/>
              <a:gd name="adj2" fmla="val -3243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Then 100g which totals 900g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2853992" y="3010358"/>
            <a:ext cx="2110578" cy="1160549"/>
          </a:xfrm>
          <a:prstGeom prst="wedgeEllipseCallout">
            <a:avLst>
              <a:gd name="adj1" fmla="val -59269"/>
              <a:gd name="adj2" fmla="val -3243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Then 300g which totals 1200g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2797191" y="2965276"/>
            <a:ext cx="2224181" cy="1250712"/>
          </a:xfrm>
          <a:prstGeom prst="wedgeEllipseCallout">
            <a:avLst>
              <a:gd name="adj1" fmla="val -59269"/>
              <a:gd name="adj2" fmla="val -3243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have gone over 1kg so I have to start again!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3911513" y="2180525"/>
            <a:ext cx="2110578" cy="1160549"/>
          </a:xfrm>
          <a:prstGeom prst="wedgeEllipseCallout">
            <a:avLst>
              <a:gd name="adj1" fmla="val 55873"/>
              <a:gd name="adj2" fmla="val 4493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rolled 300g</a:t>
            </a:r>
          </a:p>
        </p:txBody>
      </p:sp>
      <p:sp>
        <p:nvSpPr>
          <p:cNvPr id="21" name="Oval Callout 20"/>
          <p:cNvSpPr/>
          <p:nvPr/>
        </p:nvSpPr>
        <p:spPr>
          <a:xfrm>
            <a:off x="3911513" y="2180525"/>
            <a:ext cx="2110578" cy="1160549"/>
          </a:xfrm>
          <a:prstGeom prst="wedgeEllipseCallout">
            <a:avLst>
              <a:gd name="adj1" fmla="val 55873"/>
              <a:gd name="adj2" fmla="val 4493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Then 200g which totals 500g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3911513" y="2180525"/>
            <a:ext cx="2110578" cy="1160549"/>
          </a:xfrm>
          <a:prstGeom prst="wedgeEllipseCallout">
            <a:avLst>
              <a:gd name="adj1" fmla="val 55873"/>
              <a:gd name="adj2" fmla="val 4493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Then 400g which totals 900g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3911513" y="2180525"/>
            <a:ext cx="2110578" cy="1160549"/>
          </a:xfrm>
          <a:prstGeom prst="wedgeEllipseCallout">
            <a:avLst>
              <a:gd name="adj1" fmla="val 55873"/>
              <a:gd name="adj2" fmla="val 4493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Then 100g which totals 1000g</a:t>
            </a:r>
          </a:p>
        </p:txBody>
      </p:sp>
      <p:sp>
        <p:nvSpPr>
          <p:cNvPr id="24" name="Oval Callout 23"/>
          <p:cNvSpPr/>
          <p:nvPr/>
        </p:nvSpPr>
        <p:spPr>
          <a:xfrm>
            <a:off x="3785695" y="2127137"/>
            <a:ext cx="2362215" cy="1267324"/>
          </a:xfrm>
          <a:prstGeom prst="wedgeEllipseCallout">
            <a:avLst>
              <a:gd name="adj1" fmla="val 55873"/>
              <a:gd name="adj2" fmla="val 4493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have rolled exactly one kilogram so I win a point! </a:t>
            </a:r>
          </a:p>
        </p:txBody>
      </p:sp>
      <p:pic>
        <p:nvPicPr>
          <p:cNvPr id="25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3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ai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5650" y="1446829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Estimate if each object is heavier or lighter than a kilogram.</a:t>
            </a:r>
          </a:p>
        </p:txBody>
      </p:sp>
      <p:sp>
        <p:nvSpPr>
          <p:cNvPr id="8" name="Rectangle 7"/>
          <p:cNvSpPr/>
          <p:nvPr/>
        </p:nvSpPr>
        <p:spPr>
          <a:xfrm>
            <a:off x="2367069" y="697112"/>
            <a:ext cx="440986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>
                <a:latin typeface="+mj-lt"/>
              </a:rPr>
              <a:t>Lighter or Heavier?</a:t>
            </a:r>
            <a:endParaRPr lang="en-GB" sz="4000" dirty="0">
              <a:latin typeface="+mj-lt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57880" y="1997365"/>
            <a:ext cx="7628239" cy="4098635"/>
            <a:chOff x="757880" y="1997365"/>
            <a:chExt cx="7628239" cy="409863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7" t="13667" r="13473" b="29076"/>
            <a:stretch/>
          </p:blipFill>
          <p:spPr>
            <a:xfrm>
              <a:off x="757880" y="1997365"/>
              <a:ext cx="7628239" cy="398330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00"/>
            <a:stretch/>
          </p:blipFill>
          <p:spPr>
            <a:xfrm>
              <a:off x="991596" y="2435333"/>
              <a:ext cx="1896858" cy="364419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309" y="2435333"/>
              <a:ext cx="3739955" cy="3107367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716"/>
            <a:stretch/>
          </p:blipFill>
          <p:spPr>
            <a:xfrm>
              <a:off x="4427551" y="2100630"/>
              <a:ext cx="2881302" cy="393441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9" r="9517" b="35192"/>
            <a:stretch/>
          </p:blipFill>
          <p:spPr>
            <a:xfrm>
              <a:off x="757881" y="4363784"/>
              <a:ext cx="7628238" cy="173221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6480" y="3429000"/>
              <a:ext cx="3465320" cy="2536231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3" name="Rectangle 12"/>
          <p:cNvSpPr/>
          <p:nvPr/>
        </p:nvSpPr>
        <p:spPr>
          <a:xfrm>
            <a:off x="1886464" y="5331427"/>
            <a:ext cx="5371070" cy="6534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Write the name of each object in the correct column on your Estimate the Mass Activity Sheet. </a:t>
            </a:r>
          </a:p>
        </p:txBody>
      </p:sp>
    </p:spTree>
    <p:extLst>
      <p:ext uri="{BB962C8B-B14F-4D97-AF65-F5344CB8AC3E}">
        <p14:creationId xmlns:p14="http://schemas.microsoft.com/office/powerpoint/2010/main" val="280293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9413"/>
          <a:stretch/>
        </p:blipFill>
        <p:spPr>
          <a:xfrm>
            <a:off x="757881" y="1994261"/>
            <a:ext cx="7630469" cy="41017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172219" y="4363897"/>
            <a:ext cx="4799562" cy="155593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This scale has 5 intervals between each kilogram. To find out which interval is worth, we divide 1000 by 5.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1000 ÷ 5 = 200,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so each interval is worth 200g. </a:t>
            </a:r>
          </a:p>
        </p:txBody>
      </p:sp>
      <p:pic>
        <p:nvPicPr>
          <p:cNvPr id="14" name="Talking Partne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08577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3419" y="1285386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If we are going to measure objects in kilograms, we need to calculate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what the small intervals on the scale measure.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62788" y="764353"/>
            <a:ext cx="6418424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3000" dirty="0">
                <a:latin typeface="+mj-lt"/>
              </a:rPr>
              <a:t>Reading Scales to Measure Kilograms</a:t>
            </a:r>
            <a:endParaRPr lang="en-GB" sz="30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74450" y="4570634"/>
            <a:ext cx="4799562" cy="46536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First, we need to convert kilograms to grams.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49801" y="5272408"/>
            <a:ext cx="2844398" cy="46536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1 kilogram = 1000 grams.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580568" y="2719827"/>
            <a:ext cx="1352102" cy="719301"/>
            <a:chOff x="1572330" y="2711589"/>
            <a:chExt cx="1352102" cy="719301"/>
          </a:xfrm>
        </p:grpSpPr>
        <p:sp>
          <p:nvSpPr>
            <p:cNvPr id="17" name="Rectangle 16"/>
            <p:cNvSpPr/>
            <p:nvPr/>
          </p:nvSpPr>
          <p:spPr>
            <a:xfrm>
              <a:off x="1572330" y="2711589"/>
              <a:ext cx="870263" cy="4056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Twinkl" pitchFamily="50" charset="0"/>
                </a:rPr>
                <a:t>1000g</a:t>
              </a:r>
            </a:p>
          </p:txBody>
        </p:sp>
        <p:cxnSp>
          <p:nvCxnSpPr>
            <p:cNvPr id="4" name="Curved Connector 3"/>
            <p:cNvCxnSpPr>
              <a:stCxn id="17" idx="3"/>
            </p:cNvCxnSpPr>
            <p:nvPr/>
          </p:nvCxnSpPr>
          <p:spPr>
            <a:xfrm>
              <a:off x="2442593" y="2914410"/>
              <a:ext cx="481839" cy="516480"/>
            </a:xfrm>
            <a:prstGeom prst="curved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034330" y="2637293"/>
            <a:ext cx="1352102" cy="719301"/>
            <a:chOff x="3038665" y="2597932"/>
            <a:chExt cx="1352102" cy="719301"/>
          </a:xfrm>
        </p:grpSpPr>
        <p:sp>
          <p:nvSpPr>
            <p:cNvPr id="31" name="Rectangle 30"/>
            <p:cNvSpPr/>
            <p:nvPr/>
          </p:nvSpPr>
          <p:spPr>
            <a:xfrm>
              <a:off x="3038665" y="2597932"/>
              <a:ext cx="870263" cy="4056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Twinkl" pitchFamily="50" charset="0"/>
                </a:rPr>
                <a:t>2000g</a:t>
              </a:r>
            </a:p>
          </p:txBody>
        </p:sp>
        <p:cxnSp>
          <p:nvCxnSpPr>
            <p:cNvPr id="33" name="Curved Connector 32"/>
            <p:cNvCxnSpPr>
              <a:stCxn id="31" idx="3"/>
            </p:cNvCxnSpPr>
            <p:nvPr/>
          </p:nvCxnSpPr>
          <p:spPr>
            <a:xfrm>
              <a:off x="3908928" y="2800753"/>
              <a:ext cx="481839" cy="516480"/>
            </a:xfrm>
            <a:prstGeom prst="curved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488092" y="2554759"/>
            <a:ext cx="1352102" cy="719301"/>
            <a:chOff x="4458292" y="2472684"/>
            <a:chExt cx="1352102" cy="719301"/>
          </a:xfrm>
        </p:grpSpPr>
        <p:sp>
          <p:nvSpPr>
            <p:cNvPr id="36" name="Rectangle 35"/>
            <p:cNvSpPr/>
            <p:nvPr/>
          </p:nvSpPr>
          <p:spPr>
            <a:xfrm>
              <a:off x="4458292" y="2472684"/>
              <a:ext cx="870263" cy="4056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Twinkl" pitchFamily="50" charset="0"/>
                </a:rPr>
                <a:t>3000g</a:t>
              </a:r>
            </a:p>
          </p:txBody>
        </p:sp>
        <p:cxnSp>
          <p:nvCxnSpPr>
            <p:cNvPr id="37" name="Curved Connector 36"/>
            <p:cNvCxnSpPr>
              <a:stCxn id="36" idx="3"/>
            </p:cNvCxnSpPr>
            <p:nvPr/>
          </p:nvCxnSpPr>
          <p:spPr>
            <a:xfrm>
              <a:off x="5328555" y="2675505"/>
              <a:ext cx="481839" cy="516480"/>
            </a:xfrm>
            <a:prstGeom prst="curved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231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13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08577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7881" y="145876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I’m pointing at 3 intervals after 2kg.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62788" y="764353"/>
            <a:ext cx="6418424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3000" dirty="0">
                <a:latin typeface="+mj-lt"/>
              </a:rPr>
              <a:t>Reading Scales to Measure Kilograms</a:t>
            </a:r>
            <a:endParaRPr lang="en-GB" sz="3000" dirty="0"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57881" y="1994261"/>
            <a:ext cx="7630469" cy="4101739"/>
            <a:chOff x="757881" y="1994261"/>
            <a:chExt cx="7630469" cy="41017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67" b="9413"/>
            <a:stretch/>
          </p:blipFill>
          <p:spPr>
            <a:xfrm>
              <a:off x="757881" y="1994261"/>
              <a:ext cx="7630469" cy="410173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165" b="38310"/>
            <a:stretch/>
          </p:blipFill>
          <p:spPr>
            <a:xfrm rot="10800000" flipH="1" flipV="1">
              <a:off x="5296930" y="3888054"/>
              <a:ext cx="3080951" cy="2207946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Rectangle 15"/>
          <p:cNvSpPr/>
          <p:nvPr/>
        </p:nvSpPr>
        <p:spPr>
          <a:xfrm>
            <a:off x="2172219" y="2214070"/>
            <a:ext cx="4799562" cy="7270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As each interval is worth 200g, 3 intervals makes 600g.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72219" y="4628483"/>
            <a:ext cx="2869338" cy="7270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am pointing to </a:t>
            </a:r>
            <a:br>
              <a:rPr lang="en-GB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2kg + 600g = 2kg 600g</a:t>
            </a:r>
          </a:p>
        </p:txBody>
      </p:sp>
    </p:spTree>
    <p:extLst>
      <p:ext uri="{BB962C8B-B14F-4D97-AF65-F5344CB8AC3E}">
        <p14:creationId xmlns:p14="http://schemas.microsoft.com/office/powerpoint/2010/main" val="60014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4263"/>
            <a:ext cx="7630705" cy="4101738"/>
            <a:chOff x="755650" y="1994263"/>
            <a:chExt cx="7630705" cy="410173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50" t="15421" r="7713" b="41514"/>
            <a:stretch/>
          </p:blipFill>
          <p:spPr>
            <a:xfrm>
              <a:off x="757646" y="1994263"/>
              <a:ext cx="7628708" cy="410173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87" t="14753" r="24684" b="1015"/>
            <a:stretch/>
          </p:blipFill>
          <p:spPr>
            <a:xfrm>
              <a:off x="3134508" y="1994263"/>
              <a:ext cx="2959386" cy="3609871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1"/>
            <a:stretch/>
          </p:blipFill>
          <p:spPr>
            <a:xfrm>
              <a:off x="755650" y="3549100"/>
              <a:ext cx="2502075" cy="20770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" t="19185" r="16337" b="17373"/>
            <a:stretch/>
          </p:blipFill>
          <p:spPr>
            <a:xfrm>
              <a:off x="5996247" y="4038916"/>
              <a:ext cx="2390108" cy="141091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5117" y="3129129"/>
              <a:ext cx="1713727" cy="1713727"/>
            </a:xfrm>
            <a:prstGeom prst="rect">
              <a:avLst/>
            </a:prstGeom>
          </p:spPr>
        </p:pic>
      </p:grpSp>
      <p:pic>
        <p:nvPicPr>
          <p:cNvPr id="14" name="Talking Partner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08577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7881" y="145876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With your partner, calculate the mass that each arrow is pointing to.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62788" y="764353"/>
            <a:ext cx="6418424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3000" dirty="0">
                <a:latin typeface="+mj-lt"/>
              </a:rPr>
              <a:t>Reading Scales to Measure Kilograms</a:t>
            </a:r>
            <a:endParaRPr lang="en-GB" sz="3000" dirty="0">
              <a:latin typeface="+mj-lt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561345" y="2844732"/>
            <a:ext cx="836406" cy="889547"/>
            <a:chOff x="5520155" y="2819547"/>
            <a:chExt cx="836406" cy="889547"/>
          </a:xfrm>
        </p:grpSpPr>
        <p:sp>
          <p:nvSpPr>
            <p:cNvPr id="18" name="Rectangle 17"/>
            <p:cNvSpPr/>
            <p:nvPr/>
          </p:nvSpPr>
          <p:spPr>
            <a:xfrm>
              <a:off x="5891284" y="2819547"/>
              <a:ext cx="465277" cy="4056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Twinkl" pitchFamily="50" charset="0"/>
                </a:rPr>
                <a:t>A</a:t>
              </a:r>
            </a:p>
          </p:txBody>
        </p:sp>
        <p:cxnSp>
          <p:nvCxnSpPr>
            <p:cNvPr id="19" name="Curved Connector 18"/>
            <p:cNvCxnSpPr>
              <a:stCxn id="18" idx="2"/>
            </p:cNvCxnSpPr>
            <p:nvPr/>
          </p:nvCxnSpPr>
          <p:spPr>
            <a:xfrm rot="5400000">
              <a:off x="5580087" y="3165257"/>
              <a:ext cx="483905" cy="603769"/>
            </a:xfrm>
            <a:prstGeom prst="curved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5023300" y="4746784"/>
            <a:ext cx="1005898" cy="718870"/>
            <a:chOff x="4990348" y="4697356"/>
            <a:chExt cx="1005898" cy="718870"/>
          </a:xfrm>
        </p:grpSpPr>
        <p:cxnSp>
          <p:nvCxnSpPr>
            <p:cNvPr id="30" name="Curved Connector 29"/>
            <p:cNvCxnSpPr/>
            <p:nvPr/>
          </p:nvCxnSpPr>
          <p:spPr>
            <a:xfrm rot="9600000">
              <a:off x="4990348" y="4697356"/>
              <a:ext cx="483905" cy="603769"/>
            </a:xfrm>
            <a:prstGeom prst="curved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5530969" y="5010584"/>
              <a:ext cx="465277" cy="4056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Twinkl" pitchFamily="50" charset="0"/>
                </a:rPr>
                <a:t>B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942169" y="2772917"/>
            <a:ext cx="739506" cy="889342"/>
            <a:chOff x="2925693" y="2739965"/>
            <a:chExt cx="739506" cy="889342"/>
          </a:xfrm>
        </p:grpSpPr>
        <p:sp>
          <p:nvSpPr>
            <p:cNvPr id="13" name="Rectangle 12"/>
            <p:cNvSpPr/>
            <p:nvPr/>
          </p:nvSpPr>
          <p:spPr>
            <a:xfrm>
              <a:off x="2925693" y="2739965"/>
              <a:ext cx="465277" cy="4056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Twinkl" pitchFamily="50" charset="0"/>
                </a:rPr>
                <a:t>C</a:t>
              </a:r>
            </a:p>
          </p:txBody>
        </p:sp>
        <p:cxnSp>
          <p:nvCxnSpPr>
            <p:cNvPr id="15" name="Curved Connector 14"/>
            <p:cNvCxnSpPr>
              <a:stCxn id="13" idx="2"/>
            </p:cNvCxnSpPr>
            <p:nvPr/>
          </p:nvCxnSpPr>
          <p:spPr>
            <a:xfrm rot="16200000" flipH="1">
              <a:off x="3169915" y="3134024"/>
              <a:ext cx="483701" cy="506866"/>
            </a:xfrm>
            <a:prstGeom prst="curved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9666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55650" y="1994263"/>
            <a:ext cx="7630705" cy="4101738"/>
            <a:chOff x="755650" y="1994263"/>
            <a:chExt cx="7630705" cy="410173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50" t="15421" r="7713" b="41514"/>
            <a:stretch/>
          </p:blipFill>
          <p:spPr>
            <a:xfrm>
              <a:off x="757646" y="1994263"/>
              <a:ext cx="7628708" cy="410173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87" t="14753" r="24684" b="1015"/>
            <a:stretch/>
          </p:blipFill>
          <p:spPr>
            <a:xfrm>
              <a:off x="3134508" y="1994263"/>
              <a:ext cx="2959386" cy="3609871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1"/>
            <a:stretch/>
          </p:blipFill>
          <p:spPr>
            <a:xfrm>
              <a:off x="755650" y="3549100"/>
              <a:ext cx="2502075" cy="20770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" t="19185" r="16337" b="17373"/>
            <a:stretch/>
          </p:blipFill>
          <p:spPr>
            <a:xfrm>
              <a:off x="5996247" y="4038916"/>
              <a:ext cx="2390108" cy="141091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17" y="3129129"/>
            <a:ext cx="1713727" cy="1713727"/>
          </a:xfrm>
          <a:prstGeom prst="rect">
            <a:avLst/>
          </a:prstGeom>
        </p:spPr>
      </p:pic>
      <p:pic>
        <p:nvPicPr>
          <p:cNvPr id="14" name="Talking Partner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08577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7881" y="145876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First change kg to g.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62788" y="764353"/>
            <a:ext cx="6418424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3000" dirty="0">
                <a:latin typeface="+mj-lt"/>
              </a:rPr>
              <a:t>Reading Scales to Measure Kilograms</a:t>
            </a:r>
            <a:endParaRPr lang="en-GB" sz="3000" dirty="0">
              <a:latin typeface="+mj-lt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561345" y="2844732"/>
            <a:ext cx="836406" cy="889547"/>
            <a:chOff x="5520155" y="2819547"/>
            <a:chExt cx="836406" cy="889547"/>
          </a:xfrm>
        </p:grpSpPr>
        <p:sp>
          <p:nvSpPr>
            <p:cNvPr id="18" name="Rectangle 17"/>
            <p:cNvSpPr/>
            <p:nvPr/>
          </p:nvSpPr>
          <p:spPr>
            <a:xfrm>
              <a:off x="5891284" y="2819547"/>
              <a:ext cx="465277" cy="4056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Twinkl" pitchFamily="50" charset="0"/>
                </a:rPr>
                <a:t>A</a:t>
              </a:r>
            </a:p>
          </p:txBody>
        </p:sp>
        <p:cxnSp>
          <p:nvCxnSpPr>
            <p:cNvPr id="19" name="Curved Connector 18"/>
            <p:cNvCxnSpPr>
              <a:stCxn id="18" idx="2"/>
            </p:cNvCxnSpPr>
            <p:nvPr/>
          </p:nvCxnSpPr>
          <p:spPr>
            <a:xfrm rot="5400000">
              <a:off x="5580087" y="3165257"/>
              <a:ext cx="483905" cy="603769"/>
            </a:xfrm>
            <a:prstGeom prst="curved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5023300" y="4746784"/>
            <a:ext cx="1005898" cy="718870"/>
            <a:chOff x="4990348" y="4697356"/>
            <a:chExt cx="1005898" cy="718870"/>
          </a:xfrm>
        </p:grpSpPr>
        <p:cxnSp>
          <p:nvCxnSpPr>
            <p:cNvPr id="30" name="Curved Connector 29"/>
            <p:cNvCxnSpPr/>
            <p:nvPr/>
          </p:nvCxnSpPr>
          <p:spPr>
            <a:xfrm rot="9600000">
              <a:off x="4990348" y="4697356"/>
              <a:ext cx="483905" cy="603769"/>
            </a:xfrm>
            <a:prstGeom prst="curved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5530969" y="5010584"/>
              <a:ext cx="465277" cy="4056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Twinkl" pitchFamily="50" charset="0"/>
                </a:rPr>
                <a:t>B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942169" y="2772917"/>
            <a:ext cx="739506" cy="889342"/>
            <a:chOff x="2925693" y="2739965"/>
            <a:chExt cx="739506" cy="889342"/>
          </a:xfrm>
        </p:grpSpPr>
        <p:sp>
          <p:nvSpPr>
            <p:cNvPr id="13" name="Rectangle 12"/>
            <p:cNvSpPr/>
            <p:nvPr/>
          </p:nvSpPr>
          <p:spPr>
            <a:xfrm>
              <a:off x="2925693" y="2739965"/>
              <a:ext cx="465277" cy="4056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Twinkl" pitchFamily="50" charset="0"/>
                </a:rPr>
                <a:t>C</a:t>
              </a:r>
            </a:p>
          </p:txBody>
        </p:sp>
        <p:cxnSp>
          <p:nvCxnSpPr>
            <p:cNvPr id="15" name="Curved Connector 14"/>
            <p:cNvCxnSpPr>
              <a:stCxn id="13" idx="2"/>
            </p:cNvCxnSpPr>
            <p:nvPr/>
          </p:nvCxnSpPr>
          <p:spPr>
            <a:xfrm rot="16200000" flipH="1">
              <a:off x="3169915" y="3134024"/>
              <a:ext cx="483701" cy="506866"/>
            </a:xfrm>
            <a:prstGeom prst="curved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763" y="3158692"/>
            <a:ext cx="1747648" cy="168848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65852" y="5213148"/>
            <a:ext cx="3669554" cy="73256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To work out what each interval is worth, we divide 1000 by 10.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65851" y="5208823"/>
            <a:ext cx="3668407" cy="7368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1000 ÷ 10 = 100, so each interval is worth 100g. </a:t>
            </a:r>
          </a:p>
        </p:txBody>
      </p:sp>
    </p:spTree>
    <p:extLst>
      <p:ext uri="{BB962C8B-B14F-4D97-AF65-F5344CB8AC3E}">
        <p14:creationId xmlns:p14="http://schemas.microsoft.com/office/powerpoint/2010/main" val="143382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esson Presentation Template" id="{3FFF0595-56A2-4BAA-8945-9E1AE3AE943F}" vid="{2EAE8D29-B0EE-4A35-BF03-BC97A170F4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392</TotalTime>
  <Words>553</Words>
  <Application>Microsoft Office PowerPoint</Application>
  <PresentationFormat>On-screen Show (4:3)</PresentationFormat>
  <Paragraphs>82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Twinkl SemiBold</vt:lpstr>
      <vt:lpstr>Times New Roman</vt:lpstr>
      <vt:lpstr>Sassoon Infant Rg</vt:lpstr>
      <vt:lpstr>Twinkl</vt:lpstr>
      <vt:lpstr>Tuffy</vt:lpstr>
      <vt:lpstr>Sassoon Infant Md</vt:lpstr>
      <vt:lpstr>1_Office Theme</vt:lpstr>
      <vt:lpstr>Maths</vt:lpstr>
      <vt:lpstr>Measuring Kilograms and 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ADELE MORRISON</cp:lastModifiedBy>
  <cp:revision>36</cp:revision>
  <dcterms:created xsi:type="dcterms:W3CDTF">2017-03-16T17:37:56Z</dcterms:created>
  <dcterms:modified xsi:type="dcterms:W3CDTF">2019-05-01T10:20:28Z</dcterms:modified>
</cp:coreProperties>
</file>