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handoutMasterIdLst>
    <p:handoutMasterId r:id="rId11"/>
  </p:handoutMasterIdLst>
  <p:sldIdLst>
    <p:sldId id="354" r:id="rId2"/>
    <p:sldId id="355" r:id="rId3"/>
    <p:sldId id="356" r:id="rId4"/>
    <p:sldId id="357" r:id="rId5"/>
    <p:sldId id="358" r:id="rId6"/>
    <p:sldId id="360" r:id="rId7"/>
    <p:sldId id="361" r:id="rId8"/>
    <p:sldId id="363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Smith" initials="CS" lastIdx="15" clrIdx="0">
    <p:extLst/>
  </p:cmAuthor>
  <p:cmAuthor id="2" name="Anna Budzynska" initials="AB" lastIdx="5" clrIdx="1">
    <p:extLst/>
  </p:cmAuthor>
  <p:cmAuthor id="3" name="Karen White" initials="KW" lastIdx="1" clrIdx="2">
    <p:extLst/>
  </p:cmAuthor>
  <p:cmAuthor id="4" name="Shellie Marlowe Proofreading" initials="SMP" lastIdx="3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960"/>
    <a:srgbClr val="06B3BB"/>
    <a:srgbClr val="42145F"/>
    <a:srgbClr val="FFBC22"/>
    <a:srgbClr val="FFE4BD"/>
    <a:srgbClr val="FFDDA1"/>
    <a:srgbClr val="3CAFCD"/>
    <a:srgbClr val="660066"/>
    <a:srgbClr val="4EC7EA"/>
    <a:srgbClr val="348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7" autoAdjust="0"/>
    <p:restoredTop sz="91543" autoAdjust="0"/>
  </p:normalViewPr>
  <p:slideViewPr>
    <p:cSldViewPr snapToGrid="0">
      <p:cViewPr varScale="1">
        <p:scale>
          <a:sx n="102" d="100"/>
          <a:sy n="102" d="100"/>
        </p:scale>
        <p:origin x="76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2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64213B2-A162-4A62-90F6-5FAF5EE8BE44}" type="datetimeFigureOut">
              <a:rPr lang="en-GB" smtClean="0"/>
              <a:pPr/>
              <a:t>13/07/2018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0AE14C2-A320-4604-92A5-6304752E0A2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931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A14053A-BF36-4632-B38A-A823DD821C50}" type="datetimeFigureOut">
              <a:rPr lang="en-GB" smtClean="0"/>
              <a:pPr/>
              <a:t>13/07/2018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2F6B6AD-975A-420F-A004-332AAEDBAB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14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B6AD-975A-420F-A004-332AAEDBABC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96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B6AD-975A-420F-A004-332AAEDBABC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67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B6AD-975A-420F-A004-332AAEDBABC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72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85381-6D12-A444-9F01-AA75B100E9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9494B3-4DB1-E148-BA8C-F8C7F122900F}"/>
              </a:ext>
            </a:extLst>
          </p:cNvPr>
          <p:cNvSpPr/>
          <p:nvPr userDrawn="1"/>
        </p:nvSpPr>
        <p:spPr>
          <a:xfrm>
            <a:off x="9845997" y="6376331"/>
            <a:ext cx="19720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100" dirty="0">
                <a:solidFill>
                  <a:srgbClr val="42145F"/>
                </a:solidFill>
                <a:cs typeface="Arial" panose="020B0604020202020204" pitchFamily="34" charset="0"/>
              </a:rPr>
              <a:t>How can I pay for things?</a:t>
            </a:r>
            <a:r>
              <a:rPr lang="en-US" sz="1100" b="1" i="0" baseline="0" dirty="0">
                <a:solidFill>
                  <a:srgbClr val="42145F"/>
                </a:solidFill>
              </a:rPr>
              <a:t> | </a:t>
            </a:r>
            <a:fld id="{DC05E1EE-818C-8646-B2D7-09A9D629E3D2}" type="slidenum">
              <a:rPr lang="en-US" sz="1100" b="1" i="0" baseline="0" smtClean="0">
                <a:solidFill>
                  <a:srgbClr val="42145F"/>
                </a:solidFill>
              </a:rPr>
              <a:pPr algn="r"/>
              <a:t>‹#›</a:t>
            </a:fld>
            <a:endParaRPr lang="en-US" sz="1100" b="1" i="0" baseline="0" dirty="0">
              <a:solidFill>
                <a:srgbClr val="421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8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450ED3-0242-2248-9A04-C2182E2668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F43D10-247D-B44F-8A4A-98D667AA09C8}"/>
              </a:ext>
            </a:extLst>
          </p:cNvPr>
          <p:cNvSpPr/>
          <p:nvPr userDrawn="1"/>
        </p:nvSpPr>
        <p:spPr>
          <a:xfrm>
            <a:off x="9845997" y="6376331"/>
            <a:ext cx="19720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  <a:cs typeface="Arial" panose="020B0604020202020204" pitchFamily="34" charset="0"/>
              </a:rPr>
              <a:t>How can I pay for things?</a:t>
            </a:r>
            <a:r>
              <a:rPr lang="en-US" sz="1100" b="1" i="0" baseline="0" dirty="0">
                <a:solidFill>
                  <a:schemeClr val="bg1"/>
                </a:solidFill>
              </a:rPr>
              <a:t> | </a:t>
            </a:r>
            <a:fld id="{DC05E1EE-818C-8646-B2D7-09A9D629E3D2}" type="slidenum">
              <a:rPr lang="en-US" sz="1100" b="1" i="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1100" b="1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0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9E059F-A58F-1C47-AADF-A310A3542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4DF093-2C2A-C94A-BBA1-DB38A584A8B6}"/>
              </a:ext>
            </a:extLst>
          </p:cNvPr>
          <p:cNvSpPr/>
          <p:nvPr userDrawn="1"/>
        </p:nvSpPr>
        <p:spPr>
          <a:xfrm>
            <a:off x="9892485" y="6376331"/>
            <a:ext cx="19255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100" dirty="0">
                <a:solidFill>
                  <a:srgbClr val="42145F"/>
                </a:solidFill>
                <a:cs typeface="Arial" panose="020B0604020202020204" pitchFamily="34" charset="0"/>
              </a:rPr>
              <a:t>How can I pay for things?</a:t>
            </a:r>
            <a:r>
              <a:rPr lang="en-US" sz="1100" b="1" i="0" baseline="0" dirty="0">
                <a:solidFill>
                  <a:srgbClr val="42145F"/>
                </a:solidFill>
              </a:rPr>
              <a:t> | </a:t>
            </a:r>
            <a:fld id="{DC05E1EE-818C-8646-B2D7-09A9D629E3D2}" type="slidenum">
              <a:rPr lang="en-US" sz="1100" b="1" i="0" baseline="0" smtClean="0">
                <a:solidFill>
                  <a:srgbClr val="42145F"/>
                </a:solidFill>
              </a:rPr>
              <a:pPr algn="r"/>
              <a:t>‹#›</a:t>
            </a:fld>
            <a:endParaRPr lang="en-US" sz="1100" b="1" i="0" baseline="0" dirty="0">
              <a:solidFill>
                <a:srgbClr val="421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1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A253F0-8C21-6A42-AEB2-9FF56FA98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9892485" y="6376331"/>
            <a:ext cx="19255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  <a:cs typeface="Arial" panose="020B0604020202020204" pitchFamily="34" charset="0"/>
              </a:rPr>
              <a:t>How can I pay for things?</a:t>
            </a:r>
            <a:r>
              <a:rPr lang="en-US" sz="1100" b="1" i="0" baseline="0" dirty="0">
                <a:solidFill>
                  <a:schemeClr val="bg1"/>
                </a:solidFill>
              </a:rPr>
              <a:t> | </a:t>
            </a:r>
            <a:fld id="{DC05E1EE-818C-8646-B2D7-09A9D629E3D2}" type="slidenum">
              <a:rPr lang="en-US" sz="1100" b="1" i="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1100" b="1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3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881263" y="6376331"/>
            <a:ext cx="19367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i="0" baseline="0" dirty="0">
                <a:solidFill>
                  <a:srgbClr val="34889F"/>
                </a:solidFill>
              </a:rPr>
              <a:t>Fraud scene investigators| </a:t>
            </a:r>
            <a:fld id="{DC05E1EE-818C-8646-B2D7-09A9D629E3D2}" type="slidenum">
              <a:rPr lang="en-US" sz="1100" b="1" i="0" baseline="0" smtClean="0">
                <a:solidFill>
                  <a:srgbClr val="34889F"/>
                </a:solidFill>
              </a:rPr>
              <a:pPr algn="r"/>
              <a:t>‹#›</a:t>
            </a:fld>
            <a:endParaRPr lang="en-US" sz="1100" b="1" i="0" baseline="0" dirty="0">
              <a:solidFill>
                <a:srgbClr val="3488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3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9881263" y="6376331"/>
            <a:ext cx="19367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i="0" baseline="0" dirty="0">
                <a:solidFill>
                  <a:srgbClr val="34889F"/>
                </a:solidFill>
              </a:rPr>
              <a:t>Fraud scene investigators| </a:t>
            </a:r>
            <a:fld id="{DC05E1EE-818C-8646-B2D7-09A9D629E3D2}" type="slidenum">
              <a:rPr lang="en-US" sz="1100" b="1" i="0" baseline="0" smtClean="0">
                <a:solidFill>
                  <a:srgbClr val="34889F"/>
                </a:solidFill>
              </a:rPr>
              <a:pPr algn="r"/>
              <a:t>‹#›</a:t>
            </a:fld>
            <a:endParaRPr lang="en-US" sz="1100" b="1" i="0" baseline="0" dirty="0">
              <a:solidFill>
                <a:srgbClr val="3488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3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  <p:sldLayoutId id="214748367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344A28F-20B4-FC43-8263-BFCB35A1BACF}"/>
              </a:ext>
            </a:extLst>
          </p:cNvPr>
          <p:cNvSpPr txBox="1">
            <a:spLocks/>
          </p:cNvSpPr>
          <p:nvPr/>
        </p:nvSpPr>
        <p:spPr>
          <a:xfrm>
            <a:off x="821239" y="2065341"/>
            <a:ext cx="5536120" cy="18962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5867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pay for things?</a:t>
            </a:r>
            <a:endParaRPr lang="en-US" sz="5867" b="1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F489A87-AEA0-4C4F-8603-4502BD93DD02}"/>
              </a:ext>
            </a:extLst>
          </p:cNvPr>
          <p:cNvSpPr txBox="1">
            <a:spLocks/>
          </p:cNvSpPr>
          <p:nvPr/>
        </p:nvSpPr>
        <p:spPr>
          <a:xfrm flipV="1">
            <a:off x="0" y="3940824"/>
            <a:ext cx="12192000" cy="1015603"/>
          </a:xfrm>
          <a:prstGeom prst="rect">
            <a:avLst/>
          </a:prstGeom>
          <a:solidFill>
            <a:srgbClr val="FFBC22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488A0"/>
                </a:solidFill>
                <a:latin typeface="RN House Sans" panose="020B0504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488A0"/>
                </a:solidFill>
                <a:latin typeface="RN House Sans Light" panose="020B0404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488A0"/>
                </a:solidFill>
                <a:latin typeface="RN House Sans" panose="020B0504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488A0"/>
                </a:solidFill>
                <a:latin typeface="RN House Sans" panose="020B0504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488A0"/>
                </a:solidFill>
                <a:latin typeface="RN House Sans" panose="020B0504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99EC39-D56E-7046-91D1-AB37DF00450D}"/>
              </a:ext>
            </a:extLst>
          </p:cNvPr>
          <p:cNvSpPr txBox="1">
            <a:spLocks/>
          </p:cNvSpPr>
          <p:nvPr/>
        </p:nvSpPr>
        <p:spPr>
          <a:xfrm>
            <a:off x="821237" y="4041915"/>
            <a:ext cx="10363200" cy="19727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33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br>
              <a:rPr lang="en-GB" sz="3733" b="1" dirty="0">
                <a:solidFill>
                  <a:srgbClr val="42145F"/>
                </a:solidFill>
                <a:latin typeface="+mn-lt"/>
              </a:rPr>
            </a:br>
            <a:endParaRPr lang="en-GB" sz="3733" b="1" dirty="0">
              <a:solidFill>
                <a:srgbClr val="42145F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0C1160-2AB3-EB4D-B6DE-F60EDEC07038}"/>
              </a:ext>
            </a:extLst>
          </p:cNvPr>
          <p:cNvSpPr txBox="1"/>
          <p:nvPr/>
        </p:nvSpPr>
        <p:spPr>
          <a:xfrm>
            <a:off x="5825873" y="632363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332960-D0BC-0E4A-AA56-EB7A9D217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0281">
            <a:off x="4331909" y="3928974"/>
            <a:ext cx="3341855" cy="2143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75FE42-48AF-544E-90DE-AA69579A63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5557">
            <a:off x="7236855" y="3836993"/>
            <a:ext cx="3337311" cy="2225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A2D3D1-3E18-8643-A51B-323FEDC162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1478">
            <a:off x="8467877" y="1763673"/>
            <a:ext cx="3338345" cy="2225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8F1619-5CD3-434F-88DF-F824F75797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8463">
            <a:off x="6226799" y="1108907"/>
            <a:ext cx="3337091" cy="2225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568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389" y="1526938"/>
            <a:ext cx="3641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the next lesson please complete the </a:t>
            </a:r>
          </a:p>
          <a:p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‘Debit and credit cards – meet Alex’ interactive activity at home.</a:t>
            </a:r>
          </a:p>
          <a:p>
            <a:endParaRPr lang="en-US" sz="2400" b="1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DD513E7F-3732-934D-96E3-21B64419FB26}"/>
              </a:ext>
            </a:extLst>
          </p:cNvPr>
          <p:cNvSpPr/>
          <p:nvPr/>
        </p:nvSpPr>
        <p:spPr>
          <a:xfrm>
            <a:off x="5482003" y="1161473"/>
            <a:ext cx="6118693" cy="401980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D397041E-16C5-564E-B598-D1A86AE026EE}"/>
              </a:ext>
            </a:extLst>
          </p:cNvPr>
          <p:cNvSpPr/>
          <p:nvPr/>
        </p:nvSpPr>
        <p:spPr>
          <a:xfrm>
            <a:off x="3314596" y="2479965"/>
            <a:ext cx="4672422" cy="425961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reen Shot 2015-09-15 at 12.47.44.png">
            <a:extLst>
              <a:ext uri="{FF2B5EF4-FFF2-40B4-BE49-F238E27FC236}">
                <a16:creationId xmlns:a16="http://schemas.microsoft.com/office/drawing/2014/main" id="{98125735-2C21-754D-BA73-883883818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095" y="1526938"/>
            <a:ext cx="6929845" cy="4333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49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738" y="2492887"/>
            <a:ext cx="6323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92" indent="-304792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Understand there are many different payment methods</a:t>
            </a:r>
          </a:p>
          <a:p>
            <a:pPr marL="304792" indent="-304792"/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792" indent="-304792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Understand what the most appropriate way of paying in different situations is</a:t>
            </a:r>
          </a:p>
          <a:p>
            <a:pPr marL="304792" indent="-304792"/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792" indent="-304792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Use appropriately and understand some of the key language relating to credit and debit card 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323D51-D915-7C4E-A4E1-AF4BFF5DC037}"/>
              </a:ext>
            </a:extLst>
          </p:cNvPr>
          <p:cNvSpPr txBox="1"/>
          <p:nvPr/>
        </p:nvSpPr>
        <p:spPr>
          <a:xfrm>
            <a:off x="643738" y="1385454"/>
            <a:ext cx="833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objectives/intentions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3042F1-12AC-3B42-9882-B469F5DEF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738" y="1676400"/>
            <a:ext cx="3387631" cy="4232807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6466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2CA642E-996A-F64B-BC06-9043AF794088}"/>
              </a:ext>
            </a:extLst>
          </p:cNvPr>
          <p:cNvSpPr txBox="1"/>
          <p:nvPr/>
        </p:nvSpPr>
        <p:spPr>
          <a:xfrm>
            <a:off x="7226409" y="2581174"/>
            <a:ext cx="3774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go shopping should you use a debit or a credit card?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304BF3-5D7A-6842-B3DE-5960A4EDF9D7}"/>
              </a:ext>
            </a:extLst>
          </p:cNvPr>
          <p:cNvSpPr txBox="1"/>
          <p:nvPr/>
        </p:nvSpPr>
        <p:spPr>
          <a:xfrm>
            <a:off x="7240264" y="1237682"/>
            <a:ext cx="5476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pay </a:t>
            </a:r>
          </a:p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things?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D89570-34E2-E544-838C-5E89394C2B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31"/>
          <a:stretch/>
        </p:blipFill>
        <p:spPr>
          <a:xfrm>
            <a:off x="582881" y="1477525"/>
            <a:ext cx="6310859" cy="491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NSP01_cards_1.png">
            <a:extLst>
              <a:ext uri="{FF2B5EF4-FFF2-40B4-BE49-F238E27FC236}">
                <a16:creationId xmlns:a16="http://schemas.microsoft.com/office/drawing/2014/main" id="{BD8D5AFC-F6FF-8D4D-9460-C5F5894EA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184" y="4216395"/>
            <a:ext cx="2535425" cy="1565165"/>
          </a:xfrm>
          <a:prstGeom prst="rect">
            <a:avLst/>
          </a:prstGeom>
          <a:effectLst/>
        </p:spPr>
      </p:pic>
      <p:pic>
        <p:nvPicPr>
          <p:cNvPr id="15" name="Picture 14" descr="NSP01_cards_3.png">
            <a:extLst>
              <a:ext uri="{FF2B5EF4-FFF2-40B4-BE49-F238E27FC236}">
                <a16:creationId xmlns:a16="http://schemas.microsoft.com/office/drawing/2014/main" id="{3CBB6654-CE63-C84E-A01A-3B9888DE3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11" y="4218985"/>
            <a:ext cx="2500336" cy="1543506"/>
          </a:xfrm>
          <a:prstGeom prst="rect">
            <a:avLst/>
          </a:prstGeom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29B92A6-782E-9A4B-B7B9-759D4E78CBD3}"/>
              </a:ext>
            </a:extLst>
          </p:cNvPr>
          <p:cNvSpPr txBox="1"/>
          <p:nvPr/>
        </p:nvSpPr>
        <p:spPr>
          <a:xfrm>
            <a:off x="7104395" y="4644009"/>
            <a:ext cx="1657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DEBIT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5C2BC8-4CC2-234F-978F-55EAB5234026}"/>
              </a:ext>
            </a:extLst>
          </p:cNvPr>
          <p:cNvSpPr txBox="1"/>
          <p:nvPr/>
        </p:nvSpPr>
        <p:spPr>
          <a:xfrm>
            <a:off x="9748521" y="4644009"/>
            <a:ext cx="1657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CREDIT</a:t>
            </a:r>
          </a:p>
        </p:txBody>
      </p:sp>
    </p:spTree>
    <p:extLst>
      <p:ext uri="{BB962C8B-B14F-4D97-AF65-F5344CB8AC3E}">
        <p14:creationId xmlns:p14="http://schemas.microsoft.com/office/powerpoint/2010/main" val="310148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2603" y="4769164"/>
            <a:ext cx="856754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want to buy goods, how do you pay? 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have you seen before? 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they and how do they work when paying?</a:t>
            </a:r>
          </a:p>
        </p:txBody>
      </p:sp>
      <p:pic>
        <p:nvPicPr>
          <p:cNvPr id="7" name="Picture 6" descr="NSP01_cards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84" y="3014817"/>
            <a:ext cx="2535425" cy="15651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 descr="NSP01_cards_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11" y="3017407"/>
            <a:ext cx="2500336" cy="154350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 descr="NSP01_cards_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77" y="3013899"/>
            <a:ext cx="2546305" cy="15718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8647302" y="1280730"/>
            <a:ext cx="2500337" cy="1460278"/>
          </a:xfrm>
          <a:prstGeom prst="roundRect">
            <a:avLst/>
          </a:prstGeom>
          <a:solidFill>
            <a:schemeClr val="bg1"/>
          </a:solidFill>
          <a:ln>
            <a:solidFill>
              <a:srgbClr val="FCB9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58095" y="3442431"/>
            <a:ext cx="1657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DEBIT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02221" y="3442431"/>
            <a:ext cx="1657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CREDIT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93737" y="3451908"/>
            <a:ext cx="1657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STORE</a:t>
            </a:r>
          </a:p>
        </p:txBody>
      </p:sp>
      <p:pic>
        <p:nvPicPr>
          <p:cNvPr id="2" name="Picture 1" descr="cash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3" t="28104" r="33722" b="31657"/>
          <a:stretch/>
        </p:blipFill>
        <p:spPr>
          <a:xfrm>
            <a:off x="8950261" y="945303"/>
            <a:ext cx="1884452" cy="17542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F952D6-45AD-FC4C-A87B-7631E0BAA529}"/>
              </a:ext>
            </a:extLst>
          </p:cNvPr>
          <p:cNvSpPr txBox="1"/>
          <p:nvPr/>
        </p:nvSpPr>
        <p:spPr>
          <a:xfrm>
            <a:off x="399756" y="1496226"/>
            <a:ext cx="5864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pay?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46262" y="1316177"/>
            <a:ext cx="2500337" cy="1460278"/>
          </a:xfrm>
          <a:prstGeom prst="roundRect">
            <a:avLst/>
          </a:prstGeom>
          <a:solidFill>
            <a:schemeClr val="bg1"/>
          </a:solidFill>
          <a:ln>
            <a:solidFill>
              <a:srgbClr val="FCB9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5-09-15 at 11.16.49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2"/>
          <a:stretch/>
        </p:blipFill>
        <p:spPr>
          <a:xfrm>
            <a:off x="6364509" y="1354329"/>
            <a:ext cx="1895418" cy="13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7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oud Callout 21">
            <a:extLst>
              <a:ext uri="{FF2B5EF4-FFF2-40B4-BE49-F238E27FC236}">
                <a16:creationId xmlns:a16="http://schemas.microsoft.com/office/drawing/2014/main" id="{AEBF8802-659F-BE44-8213-6500DABAAC97}"/>
              </a:ext>
            </a:extLst>
          </p:cNvPr>
          <p:cNvSpPr/>
          <p:nvPr/>
        </p:nvSpPr>
        <p:spPr>
          <a:xfrm>
            <a:off x="7907628" y="3137465"/>
            <a:ext cx="3979572" cy="2776637"/>
          </a:xfrm>
          <a:prstGeom prst="cloudCallout">
            <a:avLst>
              <a:gd name="adj1" fmla="val -60684"/>
              <a:gd name="adj2" fmla="val -6302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F6152C-09AD-6C4F-A2CA-411B17E01E83}"/>
              </a:ext>
            </a:extLst>
          </p:cNvPr>
          <p:cNvSpPr txBox="1"/>
          <p:nvPr/>
        </p:nvSpPr>
        <p:spPr>
          <a:xfrm>
            <a:off x="8027132" y="3592643"/>
            <a:ext cx="3613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I use my 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 card or ask to 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my parents’ 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card?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D70B53-65DD-9443-8F40-07512CF53B1E}"/>
              </a:ext>
            </a:extLst>
          </p:cNvPr>
          <p:cNvSpPr txBox="1"/>
          <p:nvPr/>
        </p:nvSpPr>
        <p:spPr>
          <a:xfrm>
            <a:off x="408072" y="1633879"/>
            <a:ext cx="4529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should he pay today?</a:t>
            </a:r>
          </a:p>
        </p:txBody>
      </p:sp>
      <p:sp>
        <p:nvSpPr>
          <p:cNvPr id="23" name="Cloud Callout 22">
            <a:extLst>
              <a:ext uri="{FF2B5EF4-FFF2-40B4-BE49-F238E27FC236}">
                <a16:creationId xmlns:a16="http://schemas.microsoft.com/office/drawing/2014/main" id="{B71F4795-661B-1C49-832E-DFA23BFE79AF}"/>
              </a:ext>
            </a:extLst>
          </p:cNvPr>
          <p:cNvSpPr/>
          <p:nvPr/>
        </p:nvSpPr>
        <p:spPr>
          <a:xfrm rot="794684">
            <a:off x="7918696" y="974143"/>
            <a:ext cx="4221568" cy="2490507"/>
          </a:xfrm>
          <a:prstGeom prst="cloudCallout">
            <a:avLst>
              <a:gd name="adj1" fmla="val -76924"/>
              <a:gd name="adj2" fmla="val 16001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6532FA-8BC1-BB43-B139-29D725DC20BB}"/>
              </a:ext>
            </a:extLst>
          </p:cNvPr>
          <p:cNvSpPr txBox="1"/>
          <p:nvPr/>
        </p:nvSpPr>
        <p:spPr>
          <a:xfrm rot="419443">
            <a:off x="8135892" y="1332942"/>
            <a:ext cx="3917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my list of 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I need to buy 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I begin 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next term.</a:t>
            </a:r>
          </a:p>
        </p:txBody>
      </p:sp>
      <p:pic>
        <p:nvPicPr>
          <p:cNvPr id="11" name="Picture 10" descr="character.png">
            <a:extLst>
              <a:ext uri="{FF2B5EF4-FFF2-40B4-BE49-F238E27FC236}">
                <a16:creationId xmlns:a16="http://schemas.microsoft.com/office/drawing/2014/main" id="{A8AD855D-B125-F743-B18D-66E4C025E9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255"/>
          <a:stretch/>
        </p:blipFill>
        <p:spPr>
          <a:xfrm flipH="1">
            <a:off x="3299968" y="772462"/>
            <a:ext cx="4511626" cy="3356480"/>
          </a:xfrm>
          <a:prstGeom prst="rect">
            <a:avLst/>
          </a:prstGeom>
        </p:spPr>
      </p:pic>
      <p:pic>
        <p:nvPicPr>
          <p:cNvPr id="12" name="Picture 11" descr="character.png">
            <a:extLst>
              <a:ext uri="{FF2B5EF4-FFF2-40B4-BE49-F238E27FC236}">
                <a16:creationId xmlns:a16="http://schemas.microsoft.com/office/drawing/2014/main" id="{2326B08E-278E-7545-9322-A4179C96AE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60"/>
          <a:stretch/>
        </p:blipFill>
        <p:spPr>
          <a:xfrm flipH="1">
            <a:off x="3299968" y="2059811"/>
            <a:ext cx="4511626" cy="4507043"/>
          </a:xfrm>
          <a:prstGeom prst="ellipse">
            <a:avLst/>
          </a:prstGeom>
          <a:solidFill>
            <a:srgbClr val="E74960"/>
          </a:solidFill>
        </p:spPr>
      </p:pic>
      <p:sp>
        <p:nvSpPr>
          <p:cNvPr id="13" name="Folded Corner 12">
            <a:extLst>
              <a:ext uri="{FF2B5EF4-FFF2-40B4-BE49-F238E27FC236}">
                <a16:creationId xmlns:a16="http://schemas.microsoft.com/office/drawing/2014/main" id="{AD9C8C49-ABE4-0248-86F2-0C2084AD3125}"/>
              </a:ext>
            </a:extLst>
          </p:cNvPr>
          <p:cNvSpPr/>
          <p:nvPr/>
        </p:nvSpPr>
        <p:spPr>
          <a:xfrm rot="21134474">
            <a:off x="1522357" y="3339287"/>
            <a:ext cx="3094899" cy="2376785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68B403-E18C-7648-8684-CA395ED689CF}"/>
              </a:ext>
            </a:extLst>
          </p:cNvPr>
          <p:cNvSpPr txBox="1"/>
          <p:nvPr/>
        </p:nvSpPr>
        <p:spPr>
          <a:xfrm rot="21134474">
            <a:off x="1662000" y="3563700"/>
            <a:ext cx="3319733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2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An e-reader or tablet</a:t>
            </a:r>
          </a:p>
          <a:p>
            <a:pPr>
              <a:spcAft>
                <a:spcPts val="800"/>
              </a:spcAft>
            </a:pPr>
            <a:r>
              <a:rPr lang="en-GB" sz="2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 bag </a:t>
            </a:r>
          </a:p>
          <a:p>
            <a:pPr>
              <a:spcAft>
                <a:spcPts val="800"/>
              </a:spcAft>
            </a:pPr>
            <a:r>
              <a:rPr lang="en-GB" sz="2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Plain white trainers</a:t>
            </a:r>
          </a:p>
          <a:p>
            <a:pPr>
              <a:spcAft>
                <a:spcPts val="800"/>
              </a:spcAft>
            </a:pPr>
            <a:r>
              <a:rPr lang="en-GB" sz="2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 bike and a </a:t>
            </a:r>
          </a:p>
          <a:p>
            <a:pPr>
              <a:spcAft>
                <a:spcPts val="800"/>
              </a:spcAft>
            </a:pPr>
            <a:r>
              <a:rPr lang="en-GB" sz="2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safety helmet</a:t>
            </a:r>
          </a:p>
        </p:txBody>
      </p:sp>
    </p:spTree>
    <p:extLst>
      <p:ext uri="{BB962C8B-B14F-4D97-AF65-F5344CB8AC3E}">
        <p14:creationId xmlns:p14="http://schemas.microsoft.com/office/powerpoint/2010/main" val="273005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209060F-E431-0549-AF3E-7D4FA40642B7}"/>
              </a:ext>
            </a:extLst>
          </p:cNvPr>
          <p:cNvSpPr txBox="1"/>
          <p:nvPr/>
        </p:nvSpPr>
        <p:spPr>
          <a:xfrm>
            <a:off x="578325" y="1130097"/>
            <a:ext cx="3367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 card or credit card?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DC09AE-7E9B-8F45-8284-573B28692328}"/>
              </a:ext>
            </a:extLst>
          </p:cNvPr>
          <p:cNvSpPr txBox="1"/>
          <p:nvPr/>
        </p:nvSpPr>
        <p:spPr>
          <a:xfrm>
            <a:off x="578327" y="2453536"/>
            <a:ext cx="4695132" cy="3620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 the Williams family to pay their bills. </a:t>
            </a:r>
          </a:p>
          <a:p>
            <a:pPr marL="342891" indent="-342891">
              <a:lnSpc>
                <a:spcPct val="107000"/>
              </a:lnSpc>
              <a:buFont typeface="+mj-lt"/>
              <a:buAutoNum type="arabicPeriod"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 at the list of costs.</a:t>
            </a:r>
          </a:p>
          <a:p>
            <a:pPr marL="342891" indent="-342891">
              <a:lnSpc>
                <a:spcPct val="107000"/>
              </a:lnSpc>
              <a:buFont typeface="+mj-lt"/>
              <a:buAutoNum type="arabicPeriod"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Decide whether they should pay for each cost using a debit card or a credit card. </a:t>
            </a:r>
          </a:p>
          <a:p>
            <a:pPr marL="342891" indent="-34289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choose the debit card, remember to write in the new account balance.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B181D-7BCC-3742-AD37-A244A2B6B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6" t="29225" r="2145" b="4474"/>
          <a:stretch/>
        </p:blipFill>
        <p:spPr>
          <a:xfrm>
            <a:off x="5719840" y="1041812"/>
            <a:ext cx="6142308" cy="52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14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53DEAAE-0E5B-4C4E-A0D0-E842A26E3537}"/>
              </a:ext>
            </a:extLst>
          </p:cNvPr>
          <p:cNvSpPr txBox="1"/>
          <p:nvPr/>
        </p:nvSpPr>
        <p:spPr>
          <a:xfrm>
            <a:off x="4876311" y="1320774"/>
            <a:ext cx="6068779" cy="145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and how do I use a contactless card?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6F4DCC-CBC4-C14D-8959-6C458707A0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204" y="197526"/>
            <a:ext cx="3958560" cy="3959181"/>
          </a:xfrm>
          <a:prstGeom prst="ellipse">
            <a:avLst/>
          </a:prstGeom>
          <a:ln w="539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23140B-D36A-DF4E-82A8-AF112BC9E3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06"/>
          <a:stretch/>
        </p:blipFill>
        <p:spPr>
          <a:xfrm rot="1319736">
            <a:off x="519240" y="4525030"/>
            <a:ext cx="2856860" cy="1950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4C79AD-7140-734E-BF6B-966EBD9E9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19917">
            <a:off x="595277" y="3656315"/>
            <a:ext cx="2856860" cy="1950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B679CB-8E25-2F42-8CCC-6B83C6B51483}"/>
              </a:ext>
            </a:extLst>
          </p:cNvPr>
          <p:cNvSpPr txBox="1"/>
          <p:nvPr/>
        </p:nvSpPr>
        <p:spPr>
          <a:xfrm>
            <a:off x="4876311" y="2766939"/>
            <a:ext cx="64712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How does my contactless card work?</a:t>
            </a:r>
            <a:b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0" indent="-133350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Can I pay for everything using my       contactless card?</a:t>
            </a:r>
            <a:b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0" indent="-133350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Is there anything I need to think about when using a contactless debit or credit card?</a:t>
            </a:r>
          </a:p>
        </p:txBody>
      </p:sp>
    </p:spTree>
    <p:extLst>
      <p:ext uri="{BB962C8B-B14F-4D97-AF65-F5344CB8AC3E}">
        <p14:creationId xmlns:p14="http://schemas.microsoft.com/office/powerpoint/2010/main" val="4194217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10154</TotalTime>
  <Words>268</Words>
  <Application>Microsoft Macintosh PowerPoint</Application>
  <PresentationFormat>Widescreen</PresentationFormat>
  <Paragraphs>48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RN House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crowdfunding?</dc:title>
  <dc:creator>Claire Smith</dc:creator>
  <cp:lastModifiedBy>John Leonard</cp:lastModifiedBy>
  <cp:revision>347</cp:revision>
  <cp:lastPrinted>2018-06-21T11:09:45Z</cp:lastPrinted>
  <dcterms:created xsi:type="dcterms:W3CDTF">2015-12-14T13:58:53Z</dcterms:created>
  <dcterms:modified xsi:type="dcterms:W3CDTF">2018-07-13T15:28:45Z</dcterms:modified>
</cp:coreProperties>
</file>