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5" r:id="rId4"/>
    <p:sldId id="281" r:id="rId5"/>
    <p:sldId id="282" r:id="rId6"/>
    <p:sldId id="276" r:id="rId7"/>
    <p:sldId id="283" r:id="rId8"/>
    <p:sldId id="278" r:id="rId9"/>
    <p:sldId id="284"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D95"/>
    <a:srgbClr val="F08215"/>
    <a:srgbClr val="EFE9EB"/>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2"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185841" y="1717596"/>
            <a:ext cx="3524108" cy="3422807"/>
          </a:xfrm>
          <a:prstGeom prst="ellipse">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The famous ‘Great Fire of London’ started on Sunday the 2</a:t>
            </a:r>
            <a:r>
              <a:rPr lang="en-GB" altLang="en-US" baseline="30000" dirty="0">
                <a:latin typeface="Twinkl" pitchFamily="2" charset="0"/>
              </a:rPr>
              <a:t>nd</a:t>
            </a:r>
            <a:r>
              <a:rPr lang="en-GB" altLang="en-US" dirty="0">
                <a:latin typeface="Twinkl" pitchFamily="2" charset="0"/>
              </a:rPr>
              <a:t> of September 1666 in a baker’s shop on Pudding Lane. The baker was called Thomas </a:t>
            </a:r>
            <a:r>
              <a:rPr lang="en-GB" altLang="en-US" dirty="0" err="1">
                <a:latin typeface="Twinkl" pitchFamily="2" charset="0"/>
              </a:rPr>
              <a:t>Farriner</a:t>
            </a:r>
            <a:r>
              <a:rPr lang="en-GB" altLang="en-US" dirty="0">
                <a:latin typeface="Twinkl" pitchFamily="2" charset="0"/>
              </a:rPr>
              <a:t>.</a:t>
            </a:r>
          </a:p>
        </p:txBody>
      </p:sp>
      <p:pic>
        <p:nvPicPr>
          <p:cNvPr id="9" name="Picture 8">
            <a:extLst>
              <a:ext uri="{FF2B5EF4-FFF2-40B4-BE49-F238E27FC236}">
                <a16:creationId xmlns:a16="http://schemas.microsoft.com/office/drawing/2014/main" id="{412FAE1C-F2BE-469B-B100-2F92EA2C7D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765" b="30425"/>
          <a:stretch/>
        </p:blipFill>
        <p:spPr>
          <a:xfrm>
            <a:off x="613186" y="5499212"/>
            <a:ext cx="7917628" cy="763613"/>
          </a:xfrm>
          <a:prstGeom prst="roundRect">
            <a:avLst/>
          </a:prstGeom>
        </p:spPr>
      </p:pic>
      <p:pic>
        <p:nvPicPr>
          <p:cNvPr id="7" name="Picture 6">
            <a:extLst>
              <a:ext uri="{FF2B5EF4-FFF2-40B4-BE49-F238E27FC236}">
                <a16:creationId xmlns:a16="http://schemas.microsoft.com/office/drawing/2014/main" id="{4328D26E-3E6B-4D80-9F1A-67FFBF8A3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543" y="1649581"/>
            <a:ext cx="1854739" cy="4432411"/>
          </a:xfrm>
          <a:prstGeom prst="rect">
            <a:avLst/>
          </a:prstGeom>
        </p:spPr>
      </p:pic>
      <p:sp>
        <p:nvSpPr>
          <p:cNvPr id="12" name="Title 20">
            <a:extLst>
              <a:ext uri="{FF2B5EF4-FFF2-40B4-BE49-F238E27FC236}">
                <a16:creationId xmlns:a16="http://schemas.microsoft.com/office/drawing/2014/main" id="{30FB35A8-F926-464E-A962-71EF96144A68}"/>
              </a:ext>
            </a:extLst>
          </p:cNvPr>
          <p:cNvSpPr>
            <a:spLocks noGrp="1"/>
          </p:cNvSpPr>
          <p:nvPr>
            <p:ph type="title"/>
          </p:nvPr>
        </p:nvSpPr>
        <p:spPr>
          <a:xfrm>
            <a:off x="457198" y="478895"/>
            <a:ext cx="8220075" cy="994306"/>
          </a:xfrm>
        </p:spPr>
        <p:txBody>
          <a:bodyPr/>
          <a:lstStyle/>
          <a:p>
            <a:r>
              <a:rPr lang="en-GB" sz="3600" dirty="0">
                <a:latin typeface="+mn-lt"/>
              </a:rPr>
              <a:t>The Great Fire of London</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Great Fire of London</a:t>
            </a:r>
          </a:p>
        </p:txBody>
      </p:sp>
      <p:sp>
        <p:nvSpPr>
          <p:cNvPr id="5" name="Rectangle: Rounded Corners 4"/>
          <p:cNvSpPr/>
          <p:nvPr/>
        </p:nvSpPr>
        <p:spPr>
          <a:xfrm>
            <a:off x="755650" y="5153439"/>
            <a:ext cx="7632700" cy="854246"/>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In 1666, most of London’s buildings were made from wood. </a:t>
            </a:r>
            <a:br>
              <a:rPr lang="en-GB" altLang="en-US" dirty="0">
                <a:latin typeface="Twinkl" pitchFamily="2" charset="0"/>
              </a:rPr>
            </a:br>
            <a:r>
              <a:rPr lang="en-GB" altLang="en-US" dirty="0">
                <a:latin typeface="Twinkl" pitchFamily="2" charset="0"/>
              </a:rPr>
              <a:t>They were also packed tightly together in narrow rows.</a:t>
            </a:r>
          </a:p>
        </p:txBody>
      </p:sp>
      <p:pic>
        <p:nvPicPr>
          <p:cNvPr id="6" name="Picture 5">
            <a:extLst>
              <a:ext uri="{FF2B5EF4-FFF2-40B4-BE49-F238E27FC236}">
                <a16:creationId xmlns:a16="http://schemas.microsoft.com/office/drawing/2014/main" id="{6FC1573B-377C-4123-8586-8BDC6CF6EA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783" r="-387"/>
          <a:stretch/>
        </p:blipFill>
        <p:spPr>
          <a:xfrm>
            <a:off x="2964772" y="1473201"/>
            <a:ext cx="3204926" cy="3284844"/>
          </a:xfrm>
          <a:prstGeom prst="ellipse">
            <a:avLst/>
          </a:prstGeom>
          <a:ln w="38100">
            <a:solidFill>
              <a:srgbClr val="F08215"/>
            </a:solidFill>
          </a:ln>
        </p:spPr>
      </p:pic>
    </p:spTree>
    <p:extLst>
      <p:ext uri="{BB962C8B-B14F-4D97-AF65-F5344CB8AC3E}">
        <p14:creationId xmlns:p14="http://schemas.microsoft.com/office/powerpoint/2010/main" val="7925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5C2B8-0A6C-4F6A-944C-4A4B76E2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Fire of London</a:t>
            </a:r>
          </a:p>
        </p:txBody>
      </p:sp>
      <p:sp>
        <p:nvSpPr>
          <p:cNvPr id="5" name="Rectangle: Rounded Corners 4"/>
          <p:cNvSpPr/>
          <p:nvPr/>
        </p:nvSpPr>
        <p:spPr>
          <a:xfrm>
            <a:off x="755650" y="5153439"/>
            <a:ext cx="7632700" cy="854246"/>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This meant that they burnt very easily and quickly.</a:t>
            </a:r>
            <a:br>
              <a:rPr lang="en-GB" altLang="en-US" dirty="0">
                <a:latin typeface="Twinkl" pitchFamily="2" charset="0"/>
              </a:rPr>
            </a:br>
            <a:r>
              <a:rPr lang="en-GB" altLang="en-US" dirty="0">
                <a:latin typeface="Twinkl" pitchFamily="2" charset="0"/>
              </a:rPr>
              <a:t>The wind also helped carry the fire!</a:t>
            </a:r>
          </a:p>
        </p:txBody>
      </p:sp>
    </p:spTree>
    <p:extLst>
      <p:ext uri="{BB962C8B-B14F-4D97-AF65-F5344CB8AC3E}">
        <p14:creationId xmlns:p14="http://schemas.microsoft.com/office/powerpoint/2010/main" val="30828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5C2B8-0A6C-4F6A-944C-4A4B76E2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Fire of London</a:t>
            </a:r>
          </a:p>
        </p:txBody>
      </p:sp>
      <p:sp>
        <p:nvSpPr>
          <p:cNvPr id="5" name="Rectangle: Rounded Corners 4"/>
          <p:cNvSpPr/>
          <p:nvPr/>
        </p:nvSpPr>
        <p:spPr>
          <a:xfrm>
            <a:off x="755650" y="4651209"/>
            <a:ext cx="6419701" cy="1467180"/>
          </a:xfrm>
          <a:prstGeom prst="roundRect">
            <a:avLst/>
          </a:prstGeom>
          <a:solidFill>
            <a:srgbClr val="F8BD95"/>
          </a:solidFill>
        </p:spPr>
        <p:txBody>
          <a:bodyPr wrap="square" lIns="108000" tIns="108000" rIns="900000" bIns="108000">
            <a:spAutoFit/>
          </a:bodyPr>
          <a:lstStyle/>
          <a:p>
            <a:pPr algn="ctr">
              <a:spcBef>
                <a:spcPct val="0"/>
              </a:spcBef>
              <a:buFontTx/>
              <a:buNone/>
            </a:pPr>
            <a:r>
              <a:rPr lang="en-GB" altLang="en-US" dirty="0">
                <a:latin typeface="Twinkl" pitchFamily="2" charset="0"/>
              </a:rPr>
              <a:t>Fire services never used to exist so citizens had to try and put the fire out! They used leather buckets filled with water and axes. They tried their best but were unable to battle the flames. </a:t>
            </a:r>
          </a:p>
        </p:txBody>
      </p:sp>
      <p:pic>
        <p:nvPicPr>
          <p:cNvPr id="4" name="Picture 3">
            <a:extLst>
              <a:ext uri="{FF2B5EF4-FFF2-40B4-BE49-F238E27FC236}">
                <a16:creationId xmlns:a16="http://schemas.microsoft.com/office/drawing/2014/main" id="{912CE14D-CD9A-4ADD-9FF0-F0FAFD19BB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073" y="2363993"/>
            <a:ext cx="3337277" cy="5270129"/>
          </a:xfrm>
          <a:prstGeom prst="rect">
            <a:avLst/>
          </a:prstGeom>
        </p:spPr>
      </p:pic>
    </p:spTree>
    <p:extLst>
      <p:ext uri="{BB962C8B-B14F-4D97-AF65-F5344CB8AC3E}">
        <p14:creationId xmlns:p14="http://schemas.microsoft.com/office/powerpoint/2010/main" val="249742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9A34504-4422-4614-9AEF-660E7D43A564}"/>
              </a:ext>
            </a:extLst>
          </p:cNvPr>
          <p:cNvSpPr/>
          <p:nvPr/>
        </p:nvSpPr>
        <p:spPr>
          <a:xfrm>
            <a:off x="755650" y="2235709"/>
            <a:ext cx="5064237" cy="2386581"/>
          </a:xfrm>
          <a:prstGeom prst="roundRect">
            <a:avLst/>
          </a:prstGeom>
          <a:solidFill>
            <a:srgbClr val="F8BD95"/>
          </a:solidFill>
        </p:spPr>
        <p:txBody>
          <a:bodyPr wrap="square" lIns="108000" tIns="108000" rIns="648000" bIns="108000">
            <a:spAutoFit/>
          </a:bodyPr>
          <a:lstStyle/>
          <a:p>
            <a:pPr algn="ctr">
              <a:spcBef>
                <a:spcPct val="0"/>
              </a:spcBef>
              <a:buFontTx/>
              <a:buNone/>
            </a:pPr>
            <a:r>
              <a:rPr lang="en-GB" altLang="en-US" dirty="0">
                <a:latin typeface="Twinkl" pitchFamily="2" charset="0"/>
              </a:rPr>
              <a:t>On Wednesday The Duke of York (the future King James II) ordered that houses be destroyed using gunpowder ahead of the fire to stop the fire from spreading even further. This plan succeeded and by Thursday, the fire had been extinguished.</a:t>
            </a:r>
          </a:p>
        </p:txBody>
      </p:sp>
      <p:sp>
        <p:nvSpPr>
          <p:cNvPr id="21" name="Title 20"/>
          <p:cNvSpPr>
            <a:spLocks noGrp="1"/>
          </p:cNvSpPr>
          <p:nvPr>
            <p:ph type="title"/>
          </p:nvPr>
        </p:nvSpPr>
        <p:spPr/>
        <p:txBody>
          <a:bodyPr/>
          <a:lstStyle/>
          <a:p>
            <a:r>
              <a:rPr lang="en-GB" sz="3600" dirty="0">
                <a:latin typeface="+mn-lt"/>
              </a:rPr>
              <a:t>The Great Fire of London</a:t>
            </a:r>
          </a:p>
        </p:txBody>
      </p:sp>
      <p:pic>
        <p:nvPicPr>
          <p:cNvPr id="10" name="Picture 9">
            <a:extLst>
              <a:ext uri="{FF2B5EF4-FFF2-40B4-BE49-F238E27FC236}">
                <a16:creationId xmlns:a16="http://schemas.microsoft.com/office/drawing/2014/main" id="{4EB8593F-D438-498C-BA6C-C2ADAA822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086" y="1742739"/>
            <a:ext cx="4604715" cy="4636366"/>
          </a:xfrm>
          <a:prstGeom prst="rect">
            <a:avLst/>
          </a:prstGeom>
        </p:spPr>
      </p:pic>
    </p:spTree>
    <p:extLst>
      <p:ext uri="{BB962C8B-B14F-4D97-AF65-F5344CB8AC3E}">
        <p14:creationId xmlns:p14="http://schemas.microsoft.com/office/powerpoint/2010/main" val="173127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5C2B8-0A6C-4F6A-944C-4A4B76E2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Fire of London</a:t>
            </a:r>
          </a:p>
        </p:txBody>
      </p:sp>
      <p:pic>
        <p:nvPicPr>
          <p:cNvPr id="7" name="Picture 6">
            <a:extLst>
              <a:ext uri="{FF2B5EF4-FFF2-40B4-BE49-F238E27FC236}">
                <a16:creationId xmlns:a16="http://schemas.microsoft.com/office/drawing/2014/main" id="{08627332-DE91-4998-83A6-B2EC7F080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049" y="3286720"/>
            <a:ext cx="2731801" cy="1612497"/>
          </a:xfrm>
          <a:prstGeom prst="rect">
            <a:avLst/>
          </a:prstGeom>
        </p:spPr>
      </p:pic>
      <p:sp>
        <p:nvSpPr>
          <p:cNvPr id="6" name="Rectangle: Rounded Corners 5">
            <a:extLst>
              <a:ext uri="{FF2B5EF4-FFF2-40B4-BE49-F238E27FC236}">
                <a16:creationId xmlns:a16="http://schemas.microsoft.com/office/drawing/2014/main" id="{6400505A-10F4-4C4B-A5F6-C8617CDD5ACF}"/>
              </a:ext>
            </a:extLst>
          </p:cNvPr>
          <p:cNvSpPr/>
          <p:nvPr/>
        </p:nvSpPr>
        <p:spPr>
          <a:xfrm>
            <a:off x="755650" y="4335371"/>
            <a:ext cx="7632700" cy="1160713"/>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The disaster made London a better and safer city. </a:t>
            </a:r>
            <a:br>
              <a:rPr lang="en-GB" altLang="en-US" dirty="0">
                <a:latin typeface="Twinkl" pitchFamily="2" charset="0"/>
              </a:rPr>
            </a:br>
            <a:r>
              <a:rPr lang="en-GB" altLang="en-US" dirty="0">
                <a:latin typeface="Twinkl" pitchFamily="2" charset="0"/>
              </a:rPr>
              <a:t>Streets were widened and buildings were made stronger, more fireproof and out of brick instead of wood. </a:t>
            </a:r>
          </a:p>
        </p:txBody>
      </p:sp>
      <p:sp>
        <p:nvSpPr>
          <p:cNvPr id="9" name="Rectangle: Rounded Corners 8">
            <a:extLst>
              <a:ext uri="{FF2B5EF4-FFF2-40B4-BE49-F238E27FC236}">
                <a16:creationId xmlns:a16="http://schemas.microsoft.com/office/drawing/2014/main" id="{62B3C8AC-0F0B-4C82-BBF1-32078D56C467}"/>
              </a:ext>
            </a:extLst>
          </p:cNvPr>
          <p:cNvSpPr/>
          <p:nvPr/>
        </p:nvSpPr>
        <p:spPr>
          <a:xfrm>
            <a:off x="755650" y="5629233"/>
            <a:ext cx="7632700" cy="547779"/>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A lot of rats carrying the black plague were also killed off.</a:t>
            </a:r>
          </a:p>
        </p:txBody>
      </p:sp>
    </p:spTree>
    <p:extLst>
      <p:ext uri="{BB962C8B-B14F-4D97-AF65-F5344CB8AC3E}">
        <p14:creationId xmlns:p14="http://schemas.microsoft.com/office/powerpoint/2010/main" val="10456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0FA333-3D54-4092-82C1-2D5A93A9E9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7" r="13837"/>
          <a:stretch/>
        </p:blipFill>
        <p:spPr>
          <a:xfrm>
            <a:off x="3150740" y="1692253"/>
            <a:ext cx="2842520" cy="2779086"/>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London Fire</a:t>
            </a:r>
          </a:p>
        </p:txBody>
      </p:sp>
      <p:pic>
        <p:nvPicPr>
          <p:cNvPr id="4" name="Picture 3">
            <a:extLst>
              <a:ext uri="{FF2B5EF4-FFF2-40B4-BE49-F238E27FC236}">
                <a16:creationId xmlns:a16="http://schemas.microsoft.com/office/drawing/2014/main" id="{4F88FD21-30BF-424E-985F-FC8F48696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248" y="1676900"/>
            <a:ext cx="885973" cy="4486158"/>
          </a:xfrm>
          <a:prstGeom prst="rect">
            <a:avLst/>
          </a:prstGeom>
        </p:spPr>
      </p:pic>
      <p:sp>
        <p:nvSpPr>
          <p:cNvPr id="7" name="Rectangle: Rounded Corners 6">
            <a:extLst>
              <a:ext uri="{FF2B5EF4-FFF2-40B4-BE49-F238E27FC236}">
                <a16:creationId xmlns:a16="http://schemas.microsoft.com/office/drawing/2014/main" id="{6886B21E-5DC9-47CB-9A68-30A9FC0D5289}"/>
              </a:ext>
            </a:extLst>
          </p:cNvPr>
          <p:cNvSpPr/>
          <p:nvPr/>
        </p:nvSpPr>
        <p:spPr>
          <a:xfrm>
            <a:off x="755650" y="5002345"/>
            <a:ext cx="7632700" cy="1160713"/>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The Monument to the Great Fire of London was erected.</a:t>
            </a:r>
            <a:br>
              <a:rPr lang="en-GB" altLang="en-US" dirty="0">
                <a:latin typeface="Twinkl" pitchFamily="2" charset="0"/>
              </a:rPr>
            </a:br>
            <a:r>
              <a:rPr lang="en-GB" altLang="en-US" dirty="0">
                <a:latin typeface="Twinkl" pitchFamily="2" charset="0"/>
              </a:rPr>
              <a:t>The monument still remains in place today so that no one will ever forget what happened.</a:t>
            </a:r>
          </a:p>
        </p:txBody>
      </p:sp>
    </p:spTree>
    <p:extLst>
      <p:ext uri="{BB962C8B-B14F-4D97-AF65-F5344CB8AC3E}">
        <p14:creationId xmlns:p14="http://schemas.microsoft.com/office/powerpoint/2010/main" val="16845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Great London Fire</a:t>
            </a:r>
          </a:p>
        </p:txBody>
      </p:sp>
      <p:pic>
        <p:nvPicPr>
          <p:cNvPr id="6" name="Picture 5">
            <a:extLst>
              <a:ext uri="{FF2B5EF4-FFF2-40B4-BE49-F238E27FC236}">
                <a16:creationId xmlns:a16="http://schemas.microsoft.com/office/drawing/2014/main" id="{826D2E17-8968-4438-B476-8094C7AEC6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7" name="Rectangle: Rounded Corners 6">
            <a:extLst>
              <a:ext uri="{FF2B5EF4-FFF2-40B4-BE49-F238E27FC236}">
                <a16:creationId xmlns:a16="http://schemas.microsoft.com/office/drawing/2014/main" id="{6886B21E-5DC9-47CB-9A68-30A9FC0D5289}"/>
              </a:ext>
            </a:extLst>
          </p:cNvPr>
          <p:cNvSpPr/>
          <p:nvPr/>
        </p:nvSpPr>
        <p:spPr>
          <a:xfrm>
            <a:off x="755650" y="4758045"/>
            <a:ext cx="7632700" cy="1402026"/>
          </a:xfrm>
          <a:prstGeom prst="roundRect">
            <a:avLst/>
          </a:prstGeom>
          <a:solidFill>
            <a:srgbClr val="F8BD95"/>
          </a:solidFill>
        </p:spPr>
        <p:txBody>
          <a:bodyPr wrap="square" lIns="108000" tIns="324000" rIns="108000" bIns="108000">
            <a:spAutoFit/>
          </a:bodyPr>
          <a:lstStyle/>
          <a:p>
            <a:pPr algn="ctr">
              <a:spcBef>
                <a:spcPct val="0"/>
              </a:spcBef>
              <a:buFontTx/>
              <a:buNone/>
            </a:pPr>
            <a:r>
              <a:rPr lang="en-GB" altLang="en-US" dirty="0">
                <a:latin typeface="Twinkl" pitchFamily="2" charset="0"/>
              </a:rPr>
              <a:t>Even the smallest fire can be dangerous within a few minutes. Make sure you always have a fire escape planned. If a fire starts, stay calm and leave immediately. </a:t>
            </a:r>
          </a:p>
        </p:txBody>
      </p:sp>
      <p:pic>
        <p:nvPicPr>
          <p:cNvPr id="3" name="Picture 2">
            <a:extLst>
              <a:ext uri="{FF2B5EF4-FFF2-40B4-BE49-F238E27FC236}">
                <a16:creationId xmlns:a16="http://schemas.microsoft.com/office/drawing/2014/main" id="{213DD64A-AE8F-4B15-A107-8C9C297EC3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264" y="1820639"/>
            <a:ext cx="6915942" cy="3354678"/>
          </a:xfrm>
          <a:prstGeom prst="rect">
            <a:avLst/>
          </a:prstGeom>
        </p:spPr>
      </p:pic>
    </p:spTree>
    <p:extLst>
      <p:ext uri="{BB962C8B-B14F-4D97-AF65-F5344CB8AC3E}">
        <p14:creationId xmlns:p14="http://schemas.microsoft.com/office/powerpoint/2010/main" val="26073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112</TotalTime>
  <Words>301</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Twinkl</vt:lpstr>
      <vt:lpstr>Office Theme</vt:lpstr>
      <vt:lpstr>PowerPoint Presentation</vt:lpstr>
      <vt:lpstr>The Great Fire of London</vt:lpstr>
      <vt:lpstr>The Great Fire of London</vt:lpstr>
      <vt:lpstr>The Great Fire of London</vt:lpstr>
      <vt:lpstr>The Great Fire of London</vt:lpstr>
      <vt:lpstr>The Great Fire of London</vt:lpstr>
      <vt:lpstr>The Great Fire of London</vt:lpstr>
      <vt:lpstr>The Great London Fire</vt:lpstr>
      <vt:lpstr>The Great London Fire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Dale Watson</dc:creator>
  <cp:lastModifiedBy>susan dobbie</cp:lastModifiedBy>
  <cp:revision>10</cp:revision>
  <dcterms:created xsi:type="dcterms:W3CDTF">2020-03-28T09:52:58Z</dcterms:created>
  <dcterms:modified xsi:type="dcterms:W3CDTF">2020-04-29T11:41:40Z</dcterms:modified>
</cp:coreProperties>
</file>