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2" r:id="rId5"/>
    <p:sldId id="263" r:id="rId6"/>
    <p:sldId id="264" r:id="rId7"/>
    <p:sldId id="272" r:id="rId8"/>
    <p:sldId id="273" r:id="rId9"/>
    <p:sldId id="274" r:id="rId10"/>
    <p:sldId id="275" r:id="rId11"/>
    <p:sldId id="27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F0E7-8BF1-4F25-ABFA-7F1B99E67350}" type="datetimeFigureOut">
              <a:rPr lang="en-GB" smtClean="0"/>
              <a:t>26/12/2015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A8BC-CE96-4A27-BCFD-F0F1DB7C42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743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F0E7-8BF1-4F25-ABFA-7F1B99E67350}" type="datetimeFigureOut">
              <a:rPr lang="en-GB" smtClean="0"/>
              <a:t>26/12/2015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A8BC-CE96-4A27-BCFD-F0F1DB7C42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99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F0E7-8BF1-4F25-ABFA-7F1B99E67350}" type="datetimeFigureOut">
              <a:rPr lang="en-GB" smtClean="0"/>
              <a:t>26/12/2015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A8BC-CE96-4A27-BCFD-F0F1DB7C42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91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F0E7-8BF1-4F25-ABFA-7F1B99E67350}" type="datetimeFigureOut">
              <a:rPr lang="en-GB" smtClean="0"/>
              <a:t>26/12/2015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A8BC-CE96-4A27-BCFD-F0F1DB7C42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69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F0E7-8BF1-4F25-ABFA-7F1B99E67350}" type="datetimeFigureOut">
              <a:rPr lang="en-GB" smtClean="0"/>
              <a:t>26/12/2015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A8BC-CE96-4A27-BCFD-F0F1DB7C42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343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F0E7-8BF1-4F25-ABFA-7F1B99E67350}" type="datetimeFigureOut">
              <a:rPr lang="en-GB" smtClean="0"/>
              <a:t>26/12/2015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A8BC-CE96-4A27-BCFD-F0F1DB7C42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32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F0E7-8BF1-4F25-ABFA-7F1B99E67350}" type="datetimeFigureOut">
              <a:rPr lang="en-GB" smtClean="0"/>
              <a:t>26/12/2015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A8BC-CE96-4A27-BCFD-F0F1DB7C42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503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F0E7-8BF1-4F25-ABFA-7F1B99E67350}" type="datetimeFigureOut">
              <a:rPr lang="en-GB" smtClean="0"/>
              <a:t>26/12/2015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A8BC-CE96-4A27-BCFD-F0F1DB7C42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809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F0E7-8BF1-4F25-ABFA-7F1B99E67350}" type="datetimeFigureOut">
              <a:rPr lang="en-GB" smtClean="0"/>
              <a:t>26/12/2015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A8BC-CE96-4A27-BCFD-F0F1DB7C42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79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F0E7-8BF1-4F25-ABFA-7F1B99E67350}" type="datetimeFigureOut">
              <a:rPr lang="en-GB" smtClean="0"/>
              <a:t>26/12/2015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A8BC-CE96-4A27-BCFD-F0F1DB7C42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650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F0E7-8BF1-4F25-ABFA-7F1B99E67350}" type="datetimeFigureOut">
              <a:rPr lang="en-GB" smtClean="0"/>
              <a:t>26/12/2015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A8BC-CE96-4A27-BCFD-F0F1DB7C42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966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6F0E7-8BF1-4F25-ABFA-7F1B99E67350}" type="datetimeFigureOut">
              <a:rPr lang="en-GB" smtClean="0"/>
              <a:t>26/12/2015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0A8BC-CE96-4A27-BCFD-F0F1DB7C42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026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&amp;esrc=s&amp;frm=1&amp;source=images&amp;cd=&amp;cad=rja&amp;uact=8&amp;ved=0ahUKEwjd2pvxzr_JAhWK0xoKHSi9DWcQjRwIBw&amp;url=http://justiceleague05.deviantart.com/favourites/57505275/Peter-Pan&amp;psig=AFQjCNEdxPqUCw6vqY3VlWq90kK7s9msYA&amp;ust=1449229530730095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580112" y="1484784"/>
            <a:ext cx="2808312" cy="378565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GB" sz="2400" dirty="0" smtClean="0"/>
              <a:t>What </a:t>
            </a:r>
            <a:r>
              <a:rPr lang="en-GB" sz="2400" dirty="0" smtClean="0"/>
              <a:t>can you see in the picture?</a:t>
            </a:r>
          </a:p>
          <a:p>
            <a:pPr marL="457200" indent="-457200" algn="just">
              <a:buFont typeface="+mj-lt"/>
              <a:buAutoNum type="arabicPeriod"/>
            </a:pPr>
            <a:endParaRPr lang="en-GB" sz="2400" dirty="0"/>
          </a:p>
          <a:p>
            <a:pPr marL="457200" indent="-457200" algn="just">
              <a:buFont typeface="+mj-lt"/>
              <a:buAutoNum type="arabicPeriod"/>
            </a:pPr>
            <a:r>
              <a:rPr lang="en-GB" sz="2400" dirty="0" smtClean="0"/>
              <a:t>What is happening?</a:t>
            </a:r>
          </a:p>
          <a:p>
            <a:pPr marL="457200" indent="-457200" algn="just">
              <a:buFont typeface="+mj-lt"/>
              <a:buAutoNum type="arabicPeriod"/>
            </a:pPr>
            <a:endParaRPr lang="en-GB" sz="2400" dirty="0"/>
          </a:p>
          <a:p>
            <a:pPr marL="457200" indent="-457200" algn="just">
              <a:buFont typeface="+mj-lt"/>
              <a:buAutoNum type="arabicPeriod"/>
            </a:pPr>
            <a:r>
              <a:rPr lang="en-GB" sz="2400" dirty="0" smtClean="0"/>
              <a:t>What are the moods and emotions?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1089" y="188640"/>
            <a:ext cx="676875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/>
              <a:t>Modal </a:t>
            </a:r>
            <a:r>
              <a:rPr lang="en-GB" sz="2800" u="sng" dirty="0" smtClean="0"/>
              <a:t>and Imperative Verbs</a:t>
            </a:r>
            <a:endParaRPr lang="en-GB" sz="2800" u="sng" dirty="0"/>
          </a:p>
        </p:txBody>
      </p:sp>
      <p:pic>
        <p:nvPicPr>
          <p:cNvPr id="2050" name="Picture 2" descr="https://encrypted-tbn2.gstatic.com/images?q=tbn:ANd9GcR5rUmuEUBGLqz2wy0Cq48hae1oLWmzCAfpV479ewdOtogW7Lt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53" y="1772816"/>
            <a:ext cx="5114426" cy="3619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6359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 smtClean="0"/>
              <a:t>‘All children, except one, grow up.’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 smtClean="0"/>
              <a:t>I think children </a:t>
            </a:r>
            <a:r>
              <a:rPr lang="en-GB" u="sng" dirty="0" smtClean="0"/>
              <a:t>should </a:t>
            </a:r>
            <a:r>
              <a:rPr lang="en-GB" dirty="0" smtClean="0"/>
              <a:t>not grow up. They </a:t>
            </a:r>
            <a:r>
              <a:rPr lang="en-GB" u="sng" dirty="0" smtClean="0"/>
              <a:t>could </a:t>
            </a:r>
            <a:r>
              <a:rPr lang="en-GB" dirty="0" smtClean="0"/>
              <a:t>spend all their time </a:t>
            </a:r>
            <a:r>
              <a:rPr lang="en-GB" u="sng" dirty="0" smtClean="0"/>
              <a:t>playing </a:t>
            </a:r>
            <a:r>
              <a:rPr lang="en-GB" dirty="0" smtClean="0"/>
              <a:t>on their Xboxes instead. </a:t>
            </a:r>
          </a:p>
          <a:p>
            <a:r>
              <a:rPr lang="en-GB" dirty="0" smtClean="0"/>
              <a:t>They </a:t>
            </a:r>
            <a:r>
              <a:rPr lang="en-GB" u="sng" dirty="0" smtClean="0"/>
              <a:t>can </a:t>
            </a:r>
            <a:r>
              <a:rPr lang="en-GB" dirty="0" smtClean="0"/>
              <a:t>grow up but they </a:t>
            </a:r>
            <a:r>
              <a:rPr lang="en-GB" u="sng" dirty="0" smtClean="0"/>
              <a:t>would </a:t>
            </a:r>
            <a:r>
              <a:rPr lang="en-GB" dirty="0" smtClean="0"/>
              <a:t>have to </a:t>
            </a:r>
            <a:r>
              <a:rPr lang="en-GB" u="sng" dirty="0" smtClean="0"/>
              <a:t>work </a:t>
            </a:r>
            <a:r>
              <a:rPr lang="en-GB" dirty="0" smtClean="0"/>
              <a:t>instead!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048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 smtClean="0"/>
              <a:t>‘All children, except one, grow up.’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Should children have to grow up or not? 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Use these words in your answer: 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should, will, must,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work, play, run. 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Use modals and imperatives. </a:t>
            </a:r>
          </a:p>
          <a:p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Use modals, imperatives, adverbial starts.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Use modals, imperatives, adverbial starts and ambitious punctuation such as colons and semi colons.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006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2"/>
            </a:solidFill>
          </a:ln>
        </p:spPr>
        <p:txBody>
          <a:bodyPr/>
          <a:lstStyle/>
          <a:p>
            <a:r>
              <a:rPr lang="en-GB" dirty="0" smtClean="0"/>
              <a:t>Self Assess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en-GB" dirty="0" smtClean="0"/>
              <a:t>Using a </a:t>
            </a:r>
            <a:r>
              <a:rPr lang="en-GB" b="1" u="sng" dirty="0" smtClean="0"/>
              <a:t>red</a:t>
            </a:r>
            <a:r>
              <a:rPr lang="en-GB" dirty="0" smtClean="0"/>
              <a:t> pen, </a:t>
            </a:r>
            <a:r>
              <a:rPr lang="en-GB" u="sng" dirty="0" smtClean="0"/>
              <a:t>underline and label your imperative verbs and modal verbs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539552" y="3429000"/>
            <a:ext cx="8064896" cy="29089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I think children </a:t>
            </a:r>
            <a:r>
              <a:rPr lang="en-GB" u="sng" dirty="0"/>
              <a:t>should </a:t>
            </a:r>
            <a:r>
              <a:rPr lang="en-GB" dirty="0"/>
              <a:t>not grow up. They </a:t>
            </a:r>
            <a:r>
              <a:rPr lang="en-GB" u="sng" dirty="0"/>
              <a:t>could </a:t>
            </a:r>
            <a:r>
              <a:rPr lang="en-GB" dirty="0"/>
              <a:t>spend all their time </a:t>
            </a:r>
            <a:r>
              <a:rPr lang="en-GB" u="sng" dirty="0"/>
              <a:t>playing </a:t>
            </a:r>
            <a:r>
              <a:rPr lang="en-GB" dirty="0"/>
              <a:t>on their Xboxes instead. </a:t>
            </a:r>
          </a:p>
          <a:p>
            <a:pPr marL="0" indent="0">
              <a:buNone/>
            </a:pPr>
            <a:r>
              <a:rPr lang="en-GB" dirty="0"/>
              <a:t>They </a:t>
            </a:r>
            <a:r>
              <a:rPr lang="en-GB" u="sng" dirty="0"/>
              <a:t>can </a:t>
            </a:r>
            <a:r>
              <a:rPr lang="en-GB" dirty="0"/>
              <a:t>grow up but they </a:t>
            </a:r>
            <a:r>
              <a:rPr lang="en-GB" u="sng" dirty="0"/>
              <a:t>would </a:t>
            </a:r>
            <a:r>
              <a:rPr lang="en-GB" dirty="0"/>
              <a:t>have to </a:t>
            </a:r>
            <a:r>
              <a:rPr lang="en-GB" u="sng" dirty="0"/>
              <a:t>work </a:t>
            </a:r>
            <a:r>
              <a:rPr lang="en-GB" dirty="0"/>
              <a:t>instead!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60232" y="2182504"/>
            <a:ext cx="1296144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Modal verb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639932" y="4365104"/>
            <a:ext cx="1656184" cy="830997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Imperative verb</a:t>
            </a:r>
            <a:endParaRPr lang="en-GB" sz="2400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317095" y="2582691"/>
            <a:ext cx="2343137" cy="84630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831494" y="4365104"/>
            <a:ext cx="576064" cy="6480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689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200" y="116632"/>
            <a:ext cx="8568952" cy="1143000"/>
          </a:xfrm>
          <a:solidFill>
            <a:srgbClr val="FFFFCC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Learning Objective: </a:t>
            </a:r>
            <a:r>
              <a:rPr lang="en-GB" sz="3600" dirty="0" smtClean="0"/>
              <a:t>To identify and use modal and imperative verbs.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16569" y="1268760"/>
            <a:ext cx="309634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WILF:</a:t>
            </a:r>
            <a:endParaRPr lang="en-GB" sz="3600" dirty="0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81863" y="2967170"/>
            <a:ext cx="8784976" cy="954107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n-GB" sz="2800" dirty="0" smtClean="0">
                <a:solidFill>
                  <a:schemeClr val="bg1"/>
                </a:solidFill>
                <a:latin typeface="+mj-lt"/>
              </a:rPr>
              <a:t>I can identify and use some modal and imperative verbs accurately. </a:t>
            </a:r>
            <a:endParaRPr lang="en-GB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81328" y="4019047"/>
            <a:ext cx="8784976" cy="95410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n-GB" sz="2800" dirty="0" smtClean="0">
                <a:solidFill>
                  <a:schemeClr val="bg1"/>
                </a:solidFill>
                <a:latin typeface="+mj-lt"/>
              </a:rPr>
              <a:t>I can identify and use a variety of modal and imperative verbs accurately and consistently. </a:t>
            </a:r>
            <a:endParaRPr lang="en-GB" sz="2800" dirty="0"/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21304" y="5205593"/>
            <a:ext cx="8784976" cy="954107"/>
          </a:xfrm>
          <a:prstGeom prst="rect">
            <a:avLst/>
          </a:prstGeom>
          <a:solidFill>
            <a:srgbClr val="FF000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tabLst>
                <a:tab pos="1428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428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428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428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428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dirty="0" smtClean="0">
                <a:solidFill>
                  <a:schemeClr val="bg1"/>
                </a:solidFill>
                <a:latin typeface="+mj-lt"/>
              </a:rPr>
              <a:t>I can identify and use a wide range of modal and imperative verbs creatively and accurately. </a:t>
            </a:r>
            <a:endParaRPr lang="en-GB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113455" y="1915532"/>
            <a:ext cx="8784976" cy="9541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n-GB" sz="2800" dirty="0" smtClean="0">
                <a:latin typeface="+mj-lt"/>
              </a:rPr>
              <a:t>I can write some sentences with modal and imperative verbs in. </a:t>
            </a:r>
            <a:endParaRPr lang="en-GB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81505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Title - </a:t>
            </a:r>
            <a:r>
              <a:rPr lang="en-GB" u="sng" dirty="0" smtClean="0"/>
              <a:t>Modal Verbs</a:t>
            </a:r>
            <a:endParaRPr lang="en-GB" u="sng" dirty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467544" y="1700808"/>
            <a:ext cx="4367212" cy="4759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u="sng" dirty="0" smtClean="0"/>
              <a:t>Modal Verbs</a:t>
            </a:r>
          </a:p>
          <a:p>
            <a:endParaRPr lang="en-GB" sz="2400" b="1" u="sng" dirty="0" smtClean="0"/>
          </a:p>
          <a:p>
            <a:r>
              <a:rPr lang="en-GB" sz="2400" b="1" dirty="0" smtClean="0"/>
              <a:t>could</a:t>
            </a:r>
          </a:p>
          <a:p>
            <a:r>
              <a:rPr lang="en-GB" sz="2400" b="1" dirty="0" smtClean="0"/>
              <a:t>might</a:t>
            </a:r>
          </a:p>
          <a:p>
            <a:r>
              <a:rPr lang="en-GB" sz="2400" b="1" dirty="0" smtClean="0"/>
              <a:t>should </a:t>
            </a:r>
          </a:p>
          <a:p>
            <a:r>
              <a:rPr lang="en-GB" sz="2400" b="1" dirty="0" smtClean="0"/>
              <a:t>may</a:t>
            </a:r>
          </a:p>
          <a:p>
            <a:r>
              <a:rPr lang="en-GB" sz="2400" b="1" dirty="0" smtClean="0"/>
              <a:t>ought</a:t>
            </a:r>
          </a:p>
          <a:p>
            <a:r>
              <a:rPr lang="en-GB" sz="2400" b="1" dirty="0" smtClean="0"/>
              <a:t>must</a:t>
            </a:r>
          </a:p>
          <a:p>
            <a:r>
              <a:rPr lang="en-GB" sz="2400" b="1" dirty="0" smtClean="0"/>
              <a:t>would</a:t>
            </a:r>
            <a:endParaRPr lang="en-GB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004048" y="1844824"/>
            <a:ext cx="38884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effectLst/>
              </a:rPr>
              <a:t>We use modal verbs to show if we believe something is certain, probable or possible (or not).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39792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Title - </a:t>
            </a:r>
            <a:r>
              <a:rPr lang="en-GB" u="sng" dirty="0" smtClean="0"/>
              <a:t>Modal Verbs</a:t>
            </a:r>
            <a:endParaRPr lang="en-GB" u="sng" dirty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467544" y="1592996"/>
            <a:ext cx="4367212" cy="4759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u="sng" dirty="0" smtClean="0"/>
              <a:t>Modal Verbs</a:t>
            </a:r>
          </a:p>
          <a:p>
            <a:endParaRPr lang="en-GB" sz="2400" b="1" u="sng" dirty="0" smtClean="0"/>
          </a:p>
          <a:p>
            <a:r>
              <a:rPr lang="en-GB" sz="2400" b="1" dirty="0" smtClean="0"/>
              <a:t>could</a:t>
            </a:r>
          </a:p>
          <a:p>
            <a:r>
              <a:rPr lang="en-GB" sz="2400" b="1" dirty="0" smtClean="0"/>
              <a:t>might</a:t>
            </a:r>
          </a:p>
          <a:p>
            <a:r>
              <a:rPr lang="en-GB" sz="2400" b="1" dirty="0" smtClean="0"/>
              <a:t>should </a:t>
            </a:r>
          </a:p>
          <a:p>
            <a:r>
              <a:rPr lang="en-GB" sz="2400" b="1" dirty="0" smtClean="0"/>
              <a:t>may</a:t>
            </a:r>
          </a:p>
          <a:p>
            <a:r>
              <a:rPr lang="en-GB" sz="2400" b="1" dirty="0" smtClean="0"/>
              <a:t>ought</a:t>
            </a:r>
          </a:p>
          <a:p>
            <a:r>
              <a:rPr lang="en-GB" sz="2400" b="1" dirty="0" smtClean="0"/>
              <a:t>must</a:t>
            </a:r>
          </a:p>
          <a:p>
            <a:r>
              <a:rPr lang="en-GB" sz="2400" b="1" dirty="0" smtClean="0"/>
              <a:t>would</a:t>
            </a:r>
            <a:endParaRPr lang="en-GB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004048" y="1592996"/>
            <a:ext cx="3888432" cy="39703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prstClr val="black"/>
                </a:solidFill>
              </a:rPr>
              <a:t>What is the difference between these two sentences?</a:t>
            </a:r>
          </a:p>
          <a:p>
            <a:endParaRPr lang="en-GB" sz="2800" dirty="0" smtClean="0">
              <a:solidFill>
                <a:prstClr val="black"/>
              </a:solidFill>
            </a:endParaRPr>
          </a:p>
          <a:p>
            <a:r>
              <a:rPr lang="en-GB" sz="2800" dirty="0" smtClean="0">
                <a:solidFill>
                  <a:srgbClr val="0070C0"/>
                </a:solidFill>
              </a:rPr>
              <a:t>You </a:t>
            </a:r>
            <a:r>
              <a:rPr lang="en-GB" sz="2800" b="1" dirty="0" smtClean="0">
                <a:solidFill>
                  <a:srgbClr val="0070C0"/>
                </a:solidFill>
              </a:rPr>
              <a:t>must</a:t>
            </a:r>
            <a:r>
              <a:rPr lang="en-GB" sz="2800" dirty="0" smtClean="0">
                <a:solidFill>
                  <a:srgbClr val="0070C0"/>
                </a:solidFill>
              </a:rPr>
              <a:t> do your homework. </a:t>
            </a:r>
          </a:p>
          <a:p>
            <a:endParaRPr lang="en-GB" sz="2800" dirty="0" smtClean="0">
              <a:solidFill>
                <a:prstClr val="black"/>
              </a:solidFill>
            </a:endParaRPr>
          </a:p>
          <a:p>
            <a:r>
              <a:rPr lang="en-GB" sz="2800" dirty="0" smtClean="0">
                <a:solidFill>
                  <a:schemeClr val="accent3">
                    <a:lumMod val="75000"/>
                  </a:schemeClr>
                </a:solidFill>
              </a:rPr>
              <a:t>You </a:t>
            </a:r>
            <a:r>
              <a:rPr lang="en-GB" sz="2800" b="1" dirty="0" smtClean="0">
                <a:solidFill>
                  <a:schemeClr val="accent3">
                    <a:lumMod val="75000"/>
                  </a:schemeClr>
                </a:solidFill>
              </a:rPr>
              <a:t>could </a:t>
            </a:r>
            <a:r>
              <a:rPr lang="en-GB" sz="2800" dirty="0" smtClean="0">
                <a:solidFill>
                  <a:schemeClr val="accent3">
                    <a:lumMod val="75000"/>
                  </a:schemeClr>
                </a:solidFill>
              </a:rPr>
              <a:t>do your homework. </a:t>
            </a:r>
            <a:endParaRPr lang="en-GB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74516" y="2492896"/>
            <a:ext cx="2160240" cy="3785652"/>
          </a:xfrm>
          <a:prstGeom prst="rect">
            <a:avLst/>
          </a:prstGeom>
          <a:solidFill>
            <a:srgbClr val="FFCC99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7030A0"/>
                </a:solidFill>
              </a:rPr>
              <a:t>What is a modal verb?</a:t>
            </a:r>
          </a:p>
          <a:p>
            <a:endParaRPr lang="en-GB" sz="2400" dirty="0">
              <a:solidFill>
                <a:prstClr val="black"/>
              </a:solidFill>
            </a:endParaRPr>
          </a:p>
          <a:p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</a:rPr>
              <a:t>Write 3 examples.</a:t>
            </a:r>
          </a:p>
          <a:p>
            <a:endParaRPr lang="en-GB" sz="2400" dirty="0">
              <a:solidFill>
                <a:prstClr val="black"/>
              </a:solidFill>
            </a:endParaRPr>
          </a:p>
          <a:p>
            <a:r>
              <a:rPr lang="en-GB" sz="2400" dirty="0" smtClean="0">
                <a:solidFill>
                  <a:srgbClr val="FF0000"/>
                </a:solidFill>
              </a:rPr>
              <a:t>Write 3 sentences with different modals in. 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35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8064" y="1600200"/>
            <a:ext cx="3538736" cy="4525963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r>
              <a:rPr lang="en-GB" dirty="0" smtClean="0"/>
              <a:t>Imperative verbs are orders or commands. They tell you what to do!</a:t>
            </a:r>
          </a:p>
          <a:p>
            <a:r>
              <a:rPr lang="en-GB" dirty="0" smtClean="0"/>
              <a:t>Can we think of some more examples?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Title - </a:t>
            </a:r>
            <a:r>
              <a:rPr lang="en-GB" u="sng" dirty="0" smtClean="0"/>
              <a:t>Imperative Verbs</a:t>
            </a:r>
            <a:endParaRPr lang="en-GB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12776"/>
            <a:ext cx="3987800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4154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8064" y="1600200"/>
            <a:ext cx="3538736" cy="4525963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r>
              <a:rPr lang="en-GB" dirty="0" smtClean="0"/>
              <a:t>They tell you what to do.</a:t>
            </a:r>
          </a:p>
          <a:p>
            <a:endParaRPr lang="en-GB" dirty="0"/>
          </a:p>
          <a:p>
            <a:r>
              <a:rPr lang="en-GB" dirty="0" smtClean="0"/>
              <a:t>They are doing words.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Title - </a:t>
            </a:r>
            <a:r>
              <a:rPr lang="en-GB" u="sng" dirty="0" smtClean="0"/>
              <a:t>Imperative Verbs</a:t>
            </a:r>
            <a:endParaRPr lang="en-GB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12776"/>
            <a:ext cx="3987800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987824" y="2276872"/>
            <a:ext cx="2160240" cy="4154984"/>
          </a:xfrm>
          <a:prstGeom prst="rect">
            <a:avLst/>
          </a:prstGeom>
          <a:solidFill>
            <a:srgbClr val="FFCC99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7030A0"/>
                </a:solidFill>
              </a:rPr>
              <a:t>What is an imperative verb?</a:t>
            </a:r>
          </a:p>
          <a:p>
            <a:endParaRPr lang="en-GB" sz="2400" dirty="0">
              <a:solidFill>
                <a:prstClr val="black"/>
              </a:solidFill>
            </a:endParaRPr>
          </a:p>
          <a:p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</a:rPr>
              <a:t>Write 3 examples.</a:t>
            </a:r>
          </a:p>
          <a:p>
            <a:endParaRPr lang="en-GB" sz="2400" dirty="0">
              <a:solidFill>
                <a:prstClr val="black"/>
              </a:solidFill>
            </a:endParaRPr>
          </a:p>
          <a:p>
            <a:r>
              <a:rPr lang="en-GB" sz="2400" dirty="0" smtClean="0">
                <a:solidFill>
                  <a:srgbClr val="FF0000"/>
                </a:solidFill>
              </a:rPr>
              <a:t>Write 3 sentences with different imperatives in. 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121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09120"/>
            <a:ext cx="9036496" cy="2232248"/>
          </a:xfrm>
        </p:spPr>
        <p:txBody>
          <a:bodyPr>
            <a:noAutofit/>
          </a:bodyPr>
          <a:lstStyle/>
          <a:p>
            <a:r>
              <a:rPr lang="en-GB" sz="2800" dirty="0" smtClean="0">
                <a:solidFill>
                  <a:schemeClr val="accent3">
                    <a:lumMod val="50000"/>
                  </a:schemeClr>
                </a:solidFill>
              </a:rPr>
              <a:t>Look for these words in the paragraph 1: </a:t>
            </a:r>
            <a:r>
              <a:rPr lang="en-GB" sz="2800" u="sng" dirty="0" smtClean="0">
                <a:solidFill>
                  <a:schemeClr val="accent3">
                    <a:lumMod val="50000"/>
                  </a:schemeClr>
                </a:solidFill>
              </a:rPr>
              <a:t>playing </a:t>
            </a:r>
            <a:r>
              <a:rPr lang="en-GB" sz="2800" dirty="0" smtClean="0">
                <a:solidFill>
                  <a:schemeClr val="accent3">
                    <a:lumMod val="50000"/>
                  </a:schemeClr>
                </a:solidFill>
              </a:rPr>
              <a:t>and </a:t>
            </a:r>
            <a:r>
              <a:rPr lang="en-GB" sz="2800" u="sng" dirty="0" smtClean="0">
                <a:solidFill>
                  <a:schemeClr val="accent3">
                    <a:lumMod val="50000"/>
                  </a:schemeClr>
                </a:solidFill>
              </a:rPr>
              <a:t>must</a:t>
            </a:r>
            <a:r>
              <a:rPr lang="en-GB" sz="28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br>
              <a:rPr lang="en-GB" sz="28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GB" sz="2800" dirty="0" smtClean="0">
                <a:solidFill>
                  <a:srgbClr val="7030A0"/>
                </a:solidFill>
              </a:rPr>
              <a:t>Label all the modal and imperatives in paragraph 1.</a:t>
            </a:r>
            <a:br>
              <a:rPr lang="en-GB" sz="2800" dirty="0" smtClean="0">
                <a:solidFill>
                  <a:srgbClr val="7030A0"/>
                </a:solidFill>
              </a:rPr>
            </a:br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</a:rPr>
              <a:t>Label all the modals and imperatives in paragraph </a:t>
            </a:r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</a:rPr>
              <a:t>1 and 2.</a:t>
            </a:r>
            <a:br>
              <a:rPr lang="en-GB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2800" dirty="0" smtClean="0">
                <a:solidFill>
                  <a:srgbClr val="FF0000"/>
                </a:solidFill>
              </a:rPr>
              <a:t>Label </a:t>
            </a:r>
            <a:r>
              <a:rPr lang="en-GB" sz="2800" dirty="0" smtClean="0">
                <a:solidFill>
                  <a:srgbClr val="FF0000"/>
                </a:solidFill>
              </a:rPr>
              <a:t>all the modals and imperatives across the text.  </a:t>
            </a:r>
            <a:endParaRPr lang="en-GB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69" t="32954" r="27268" b="16865"/>
          <a:stretch/>
        </p:blipFill>
        <p:spPr bwMode="auto">
          <a:xfrm>
            <a:off x="755576" y="116632"/>
            <a:ext cx="7416824" cy="4455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498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69" t="32954" r="27268" b="16865"/>
          <a:stretch/>
        </p:blipFill>
        <p:spPr bwMode="auto">
          <a:xfrm>
            <a:off x="395536" y="917675"/>
            <a:ext cx="8255890" cy="4959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812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 smtClean="0"/>
              <a:t>‘All children, except one, grow up.’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 smtClean="0"/>
              <a:t>Should children have to grow up or not? 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678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416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Learning Objective: To identify and use modal and imperative verbs. </vt:lpstr>
      <vt:lpstr>Title - Modal Verbs</vt:lpstr>
      <vt:lpstr>Title - Modal Verbs</vt:lpstr>
      <vt:lpstr>Title - Imperative Verbs</vt:lpstr>
      <vt:lpstr>Title - Imperative Verbs</vt:lpstr>
      <vt:lpstr>Look for these words in the paragraph 1: playing and must. Label all the modal and imperatives in paragraph 1. Label all the modals and imperatives in paragraph 1 and 2. Label all the modals and imperatives across the text.  </vt:lpstr>
      <vt:lpstr>PowerPoint Presentation</vt:lpstr>
      <vt:lpstr>‘All children, except one, grow up.’ </vt:lpstr>
      <vt:lpstr>‘All children, except one, grow up.’ </vt:lpstr>
      <vt:lpstr>‘All children, except one, grow up.’ </vt:lpstr>
      <vt:lpstr>Self Assess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Salt E</dc:creator>
  <cp:lastModifiedBy>Emma Salt</cp:lastModifiedBy>
  <cp:revision>10</cp:revision>
  <dcterms:created xsi:type="dcterms:W3CDTF">2015-12-03T11:34:06Z</dcterms:created>
  <dcterms:modified xsi:type="dcterms:W3CDTF">2015-12-26T16:38:05Z</dcterms:modified>
</cp:coreProperties>
</file>