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73" r:id="rId2"/>
    <p:sldId id="272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67" r:id="rId13"/>
  </p:sldIdLst>
  <p:sldSz cx="9144000" cy="6858000" type="screen4x3"/>
  <p:notesSz cx="6858000" cy="9144000"/>
  <p:embeddedFontLst>
    <p:embeddedFont>
      <p:font typeface="Twinkl" pitchFamily="2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assoon Infant Rg" panose="02000503030000020003" pitchFamily="50" charset="0"/>
      <p:regular r:id="rId22"/>
      <p:bold r:id="rId23"/>
    </p:embeddedFont>
    <p:embeddedFont>
      <p:font typeface="Sassoon Infant Md" panose="02000603050000020003" pitchFamily="50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5B59"/>
    <a:srgbClr val="F3F2E5"/>
    <a:srgbClr val="EBEAD6"/>
    <a:srgbClr val="A83739"/>
    <a:srgbClr val="E6E6E6"/>
    <a:srgbClr val="934E43"/>
    <a:srgbClr val="DAC493"/>
    <a:srgbClr val="C3472E"/>
    <a:srgbClr val="E5DCD1"/>
    <a:srgbClr val="D1C1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60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curriculum-for-excellence-second-social-studies/curriculum-for-excellence-second-social-studies-people-past-events-and-societies/curriculum-for-excellence-second-social-studies-people-past-events-and-societies-the-second-world-warhttps:/www.twinkl.co.uk/resources/curriculum-for-excellence-second-social-studies/curriculum-for-excellence-second-social-studies-people-past-events-and-societies/curriculum-for-excellence-second-social-studies-people-past-events-and-societies-the-second-world-war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00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982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95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3" y="349371"/>
            <a:ext cx="8235058" cy="628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8" r:id="rId5"/>
    <p:sldLayoutId id="2147483669" r:id="rId6"/>
    <p:sldLayoutId id="2147483670" r:id="rId7"/>
    <p:sldLayoutId id="2147483671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slide" Target="slide9.xml"/><Relationship Id="rId5" Type="http://schemas.openxmlformats.org/officeDocument/2006/relationships/image" Target="../media/image12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slide" Target="slide7.xml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5" Type="http://schemas.openxmlformats.org/officeDocument/2006/relationships/image" Target="../media/image12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slide" Target="slide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slide" Target="slide9.xml"/><Relationship Id="rId4" Type="http://schemas.openxmlformats.org/officeDocument/2006/relationships/image" Target="../media/image23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slide" Target="slide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slide" Target="slide10.xml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436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722">
            <a:off x="4828383" y="-3210626"/>
            <a:ext cx="3830153" cy="270836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3F2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" name="Question"/>
          <p:cNvSpPr/>
          <p:nvPr/>
        </p:nvSpPr>
        <p:spPr>
          <a:xfrm>
            <a:off x="685707" y="1511862"/>
            <a:ext cx="37879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Sassoon Infant Rg" panose="02000503030000020003" pitchFamily="50" charset="0"/>
              </a:rPr>
              <a:t>How many factories and homes were left undamaged after the </a:t>
            </a:r>
            <a:br>
              <a:rPr lang="en-GB" dirty="0">
                <a:latin typeface="Sassoon Infant Rg" panose="02000503030000020003" pitchFamily="50" charset="0"/>
              </a:rPr>
            </a:br>
            <a:r>
              <a:rPr lang="en-GB" dirty="0">
                <a:latin typeface="Sassoon Infant Rg" panose="02000503030000020003" pitchFamily="50" charset="0"/>
              </a:rPr>
              <a:t>Clydebank Blitz?</a:t>
            </a:r>
          </a:p>
        </p:txBody>
      </p:sp>
      <p:sp>
        <p:nvSpPr>
          <p:cNvPr id="37" name="Title"/>
          <p:cNvSpPr txBox="1">
            <a:spLocks/>
          </p:cNvSpPr>
          <p:nvPr/>
        </p:nvSpPr>
        <p:spPr>
          <a:xfrm>
            <a:off x="685707" y="774472"/>
            <a:ext cx="3764545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Question 9</a:t>
            </a:r>
          </a:p>
        </p:txBody>
      </p:sp>
      <p:pic>
        <p:nvPicPr>
          <p:cNvPr id="12" name="Paper Cli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5441" y="1633465"/>
            <a:ext cx="322648" cy="1282292"/>
          </a:xfrm>
          <a:prstGeom prst="rect">
            <a:avLst/>
          </a:prstGeom>
        </p:spPr>
      </p:pic>
      <p:sp>
        <p:nvSpPr>
          <p:cNvPr id="17" name="Answer 1"/>
          <p:cNvSpPr txBox="1"/>
          <p:nvPr/>
        </p:nvSpPr>
        <p:spPr>
          <a:xfrm>
            <a:off x="630732" y="2991326"/>
            <a:ext cx="3867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latin typeface="Sassoon Infant Rg" panose="02000503030000020003" pitchFamily="50" charset="0"/>
              </a:rPr>
              <a:t>All factories were damaged and destroyed and less than ten homes were left undamaged. </a:t>
            </a:r>
          </a:p>
        </p:txBody>
      </p:sp>
      <p:pic>
        <p:nvPicPr>
          <p:cNvPr id="18" name="Next Questio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35" y="5573703"/>
            <a:ext cx="1233456" cy="725072"/>
          </a:xfrm>
          <a:prstGeom prst="rect">
            <a:avLst/>
          </a:prstGeom>
        </p:spPr>
      </p:pic>
      <p:pic>
        <p:nvPicPr>
          <p:cNvPr id="19" name="LAst Questio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0" y="5573703"/>
            <a:ext cx="1233456" cy="728156"/>
          </a:xfrm>
          <a:prstGeom prst="rect">
            <a:avLst/>
          </a:prstGeom>
        </p:spPr>
      </p:pic>
      <p:grpSp>
        <p:nvGrpSpPr>
          <p:cNvPr id="13" name="Reveal Answer"/>
          <p:cNvGrpSpPr/>
          <p:nvPr/>
        </p:nvGrpSpPr>
        <p:grpSpPr>
          <a:xfrm rot="21015548">
            <a:off x="3394586" y="2113885"/>
            <a:ext cx="927863" cy="921752"/>
            <a:chOff x="3367153" y="1722931"/>
            <a:chExt cx="1127355" cy="11199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53" y="1722931"/>
              <a:ext cx="1127355" cy="1119930"/>
            </a:xfrm>
            <a:prstGeom prst="rect">
              <a:avLst/>
            </a:prstGeom>
          </p:spPr>
        </p:pic>
        <p:sp>
          <p:nvSpPr>
            <p:cNvPr id="15" name="Reveal Answer"/>
            <p:cNvSpPr/>
            <p:nvPr/>
          </p:nvSpPr>
          <p:spPr>
            <a:xfrm>
              <a:off x="3368237" y="1987251"/>
              <a:ext cx="1125185" cy="55071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rgbClr val="815B59"/>
                  </a:solidFill>
                </a:rPr>
                <a:t>Reveal 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04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0.625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296">
            <a:off x="-4663725" y="920432"/>
            <a:ext cx="3830153" cy="270836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3F2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" name="Question"/>
          <p:cNvSpPr/>
          <p:nvPr/>
        </p:nvSpPr>
        <p:spPr>
          <a:xfrm>
            <a:off x="685707" y="1511862"/>
            <a:ext cx="3787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Sassoon Infant Md" panose="02000603050000020003" pitchFamily="50" charset="0"/>
              </a:rPr>
              <a:t>What happened after the </a:t>
            </a:r>
            <a:br>
              <a:rPr lang="en-GB" dirty="0">
                <a:latin typeface="Sassoon Infant Md" panose="02000603050000020003" pitchFamily="50" charset="0"/>
              </a:rPr>
            </a:br>
            <a:r>
              <a:rPr lang="en-GB" dirty="0">
                <a:latin typeface="Sassoon Infant Md" panose="02000603050000020003" pitchFamily="50" charset="0"/>
              </a:rPr>
              <a:t>Clydebank Blitz?</a:t>
            </a:r>
          </a:p>
        </p:txBody>
      </p:sp>
      <p:sp>
        <p:nvSpPr>
          <p:cNvPr id="37" name="Title"/>
          <p:cNvSpPr txBox="1">
            <a:spLocks/>
          </p:cNvSpPr>
          <p:nvPr/>
        </p:nvSpPr>
        <p:spPr>
          <a:xfrm>
            <a:off x="685707" y="774472"/>
            <a:ext cx="3764545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Question 10</a:t>
            </a:r>
          </a:p>
        </p:txBody>
      </p:sp>
      <p:pic>
        <p:nvPicPr>
          <p:cNvPr id="12" name="Paper Cli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5441" y="1633465"/>
            <a:ext cx="322648" cy="1282292"/>
          </a:xfrm>
          <a:prstGeom prst="rect">
            <a:avLst/>
          </a:prstGeom>
        </p:spPr>
      </p:pic>
      <p:sp>
        <p:nvSpPr>
          <p:cNvPr id="17" name="Answer 1"/>
          <p:cNvSpPr txBox="1"/>
          <p:nvPr/>
        </p:nvSpPr>
        <p:spPr>
          <a:xfrm>
            <a:off x="630732" y="3107487"/>
            <a:ext cx="3867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dirty="0">
                <a:latin typeface="Sassoon Infant Md" panose="02000603050000020003" pitchFamily="50" charset="0"/>
              </a:rPr>
              <a:t>Some workers quickly returned back to work to restore Clydebank’s homes and factories. Within a few weeks, factories were back to producing vast amounts of arms, munitions and battleships. However, some workers and residents never returned to Clydebank again. </a:t>
            </a:r>
          </a:p>
        </p:txBody>
      </p:sp>
      <p:pic>
        <p:nvPicPr>
          <p:cNvPr id="18" name="LAst Questio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0" y="5573703"/>
            <a:ext cx="1233456" cy="728156"/>
          </a:xfrm>
          <a:prstGeom prst="rect">
            <a:avLst/>
          </a:prstGeom>
        </p:spPr>
      </p:pic>
      <p:grpSp>
        <p:nvGrpSpPr>
          <p:cNvPr id="11" name="Reveal Answer"/>
          <p:cNvGrpSpPr/>
          <p:nvPr/>
        </p:nvGrpSpPr>
        <p:grpSpPr>
          <a:xfrm rot="21015548">
            <a:off x="3394586" y="2113885"/>
            <a:ext cx="927863" cy="921752"/>
            <a:chOff x="3367153" y="1722931"/>
            <a:chExt cx="1127355" cy="11199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53" y="1722931"/>
              <a:ext cx="1127355" cy="1119930"/>
            </a:xfrm>
            <a:prstGeom prst="rect">
              <a:avLst/>
            </a:prstGeom>
          </p:spPr>
        </p:pic>
        <p:sp>
          <p:nvSpPr>
            <p:cNvPr id="14" name="Reveal Answer"/>
            <p:cNvSpPr/>
            <p:nvPr/>
          </p:nvSpPr>
          <p:spPr>
            <a:xfrm>
              <a:off x="3368237" y="1987251"/>
              <a:ext cx="1125185" cy="55071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rgbClr val="815B59"/>
                  </a:solidFill>
                </a:rPr>
                <a:t>Reveal 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9131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1.02743 0.023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72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020">
            <a:off x="4826229" y="1117475"/>
            <a:ext cx="3809403" cy="252557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3F2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39" name="Group 38"/>
          <p:cNvGrpSpPr/>
          <p:nvPr/>
        </p:nvGrpSpPr>
        <p:grpSpPr>
          <a:xfrm rot="457020">
            <a:off x="6783229" y="1946806"/>
            <a:ext cx="1428035" cy="231986"/>
            <a:chOff x="4574889" y="3279030"/>
            <a:chExt cx="1509500" cy="245221"/>
          </a:xfrm>
        </p:grpSpPr>
        <p:sp>
          <p:nvSpPr>
            <p:cNvPr id="6" name="Oval 5"/>
            <p:cNvSpPr/>
            <p:nvPr/>
          </p:nvSpPr>
          <p:spPr>
            <a:xfrm>
              <a:off x="4587782" y="3279030"/>
              <a:ext cx="114118" cy="114118"/>
            </a:xfrm>
            <a:prstGeom prst="ellipse">
              <a:avLst/>
            </a:prstGeom>
            <a:solidFill>
              <a:srgbClr val="BF0A2A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4574889" y="3410133"/>
              <a:ext cx="114118" cy="114118"/>
            </a:xfrm>
            <a:prstGeom prst="ellipse">
              <a:avLst/>
            </a:prstGeom>
            <a:solidFill>
              <a:srgbClr val="BF0A2A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5970271" y="3410133"/>
              <a:ext cx="114118" cy="114118"/>
            </a:xfrm>
            <a:prstGeom prst="ellipse">
              <a:avLst/>
            </a:prstGeom>
            <a:solidFill>
              <a:srgbClr val="BF0A2A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/>
          <p:cNvGrpSpPr/>
          <p:nvPr/>
        </p:nvGrpSpPr>
        <p:grpSpPr>
          <a:xfrm rot="457020">
            <a:off x="5415501" y="1544635"/>
            <a:ext cx="3082729" cy="1671248"/>
            <a:chOff x="3175207" y="2920359"/>
            <a:chExt cx="3258588" cy="1766587"/>
          </a:xfrm>
        </p:grpSpPr>
        <p:sp>
          <p:nvSpPr>
            <p:cNvPr id="23" name="Oval 22"/>
            <p:cNvSpPr/>
            <p:nvPr/>
          </p:nvSpPr>
          <p:spPr>
            <a:xfrm>
              <a:off x="4386780" y="3207031"/>
              <a:ext cx="114118" cy="114118"/>
            </a:xfrm>
            <a:prstGeom prst="ellipse">
              <a:avLst/>
            </a:prstGeom>
            <a:solidFill>
              <a:srgbClr val="65186A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4439372" y="3353274"/>
              <a:ext cx="114118" cy="114118"/>
            </a:xfrm>
            <a:prstGeom prst="ellipse">
              <a:avLst/>
            </a:prstGeom>
            <a:solidFill>
              <a:srgbClr val="65186A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6319677" y="4572828"/>
              <a:ext cx="114118" cy="114118"/>
            </a:xfrm>
            <a:prstGeom prst="ellipse">
              <a:avLst/>
            </a:prstGeom>
            <a:solidFill>
              <a:srgbClr val="65186A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5944493" y="4261297"/>
              <a:ext cx="114118" cy="114118"/>
            </a:xfrm>
            <a:prstGeom prst="ellipse">
              <a:avLst/>
            </a:prstGeom>
            <a:solidFill>
              <a:srgbClr val="65186A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3175207" y="2920359"/>
              <a:ext cx="114118" cy="114118"/>
            </a:xfrm>
            <a:prstGeom prst="ellipse">
              <a:avLst/>
            </a:prstGeom>
            <a:solidFill>
              <a:srgbClr val="65186A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5318332" y="3715697"/>
              <a:ext cx="114118" cy="114118"/>
            </a:xfrm>
            <a:prstGeom prst="ellipse">
              <a:avLst/>
            </a:prstGeom>
            <a:solidFill>
              <a:srgbClr val="65186A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5446934" y="3499670"/>
              <a:ext cx="114118" cy="114118"/>
            </a:xfrm>
            <a:prstGeom prst="ellipse">
              <a:avLst/>
            </a:prstGeom>
            <a:solidFill>
              <a:srgbClr val="65186A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3314701" y="3409841"/>
              <a:ext cx="114118" cy="114118"/>
            </a:xfrm>
            <a:prstGeom prst="ellipse">
              <a:avLst/>
            </a:prstGeom>
            <a:solidFill>
              <a:srgbClr val="65186A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5351684" y="3013304"/>
              <a:ext cx="114118" cy="114118"/>
            </a:xfrm>
            <a:prstGeom prst="ellipse">
              <a:avLst/>
            </a:prstGeom>
            <a:solidFill>
              <a:srgbClr val="65186A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Question"/>
          <p:cNvSpPr/>
          <p:nvPr/>
        </p:nvSpPr>
        <p:spPr>
          <a:xfrm>
            <a:off x="1009420" y="1511862"/>
            <a:ext cx="3098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Sassoon Infant Rg" panose="02000503030000020003" pitchFamily="50" charset="0"/>
              </a:rPr>
              <a:t>Can you name two Axis Powers and two Allies?</a:t>
            </a:r>
          </a:p>
        </p:txBody>
      </p:sp>
      <p:sp>
        <p:nvSpPr>
          <p:cNvPr id="37" name="Title"/>
          <p:cNvSpPr txBox="1">
            <a:spLocks/>
          </p:cNvSpPr>
          <p:nvPr/>
        </p:nvSpPr>
        <p:spPr>
          <a:xfrm>
            <a:off x="685707" y="774472"/>
            <a:ext cx="3764545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Question 1</a:t>
            </a:r>
          </a:p>
        </p:txBody>
      </p:sp>
      <p:pic>
        <p:nvPicPr>
          <p:cNvPr id="12" name="Paper Cli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444" y="320039"/>
            <a:ext cx="322648" cy="1282292"/>
          </a:xfrm>
          <a:prstGeom prst="rect">
            <a:avLst/>
          </a:prstGeom>
        </p:spPr>
      </p:pic>
      <p:sp>
        <p:nvSpPr>
          <p:cNvPr id="17" name="Answer 1"/>
          <p:cNvSpPr txBox="1"/>
          <p:nvPr/>
        </p:nvSpPr>
        <p:spPr>
          <a:xfrm>
            <a:off x="808604" y="2779267"/>
            <a:ext cx="16446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Axis Powers</a:t>
            </a:r>
          </a:p>
          <a:p>
            <a:r>
              <a:rPr lang="en-GB" sz="1600" dirty="0"/>
              <a:t>Germany</a:t>
            </a:r>
          </a:p>
          <a:p>
            <a:r>
              <a:rPr lang="en-GB" sz="1600" dirty="0"/>
              <a:t>Italy</a:t>
            </a:r>
          </a:p>
          <a:p>
            <a:r>
              <a:rPr lang="en-GB" sz="1600" dirty="0"/>
              <a:t>Japan</a:t>
            </a:r>
          </a:p>
        </p:txBody>
      </p:sp>
      <p:sp>
        <p:nvSpPr>
          <p:cNvPr id="44" name="Answer"/>
          <p:cNvSpPr txBox="1"/>
          <p:nvPr/>
        </p:nvSpPr>
        <p:spPr>
          <a:xfrm>
            <a:off x="2682106" y="2760283"/>
            <a:ext cx="18821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Allies</a:t>
            </a:r>
          </a:p>
          <a:p>
            <a:r>
              <a:rPr lang="en-GB" dirty="0"/>
              <a:t>Britain</a:t>
            </a:r>
          </a:p>
          <a:p>
            <a:r>
              <a:rPr lang="en-GB" dirty="0"/>
              <a:t>France</a:t>
            </a:r>
          </a:p>
          <a:p>
            <a:r>
              <a:rPr lang="en-GB" dirty="0"/>
              <a:t>Australia</a:t>
            </a:r>
          </a:p>
          <a:p>
            <a:r>
              <a:rPr lang="en-GB" dirty="0"/>
              <a:t>Canada</a:t>
            </a:r>
          </a:p>
          <a:p>
            <a:r>
              <a:rPr lang="en-GB" dirty="0"/>
              <a:t>New Zealand</a:t>
            </a:r>
          </a:p>
          <a:p>
            <a:r>
              <a:rPr lang="en-GB" dirty="0"/>
              <a:t>India</a:t>
            </a:r>
          </a:p>
          <a:p>
            <a:r>
              <a:rPr lang="en-GB" dirty="0"/>
              <a:t>China</a:t>
            </a:r>
          </a:p>
          <a:p>
            <a:r>
              <a:rPr lang="en-GB" dirty="0"/>
              <a:t>United States of America</a:t>
            </a:r>
          </a:p>
          <a:p>
            <a:r>
              <a:rPr lang="en-GB" dirty="0"/>
              <a:t>USSR</a:t>
            </a:r>
          </a:p>
        </p:txBody>
      </p:sp>
      <p:pic>
        <p:nvPicPr>
          <p:cNvPr id="7" name="Next Questio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35" y="5573703"/>
            <a:ext cx="1233456" cy="725072"/>
          </a:xfrm>
          <a:prstGeom prst="rect">
            <a:avLst/>
          </a:prstGeom>
        </p:spPr>
      </p:pic>
      <p:grpSp>
        <p:nvGrpSpPr>
          <p:cNvPr id="5" name="Reveal Answer"/>
          <p:cNvGrpSpPr/>
          <p:nvPr/>
        </p:nvGrpSpPr>
        <p:grpSpPr>
          <a:xfrm rot="21015548">
            <a:off x="3327555" y="1859000"/>
            <a:ext cx="927863" cy="921752"/>
            <a:chOff x="3367153" y="1722931"/>
            <a:chExt cx="1127355" cy="11199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53" y="1722931"/>
              <a:ext cx="1127355" cy="1119930"/>
            </a:xfrm>
            <a:prstGeom prst="rect">
              <a:avLst/>
            </a:prstGeom>
          </p:spPr>
        </p:pic>
        <p:sp>
          <p:nvSpPr>
            <p:cNvPr id="22" name="Reveal Answer"/>
            <p:cNvSpPr/>
            <p:nvPr/>
          </p:nvSpPr>
          <p:spPr>
            <a:xfrm>
              <a:off x="3368237" y="1987251"/>
              <a:ext cx="1125185" cy="55071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rgbClr val="815B59"/>
                  </a:solidFill>
                </a:rPr>
                <a:t>Reveal 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6997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7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Question"/>
          <p:cNvSpPr/>
          <p:nvPr/>
        </p:nvSpPr>
        <p:spPr>
          <a:xfrm>
            <a:off x="587157" y="1511862"/>
            <a:ext cx="3854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Sassoon Infant Rg" panose="02000503030000020003" pitchFamily="50" charset="0"/>
              </a:rPr>
              <a:t>What was the German word used to describe an air raid attack?</a:t>
            </a:r>
          </a:p>
        </p:txBody>
      </p:sp>
      <p:sp>
        <p:nvSpPr>
          <p:cNvPr id="37" name="Title"/>
          <p:cNvSpPr txBox="1">
            <a:spLocks/>
          </p:cNvSpPr>
          <p:nvPr/>
        </p:nvSpPr>
        <p:spPr>
          <a:xfrm>
            <a:off x="685707" y="774472"/>
            <a:ext cx="3764545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Question 2</a:t>
            </a:r>
          </a:p>
        </p:txBody>
      </p:sp>
      <p:sp>
        <p:nvSpPr>
          <p:cNvPr id="17" name="Answer 1"/>
          <p:cNvSpPr txBox="1"/>
          <p:nvPr/>
        </p:nvSpPr>
        <p:spPr>
          <a:xfrm>
            <a:off x="1287242" y="2991327"/>
            <a:ext cx="2571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b="1" dirty="0">
                <a:latin typeface="Sassoon Infant Rg" panose="02000503030000020003" pitchFamily="50" charset="0"/>
              </a:rPr>
              <a:t>Blitzkrieg, </a:t>
            </a:r>
            <a:br>
              <a:rPr lang="en-GB" sz="3200" b="1" dirty="0">
                <a:latin typeface="Sassoon Infant Rg" panose="02000503030000020003" pitchFamily="50" charset="0"/>
              </a:rPr>
            </a:br>
            <a:r>
              <a:rPr lang="en-GB" sz="3200" b="1" dirty="0">
                <a:latin typeface="Sassoon Infant Rg" panose="02000503030000020003" pitchFamily="50" charset="0"/>
              </a:rPr>
              <a:t>or Blitz for short.</a:t>
            </a:r>
          </a:p>
        </p:txBody>
      </p:sp>
      <p:pic>
        <p:nvPicPr>
          <p:cNvPr id="41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505">
            <a:off x="9656574" y="4979496"/>
            <a:ext cx="3448246" cy="252557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3F2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aper Cli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17" y="311650"/>
            <a:ext cx="322648" cy="1282292"/>
          </a:xfrm>
          <a:prstGeom prst="rect">
            <a:avLst/>
          </a:prstGeom>
        </p:spPr>
      </p:pic>
      <p:pic>
        <p:nvPicPr>
          <p:cNvPr id="16" name="Next Questio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35" y="5573703"/>
            <a:ext cx="1233456" cy="725072"/>
          </a:xfrm>
          <a:prstGeom prst="rect">
            <a:avLst/>
          </a:prstGeom>
        </p:spPr>
      </p:pic>
      <p:pic>
        <p:nvPicPr>
          <p:cNvPr id="18" name="LAst Questio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0" y="5573703"/>
            <a:ext cx="1233456" cy="728156"/>
          </a:xfrm>
          <a:prstGeom prst="rect">
            <a:avLst/>
          </a:prstGeom>
        </p:spPr>
      </p:pic>
      <p:grpSp>
        <p:nvGrpSpPr>
          <p:cNvPr id="13" name="Reveal Answer"/>
          <p:cNvGrpSpPr/>
          <p:nvPr/>
        </p:nvGrpSpPr>
        <p:grpSpPr>
          <a:xfrm rot="21015548">
            <a:off x="3394586" y="2113885"/>
            <a:ext cx="927863" cy="921752"/>
            <a:chOff x="3367153" y="1722931"/>
            <a:chExt cx="1127355" cy="11199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53" y="1722931"/>
              <a:ext cx="1127355" cy="1119930"/>
            </a:xfrm>
            <a:prstGeom prst="rect">
              <a:avLst/>
            </a:prstGeom>
          </p:spPr>
        </p:pic>
        <p:sp>
          <p:nvSpPr>
            <p:cNvPr id="15" name="Reveal Answer"/>
            <p:cNvSpPr/>
            <p:nvPr/>
          </p:nvSpPr>
          <p:spPr>
            <a:xfrm>
              <a:off x="3368237" y="1987251"/>
              <a:ext cx="1125185" cy="55071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rgbClr val="815B59"/>
                  </a:solidFill>
                </a:rPr>
                <a:t>Reveal 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151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-0.51129 -0.59561 " pathEditMode="fixed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73" y="-2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Question"/>
          <p:cNvSpPr/>
          <p:nvPr/>
        </p:nvSpPr>
        <p:spPr>
          <a:xfrm>
            <a:off x="685707" y="1511862"/>
            <a:ext cx="3787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Sassoon Infant Rg" panose="02000503030000020003" pitchFamily="50" charset="0"/>
              </a:rPr>
              <a:t>Where would Germany target with this kind of attack?</a:t>
            </a:r>
          </a:p>
        </p:txBody>
      </p:sp>
      <p:sp>
        <p:nvSpPr>
          <p:cNvPr id="37" name="Title"/>
          <p:cNvSpPr txBox="1">
            <a:spLocks/>
          </p:cNvSpPr>
          <p:nvPr/>
        </p:nvSpPr>
        <p:spPr>
          <a:xfrm>
            <a:off x="685707" y="774472"/>
            <a:ext cx="3764545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Question 3</a:t>
            </a:r>
          </a:p>
        </p:txBody>
      </p:sp>
      <p:sp>
        <p:nvSpPr>
          <p:cNvPr id="17" name="Answer 1"/>
          <p:cNvSpPr txBox="1"/>
          <p:nvPr/>
        </p:nvSpPr>
        <p:spPr>
          <a:xfrm>
            <a:off x="608269" y="3113611"/>
            <a:ext cx="3942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b="1" dirty="0">
                <a:latin typeface="Sassoon Infant Rg" panose="02000503030000020003" pitchFamily="50" charset="0"/>
              </a:rPr>
              <a:t>Towns and cities were targets, especially ones that contributed to the British war effort, such as Clydebank. </a:t>
            </a:r>
          </a:p>
        </p:txBody>
      </p:sp>
      <p:pic>
        <p:nvPicPr>
          <p:cNvPr id="16" name="Next Questio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35" y="5573703"/>
            <a:ext cx="1233456" cy="725072"/>
          </a:xfrm>
          <a:prstGeom prst="rect">
            <a:avLst/>
          </a:prstGeom>
        </p:spPr>
      </p:pic>
      <p:pic>
        <p:nvPicPr>
          <p:cNvPr id="18" name="LAst Questio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0" y="5573703"/>
            <a:ext cx="1233456" cy="728156"/>
          </a:xfrm>
          <a:prstGeom prst="rect">
            <a:avLst/>
          </a:prstGeom>
        </p:spPr>
      </p:pic>
      <p:grpSp>
        <p:nvGrpSpPr>
          <p:cNvPr id="13" name="Reveal Answer"/>
          <p:cNvGrpSpPr/>
          <p:nvPr/>
        </p:nvGrpSpPr>
        <p:grpSpPr>
          <a:xfrm rot="21015548">
            <a:off x="3394586" y="2113885"/>
            <a:ext cx="927863" cy="921752"/>
            <a:chOff x="3367153" y="1722931"/>
            <a:chExt cx="1127355" cy="11199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53" y="1722931"/>
              <a:ext cx="1127355" cy="1119930"/>
            </a:xfrm>
            <a:prstGeom prst="rect">
              <a:avLst/>
            </a:prstGeom>
          </p:spPr>
        </p:pic>
        <p:sp>
          <p:nvSpPr>
            <p:cNvPr id="15" name="Reveal Answer"/>
            <p:cNvSpPr/>
            <p:nvPr/>
          </p:nvSpPr>
          <p:spPr>
            <a:xfrm>
              <a:off x="3368237" y="1987251"/>
              <a:ext cx="1125185" cy="55071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rgbClr val="815B59"/>
                  </a:solidFill>
                </a:rPr>
                <a:t>Reveal Answer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56">
            <a:off x="-4283364" y="2839418"/>
            <a:ext cx="3830153" cy="287261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3F2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aper Clip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5441" y="3634580"/>
            <a:ext cx="322648" cy="128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6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99218 -0.09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01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722">
            <a:off x="4777530" y="-3334388"/>
            <a:ext cx="3830153" cy="287261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3F2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" name="Question"/>
          <p:cNvSpPr/>
          <p:nvPr/>
        </p:nvSpPr>
        <p:spPr>
          <a:xfrm>
            <a:off x="685707" y="1511862"/>
            <a:ext cx="3787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Sassoon Infant Rg" panose="02000503030000020003" pitchFamily="50" charset="0"/>
              </a:rPr>
              <a:t>Why was Clydebank a target during an air raid?</a:t>
            </a:r>
          </a:p>
        </p:txBody>
      </p:sp>
      <p:sp>
        <p:nvSpPr>
          <p:cNvPr id="37" name="Title"/>
          <p:cNvSpPr txBox="1">
            <a:spLocks/>
          </p:cNvSpPr>
          <p:nvPr/>
        </p:nvSpPr>
        <p:spPr>
          <a:xfrm>
            <a:off x="685707" y="774472"/>
            <a:ext cx="3764545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Question 4</a:t>
            </a:r>
          </a:p>
        </p:txBody>
      </p:sp>
      <p:pic>
        <p:nvPicPr>
          <p:cNvPr id="12" name="Paper Cli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5441" y="1633465"/>
            <a:ext cx="322648" cy="1282292"/>
          </a:xfrm>
          <a:prstGeom prst="rect">
            <a:avLst/>
          </a:prstGeom>
        </p:spPr>
      </p:pic>
      <p:sp>
        <p:nvSpPr>
          <p:cNvPr id="17" name="Answer 1"/>
          <p:cNvSpPr txBox="1"/>
          <p:nvPr/>
        </p:nvSpPr>
        <p:spPr>
          <a:xfrm>
            <a:off x="573371" y="2988785"/>
            <a:ext cx="4057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 dirty="0">
                <a:latin typeface="Sassoon Infant Rg" panose="02000503030000020003" pitchFamily="50" charset="0"/>
              </a:rPr>
              <a:t>Clydebank was a main provider </a:t>
            </a:r>
            <a:br>
              <a:rPr lang="en-GB" b="1" dirty="0">
                <a:latin typeface="Sassoon Infant Rg" panose="02000503030000020003" pitchFamily="50" charset="0"/>
              </a:rPr>
            </a:br>
            <a:r>
              <a:rPr lang="en-GB" b="1" dirty="0">
                <a:latin typeface="Sassoon Infant Rg" panose="02000503030000020003" pitchFamily="50" charset="0"/>
              </a:rPr>
              <a:t>of arms, munitions and battleships and was vital to Britain’s war effort. </a:t>
            </a:r>
            <a:br>
              <a:rPr lang="en-GB" b="1" dirty="0">
                <a:latin typeface="Sassoon Infant Rg" panose="02000503030000020003" pitchFamily="50" charset="0"/>
              </a:rPr>
            </a:br>
            <a:br>
              <a:rPr lang="en-GB" b="1" dirty="0">
                <a:latin typeface="Sassoon Infant Rg" panose="02000503030000020003" pitchFamily="50" charset="0"/>
              </a:rPr>
            </a:br>
            <a:r>
              <a:rPr lang="en-GB" b="1" dirty="0">
                <a:latin typeface="Sassoon Infant Rg" panose="02000503030000020003" pitchFamily="50" charset="0"/>
              </a:rPr>
              <a:t>This made it a target for Hitler in </a:t>
            </a:r>
            <a:br>
              <a:rPr lang="en-GB" b="1" dirty="0">
                <a:latin typeface="Sassoon Infant Rg" panose="02000503030000020003" pitchFamily="50" charset="0"/>
              </a:rPr>
            </a:br>
            <a:r>
              <a:rPr lang="en-GB" b="1" dirty="0">
                <a:latin typeface="Sassoon Infant Rg" panose="02000503030000020003" pitchFamily="50" charset="0"/>
              </a:rPr>
              <a:t>an attempt to disadvantage Britain. </a:t>
            </a:r>
          </a:p>
        </p:txBody>
      </p:sp>
      <p:pic>
        <p:nvPicPr>
          <p:cNvPr id="16" name="Next Questio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35" y="5573703"/>
            <a:ext cx="1233456" cy="725072"/>
          </a:xfrm>
          <a:prstGeom prst="rect">
            <a:avLst/>
          </a:prstGeom>
        </p:spPr>
      </p:pic>
      <p:pic>
        <p:nvPicPr>
          <p:cNvPr id="18" name="LAst Questio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0" y="5573703"/>
            <a:ext cx="1233456" cy="728156"/>
          </a:xfrm>
          <a:prstGeom prst="rect">
            <a:avLst/>
          </a:prstGeom>
        </p:spPr>
      </p:pic>
      <p:grpSp>
        <p:nvGrpSpPr>
          <p:cNvPr id="13" name="Reveal Answer"/>
          <p:cNvGrpSpPr/>
          <p:nvPr/>
        </p:nvGrpSpPr>
        <p:grpSpPr>
          <a:xfrm rot="21015548">
            <a:off x="3394586" y="2113885"/>
            <a:ext cx="927863" cy="921752"/>
            <a:chOff x="3367153" y="1722931"/>
            <a:chExt cx="1127355" cy="11199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53" y="1722931"/>
              <a:ext cx="1127355" cy="1119930"/>
            </a:xfrm>
            <a:prstGeom prst="rect">
              <a:avLst/>
            </a:prstGeom>
          </p:spPr>
        </p:pic>
        <p:sp>
          <p:nvSpPr>
            <p:cNvPr id="15" name="Reveal Answer"/>
            <p:cNvSpPr/>
            <p:nvPr/>
          </p:nvSpPr>
          <p:spPr>
            <a:xfrm>
              <a:off x="3368237" y="1987251"/>
              <a:ext cx="1125185" cy="55071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rgbClr val="815B59"/>
                  </a:solidFill>
                </a:rPr>
                <a:t>Reveal 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3852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8.33333E-7 0.6520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Question"/>
          <p:cNvSpPr/>
          <p:nvPr/>
        </p:nvSpPr>
        <p:spPr>
          <a:xfrm>
            <a:off x="685707" y="1511862"/>
            <a:ext cx="3787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Sassoon Infant Rg" panose="02000503030000020003" pitchFamily="50" charset="0"/>
              </a:rPr>
              <a:t>How many people lived in Clydebank at the time of the Blitz?</a:t>
            </a:r>
          </a:p>
        </p:txBody>
      </p:sp>
      <p:sp>
        <p:nvSpPr>
          <p:cNvPr id="37" name="Title"/>
          <p:cNvSpPr txBox="1">
            <a:spLocks/>
          </p:cNvSpPr>
          <p:nvPr/>
        </p:nvSpPr>
        <p:spPr>
          <a:xfrm>
            <a:off x="685707" y="774472"/>
            <a:ext cx="3764545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Question 5</a:t>
            </a:r>
          </a:p>
        </p:txBody>
      </p:sp>
      <p:sp>
        <p:nvSpPr>
          <p:cNvPr id="17" name="Answer 1"/>
          <p:cNvSpPr txBox="1"/>
          <p:nvPr/>
        </p:nvSpPr>
        <p:spPr>
          <a:xfrm>
            <a:off x="607594" y="3070456"/>
            <a:ext cx="3867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Sassoon Infant Rg" panose="02000503030000020003" pitchFamily="50" charset="0"/>
              </a:rPr>
              <a:t>There were around </a:t>
            </a:r>
            <a:br>
              <a:rPr lang="en-GB" sz="2000" b="1" dirty="0">
                <a:latin typeface="Sassoon Infant Rg" panose="02000503030000020003" pitchFamily="50" charset="0"/>
              </a:rPr>
            </a:br>
            <a:r>
              <a:rPr lang="en-GB" sz="4800" b="1" dirty="0">
                <a:latin typeface="Sassoon Infant Rg" panose="02000503030000020003" pitchFamily="50" charset="0"/>
              </a:rPr>
              <a:t>50,000</a:t>
            </a:r>
            <a:r>
              <a:rPr lang="en-GB" sz="2000" b="1" dirty="0">
                <a:latin typeface="Sassoon Infant Rg" panose="02000503030000020003" pitchFamily="50" charset="0"/>
              </a:rPr>
              <a:t> </a:t>
            </a:r>
            <a:br>
              <a:rPr lang="en-GB" sz="2000" b="1" dirty="0">
                <a:latin typeface="Sassoon Infant Rg" panose="02000503030000020003" pitchFamily="50" charset="0"/>
              </a:rPr>
            </a:br>
            <a:r>
              <a:rPr lang="en-GB" sz="2000" b="1" dirty="0">
                <a:latin typeface="Sassoon Infant Rg" panose="02000503030000020003" pitchFamily="50" charset="0"/>
              </a:rPr>
              <a:t>people in Clydebank.</a:t>
            </a:r>
          </a:p>
        </p:txBody>
      </p:sp>
      <p:grpSp>
        <p:nvGrpSpPr>
          <p:cNvPr id="16" name="page"/>
          <p:cNvGrpSpPr/>
          <p:nvPr/>
        </p:nvGrpSpPr>
        <p:grpSpPr>
          <a:xfrm>
            <a:off x="-4568280" y="501033"/>
            <a:ext cx="4311236" cy="5253573"/>
            <a:chOff x="4559859" y="635257"/>
            <a:chExt cx="4311236" cy="5253573"/>
          </a:xfrm>
        </p:grpSpPr>
        <p:pic>
          <p:nvPicPr>
            <p:cNvPr id="7" name="Papg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2659">
              <a:off x="4559859" y="635257"/>
              <a:ext cx="4311236" cy="525357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90"/>
            <a:stretch/>
          </p:blipFill>
          <p:spPr>
            <a:xfrm rot="21288503">
              <a:off x="4984948" y="1158971"/>
              <a:ext cx="375635" cy="779813"/>
            </a:xfrm>
            <a:prstGeom prst="rect">
              <a:avLst/>
            </a:prstGeom>
            <a:effectLst/>
          </p:spPr>
        </p:pic>
        <p:sp>
          <p:nvSpPr>
            <p:cNvPr id="13" name="TextBox 12"/>
            <p:cNvSpPr txBox="1"/>
            <p:nvPr/>
          </p:nvSpPr>
          <p:spPr>
            <a:xfrm rot="21266166">
              <a:off x="5303765" y="1310637"/>
              <a:ext cx="1905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= 1000 people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 rot="21331881">
              <a:off x="5216622" y="1863204"/>
              <a:ext cx="3255328" cy="3642955"/>
              <a:chOff x="5016737" y="2190063"/>
              <a:chExt cx="3425360" cy="3833234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016737" y="2190063"/>
                <a:ext cx="3425360" cy="779813"/>
                <a:chOff x="5016737" y="2190063"/>
                <a:chExt cx="3425360" cy="779813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5016737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5688138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6359539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7030940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7702341" y="2190063"/>
                  <a:ext cx="739756" cy="779813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29" name="Group 28"/>
              <p:cNvGrpSpPr/>
              <p:nvPr/>
            </p:nvGrpSpPr>
            <p:grpSpPr>
              <a:xfrm>
                <a:off x="5016737" y="2972038"/>
                <a:ext cx="3425360" cy="779813"/>
                <a:chOff x="5016737" y="2190063"/>
                <a:chExt cx="3425360" cy="77981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5016737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5688138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6359539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7030940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7702341" y="2190063"/>
                  <a:ext cx="739756" cy="779813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35" name="Group 34"/>
              <p:cNvGrpSpPr/>
              <p:nvPr/>
            </p:nvGrpSpPr>
            <p:grpSpPr>
              <a:xfrm>
                <a:off x="5016737" y="3743163"/>
                <a:ext cx="3425360" cy="779813"/>
                <a:chOff x="5016737" y="2190063"/>
                <a:chExt cx="3425360" cy="779813"/>
              </a:xfrm>
            </p:grpSpPr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5016737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5688138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6359539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7030940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7702341" y="2190063"/>
                  <a:ext cx="739756" cy="779813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45" name="Group 44"/>
              <p:cNvGrpSpPr/>
              <p:nvPr/>
            </p:nvGrpSpPr>
            <p:grpSpPr>
              <a:xfrm>
                <a:off x="5016737" y="4501658"/>
                <a:ext cx="3425360" cy="779813"/>
                <a:chOff x="5016737" y="2190063"/>
                <a:chExt cx="3425360" cy="779813"/>
              </a:xfrm>
            </p:grpSpPr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5016737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5688138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6359539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7030940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7702341" y="2190063"/>
                  <a:ext cx="739756" cy="779813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51" name="Group 50"/>
              <p:cNvGrpSpPr/>
              <p:nvPr/>
            </p:nvGrpSpPr>
            <p:grpSpPr>
              <a:xfrm>
                <a:off x="5016737" y="5243484"/>
                <a:ext cx="3425360" cy="779813"/>
                <a:chOff x="5016737" y="2190063"/>
                <a:chExt cx="3425360" cy="779813"/>
              </a:xfrm>
            </p:grpSpPr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5016737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5688138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6359539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7030940" y="2190063"/>
                  <a:ext cx="739756" cy="77981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19"/>
                <a:stretch/>
              </p:blipFill>
              <p:spPr>
                <a:xfrm>
                  <a:off x="7702341" y="2190063"/>
                  <a:ext cx="739756" cy="779813"/>
                </a:xfrm>
                <a:prstGeom prst="rect">
                  <a:avLst/>
                </a:prstGeom>
                <a:effectLst/>
              </p:spPr>
            </p:pic>
          </p:grpSp>
        </p:grpSp>
      </p:grpSp>
      <p:pic>
        <p:nvPicPr>
          <p:cNvPr id="12" name="Paper Cli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2378" y="809597"/>
            <a:ext cx="322648" cy="1282292"/>
          </a:xfrm>
          <a:prstGeom prst="rect">
            <a:avLst/>
          </a:prstGeom>
        </p:spPr>
      </p:pic>
      <p:pic>
        <p:nvPicPr>
          <p:cNvPr id="57" name="Next Questio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35" y="5573703"/>
            <a:ext cx="1233456" cy="725072"/>
          </a:xfrm>
          <a:prstGeom prst="rect">
            <a:avLst/>
          </a:prstGeom>
        </p:spPr>
      </p:pic>
      <p:pic>
        <p:nvPicPr>
          <p:cNvPr id="58" name="LAst Question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0" y="5573703"/>
            <a:ext cx="1233456" cy="728156"/>
          </a:xfrm>
          <a:prstGeom prst="rect">
            <a:avLst/>
          </a:prstGeom>
        </p:spPr>
      </p:pic>
      <p:grpSp>
        <p:nvGrpSpPr>
          <p:cNvPr id="59" name="Reveal Answer"/>
          <p:cNvGrpSpPr/>
          <p:nvPr/>
        </p:nvGrpSpPr>
        <p:grpSpPr>
          <a:xfrm rot="21015548">
            <a:off x="3394586" y="2113885"/>
            <a:ext cx="927863" cy="921752"/>
            <a:chOff x="3367153" y="1722931"/>
            <a:chExt cx="1127355" cy="111993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53" y="1722931"/>
              <a:ext cx="1127355" cy="1119930"/>
            </a:xfrm>
            <a:prstGeom prst="rect">
              <a:avLst/>
            </a:prstGeom>
          </p:spPr>
        </p:pic>
        <p:sp>
          <p:nvSpPr>
            <p:cNvPr id="61" name="Reveal Answer"/>
            <p:cNvSpPr/>
            <p:nvPr/>
          </p:nvSpPr>
          <p:spPr>
            <a:xfrm>
              <a:off x="3368237" y="1987251"/>
              <a:ext cx="1125185" cy="55071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rgbClr val="815B59"/>
                  </a:solidFill>
                </a:rPr>
                <a:t>Reveal 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109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1.00035 -0.00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1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Question"/>
          <p:cNvSpPr/>
          <p:nvPr/>
        </p:nvSpPr>
        <p:spPr>
          <a:xfrm>
            <a:off x="685707" y="1511862"/>
            <a:ext cx="3787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Sassoon Infant Rg" panose="02000503030000020003" pitchFamily="50" charset="0"/>
              </a:rPr>
              <a:t>When did the Clydebank Blitz </a:t>
            </a:r>
            <a:br>
              <a:rPr lang="en-GB" dirty="0">
                <a:latin typeface="Sassoon Infant Rg" panose="02000503030000020003" pitchFamily="50" charset="0"/>
              </a:rPr>
            </a:br>
            <a:r>
              <a:rPr lang="en-GB" dirty="0">
                <a:latin typeface="Sassoon Infant Rg" panose="02000503030000020003" pitchFamily="50" charset="0"/>
              </a:rPr>
              <a:t>take place?</a:t>
            </a:r>
          </a:p>
        </p:txBody>
      </p:sp>
      <p:sp>
        <p:nvSpPr>
          <p:cNvPr id="37" name="Title"/>
          <p:cNvSpPr txBox="1">
            <a:spLocks/>
          </p:cNvSpPr>
          <p:nvPr/>
        </p:nvSpPr>
        <p:spPr>
          <a:xfrm>
            <a:off x="685707" y="774472"/>
            <a:ext cx="3764545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Question 6</a:t>
            </a:r>
          </a:p>
        </p:txBody>
      </p:sp>
      <p:sp>
        <p:nvSpPr>
          <p:cNvPr id="17" name="Answer 1"/>
          <p:cNvSpPr txBox="1"/>
          <p:nvPr/>
        </p:nvSpPr>
        <p:spPr>
          <a:xfrm>
            <a:off x="665650" y="3093304"/>
            <a:ext cx="3867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Sassoon Infant Rg" panose="02000503030000020003" pitchFamily="50" charset="0"/>
              </a:rPr>
              <a:t>The German bombings took place on the </a:t>
            </a:r>
            <a:br>
              <a:rPr lang="en-GB" sz="2000" b="1" dirty="0">
                <a:latin typeface="Sassoon Infant Rg" panose="02000503030000020003" pitchFamily="50" charset="0"/>
              </a:rPr>
            </a:br>
            <a:r>
              <a:rPr lang="en-GB" sz="2000" b="1" dirty="0">
                <a:latin typeface="Sassoon Infant Rg" panose="02000503030000020003" pitchFamily="50" charset="0"/>
              </a:rPr>
              <a:t>13</a:t>
            </a:r>
            <a:r>
              <a:rPr lang="en-GB" sz="2000" b="1" baseline="30000" dirty="0">
                <a:latin typeface="Sassoon Infant Rg" panose="02000503030000020003" pitchFamily="50" charset="0"/>
              </a:rPr>
              <a:t>th</a:t>
            </a:r>
            <a:r>
              <a:rPr lang="en-GB" sz="2000" b="1" dirty="0">
                <a:latin typeface="Sassoon Infant Rg" panose="02000503030000020003" pitchFamily="50" charset="0"/>
              </a:rPr>
              <a:t> and 14</a:t>
            </a:r>
            <a:r>
              <a:rPr lang="en-GB" sz="2000" b="1" baseline="30000" dirty="0">
                <a:latin typeface="Sassoon Infant Rg" panose="02000503030000020003" pitchFamily="50" charset="0"/>
              </a:rPr>
              <a:t>th</a:t>
            </a:r>
            <a:r>
              <a:rPr lang="en-GB" sz="2000" b="1" dirty="0">
                <a:latin typeface="Sassoon Infant Rg" panose="02000503030000020003" pitchFamily="50" charset="0"/>
              </a:rPr>
              <a:t> March 1941.</a:t>
            </a:r>
          </a:p>
        </p:txBody>
      </p:sp>
      <p:pic>
        <p:nvPicPr>
          <p:cNvPr id="4" name="calenda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552">
            <a:off x="4473332" y="7155655"/>
            <a:ext cx="4465273" cy="41694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971515" y="2275715"/>
            <a:ext cx="524104" cy="52410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7503280" y="2312670"/>
            <a:ext cx="524104" cy="52410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aper Cli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0665">
            <a:off x="5415671" y="281853"/>
            <a:ext cx="322648" cy="1282292"/>
          </a:xfrm>
          <a:prstGeom prst="rect">
            <a:avLst/>
          </a:prstGeom>
        </p:spPr>
      </p:pic>
      <p:pic>
        <p:nvPicPr>
          <p:cNvPr id="19" name="Next Questio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35" y="5573703"/>
            <a:ext cx="1233456" cy="725072"/>
          </a:xfrm>
          <a:prstGeom prst="rect">
            <a:avLst/>
          </a:prstGeom>
        </p:spPr>
      </p:pic>
      <p:pic>
        <p:nvPicPr>
          <p:cNvPr id="23" name="LAst Questio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0" y="5573703"/>
            <a:ext cx="1233456" cy="728156"/>
          </a:xfrm>
          <a:prstGeom prst="rect">
            <a:avLst/>
          </a:prstGeom>
        </p:spPr>
      </p:pic>
      <p:grpSp>
        <p:nvGrpSpPr>
          <p:cNvPr id="15" name="Reveal Answer"/>
          <p:cNvGrpSpPr/>
          <p:nvPr/>
        </p:nvGrpSpPr>
        <p:grpSpPr>
          <a:xfrm rot="21015548">
            <a:off x="3394586" y="2113885"/>
            <a:ext cx="927863" cy="921752"/>
            <a:chOff x="3367153" y="1722931"/>
            <a:chExt cx="1127355" cy="111993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53" y="1722931"/>
              <a:ext cx="1127355" cy="1119930"/>
            </a:xfrm>
            <a:prstGeom prst="rect">
              <a:avLst/>
            </a:prstGeom>
          </p:spPr>
        </p:pic>
        <p:sp>
          <p:nvSpPr>
            <p:cNvPr id="24" name="Reveal Answer"/>
            <p:cNvSpPr/>
            <p:nvPr/>
          </p:nvSpPr>
          <p:spPr>
            <a:xfrm>
              <a:off x="3368237" y="1987251"/>
              <a:ext cx="1125185" cy="55071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rgbClr val="815B59"/>
                  </a:solidFill>
                </a:rPr>
                <a:t>Reveal 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8761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3.33333E-6 -0.963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  <p:bldP spid="6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07" y="7075448"/>
            <a:ext cx="3377814" cy="253336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3F2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" name="Question"/>
          <p:cNvSpPr/>
          <p:nvPr/>
        </p:nvSpPr>
        <p:spPr>
          <a:xfrm>
            <a:off x="685707" y="1511862"/>
            <a:ext cx="3787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Sassoon Infant Rg" panose="02000503030000020003" pitchFamily="50" charset="0"/>
              </a:rPr>
              <a:t>During the air raids, how did the people of Clydebank stay safe?</a:t>
            </a:r>
          </a:p>
        </p:txBody>
      </p:sp>
      <p:sp>
        <p:nvSpPr>
          <p:cNvPr id="37" name="Title"/>
          <p:cNvSpPr txBox="1">
            <a:spLocks/>
          </p:cNvSpPr>
          <p:nvPr/>
        </p:nvSpPr>
        <p:spPr>
          <a:xfrm>
            <a:off x="685707" y="774472"/>
            <a:ext cx="3764545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Question 7</a:t>
            </a:r>
          </a:p>
        </p:txBody>
      </p:sp>
      <p:pic>
        <p:nvPicPr>
          <p:cNvPr id="12" name="Paper Cli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75" y="282589"/>
            <a:ext cx="322648" cy="1282292"/>
          </a:xfrm>
          <a:prstGeom prst="rect">
            <a:avLst/>
          </a:prstGeom>
        </p:spPr>
      </p:pic>
      <p:sp>
        <p:nvSpPr>
          <p:cNvPr id="17" name="Answer 1"/>
          <p:cNvSpPr txBox="1"/>
          <p:nvPr/>
        </p:nvSpPr>
        <p:spPr>
          <a:xfrm>
            <a:off x="630731" y="2958412"/>
            <a:ext cx="40472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b="1" dirty="0">
                <a:latin typeface="Sassoon Infant Rg" panose="02000503030000020003" pitchFamily="50" charset="0"/>
              </a:rPr>
              <a:t>The people of Clydebank had several ways of </a:t>
            </a:r>
            <a:r>
              <a:rPr lang="en-GB" sz="1600" b="1" dirty="0">
                <a:latin typeface="Sassoon Infant Md" panose="02000603050000020003" pitchFamily="50" charset="0"/>
              </a:rPr>
              <a:t>staying safe. </a:t>
            </a:r>
            <a:br>
              <a:rPr lang="en-GB" sz="1600" b="1" dirty="0">
                <a:latin typeface="Sassoon Infant Md" panose="02000603050000020003" pitchFamily="50" charset="0"/>
              </a:rPr>
            </a:br>
            <a:r>
              <a:rPr lang="en-GB" sz="1600" b="1" dirty="0">
                <a:latin typeface="Sassoon Infant Md" panose="02000603050000020003" pitchFamily="50" charset="0"/>
              </a:rPr>
              <a:t>These included: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latin typeface="Sassoon Infant Md" panose="02000603050000020003" pitchFamily="50" charset="0"/>
              </a:rPr>
              <a:t>finding a shelter;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latin typeface="Sassoon Infant Md" panose="02000603050000020003" pitchFamily="50" charset="0"/>
              </a:rPr>
              <a:t>going to an underground railway;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latin typeface="Sassoon Infant Md" panose="02000603050000020003" pitchFamily="50" charset="0"/>
              </a:rPr>
              <a:t>evacuating Clydebank;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latin typeface="Sassoon Infant Md" panose="02000603050000020003" pitchFamily="50" charset="0"/>
              </a:rPr>
              <a:t>turning all lights off;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latin typeface="Sassoon Infant Md" panose="02000603050000020003" pitchFamily="50" charset="0"/>
              </a:rPr>
              <a:t>going to an air raid shelter or a communal shelter like a church or a stairwell in a tenement building, etc.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722">
            <a:off x="-4449874" y="2670097"/>
            <a:ext cx="3604866" cy="254504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3F2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aper Cli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4915" y="3462796"/>
            <a:ext cx="322648" cy="1282292"/>
          </a:xfrm>
          <a:prstGeom prst="rect">
            <a:avLst/>
          </a:prstGeom>
        </p:spPr>
      </p:pic>
      <p:pic>
        <p:nvPicPr>
          <p:cNvPr id="19" name="Next Questi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35" y="5573703"/>
            <a:ext cx="1233456" cy="725072"/>
          </a:xfrm>
          <a:prstGeom prst="rect">
            <a:avLst/>
          </a:prstGeom>
        </p:spPr>
      </p:pic>
      <p:pic>
        <p:nvPicPr>
          <p:cNvPr id="23" name="LAst Questi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0" y="5573703"/>
            <a:ext cx="1233456" cy="728156"/>
          </a:xfrm>
          <a:prstGeom prst="rect">
            <a:avLst/>
          </a:prstGeom>
        </p:spPr>
      </p:pic>
      <p:grpSp>
        <p:nvGrpSpPr>
          <p:cNvPr id="14" name="Reveal Answer"/>
          <p:cNvGrpSpPr/>
          <p:nvPr/>
        </p:nvGrpSpPr>
        <p:grpSpPr>
          <a:xfrm rot="21015548">
            <a:off x="3394586" y="2113885"/>
            <a:ext cx="927863" cy="921752"/>
            <a:chOff x="3367153" y="1722931"/>
            <a:chExt cx="1127355" cy="111993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53" y="1722931"/>
              <a:ext cx="1127355" cy="1119930"/>
            </a:xfrm>
            <a:prstGeom prst="rect">
              <a:avLst/>
            </a:prstGeom>
          </p:spPr>
        </p:pic>
        <p:sp>
          <p:nvSpPr>
            <p:cNvPr id="24" name="Reveal Answer"/>
            <p:cNvSpPr/>
            <p:nvPr/>
          </p:nvSpPr>
          <p:spPr>
            <a:xfrm>
              <a:off x="3368237" y="1987251"/>
              <a:ext cx="1125185" cy="55071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rgbClr val="815B59"/>
                  </a:solidFill>
                </a:rPr>
                <a:t>Reveal 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49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0.01441 -0.949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4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1.01528 0.0472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64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0" t="-3819" r="-2820" b="-3819"/>
          <a:stretch/>
        </p:blipFill>
        <p:spPr>
          <a:xfrm rot="21274722">
            <a:off x="4992189" y="7217986"/>
            <a:ext cx="3460751" cy="2479985"/>
          </a:xfrm>
          <a:prstGeom prst="rect">
            <a:avLst/>
          </a:prstGeom>
          <a:solidFill>
            <a:srgbClr val="F3F2E5"/>
          </a:solidFill>
          <a:ln w="57150" cap="sq">
            <a:solidFill>
              <a:srgbClr val="F3F2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" name="Question"/>
          <p:cNvSpPr/>
          <p:nvPr/>
        </p:nvSpPr>
        <p:spPr>
          <a:xfrm>
            <a:off x="685707" y="1511862"/>
            <a:ext cx="3787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Sassoon Infant Rg" panose="02000503030000020003" pitchFamily="50" charset="0"/>
              </a:rPr>
              <a:t>Name two types of shelters that were used during the Second World War.</a:t>
            </a:r>
          </a:p>
        </p:txBody>
      </p:sp>
      <p:sp>
        <p:nvSpPr>
          <p:cNvPr id="37" name="Title"/>
          <p:cNvSpPr txBox="1">
            <a:spLocks/>
          </p:cNvSpPr>
          <p:nvPr/>
        </p:nvSpPr>
        <p:spPr>
          <a:xfrm>
            <a:off x="685707" y="774472"/>
            <a:ext cx="3764545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Question 8</a:t>
            </a:r>
          </a:p>
        </p:txBody>
      </p:sp>
      <p:sp>
        <p:nvSpPr>
          <p:cNvPr id="17" name="Answer 1"/>
          <p:cNvSpPr txBox="1"/>
          <p:nvPr/>
        </p:nvSpPr>
        <p:spPr>
          <a:xfrm>
            <a:off x="630732" y="2789263"/>
            <a:ext cx="3867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 dirty="0">
                <a:latin typeface="Sassoon Infant Rg" panose="02000503030000020003" pitchFamily="50" charset="0"/>
              </a:rPr>
              <a:t>Morrison and </a:t>
            </a:r>
            <a:br>
              <a:rPr lang="en-GB" sz="2800" b="1" dirty="0">
                <a:latin typeface="Sassoon Infant Rg" panose="02000503030000020003" pitchFamily="50" charset="0"/>
              </a:rPr>
            </a:br>
            <a:r>
              <a:rPr lang="en-GB" sz="2800" b="1" dirty="0">
                <a:latin typeface="Sassoon Infant Rg" panose="02000503030000020003" pitchFamily="50" charset="0"/>
              </a:rPr>
              <a:t>Anderson Shelters.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4" t="-4159" r="-2674" b="-456"/>
          <a:stretch/>
        </p:blipFill>
        <p:spPr>
          <a:xfrm rot="345363">
            <a:off x="-4200382" y="3103427"/>
            <a:ext cx="3868370" cy="2033624"/>
          </a:xfrm>
          <a:prstGeom prst="rect">
            <a:avLst/>
          </a:prstGeom>
          <a:solidFill>
            <a:srgbClr val="F3F2E5"/>
          </a:solidFill>
          <a:ln w="57150" cap="sq">
            <a:solidFill>
              <a:srgbClr val="F3F2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aper Cli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0942" y="3077745"/>
            <a:ext cx="322648" cy="1282292"/>
          </a:xfrm>
          <a:prstGeom prst="rect">
            <a:avLst/>
          </a:prstGeom>
        </p:spPr>
      </p:pic>
      <p:pic>
        <p:nvPicPr>
          <p:cNvPr id="18" name="Paper Cli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884">
            <a:off x="7409796" y="267290"/>
            <a:ext cx="322648" cy="1282292"/>
          </a:xfrm>
          <a:prstGeom prst="rect">
            <a:avLst/>
          </a:prstGeom>
        </p:spPr>
      </p:pic>
      <p:pic>
        <p:nvPicPr>
          <p:cNvPr id="19" name="Next Questi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35" y="5573703"/>
            <a:ext cx="1233456" cy="725072"/>
          </a:xfrm>
          <a:prstGeom prst="rect">
            <a:avLst/>
          </a:prstGeom>
        </p:spPr>
      </p:pic>
      <p:pic>
        <p:nvPicPr>
          <p:cNvPr id="23" name="LAst Questi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0" y="5573703"/>
            <a:ext cx="1233456" cy="728156"/>
          </a:xfrm>
          <a:prstGeom prst="rect">
            <a:avLst/>
          </a:prstGeom>
        </p:spPr>
      </p:pic>
      <p:grpSp>
        <p:nvGrpSpPr>
          <p:cNvPr id="14" name="Reveal Answer"/>
          <p:cNvGrpSpPr/>
          <p:nvPr/>
        </p:nvGrpSpPr>
        <p:grpSpPr>
          <a:xfrm rot="21015548">
            <a:off x="3394586" y="2113885"/>
            <a:ext cx="927863" cy="921752"/>
            <a:chOff x="3367153" y="1722931"/>
            <a:chExt cx="1127355" cy="111993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53" y="1722931"/>
              <a:ext cx="1127355" cy="1119930"/>
            </a:xfrm>
            <a:prstGeom prst="rect">
              <a:avLst/>
            </a:prstGeom>
          </p:spPr>
        </p:pic>
        <p:sp>
          <p:nvSpPr>
            <p:cNvPr id="24" name="Reveal Answer"/>
            <p:cNvSpPr/>
            <p:nvPr/>
          </p:nvSpPr>
          <p:spPr>
            <a:xfrm>
              <a:off x="3368237" y="1987251"/>
              <a:ext cx="1125185" cy="55071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rgbClr val="815B59"/>
                  </a:solidFill>
                </a:rPr>
                <a:t>Reveal 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0225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3.05556E-6 -0.9657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97152 -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582</TotalTime>
  <Words>275</Words>
  <Application>Microsoft Office PowerPoint</Application>
  <PresentationFormat>On-screen Show (4:3)</PresentationFormat>
  <Paragraphs>59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Twinkl</vt:lpstr>
      <vt:lpstr>Calibri</vt:lpstr>
      <vt:lpstr>Sassoon Infant Rg</vt:lpstr>
      <vt:lpstr>Arial</vt:lpstr>
      <vt:lpstr>Sassoon Infant Md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Francesca Makohon-Keogh</dc:creator>
  <cp:lastModifiedBy>Francesca Makohon-Keogh</cp:lastModifiedBy>
  <cp:revision>168</cp:revision>
  <dcterms:created xsi:type="dcterms:W3CDTF">2020-02-06T12:22:01Z</dcterms:created>
  <dcterms:modified xsi:type="dcterms:W3CDTF">2020-03-06T12:59:49Z</dcterms:modified>
</cp:coreProperties>
</file>