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handoutMasterIdLst>
    <p:handoutMasterId r:id="rId18"/>
  </p:handoutMasterIdLst>
  <p:sldIdLst>
    <p:sldId id="273" r:id="rId2"/>
    <p:sldId id="272" r:id="rId3"/>
    <p:sldId id="275" r:id="rId4"/>
    <p:sldId id="274" r:id="rId5"/>
    <p:sldId id="276" r:id="rId6"/>
    <p:sldId id="277" r:id="rId7"/>
    <p:sldId id="279" r:id="rId8"/>
    <p:sldId id="280" r:id="rId9"/>
    <p:sldId id="278" r:id="rId10"/>
    <p:sldId id="281" r:id="rId11"/>
    <p:sldId id="283" r:id="rId12"/>
    <p:sldId id="282" r:id="rId13"/>
    <p:sldId id="284" r:id="rId14"/>
    <p:sldId id="285" r:id="rId15"/>
    <p:sldId id="267" r:id="rId16"/>
  </p:sldIdLst>
  <p:sldSz cx="9144000" cy="6858000" type="screen4x3"/>
  <p:notesSz cx="6858000" cy="9144000"/>
  <p:embeddedFontLst>
    <p:embeddedFont>
      <p:font typeface="Tuffy" panose="020B0603060100000000" pitchFamily="34" charset="0"/>
      <p:regular r:id="rId19"/>
      <p:bold r:id="rId20"/>
      <p:italic r:id="rId21"/>
      <p:boldItalic r:id="rId22"/>
    </p:embeddedFont>
    <p:embeddedFont>
      <p:font typeface="Calibri" panose="020F0502020204030204" pitchFamily="34" charset="0"/>
      <p:regular r:id="rId23"/>
      <p:bold r:id="rId24"/>
      <p:italic r:id="rId25"/>
      <p:boldItalic r:id="rId26"/>
    </p:embeddedFont>
    <p:embeddedFont>
      <p:font typeface="Sassoon Infant Rg" panose="02000503030000020003" pitchFamily="50" charset="0"/>
      <p:regular r:id="rId27"/>
      <p:bold r:id="rId28"/>
    </p:embeddedFont>
    <p:embeddedFont>
      <p:font typeface="Roboto" panose="02000000000000000000" pitchFamily="2" charset="0"/>
      <p:regular r:id="rId29"/>
      <p:bold r:id="rId30"/>
      <p:italic r:id="rId31"/>
      <p:boldItalic r:id="rId32"/>
    </p:embeddedFont>
    <p:embeddedFont>
      <p:font typeface="Twinkl" pitchFamily="2" charset="0"/>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472E"/>
    <a:srgbClr val="DAC493"/>
    <a:srgbClr val="E5DCD1"/>
    <a:srgbClr val="D1C1AC"/>
    <a:srgbClr val="746552"/>
    <a:srgbClr val="FFFFFF"/>
    <a:srgbClr val="D1BFA7"/>
    <a:srgbClr val="65186A"/>
    <a:srgbClr val="BF0A2A"/>
    <a:srgbClr val="6D53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showGuides="1">
      <p:cViewPr varScale="1">
        <p:scale>
          <a:sx n="114" d="100"/>
          <a:sy n="114" d="100"/>
        </p:scale>
        <p:origin x="1560" y="10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06/03/2020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06/03/2020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curriculum-for-excellence-second-social-studies/curriculum-for-excellence-second-social-studies-people-past-events-and-societies/curriculum-for-excellence-second-social-studies-people-past-events-and-societies-the-second-world-war"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000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982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958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97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8" r:id="rId5"/>
    <p:sldLayoutId id="2147483669" r:id="rId6"/>
    <p:sldLayoutId id="2147483670" r:id="rId7"/>
    <p:sldLayoutId id="2147483671" r:id="rId8"/>
    <p:sldLayoutId id="2147483666" r:id="rId9"/>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436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503239" y="512763"/>
            <a:ext cx="8137524" cy="5931580"/>
          </a:xfrm>
          <a:prstGeom prst="roundRect">
            <a:avLst>
              <a:gd name="adj" fmla="val 0"/>
            </a:avLst>
          </a:prstGeom>
          <a:solidFill>
            <a:srgbClr val="E5DCD1">
              <a:alpha val="91000"/>
            </a:srgbClr>
          </a:solidFill>
          <a:ln w="25400" cap="rnd">
            <a:solidFill>
              <a:srgbClr val="E5DCD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E5DCD1"/>
                </a:solidFill>
                <a:latin typeface="Twinkl" pitchFamily="50" charset="0"/>
              </a:rPr>
              <a:t> </a:t>
            </a:r>
          </a:p>
        </p:txBody>
      </p:sp>
      <p:grpSp>
        <p:nvGrpSpPr>
          <p:cNvPr id="14" name="Group 13"/>
          <p:cNvGrpSpPr/>
          <p:nvPr/>
        </p:nvGrpSpPr>
        <p:grpSpPr>
          <a:xfrm>
            <a:off x="569914" y="2051700"/>
            <a:ext cx="3554411" cy="3348975"/>
            <a:chOff x="576250" y="2166000"/>
            <a:chExt cx="3170881" cy="3906868"/>
          </a:xfrm>
        </p:grpSpPr>
        <p:sp>
          <p:nvSpPr>
            <p:cNvPr id="15" name="Rounded Rectangle 14"/>
            <p:cNvSpPr/>
            <p:nvPr/>
          </p:nvSpPr>
          <p:spPr bwMode="auto">
            <a:xfrm>
              <a:off x="628648" y="2166000"/>
              <a:ext cx="3118483" cy="3906868"/>
            </a:xfrm>
            <a:prstGeom prst="roundRect">
              <a:avLst>
                <a:gd name="adj" fmla="val 0"/>
              </a:avLst>
            </a:prstGeom>
            <a:solidFill>
              <a:srgbClr val="E5DCD1"/>
            </a:solidFill>
            <a:ln w="25400" cap="rnd">
              <a:solidFill>
                <a:srgbClr val="7465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E5DCD1"/>
                  </a:solidFill>
                  <a:latin typeface="Twinkl" pitchFamily="50" charset="0"/>
                </a:rPr>
                <a:t> </a:t>
              </a:r>
            </a:p>
          </p:txBody>
        </p:sp>
        <p:sp>
          <p:nvSpPr>
            <p:cNvPr id="17" name="Content Placeholder 15"/>
            <p:cNvSpPr txBox="1">
              <a:spLocks/>
            </p:cNvSpPr>
            <p:nvPr/>
          </p:nvSpPr>
          <p:spPr>
            <a:xfrm>
              <a:off x="576250" y="2242186"/>
              <a:ext cx="2543178" cy="3597204"/>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defRPr/>
              </a:pPr>
              <a:r>
                <a:rPr lang="en-GB" dirty="0">
                  <a:solidFill>
                    <a:schemeClr val="tx1"/>
                  </a:solidFill>
                </a:rPr>
                <a:t>Some people built </a:t>
              </a:r>
              <a:r>
                <a:rPr lang="en-GB" b="1" dirty="0">
                  <a:solidFill>
                    <a:schemeClr val="tx1"/>
                  </a:solidFill>
                </a:rPr>
                <a:t>Anderson shelters </a:t>
              </a:r>
              <a:r>
                <a:rPr lang="en-GB" dirty="0">
                  <a:solidFill>
                    <a:schemeClr val="tx1"/>
                  </a:solidFill>
                </a:rPr>
                <a:t>in their gardens. These were made from strong steel sheets with soil over the top. There would often be a bench inside where people could sleep and a small entrance at one end.</a:t>
              </a:r>
            </a:p>
          </p:txBody>
        </p:sp>
      </p:grpSp>
      <p:sp>
        <p:nvSpPr>
          <p:cNvPr id="12" name="Title 1"/>
          <p:cNvSpPr txBox="1">
            <a:spLocks/>
          </p:cNvSpPr>
          <p:nvPr/>
        </p:nvSpPr>
        <p:spPr>
          <a:xfrm>
            <a:off x="628648" y="979578"/>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4400" dirty="0">
                <a:latin typeface="+mn-lt"/>
              </a:rPr>
              <a:t>Anderson Shelter</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13630" b="8828"/>
          <a:stretch/>
        </p:blipFill>
        <p:spPr>
          <a:xfrm>
            <a:off x="3124201" y="1775453"/>
            <a:ext cx="6019800" cy="5082548"/>
          </a:xfrm>
          <a:prstGeom prst="rect">
            <a:avLst/>
          </a:prstGeom>
        </p:spPr>
      </p:pic>
    </p:spTree>
    <p:extLst>
      <p:ext uri="{BB962C8B-B14F-4D97-AF65-F5344CB8AC3E}">
        <p14:creationId xmlns:p14="http://schemas.microsoft.com/office/powerpoint/2010/main" val="293542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503239" y="512763"/>
            <a:ext cx="8137524" cy="5931580"/>
          </a:xfrm>
          <a:prstGeom prst="roundRect">
            <a:avLst>
              <a:gd name="adj" fmla="val 0"/>
            </a:avLst>
          </a:prstGeom>
          <a:solidFill>
            <a:srgbClr val="E5DCD1">
              <a:alpha val="91000"/>
            </a:srgbClr>
          </a:solidFill>
          <a:ln w="25400" cap="rnd">
            <a:solidFill>
              <a:srgbClr val="E5DCD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E5DCD1"/>
                </a:solidFill>
                <a:latin typeface="Twinkl" pitchFamily="50" charset="0"/>
              </a:rPr>
              <a:t> </a:t>
            </a:r>
          </a:p>
        </p:txBody>
      </p:sp>
      <p:sp>
        <p:nvSpPr>
          <p:cNvPr id="17" name="Content Placeholder 15"/>
          <p:cNvSpPr txBox="1">
            <a:spLocks/>
          </p:cNvSpPr>
          <p:nvPr/>
        </p:nvSpPr>
        <p:spPr>
          <a:xfrm>
            <a:off x="628648" y="1357210"/>
            <a:ext cx="7886700" cy="2236993"/>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None/>
              <a:defRPr/>
            </a:pPr>
            <a:r>
              <a:rPr lang="en-GB" dirty="0">
                <a:solidFill>
                  <a:schemeClr val="tx1"/>
                </a:solidFill>
                <a:latin typeface="+mn-lt"/>
              </a:rPr>
              <a:t>From </a:t>
            </a:r>
            <a:r>
              <a:rPr lang="en-GB" b="1" dirty="0">
                <a:solidFill>
                  <a:schemeClr val="tx1"/>
                </a:solidFill>
                <a:latin typeface="+mn-lt"/>
              </a:rPr>
              <a:t>1941 onwards</a:t>
            </a:r>
            <a:r>
              <a:rPr lang="en-GB" dirty="0">
                <a:solidFill>
                  <a:schemeClr val="tx1"/>
                </a:solidFill>
                <a:latin typeface="+mn-lt"/>
              </a:rPr>
              <a:t>, people could have a </a:t>
            </a:r>
            <a:r>
              <a:rPr lang="en-GB" b="1" dirty="0">
                <a:solidFill>
                  <a:schemeClr val="tx1"/>
                </a:solidFill>
                <a:latin typeface="+mn-lt"/>
              </a:rPr>
              <a:t>Morrison shelter </a:t>
            </a:r>
            <a:r>
              <a:rPr lang="en-GB" dirty="0">
                <a:solidFill>
                  <a:schemeClr val="tx1"/>
                </a:solidFill>
                <a:latin typeface="+mn-lt"/>
              </a:rPr>
              <a:t>which was kept </a:t>
            </a:r>
            <a:r>
              <a:rPr lang="en-GB" b="1" dirty="0">
                <a:solidFill>
                  <a:schemeClr val="tx1"/>
                </a:solidFill>
                <a:latin typeface="+mn-lt"/>
              </a:rPr>
              <a:t>indoors</a:t>
            </a:r>
            <a:r>
              <a:rPr lang="en-GB" dirty="0">
                <a:solidFill>
                  <a:schemeClr val="tx1"/>
                </a:solidFill>
                <a:latin typeface="+mn-lt"/>
              </a:rPr>
              <a:t>. It looked like a cage with steel mesh around the sides and a thick sheet of steel on the top. People would sleep inside it, although it was quite squashed.</a:t>
            </a:r>
          </a:p>
          <a:p>
            <a:pPr algn="just">
              <a:spcBef>
                <a:spcPts val="0"/>
              </a:spcBef>
              <a:defRPr/>
            </a:pPr>
            <a:endParaRPr lang="en-GB" dirty="0">
              <a:solidFill>
                <a:schemeClr val="tx1"/>
              </a:solidFill>
              <a:latin typeface="+mn-lt"/>
            </a:endParaRPr>
          </a:p>
          <a:p>
            <a:pPr marL="0" indent="0" algn="just">
              <a:spcBef>
                <a:spcPts val="0"/>
              </a:spcBef>
              <a:buNone/>
              <a:defRPr/>
            </a:pPr>
            <a:r>
              <a:rPr lang="en-GB" dirty="0">
                <a:solidFill>
                  <a:schemeClr val="tx1"/>
                </a:solidFill>
                <a:latin typeface="+mn-lt"/>
              </a:rPr>
              <a:t>The Morrison shelter was very strong and even if the ceiling collapsed above, usually the people inside would be safe.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0225" y="3881767"/>
            <a:ext cx="5296876" cy="2784598"/>
          </a:xfrm>
          <a:prstGeom prst="rect">
            <a:avLst/>
          </a:prstGeom>
        </p:spPr>
      </p:pic>
      <p:sp>
        <p:nvSpPr>
          <p:cNvPr id="6" name="Title 1"/>
          <p:cNvSpPr txBox="1">
            <a:spLocks/>
          </p:cNvSpPr>
          <p:nvPr/>
        </p:nvSpPr>
        <p:spPr>
          <a:xfrm>
            <a:off x="628648" y="979578"/>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4400" dirty="0">
                <a:latin typeface="+mn-lt"/>
              </a:rPr>
              <a:t>Morrison Shelter</a:t>
            </a:r>
          </a:p>
        </p:txBody>
      </p:sp>
    </p:spTree>
    <p:extLst>
      <p:ext uri="{BB962C8B-B14F-4D97-AF65-F5344CB8AC3E}">
        <p14:creationId xmlns:p14="http://schemas.microsoft.com/office/powerpoint/2010/main" val="285446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321284"/>
            <a:ext cx="9077339" cy="6536717"/>
            <a:chOff x="-1" y="321284"/>
            <a:chExt cx="9077339" cy="6536717"/>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2085" b="35786"/>
            <a:stretch/>
          </p:blipFill>
          <p:spPr>
            <a:xfrm>
              <a:off x="-1" y="321284"/>
              <a:ext cx="9077339" cy="6536717"/>
            </a:xfrm>
            <a:prstGeom prst="rect">
              <a:avLst/>
            </a:prstGeom>
          </p:spPr>
        </p:pic>
        <p:sp>
          <p:nvSpPr>
            <p:cNvPr id="12" name="Title 1"/>
            <p:cNvSpPr txBox="1">
              <a:spLocks/>
            </p:cNvSpPr>
            <p:nvPr/>
          </p:nvSpPr>
          <p:spPr>
            <a:xfrm rot="212638">
              <a:off x="1919184" y="747655"/>
              <a:ext cx="5708168" cy="821352"/>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4400" dirty="0">
                  <a:latin typeface="+mn-lt"/>
                </a:rPr>
                <a:t>Destruction</a:t>
              </a:r>
            </a:p>
          </p:txBody>
        </p:sp>
        <p:sp>
          <p:nvSpPr>
            <p:cNvPr id="5" name="Rectangle 4"/>
            <p:cNvSpPr/>
            <p:nvPr/>
          </p:nvSpPr>
          <p:spPr>
            <a:xfrm rot="567863">
              <a:off x="997611" y="2097813"/>
              <a:ext cx="6472943" cy="3416320"/>
            </a:xfrm>
            <a:prstGeom prst="rect">
              <a:avLst/>
            </a:prstGeom>
          </p:spPr>
          <p:txBody>
            <a:bodyPr wrap="square">
              <a:spAutoFit/>
            </a:bodyPr>
            <a:lstStyle/>
            <a:p>
              <a:pPr algn="just">
                <a:defRPr/>
              </a:pPr>
              <a:r>
                <a:rPr lang="en-GB" dirty="0"/>
                <a:t>Over the two nights, </a:t>
              </a:r>
              <a:r>
                <a:rPr lang="en-GB" b="1" dirty="0"/>
                <a:t>over 200 German bombers</a:t>
              </a:r>
              <a:r>
                <a:rPr lang="en-GB" dirty="0"/>
                <a:t> attacked Clydebank.</a:t>
              </a:r>
            </a:p>
            <a:p>
              <a:pPr algn="just">
                <a:spcBef>
                  <a:spcPts val="0"/>
                </a:spcBef>
                <a:defRPr/>
              </a:pPr>
              <a:endParaRPr lang="en-GB" b="1" dirty="0"/>
            </a:p>
            <a:p>
              <a:pPr algn="just">
                <a:defRPr/>
              </a:pPr>
              <a:r>
                <a:rPr lang="en-GB" dirty="0"/>
                <a:t>It is argued that it was the most destructive attack of the Second World War in Scotland.</a:t>
              </a:r>
            </a:p>
            <a:p>
              <a:pPr algn="just">
                <a:defRPr/>
              </a:pPr>
              <a:endParaRPr lang="en-GB" dirty="0"/>
            </a:p>
            <a:p>
              <a:pPr algn="just">
                <a:defRPr/>
              </a:pPr>
              <a:r>
                <a:rPr lang="en-GB" dirty="0"/>
                <a:t>The first night, </a:t>
              </a:r>
              <a:r>
                <a:rPr lang="en-GB" b="1" dirty="0"/>
                <a:t>13</a:t>
              </a:r>
              <a:r>
                <a:rPr lang="en-GB" b="1" baseline="30000" dirty="0"/>
                <a:t>th</a:t>
              </a:r>
              <a:r>
                <a:rPr lang="en-GB" b="1" dirty="0"/>
                <a:t> March 1941</a:t>
              </a:r>
              <a:r>
                <a:rPr lang="en-GB" dirty="0"/>
                <a:t>, German bombers targeted the </a:t>
              </a:r>
              <a:r>
                <a:rPr lang="en-GB" b="1" dirty="0"/>
                <a:t>factories</a:t>
              </a:r>
              <a:r>
                <a:rPr lang="en-GB" dirty="0"/>
                <a:t> to halt production. </a:t>
              </a:r>
            </a:p>
            <a:p>
              <a:pPr algn="just">
                <a:defRPr/>
              </a:pPr>
              <a:endParaRPr lang="en-GB" dirty="0"/>
            </a:p>
            <a:p>
              <a:pPr algn="just">
                <a:defRPr/>
              </a:pPr>
              <a:r>
                <a:rPr lang="en-GB" dirty="0"/>
                <a:t>On the second night, </a:t>
              </a:r>
              <a:r>
                <a:rPr lang="en-GB" b="1" dirty="0"/>
                <a:t>14</a:t>
              </a:r>
              <a:r>
                <a:rPr lang="en-GB" b="1" baseline="30000" dirty="0"/>
                <a:t>th</a:t>
              </a:r>
              <a:r>
                <a:rPr lang="en-GB" b="1" dirty="0"/>
                <a:t> March 1941</a:t>
              </a:r>
              <a:r>
                <a:rPr lang="en-GB" dirty="0"/>
                <a:t>, German bombers targeted the </a:t>
              </a:r>
              <a:r>
                <a:rPr lang="en-GB" b="1" dirty="0"/>
                <a:t>workers homes</a:t>
              </a:r>
              <a:r>
                <a:rPr lang="en-GB" dirty="0"/>
                <a:t> in the hope that they would flee Clydebank and not come back to work.</a:t>
              </a:r>
            </a:p>
          </p:txBody>
        </p:sp>
      </p:grpSp>
    </p:spTree>
    <p:extLst>
      <p:ext uri="{BB962C8B-B14F-4D97-AF65-F5344CB8AC3E}">
        <p14:creationId xmlns:p14="http://schemas.microsoft.com/office/powerpoint/2010/main" val="180025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503239" y="512763"/>
            <a:ext cx="8137524" cy="5560866"/>
          </a:xfrm>
          <a:prstGeom prst="roundRect">
            <a:avLst>
              <a:gd name="adj" fmla="val 0"/>
            </a:avLst>
          </a:prstGeom>
          <a:solidFill>
            <a:srgbClr val="E5DCD1">
              <a:alpha val="91000"/>
            </a:srgbClr>
          </a:solidFill>
          <a:ln w="25400" cap="rnd">
            <a:solidFill>
              <a:srgbClr val="E5DCD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E5DCD1"/>
                </a:solidFill>
                <a:latin typeface="Twinkl" pitchFamily="50" charset="0"/>
              </a:rPr>
              <a:t> </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Destruction</a:t>
            </a:r>
          </a:p>
        </p:txBody>
      </p:sp>
      <p:sp>
        <p:nvSpPr>
          <p:cNvPr id="16" name="Content Placeholder 15"/>
          <p:cNvSpPr>
            <a:spLocks noGrp="1"/>
          </p:cNvSpPr>
          <p:nvPr>
            <p:ph idx="4294967295"/>
          </p:nvPr>
        </p:nvSpPr>
        <p:spPr>
          <a:xfrm>
            <a:off x="469257" y="1259411"/>
            <a:ext cx="8137524" cy="990242"/>
          </a:xfrm>
        </p:spPr>
        <p:txBody>
          <a:bodyPr>
            <a:noAutofit/>
          </a:bodyPr>
          <a:lstStyle/>
          <a:p>
            <a:pPr marL="0" indent="0">
              <a:spcBef>
                <a:spcPts val="0"/>
              </a:spcBef>
              <a:buNone/>
              <a:defRPr/>
            </a:pPr>
            <a:r>
              <a:rPr lang="en-GB" dirty="0">
                <a:solidFill>
                  <a:schemeClr val="tx1"/>
                </a:solidFill>
                <a:latin typeface="+mn-lt"/>
              </a:rPr>
              <a:t>This was a very successful attack by the Germans as out of </a:t>
            </a:r>
            <a:r>
              <a:rPr lang="en-GB" b="1" dirty="0">
                <a:solidFill>
                  <a:schemeClr val="tx1"/>
                </a:solidFill>
                <a:latin typeface="+mn-lt"/>
              </a:rPr>
              <a:t>12 000 homes</a:t>
            </a:r>
            <a:r>
              <a:rPr lang="en-GB" dirty="0">
                <a:solidFill>
                  <a:schemeClr val="tx1"/>
                </a:solidFill>
                <a:latin typeface="+mn-lt"/>
              </a:rPr>
              <a:t>, </a:t>
            </a:r>
            <a:r>
              <a:rPr lang="en-GB" b="1" dirty="0">
                <a:solidFill>
                  <a:schemeClr val="tx1"/>
                </a:solidFill>
                <a:latin typeface="+mn-lt"/>
              </a:rPr>
              <a:t>less than ten homes were left undamaged</a:t>
            </a:r>
            <a:r>
              <a:rPr lang="en-GB" dirty="0">
                <a:solidFill>
                  <a:schemeClr val="tx1"/>
                </a:solidFill>
                <a:latin typeface="+mn-lt"/>
              </a:rPr>
              <a:t>. </a:t>
            </a:r>
            <a:br>
              <a:rPr lang="en-GB" dirty="0">
                <a:solidFill>
                  <a:schemeClr val="tx1"/>
                </a:solidFill>
                <a:latin typeface="+mn-lt"/>
              </a:rPr>
            </a:br>
            <a:br>
              <a:rPr lang="en-GB" dirty="0">
                <a:solidFill>
                  <a:schemeClr val="tx1"/>
                </a:solidFill>
                <a:latin typeface="+mn-lt"/>
              </a:rPr>
            </a:br>
            <a:endParaRPr lang="en-GB" dirty="0">
              <a:solidFill>
                <a:schemeClr val="tx1"/>
              </a:solidFill>
              <a:latin typeface="+mn-lt"/>
            </a:endParaRPr>
          </a:p>
        </p:txBody>
      </p:sp>
      <p:sp>
        <p:nvSpPr>
          <p:cNvPr id="2" name="Rectangle 1"/>
          <p:cNvSpPr/>
          <p:nvPr/>
        </p:nvSpPr>
        <p:spPr>
          <a:xfrm>
            <a:off x="628648" y="2961311"/>
            <a:ext cx="4769667" cy="1200329"/>
          </a:xfrm>
          <a:prstGeom prst="rect">
            <a:avLst/>
          </a:prstGeom>
        </p:spPr>
        <p:txBody>
          <a:bodyPr wrap="square">
            <a:spAutoFit/>
          </a:bodyPr>
          <a:lstStyle/>
          <a:p>
            <a:pPr algn="just">
              <a:defRPr/>
            </a:pPr>
            <a:r>
              <a:rPr lang="en-GB" dirty="0"/>
              <a:t>Official records show a total death toll of </a:t>
            </a:r>
            <a:r>
              <a:rPr lang="en-GB" b="1" dirty="0"/>
              <a:t>528</a:t>
            </a:r>
            <a:r>
              <a:rPr lang="en-GB" dirty="0"/>
              <a:t> people from these air raids. However, many people dispute this number and argue the number was much higher. </a:t>
            </a:r>
          </a:p>
        </p:txBody>
      </p:sp>
      <p:sp>
        <p:nvSpPr>
          <p:cNvPr id="3" name="Rectangle 2"/>
          <p:cNvSpPr/>
          <p:nvPr/>
        </p:nvSpPr>
        <p:spPr>
          <a:xfrm>
            <a:off x="628648" y="2171076"/>
            <a:ext cx="5059087" cy="646331"/>
          </a:xfrm>
          <a:prstGeom prst="rect">
            <a:avLst/>
          </a:prstGeom>
        </p:spPr>
        <p:txBody>
          <a:bodyPr wrap="square">
            <a:spAutoFit/>
          </a:bodyPr>
          <a:lstStyle/>
          <a:p>
            <a:pPr algn="just"/>
            <a:r>
              <a:rPr lang="en-GB" dirty="0"/>
              <a:t>Out of the </a:t>
            </a:r>
            <a:r>
              <a:rPr lang="en-GB" b="1" dirty="0"/>
              <a:t>50 000 residents </a:t>
            </a:r>
            <a:r>
              <a:rPr lang="en-GB" dirty="0"/>
              <a:t>of Clydebank, only around </a:t>
            </a:r>
            <a:r>
              <a:rPr lang="en-GB" b="1" dirty="0"/>
              <a:t>48 000 did flee </a:t>
            </a:r>
            <a:r>
              <a:rPr lang="en-GB" dirty="0"/>
              <a:t>Clydebank for safety. </a:t>
            </a:r>
          </a:p>
        </p:txBody>
      </p:sp>
      <p:sp>
        <p:nvSpPr>
          <p:cNvPr id="4" name="Rectangle 3"/>
          <p:cNvSpPr/>
          <p:nvPr/>
        </p:nvSpPr>
        <p:spPr>
          <a:xfrm>
            <a:off x="628648" y="4305544"/>
            <a:ext cx="4670833" cy="1200329"/>
          </a:xfrm>
          <a:prstGeom prst="rect">
            <a:avLst/>
          </a:prstGeom>
        </p:spPr>
        <p:txBody>
          <a:bodyPr wrap="square">
            <a:spAutoFit/>
          </a:bodyPr>
          <a:lstStyle/>
          <a:p>
            <a:pPr algn="just">
              <a:defRPr/>
            </a:pPr>
            <a:r>
              <a:rPr lang="en-GB" dirty="0"/>
              <a:t>Hitler’s plan had worked! The factories were destroyed and the workers left Clydebank meaning an instant stop in the production of munitions.</a:t>
            </a:r>
          </a:p>
        </p:txBody>
      </p:sp>
      <p:grpSp>
        <p:nvGrpSpPr>
          <p:cNvPr id="7" name="Group 6"/>
          <p:cNvGrpSpPr/>
          <p:nvPr/>
        </p:nvGrpSpPr>
        <p:grpSpPr>
          <a:xfrm>
            <a:off x="4571998" y="2089037"/>
            <a:ext cx="4876798" cy="4768963"/>
            <a:chOff x="4571998" y="2089037"/>
            <a:chExt cx="4876798" cy="4768963"/>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r="17283"/>
            <a:stretch/>
          </p:blipFill>
          <p:spPr>
            <a:xfrm>
              <a:off x="4571998" y="2089037"/>
              <a:ext cx="4572002" cy="4768963"/>
            </a:xfrm>
            <a:prstGeom prst="rect">
              <a:avLst/>
            </a:prstGeom>
          </p:spPr>
        </p:pic>
        <p:sp>
          <p:nvSpPr>
            <p:cNvPr id="5" name="TextBox 4"/>
            <p:cNvSpPr txBox="1"/>
            <p:nvPr/>
          </p:nvSpPr>
          <p:spPr>
            <a:xfrm>
              <a:off x="8515348" y="6642556"/>
              <a:ext cx="933448" cy="215444"/>
            </a:xfrm>
            <a:prstGeom prst="rect">
              <a:avLst/>
            </a:prstGeom>
            <a:noFill/>
          </p:spPr>
          <p:txBody>
            <a:bodyPr wrap="square" rtlCol="0">
              <a:spAutoFit/>
            </a:bodyPr>
            <a:lstStyle/>
            <a:p>
              <a:r>
                <a:rPr lang="en-GB" sz="800" b="1" dirty="0">
                  <a:solidFill>
                    <a:schemeClr val="bg2">
                      <a:lumMod val="10000"/>
                      <a:alpha val="20000"/>
                    </a:schemeClr>
                  </a:solidFill>
                  <a:latin typeface="Tuffy" panose="020B0603060100000000" pitchFamily="34" charset="0"/>
                  <a:ea typeface="Tuffy" panose="020B0603060100000000" pitchFamily="34" charset="0"/>
                </a:rPr>
                <a:t>twinkl.com</a:t>
              </a:r>
            </a:p>
          </p:txBody>
        </p:sp>
      </p:grpSp>
    </p:spTree>
    <p:extLst>
      <p:ext uri="{BB962C8B-B14F-4D97-AF65-F5344CB8AC3E}">
        <p14:creationId xmlns:p14="http://schemas.microsoft.com/office/powerpoint/2010/main" val="3357022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2"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503239" y="512763"/>
            <a:ext cx="8137524" cy="5931580"/>
          </a:xfrm>
          <a:prstGeom prst="roundRect">
            <a:avLst>
              <a:gd name="adj" fmla="val 0"/>
            </a:avLst>
          </a:prstGeom>
          <a:solidFill>
            <a:srgbClr val="E5DCD1">
              <a:alpha val="91000"/>
            </a:srgbClr>
          </a:solidFill>
          <a:ln w="25400" cap="rnd">
            <a:solidFill>
              <a:srgbClr val="E5DCD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E5DCD1"/>
                </a:solidFill>
                <a:latin typeface="Twinkl" pitchFamily="50" charset="0"/>
              </a:rPr>
              <a:t> </a:t>
            </a:r>
          </a:p>
        </p:txBody>
      </p:sp>
      <p:sp>
        <p:nvSpPr>
          <p:cNvPr id="17" name="Content Placeholder 15"/>
          <p:cNvSpPr txBox="1">
            <a:spLocks/>
          </p:cNvSpPr>
          <p:nvPr/>
        </p:nvSpPr>
        <p:spPr>
          <a:xfrm>
            <a:off x="628648" y="1357210"/>
            <a:ext cx="7886700" cy="4498306"/>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defRPr/>
            </a:pPr>
            <a:r>
              <a:rPr lang="en-GB" dirty="0">
                <a:solidFill>
                  <a:schemeClr val="tx1"/>
                </a:solidFill>
                <a:latin typeface="+mn-lt"/>
              </a:rPr>
              <a:t>After negotiations with their bosses and the Government, workers quickly returned back to work to restore Clydebank.</a:t>
            </a:r>
          </a:p>
          <a:p>
            <a:pPr algn="ctr">
              <a:spcBef>
                <a:spcPts val="0"/>
              </a:spcBef>
              <a:defRPr/>
            </a:pPr>
            <a:endParaRPr lang="en-GB" dirty="0">
              <a:solidFill>
                <a:schemeClr val="tx1"/>
              </a:solidFill>
              <a:latin typeface="+mn-lt"/>
            </a:endParaRPr>
          </a:p>
          <a:p>
            <a:pPr marL="0" indent="0" algn="ctr">
              <a:spcBef>
                <a:spcPts val="0"/>
              </a:spcBef>
              <a:buNone/>
              <a:defRPr/>
            </a:pPr>
            <a:r>
              <a:rPr lang="en-GB" dirty="0">
                <a:solidFill>
                  <a:schemeClr val="tx1"/>
                </a:solidFill>
                <a:latin typeface="+mn-lt"/>
              </a:rPr>
              <a:t>Due to lack of housing, most workers had to stay in </a:t>
            </a:r>
            <a:br>
              <a:rPr lang="en-GB" dirty="0">
                <a:solidFill>
                  <a:schemeClr val="tx1"/>
                </a:solidFill>
                <a:latin typeface="+mn-lt"/>
              </a:rPr>
            </a:br>
            <a:r>
              <a:rPr lang="en-GB" dirty="0">
                <a:solidFill>
                  <a:schemeClr val="tx1"/>
                </a:solidFill>
                <a:latin typeface="+mn-lt"/>
              </a:rPr>
              <a:t>churches or bomb shelters.</a:t>
            </a:r>
          </a:p>
          <a:p>
            <a:pPr algn="ctr">
              <a:spcBef>
                <a:spcPts val="0"/>
              </a:spcBef>
              <a:defRPr/>
            </a:pPr>
            <a:endParaRPr lang="en-GB" dirty="0">
              <a:solidFill>
                <a:schemeClr val="tx1"/>
              </a:solidFill>
              <a:latin typeface="+mn-lt"/>
            </a:endParaRPr>
          </a:p>
          <a:p>
            <a:pPr marL="0" indent="0" algn="ctr">
              <a:spcBef>
                <a:spcPts val="0"/>
              </a:spcBef>
              <a:buNone/>
              <a:defRPr/>
            </a:pPr>
            <a:r>
              <a:rPr lang="en-GB" dirty="0">
                <a:solidFill>
                  <a:schemeClr val="tx1"/>
                </a:solidFill>
                <a:latin typeface="+mn-lt"/>
              </a:rPr>
              <a:t>Within weeks, factories were restored and </a:t>
            </a:r>
            <a:br>
              <a:rPr lang="en-GB" dirty="0">
                <a:solidFill>
                  <a:schemeClr val="tx1"/>
                </a:solidFill>
                <a:latin typeface="+mn-lt"/>
              </a:rPr>
            </a:br>
            <a:r>
              <a:rPr lang="en-GB" dirty="0">
                <a:solidFill>
                  <a:schemeClr val="tx1"/>
                </a:solidFill>
                <a:latin typeface="+mn-lt"/>
              </a:rPr>
              <a:t>production was back up at their normal rate! </a:t>
            </a:r>
          </a:p>
          <a:p>
            <a:pPr algn="ctr">
              <a:spcBef>
                <a:spcPts val="0"/>
              </a:spcBef>
              <a:defRPr/>
            </a:pPr>
            <a:endParaRPr lang="en-GB" dirty="0">
              <a:solidFill>
                <a:schemeClr val="tx1"/>
              </a:solidFill>
              <a:latin typeface="+mn-lt"/>
            </a:endParaRPr>
          </a:p>
          <a:p>
            <a:pPr marL="0" indent="0" algn="ctr">
              <a:spcBef>
                <a:spcPts val="0"/>
              </a:spcBef>
              <a:buNone/>
              <a:defRPr/>
            </a:pPr>
            <a:r>
              <a:rPr lang="en-GB" sz="3200" b="1" dirty="0">
                <a:solidFill>
                  <a:schemeClr val="tx1"/>
                </a:solidFill>
                <a:latin typeface="+mn-lt"/>
              </a:rPr>
              <a:t>Unfortunately for Hitler, </a:t>
            </a:r>
            <a:br>
              <a:rPr lang="en-GB" sz="3200" b="1" dirty="0">
                <a:solidFill>
                  <a:schemeClr val="tx1"/>
                </a:solidFill>
                <a:latin typeface="+mn-lt"/>
              </a:rPr>
            </a:br>
            <a:r>
              <a:rPr lang="en-GB" sz="3200" b="1" dirty="0">
                <a:solidFill>
                  <a:schemeClr val="tx1"/>
                </a:solidFill>
                <a:latin typeface="+mn-lt"/>
              </a:rPr>
              <a:t>he underestimated the sheer grit and determination of the </a:t>
            </a:r>
            <a:br>
              <a:rPr lang="en-GB" sz="3200" b="1" dirty="0">
                <a:solidFill>
                  <a:schemeClr val="tx1"/>
                </a:solidFill>
                <a:latin typeface="+mn-lt"/>
              </a:rPr>
            </a:br>
            <a:r>
              <a:rPr lang="en-GB" sz="3200" b="1" dirty="0">
                <a:solidFill>
                  <a:schemeClr val="tx1"/>
                </a:solidFill>
                <a:latin typeface="+mn-lt"/>
              </a:rPr>
              <a:t>Scottish workforce! </a:t>
            </a:r>
          </a:p>
        </p:txBody>
      </p:sp>
      <p:sp>
        <p:nvSpPr>
          <p:cNvPr id="6" name="Title 1"/>
          <p:cNvSpPr txBox="1">
            <a:spLocks/>
          </p:cNvSpPr>
          <p:nvPr/>
        </p:nvSpPr>
        <p:spPr>
          <a:xfrm>
            <a:off x="628648" y="903378"/>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4400" dirty="0">
                <a:latin typeface="+mn-lt"/>
              </a:rPr>
              <a:t>After the Blitz</a:t>
            </a:r>
          </a:p>
        </p:txBody>
      </p:sp>
    </p:spTree>
    <p:extLst>
      <p:ext uri="{BB962C8B-B14F-4D97-AF65-F5344CB8AC3E}">
        <p14:creationId xmlns:p14="http://schemas.microsoft.com/office/powerpoint/2010/main" val="329168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p:cNvSpPr/>
          <p:nvPr/>
        </p:nvSpPr>
        <p:spPr bwMode="auto">
          <a:xfrm>
            <a:off x="494186" y="512763"/>
            <a:ext cx="8137524" cy="5931580"/>
          </a:xfrm>
          <a:prstGeom prst="roundRect">
            <a:avLst>
              <a:gd name="adj" fmla="val 0"/>
            </a:avLst>
          </a:prstGeom>
          <a:solidFill>
            <a:srgbClr val="E5DCD1">
              <a:alpha val="91000"/>
            </a:srgbClr>
          </a:solidFill>
          <a:ln w="25400" cap="rnd">
            <a:solidFill>
              <a:srgbClr val="E5DCD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E5DCD1"/>
                </a:solidFill>
                <a:latin typeface="Twinkl" pitchFamily="50" charset="0"/>
              </a:rPr>
              <a:t> </a:t>
            </a:r>
          </a:p>
        </p:txBody>
      </p:sp>
      <p:sp>
        <p:nvSpPr>
          <p:cNvPr id="24" name="Rounded Rectangle 23"/>
          <p:cNvSpPr/>
          <p:nvPr/>
        </p:nvSpPr>
        <p:spPr bwMode="auto">
          <a:xfrm>
            <a:off x="860079" y="684082"/>
            <a:ext cx="7405736" cy="1611152"/>
          </a:xfrm>
          <a:prstGeom prst="roundRect">
            <a:avLst>
              <a:gd name="adj" fmla="val 0"/>
            </a:avLst>
          </a:prstGeom>
          <a:solidFill>
            <a:srgbClr val="E5DCD1"/>
          </a:solidFill>
          <a:ln w="25400" cap="rnd">
            <a:solidFill>
              <a:srgbClr val="7465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FFFFFF"/>
                </a:solidFill>
                <a:latin typeface="Twinkl" pitchFamily="50" charset="0"/>
              </a:rPr>
              <a:t> </a:t>
            </a:r>
          </a:p>
        </p:txBody>
      </p:sp>
      <p:grpSp>
        <p:nvGrpSpPr>
          <p:cNvPr id="10" name="Group 9"/>
          <p:cNvGrpSpPr/>
          <p:nvPr/>
        </p:nvGrpSpPr>
        <p:grpSpPr>
          <a:xfrm>
            <a:off x="6770018" y="2394508"/>
            <a:ext cx="1865065" cy="4314047"/>
            <a:chOff x="6770018" y="2497255"/>
            <a:chExt cx="1865065" cy="4423662"/>
          </a:xfrm>
        </p:grpSpPr>
        <p:sp>
          <p:nvSpPr>
            <p:cNvPr id="8" name="Rounded Rectangle 7"/>
            <p:cNvSpPr/>
            <p:nvPr/>
          </p:nvSpPr>
          <p:spPr bwMode="auto">
            <a:xfrm>
              <a:off x="6770018" y="2546807"/>
              <a:ext cx="1819889" cy="4374110"/>
            </a:xfrm>
            <a:prstGeom prst="roundRect">
              <a:avLst>
                <a:gd name="adj" fmla="val 0"/>
              </a:avLst>
            </a:prstGeom>
            <a:solidFill>
              <a:srgbClr val="E5DCD1"/>
            </a:solidFill>
            <a:ln w="38100" cap="rnd">
              <a:solidFill>
                <a:srgbClr val="6518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latin typeface="Twinkl" pitchFamily="50" charset="0"/>
                </a:rPr>
                <a:t> </a:t>
              </a:r>
            </a:p>
          </p:txBody>
        </p:sp>
        <p:sp>
          <p:nvSpPr>
            <p:cNvPr id="9" name="Content Placeholder 15"/>
            <p:cNvSpPr txBox="1">
              <a:spLocks/>
            </p:cNvSpPr>
            <p:nvPr/>
          </p:nvSpPr>
          <p:spPr>
            <a:xfrm>
              <a:off x="6814672" y="2497255"/>
              <a:ext cx="1820411" cy="4077701"/>
            </a:xfrm>
            <a:prstGeom prst="rect">
              <a:avLst/>
            </a:prstGeom>
            <a:noFill/>
            <a:ln w="25400">
              <a:noFill/>
            </a:ln>
          </p:spPr>
          <p:txBody>
            <a:bodyPr vert="horz" lIns="180000" tIns="252000" rIns="252000" bIns="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dirty="0">
                  <a:solidFill>
                    <a:srgbClr val="65186A"/>
                  </a:solidFill>
                  <a:latin typeface="Twinkl" pitchFamily="50" charset="0"/>
                </a:rPr>
                <a:t>Allies</a:t>
              </a:r>
            </a:p>
            <a:p>
              <a:pPr marL="0" indent="0" algn="ctr">
                <a:buNone/>
              </a:pPr>
              <a:r>
                <a:rPr lang="en-GB" dirty="0">
                  <a:latin typeface="Twinkl" pitchFamily="50" charset="0"/>
                </a:rPr>
                <a:t>Britain</a:t>
              </a:r>
            </a:p>
            <a:p>
              <a:pPr marL="0" indent="0" algn="ctr">
                <a:buNone/>
              </a:pPr>
              <a:r>
                <a:rPr lang="en-GB" dirty="0">
                  <a:latin typeface="Twinkl" pitchFamily="50" charset="0"/>
                </a:rPr>
                <a:t>France</a:t>
              </a:r>
            </a:p>
            <a:p>
              <a:pPr marL="0" indent="0" algn="ctr">
                <a:buNone/>
              </a:pPr>
              <a:r>
                <a:rPr lang="en-GB" dirty="0">
                  <a:latin typeface="Twinkl" pitchFamily="50" charset="0"/>
                </a:rPr>
                <a:t>Australia</a:t>
              </a:r>
            </a:p>
            <a:p>
              <a:pPr marL="0" indent="0" algn="ctr">
                <a:buNone/>
              </a:pPr>
              <a:r>
                <a:rPr lang="en-GB" dirty="0">
                  <a:latin typeface="Twinkl" pitchFamily="50" charset="0"/>
                </a:rPr>
                <a:t>Canada</a:t>
              </a:r>
            </a:p>
            <a:p>
              <a:pPr marL="0" indent="0" algn="ctr">
                <a:buNone/>
              </a:pPr>
              <a:r>
                <a:rPr lang="en-GB" dirty="0">
                  <a:latin typeface="Twinkl" pitchFamily="50" charset="0"/>
                </a:rPr>
                <a:t>New Zealand</a:t>
              </a:r>
            </a:p>
            <a:p>
              <a:pPr marL="0" indent="0" algn="ctr">
                <a:buNone/>
              </a:pPr>
              <a:r>
                <a:rPr lang="en-GB" dirty="0">
                  <a:latin typeface="Twinkl" pitchFamily="50" charset="0"/>
                </a:rPr>
                <a:t>India</a:t>
              </a:r>
            </a:p>
            <a:p>
              <a:pPr marL="0" indent="0" algn="ctr">
                <a:buNone/>
              </a:pPr>
              <a:r>
                <a:rPr lang="en-GB" dirty="0">
                  <a:latin typeface="Twinkl" pitchFamily="50" charset="0"/>
                </a:rPr>
                <a:t>China</a:t>
              </a:r>
            </a:p>
            <a:p>
              <a:pPr marL="0" indent="0" algn="ctr">
                <a:buNone/>
              </a:pPr>
              <a:r>
                <a:rPr lang="en-GB" dirty="0">
                  <a:latin typeface="Twinkl" pitchFamily="50" charset="0"/>
                </a:rPr>
                <a:t>United States of America</a:t>
              </a:r>
            </a:p>
            <a:p>
              <a:pPr marL="0" indent="0" algn="ctr">
                <a:buNone/>
              </a:pPr>
              <a:r>
                <a:rPr lang="en-GB" dirty="0">
                  <a:latin typeface="Twinkl" pitchFamily="50" charset="0"/>
                </a:rPr>
                <a:t>USSR</a:t>
              </a:r>
            </a:p>
          </p:txBody>
        </p:sp>
      </p:gr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8640" y="2888441"/>
            <a:ext cx="4026716" cy="2669646"/>
          </a:xfrm>
          <a:prstGeom prst="rect">
            <a:avLst/>
          </a:prstGeom>
        </p:spPr>
      </p:pic>
      <p:grpSp>
        <p:nvGrpSpPr>
          <p:cNvPr id="5" name="Group 4"/>
          <p:cNvGrpSpPr/>
          <p:nvPr/>
        </p:nvGrpSpPr>
        <p:grpSpPr>
          <a:xfrm>
            <a:off x="528406" y="2442832"/>
            <a:ext cx="1820411" cy="4265723"/>
            <a:chOff x="528406" y="2546807"/>
            <a:chExt cx="1820411" cy="4374110"/>
          </a:xfrm>
        </p:grpSpPr>
        <p:sp>
          <p:nvSpPr>
            <p:cNvPr id="21" name="Rounded Rectangle 20"/>
            <p:cNvSpPr/>
            <p:nvPr/>
          </p:nvSpPr>
          <p:spPr bwMode="auto">
            <a:xfrm>
              <a:off x="528406" y="2546807"/>
              <a:ext cx="1819889" cy="4374110"/>
            </a:xfrm>
            <a:prstGeom prst="roundRect">
              <a:avLst>
                <a:gd name="adj" fmla="val 0"/>
              </a:avLst>
            </a:prstGeom>
            <a:solidFill>
              <a:srgbClr val="E5DCD1"/>
            </a:solidFill>
            <a:ln w="38100"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latin typeface="Twinkl" pitchFamily="50" charset="0"/>
                </a:rPr>
                <a:t> </a:t>
              </a:r>
            </a:p>
          </p:txBody>
        </p:sp>
        <p:sp>
          <p:nvSpPr>
            <p:cNvPr id="22" name="Content Placeholder 15"/>
            <p:cNvSpPr txBox="1">
              <a:spLocks/>
            </p:cNvSpPr>
            <p:nvPr/>
          </p:nvSpPr>
          <p:spPr>
            <a:xfrm>
              <a:off x="528406" y="2611575"/>
              <a:ext cx="1820411" cy="4096980"/>
            </a:xfrm>
            <a:prstGeom prst="rect">
              <a:avLst/>
            </a:prstGeom>
            <a:noFill/>
            <a:ln w="25400">
              <a:noFill/>
            </a:ln>
          </p:spPr>
          <p:txBody>
            <a:bodyPr vert="horz" lIns="180000" tIns="252000" rIns="252000" bIns="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dirty="0">
                  <a:solidFill>
                    <a:srgbClr val="BF0A2A"/>
                  </a:solidFill>
                  <a:latin typeface="Twinkl" pitchFamily="50" charset="0"/>
                </a:rPr>
                <a:t>Axis Powers</a:t>
              </a:r>
            </a:p>
            <a:p>
              <a:pPr marL="0" indent="0" algn="ctr">
                <a:buNone/>
              </a:pPr>
              <a:r>
                <a:rPr lang="en-GB" dirty="0">
                  <a:latin typeface="Twinkl" pitchFamily="50" charset="0"/>
                </a:rPr>
                <a:t>Germany</a:t>
              </a:r>
            </a:p>
            <a:p>
              <a:pPr marL="0" indent="0" algn="ctr">
                <a:buNone/>
              </a:pPr>
              <a:r>
                <a:rPr lang="en-GB" dirty="0">
                  <a:latin typeface="Twinkl" pitchFamily="50" charset="0"/>
                </a:rPr>
                <a:t>Italy</a:t>
              </a:r>
            </a:p>
            <a:p>
              <a:pPr marL="0" indent="0" algn="ctr">
                <a:buNone/>
              </a:pPr>
              <a:r>
                <a:rPr lang="en-GB" dirty="0">
                  <a:latin typeface="Twinkl" pitchFamily="50" charset="0"/>
                </a:rPr>
                <a:t>Japan</a:t>
              </a:r>
            </a:p>
          </p:txBody>
        </p:sp>
      </p:grpSp>
      <p:grpSp>
        <p:nvGrpSpPr>
          <p:cNvPr id="39" name="Group 38"/>
          <p:cNvGrpSpPr/>
          <p:nvPr/>
        </p:nvGrpSpPr>
        <p:grpSpPr>
          <a:xfrm>
            <a:off x="4540346" y="3648497"/>
            <a:ext cx="1544043" cy="237317"/>
            <a:chOff x="4540346" y="3286934"/>
            <a:chExt cx="1544043" cy="237317"/>
          </a:xfrm>
        </p:grpSpPr>
        <p:sp>
          <p:nvSpPr>
            <p:cNvPr id="6" name="Oval 5"/>
            <p:cNvSpPr/>
            <p:nvPr/>
          </p:nvSpPr>
          <p:spPr>
            <a:xfrm>
              <a:off x="4540346" y="3286934"/>
              <a:ext cx="114118" cy="114118"/>
            </a:xfrm>
            <a:prstGeom prst="ellipse">
              <a:avLst/>
            </a:prstGeom>
            <a:solidFill>
              <a:srgbClr val="BF0A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4574889" y="3410133"/>
              <a:ext cx="114118" cy="114118"/>
            </a:xfrm>
            <a:prstGeom prst="ellipse">
              <a:avLst/>
            </a:prstGeom>
            <a:solidFill>
              <a:srgbClr val="BF0A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5970271" y="3410133"/>
              <a:ext cx="114118" cy="114118"/>
            </a:xfrm>
            <a:prstGeom prst="ellipse">
              <a:avLst/>
            </a:prstGeom>
            <a:solidFill>
              <a:srgbClr val="BF0A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p:cNvGrpSpPr/>
          <p:nvPr/>
        </p:nvGrpSpPr>
        <p:grpSpPr>
          <a:xfrm>
            <a:off x="3175207" y="3281922"/>
            <a:ext cx="3258588" cy="1766587"/>
            <a:chOff x="3175207" y="2920359"/>
            <a:chExt cx="3258588" cy="1766587"/>
          </a:xfrm>
        </p:grpSpPr>
        <p:sp>
          <p:nvSpPr>
            <p:cNvPr id="23" name="Oval 22"/>
            <p:cNvSpPr/>
            <p:nvPr/>
          </p:nvSpPr>
          <p:spPr>
            <a:xfrm>
              <a:off x="4403932" y="3244209"/>
              <a:ext cx="114118" cy="114118"/>
            </a:xfrm>
            <a:prstGeom prst="ellipse">
              <a:avLst/>
            </a:prstGeom>
            <a:solidFill>
              <a:srgbClr val="6518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4448015" y="3376489"/>
              <a:ext cx="114118" cy="114118"/>
            </a:xfrm>
            <a:prstGeom prst="ellipse">
              <a:avLst/>
            </a:prstGeom>
            <a:solidFill>
              <a:srgbClr val="6518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6319677" y="4572828"/>
              <a:ext cx="114118" cy="114118"/>
            </a:xfrm>
            <a:prstGeom prst="ellipse">
              <a:avLst/>
            </a:prstGeom>
            <a:solidFill>
              <a:srgbClr val="6518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5944493" y="4261297"/>
              <a:ext cx="114118" cy="114118"/>
            </a:xfrm>
            <a:prstGeom prst="ellipse">
              <a:avLst/>
            </a:prstGeom>
            <a:solidFill>
              <a:srgbClr val="6518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3175207" y="2920359"/>
              <a:ext cx="114118" cy="114118"/>
            </a:xfrm>
            <a:prstGeom prst="ellipse">
              <a:avLst/>
            </a:prstGeom>
            <a:solidFill>
              <a:srgbClr val="6518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5318332" y="3715697"/>
              <a:ext cx="114118" cy="114118"/>
            </a:xfrm>
            <a:prstGeom prst="ellipse">
              <a:avLst/>
            </a:prstGeom>
            <a:solidFill>
              <a:srgbClr val="6518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5446934" y="3499670"/>
              <a:ext cx="114118" cy="114118"/>
            </a:xfrm>
            <a:prstGeom prst="ellipse">
              <a:avLst/>
            </a:prstGeom>
            <a:solidFill>
              <a:srgbClr val="6518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3314701" y="3409841"/>
              <a:ext cx="114118" cy="114118"/>
            </a:xfrm>
            <a:prstGeom prst="ellipse">
              <a:avLst/>
            </a:prstGeom>
            <a:solidFill>
              <a:srgbClr val="6518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5351684" y="3013304"/>
              <a:ext cx="114118" cy="114118"/>
            </a:xfrm>
            <a:prstGeom prst="ellipse">
              <a:avLst/>
            </a:prstGeom>
            <a:solidFill>
              <a:srgbClr val="65186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0" name="Rectangle 39"/>
          <p:cNvSpPr/>
          <p:nvPr/>
        </p:nvSpPr>
        <p:spPr>
          <a:xfrm>
            <a:off x="711201" y="1511862"/>
            <a:ext cx="7693890" cy="646331"/>
          </a:xfrm>
          <a:prstGeom prst="rect">
            <a:avLst/>
          </a:prstGeom>
        </p:spPr>
        <p:txBody>
          <a:bodyPr wrap="square">
            <a:spAutoFit/>
          </a:bodyPr>
          <a:lstStyle/>
          <a:p>
            <a:pPr algn="ctr">
              <a:defRPr/>
            </a:pPr>
            <a:r>
              <a:rPr lang="en-GB" dirty="0"/>
              <a:t>The </a:t>
            </a:r>
            <a:r>
              <a:rPr lang="en-GB" b="1" dirty="0"/>
              <a:t>Second World War</a:t>
            </a:r>
            <a:r>
              <a:rPr lang="en-GB" dirty="0"/>
              <a:t> began in </a:t>
            </a:r>
            <a:r>
              <a:rPr lang="en-GB" b="1" dirty="0"/>
              <a:t>1939</a:t>
            </a:r>
            <a:r>
              <a:rPr lang="en-GB" dirty="0"/>
              <a:t> and finished in </a:t>
            </a:r>
            <a:r>
              <a:rPr lang="en-GB" b="1" dirty="0"/>
              <a:t>1945</a:t>
            </a:r>
            <a:r>
              <a:rPr lang="en-GB" dirty="0"/>
              <a:t>.</a:t>
            </a:r>
          </a:p>
          <a:p>
            <a:pPr algn="ctr">
              <a:defRPr/>
            </a:pPr>
            <a:r>
              <a:rPr lang="en-GB" dirty="0"/>
              <a:t>The war was fought between two groups of countries. </a:t>
            </a:r>
          </a:p>
        </p:txBody>
      </p:sp>
      <p:sp>
        <p:nvSpPr>
          <p:cNvPr id="37" name="Title 1"/>
          <p:cNvSpPr txBox="1">
            <a:spLocks/>
          </p:cNvSpPr>
          <p:nvPr/>
        </p:nvSpPr>
        <p:spPr>
          <a:xfrm>
            <a:off x="628648" y="873549"/>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dirty="0">
                <a:latin typeface="+mn-lt"/>
              </a:rPr>
              <a:t>Second World War</a:t>
            </a:r>
          </a:p>
        </p:txBody>
      </p:sp>
    </p:spTree>
    <p:extLst>
      <p:ext uri="{BB962C8B-B14F-4D97-AF65-F5344CB8AC3E}">
        <p14:creationId xmlns:p14="http://schemas.microsoft.com/office/powerpoint/2010/main" val="308669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bwMode="auto">
          <a:xfrm>
            <a:off x="2195307" y="348984"/>
            <a:ext cx="6445456" cy="1513999"/>
          </a:xfrm>
          <a:prstGeom prst="roundRect">
            <a:avLst>
              <a:gd name="adj" fmla="val 0"/>
            </a:avLst>
          </a:prstGeom>
          <a:solidFill>
            <a:srgbClr val="E5DCD1"/>
          </a:solidFill>
          <a:ln w="25400" cap="rnd">
            <a:solidFill>
              <a:srgbClr val="7465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E5DCD1"/>
                </a:solidFill>
                <a:latin typeface="Twinkl" pitchFamily="50" charset="0"/>
              </a:rPr>
              <a:t> </a:t>
            </a:r>
          </a:p>
        </p:txBody>
      </p:sp>
      <p:sp>
        <p:nvSpPr>
          <p:cNvPr id="12" name="Title 1"/>
          <p:cNvSpPr txBox="1">
            <a:spLocks/>
          </p:cNvSpPr>
          <p:nvPr/>
        </p:nvSpPr>
        <p:spPr>
          <a:xfrm>
            <a:off x="2195306" y="492690"/>
            <a:ext cx="6445457"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What Does Blitz Mean?</a:t>
            </a:r>
          </a:p>
        </p:txBody>
      </p:sp>
      <p:grpSp>
        <p:nvGrpSpPr>
          <p:cNvPr id="6" name="Group 5"/>
          <p:cNvGrpSpPr/>
          <p:nvPr/>
        </p:nvGrpSpPr>
        <p:grpSpPr>
          <a:xfrm>
            <a:off x="2195305" y="2096656"/>
            <a:ext cx="6445458" cy="1396073"/>
            <a:chOff x="503239" y="1304710"/>
            <a:chExt cx="8137524" cy="1396073"/>
          </a:xfrm>
        </p:grpSpPr>
        <p:sp>
          <p:nvSpPr>
            <p:cNvPr id="9" name="Rounded Rectangle 8"/>
            <p:cNvSpPr/>
            <p:nvPr/>
          </p:nvSpPr>
          <p:spPr bwMode="auto">
            <a:xfrm>
              <a:off x="503239" y="1304710"/>
              <a:ext cx="8137524" cy="1396073"/>
            </a:xfrm>
            <a:prstGeom prst="roundRect">
              <a:avLst>
                <a:gd name="adj" fmla="val 0"/>
              </a:avLst>
            </a:prstGeom>
            <a:solidFill>
              <a:srgbClr val="E5DCD1"/>
            </a:solidFill>
            <a:ln w="25400" cap="rnd">
              <a:solidFill>
                <a:srgbClr val="7465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E5DCD1"/>
                  </a:solidFill>
                  <a:latin typeface="Twinkl" pitchFamily="50" charset="0"/>
                </a:rPr>
                <a:t> </a:t>
              </a:r>
            </a:p>
          </p:txBody>
        </p:sp>
        <p:sp>
          <p:nvSpPr>
            <p:cNvPr id="13" name="Rectangle 12"/>
            <p:cNvSpPr/>
            <p:nvPr/>
          </p:nvSpPr>
          <p:spPr>
            <a:xfrm>
              <a:off x="774189" y="1427075"/>
              <a:ext cx="7630902" cy="1200329"/>
            </a:xfrm>
            <a:prstGeom prst="rect">
              <a:avLst/>
            </a:prstGeom>
          </p:spPr>
          <p:txBody>
            <a:bodyPr wrap="square">
              <a:spAutoFit/>
            </a:bodyPr>
            <a:lstStyle/>
            <a:p>
              <a:pPr algn="just">
                <a:defRPr/>
              </a:pPr>
              <a:r>
                <a:rPr lang="en-GB" dirty="0"/>
                <a:t>From </a:t>
              </a:r>
              <a:r>
                <a:rPr lang="en-GB" b="1" dirty="0"/>
                <a:t>September 1940 until May 1941</a:t>
              </a:r>
              <a:r>
                <a:rPr lang="en-GB" dirty="0"/>
                <a:t>, Germany began air raids in which they bombed parts of Britain at </a:t>
              </a:r>
              <a:br>
                <a:rPr lang="en-GB" dirty="0"/>
              </a:br>
              <a:r>
                <a:rPr lang="en-GB" dirty="0"/>
                <a:t>night time. Each air raid usually targeted large towns and cities like </a:t>
              </a:r>
              <a:r>
                <a:rPr lang="en-GB" b="1" dirty="0"/>
                <a:t>London, Edinburgh and Clydebank</a:t>
              </a:r>
              <a:r>
                <a:rPr lang="en-GB" dirty="0"/>
                <a:t>.</a:t>
              </a:r>
              <a:endParaRPr lang="en-GB" b="1" dirty="0"/>
            </a:p>
          </p:txBody>
        </p:sp>
      </p:grpSp>
      <p:sp>
        <p:nvSpPr>
          <p:cNvPr id="14" name="Rectangle 13"/>
          <p:cNvSpPr/>
          <p:nvPr/>
        </p:nvSpPr>
        <p:spPr>
          <a:xfrm>
            <a:off x="2195305" y="1032690"/>
            <a:ext cx="6445457" cy="646331"/>
          </a:xfrm>
          <a:prstGeom prst="rect">
            <a:avLst/>
          </a:prstGeom>
        </p:spPr>
        <p:txBody>
          <a:bodyPr wrap="square">
            <a:spAutoFit/>
          </a:bodyPr>
          <a:lstStyle/>
          <a:p>
            <a:pPr algn="ctr">
              <a:defRPr/>
            </a:pPr>
            <a:r>
              <a:rPr lang="en-GB" dirty="0"/>
              <a:t>The word Blitz is short for the German word </a:t>
            </a:r>
            <a:r>
              <a:rPr lang="en-GB" b="1" dirty="0"/>
              <a:t>‘Blitzkrieg’</a:t>
            </a:r>
            <a:r>
              <a:rPr lang="en-GB" dirty="0"/>
              <a:t>, </a:t>
            </a:r>
            <a:br>
              <a:rPr lang="en-GB" dirty="0"/>
            </a:br>
            <a:r>
              <a:rPr lang="en-GB" dirty="0"/>
              <a:t>which means </a:t>
            </a:r>
            <a:r>
              <a:rPr lang="en-GB" b="1" dirty="0"/>
              <a:t>‘lightning war’</a:t>
            </a:r>
            <a:r>
              <a:rPr lang="en-GB" dirty="0"/>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2036" y="364529"/>
            <a:ext cx="4230255" cy="1732127"/>
          </a:xfrm>
          <a:prstGeom prst="rect">
            <a:avLst/>
          </a:prstGeom>
        </p:spPr>
      </p:pic>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718314" y="586550"/>
            <a:ext cx="4230255" cy="1732127"/>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8120" y="2281770"/>
            <a:ext cx="6071485" cy="457623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57697">
            <a:off x="1578088" y="1875332"/>
            <a:ext cx="1080466" cy="262714"/>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42303" flipH="1">
            <a:off x="6059511" y="2317773"/>
            <a:ext cx="1080466" cy="262714"/>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019" y="3376407"/>
            <a:ext cx="4619182" cy="3481593"/>
          </a:xfrm>
          <a:prstGeom prst="rect">
            <a:avLst/>
          </a:prstGeom>
        </p:spPr>
      </p:pic>
    </p:spTree>
    <p:extLst>
      <p:ext uri="{BB962C8B-B14F-4D97-AF65-F5344CB8AC3E}">
        <p14:creationId xmlns:p14="http://schemas.microsoft.com/office/powerpoint/2010/main" val="368870307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8.33333E-7 -0.23496 L 0.41285 -0.0206 C 0.49965 0.02778 0.62899 0.05393 0.76406 0.05393 C 0.91806 0.05393 1.04115 0.02778 1.12795 -0.0206 L 1.54115 -0.23496 " pathEditMode="relative" rAng="0" ptsTypes="AAAAA">
                                      <p:cBhvr>
                                        <p:cTn id="6" dur="3000" fill="hold"/>
                                        <p:tgtEl>
                                          <p:spTgt spid="5"/>
                                        </p:tgtEl>
                                        <p:attrNameLst>
                                          <p:attrName>ppt_x</p:attrName>
                                          <p:attrName>ppt_y</p:attrName>
                                        </p:attrNameLst>
                                      </p:cBhvr>
                                      <p:rCtr x="77049" y="14444"/>
                                    </p:animMotion>
                                  </p:childTnLst>
                                </p:cTn>
                              </p:par>
                              <p:par>
                                <p:cTn id="7" presetID="22" presetClass="entr" presetSubtype="8" fill="hold" grpId="0" nodeType="withEffect">
                                  <p:stCondLst>
                                    <p:cond delay="1500"/>
                                  </p:stCondLst>
                                  <p:childTnLst>
                                    <p:set>
                                      <p:cBhvr>
                                        <p:cTn id="8" dur="1" fill="hold">
                                          <p:stCondLst>
                                            <p:cond delay="0"/>
                                          </p:stCondLst>
                                        </p:cTn>
                                        <p:tgtEl>
                                          <p:spTgt spid="14"/>
                                        </p:tgtEl>
                                        <p:attrNameLst>
                                          <p:attrName>style.visibility</p:attrName>
                                        </p:attrNameLst>
                                      </p:cBhvr>
                                      <p:to>
                                        <p:strVal val="visible"/>
                                      </p:to>
                                    </p:set>
                                    <p:animEffect transition="in" filter="wipe(left)">
                                      <p:cBhvr>
                                        <p:cTn id="9" dur="500"/>
                                        <p:tgtEl>
                                          <p:spTgt spid="14"/>
                                        </p:tgtEl>
                                      </p:cBhvr>
                                    </p:animEffect>
                                  </p:childTnLst>
                                </p:cTn>
                              </p:par>
                              <p:par>
                                <p:cTn id="10" presetID="22" presetClass="entr" presetSubtype="4" fill="hold" nodeType="withEffect">
                                  <p:stCondLst>
                                    <p:cond delay="75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42" presetClass="path" presetSubtype="0" accel="50000" decel="50000" fill="hold" nodeType="withEffect">
                                  <p:stCondLst>
                                    <p:cond delay="750"/>
                                  </p:stCondLst>
                                  <p:childTnLst>
                                    <p:animMotion origin="layout" path="M 2.77778E-6 -2.59259E-6 L 0.43281 0.66435 " pathEditMode="relative" rAng="0" ptsTypes="AA">
                                      <p:cBhvr>
                                        <p:cTn id="14" dur="1750" fill="hold"/>
                                        <p:tgtEl>
                                          <p:spTgt spid="15"/>
                                        </p:tgtEl>
                                        <p:attrNameLst>
                                          <p:attrName>ppt_x</p:attrName>
                                          <p:attrName>ppt_y</p:attrName>
                                        </p:attrNameLst>
                                      </p:cBhvr>
                                      <p:rCtr x="21632" y="33218"/>
                                    </p:animMotion>
                                  </p:childTnLst>
                                </p:cTn>
                              </p:par>
                              <p:par>
                                <p:cTn id="15" presetID="1" presetClass="exit" presetSubtype="0" fill="hold" nodeType="withEffect">
                                  <p:stCondLst>
                                    <p:cond delay="2500"/>
                                  </p:stCondLst>
                                  <p:childTnLst>
                                    <p:set>
                                      <p:cBhvr>
                                        <p:cTn id="16" dur="1" fill="hold">
                                          <p:stCondLst>
                                            <p:cond delay="0"/>
                                          </p:stCondLst>
                                        </p:cTn>
                                        <p:tgtEl>
                                          <p:spTgt spid="15"/>
                                        </p:tgtEl>
                                        <p:attrNameLst>
                                          <p:attrName>style.visibility</p:attrName>
                                        </p:attrNameLst>
                                      </p:cBhvr>
                                      <p:to>
                                        <p:strVal val="hidden"/>
                                      </p:to>
                                    </p:set>
                                  </p:childTnLst>
                                </p:cTn>
                              </p:par>
                              <p:par>
                                <p:cTn id="17" presetID="22" presetClass="entr" presetSubtype="4" fill="hold" nodeType="withEffect">
                                  <p:stCondLst>
                                    <p:cond delay="250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path" presetSubtype="0" accel="50000" decel="50000" fill="hold" nodeType="clickEffect">
                                  <p:stCondLst>
                                    <p:cond delay="0"/>
                                  </p:stCondLst>
                                  <p:childTnLst>
                                    <p:animMotion origin="layout" path="M -1.56285 4.44444E-6 L -1.14427 0.1706 C -1.0566 0.20902 -0.92518 0.22986 -0.78837 0.22986 C -0.63229 0.22986 -0.50729 0.20902 -0.41927 0.1706 L 2.77778E-6 4.44444E-6 " pathEditMode="relative" rAng="0" ptsTypes="AAAAA">
                                      <p:cBhvr>
                                        <p:cTn id="23" dur="3000" spd="-100000" fill="hold"/>
                                        <p:tgtEl>
                                          <p:spTgt spid="17"/>
                                        </p:tgtEl>
                                        <p:attrNameLst>
                                          <p:attrName>ppt_x</p:attrName>
                                          <p:attrName>ppt_y</p:attrName>
                                        </p:attrNameLst>
                                      </p:cBhvr>
                                      <p:rCtr x="78142" y="11481"/>
                                    </p:animMotion>
                                  </p:childTnLst>
                                </p:cTn>
                              </p:par>
                              <p:par>
                                <p:cTn id="24" presetID="10" presetClass="exit" presetSubtype="0" fill="hold" nodeType="withEffect">
                                  <p:stCondLst>
                                    <p:cond delay="75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par>
                                <p:cTn id="27" presetID="22" presetClass="entr" presetSubtype="2" fill="hold" nodeType="withEffect">
                                  <p:stCondLst>
                                    <p:cond delay="1500"/>
                                  </p:stCondLst>
                                  <p:childTnLst>
                                    <p:set>
                                      <p:cBhvr>
                                        <p:cTn id="28" dur="1" fill="hold">
                                          <p:stCondLst>
                                            <p:cond delay="0"/>
                                          </p:stCondLst>
                                        </p:cTn>
                                        <p:tgtEl>
                                          <p:spTgt spid="6"/>
                                        </p:tgtEl>
                                        <p:attrNameLst>
                                          <p:attrName>style.visibility</p:attrName>
                                        </p:attrNameLst>
                                      </p:cBhvr>
                                      <p:to>
                                        <p:strVal val="visible"/>
                                      </p:to>
                                    </p:set>
                                    <p:animEffect transition="in" filter="wipe(right)">
                                      <p:cBhvr>
                                        <p:cTn id="29" dur="500"/>
                                        <p:tgtEl>
                                          <p:spTgt spid="6"/>
                                        </p:tgtEl>
                                      </p:cBhvr>
                                    </p:animEffect>
                                  </p:childTnLst>
                                </p:cTn>
                              </p:par>
                              <p:par>
                                <p:cTn id="30" presetID="22" presetClass="entr" presetSubtype="4" fill="hold" nodeType="withEffect">
                                  <p:stCondLst>
                                    <p:cond delay="75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par>
                                <p:cTn id="33" presetID="42" presetClass="path" presetSubtype="0" accel="50000" decel="50000" fill="hold" nodeType="withEffect">
                                  <p:stCondLst>
                                    <p:cond delay="750"/>
                                  </p:stCondLst>
                                  <p:childTnLst>
                                    <p:animMotion origin="layout" path="M -1.38889E-6 4.07407E-6 L -0.45816 0.59953 " pathEditMode="relative" rAng="0" ptsTypes="AA">
                                      <p:cBhvr>
                                        <p:cTn id="34" dur="1750" fill="hold"/>
                                        <p:tgtEl>
                                          <p:spTgt spid="16"/>
                                        </p:tgtEl>
                                        <p:attrNameLst>
                                          <p:attrName>ppt_x</p:attrName>
                                          <p:attrName>ppt_y</p:attrName>
                                        </p:attrNameLst>
                                      </p:cBhvr>
                                      <p:rCtr x="-22917" y="29977"/>
                                    </p:animMotion>
                                  </p:childTnLst>
                                </p:cTn>
                              </p:par>
                              <p:par>
                                <p:cTn id="35" presetID="1" presetClass="exit" presetSubtype="0" fill="hold" nodeType="withEffect">
                                  <p:stCondLst>
                                    <p:cond delay="2500"/>
                                  </p:stCondLst>
                                  <p:childTnLst>
                                    <p:set>
                                      <p:cBhvr>
                                        <p:cTn id="36" dur="1" fill="hold">
                                          <p:stCondLst>
                                            <p:cond delay="0"/>
                                          </p:stCondLst>
                                        </p:cTn>
                                        <p:tgtEl>
                                          <p:spTgt spid="16"/>
                                        </p:tgtEl>
                                        <p:attrNameLst>
                                          <p:attrName>style.visibility</p:attrName>
                                        </p:attrNameLst>
                                      </p:cBhvr>
                                      <p:to>
                                        <p:strVal val="hidden"/>
                                      </p:to>
                                    </p:set>
                                  </p:childTnLst>
                                </p:cTn>
                              </p:par>
                              <p:par>
                                <p:cTn id="37" presetID="22" presetClass="entr" presetSubtype="4" fill="hold" nodeType="withEffect">
                                  <p:stCondLst>
                                    <p:cond delay="250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bwMode="auto">
          <a:xfrm>
            <a:off x="503239" y="415186"/>
            <a:ext cx="4659311" cy="2857333"/>
          </a:xfrm>
          <a:prstGeom prst="roundRect">
            <a:avLst>
              <a:gd name="adj" fmla="val 0"/>
            </a:avLst>
          </a:prstGeom>
          <a:solidFill>
            <a:srgbClr val="E5DCD1"/>
          </a:solidFill>
          <a:ln w="25400" cap="rnd">
            <a:solidFill>
              <a:srgbClr val="7465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E5DCD1"/>
                </a:solidFill>
                <a:latin typeface="Twinkl" pitchFamily="50" charset="0"/>
              </a:rPr>
              <a:t> </a:t>
            </a:r>
          </a:p>
        </p:txBody>
      </p:sp>
      <p:sp>
        <p:nvSpPr>
          <p:cNvPr id="12" name="Title 1"/>
          <p:cNvSpPr txBox="1">
            <a:spLocks/>
          </p:cNvSpPr>
          <p:nvPr/>
        </p:nvSpPr>
        <p:spPr>
          <a:xfrm>
            <a:off x="628649" y="608059"/>
            <a:ext cx="4381502" cy="961713"/>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algn="ctr"/>
            <a:r>
              <a:rPr lang="en-US" sz="3600" dirty="0">
                <a:latin typeface="+mn-lt"/>
              </a:rPr>
              <a:t>Why Were the </a:t>
            </a:r>
            <a:br>
              <a:rPr lang="en-US" sz="3600" dirty="0">
                <a:latin typeface="+mn-lt"/>
              </a:rPr>
            </a:br>
            <a:r>
              <a:rPr lang="en-US" sz="3600" dirty="0">
                <a:latin typeface="+mn-lt"/>
              </a:rPr>
              <a:t>Germans Bombing?</a:t>
            </a:r>
          </a:p>
        </p:txBody>
      </p:sp>
      <p:sp>
        <p:nvSpPr>
          <p:cNvPr id="16" name="Content Placeholder 15"/>
          <p:cNvSpPr>
            <a:spLocks noGrp="1"/>
          </p:cNvSpPr>
          <p:nvPr>
            <p:ph idx="4294967295"/>
          </p:nvPr>
        </p:nvSpPr>
        <p:spPr>
          <a:xfrm>
            <a:off x="628650" y="1350853"/>
            <a:ext cx="3463243" cy="1921666"/>
          </a:xfrm>
        </p:spPr>
        <p:txBody>
          <a:bodyPr>
            <a:noAutofit/>
          </a:bodyPr>
          <a:lstStyle/>
          <a:p>
            <a:pPr marL="0" indent="0" algn="just">
              <a:spcBef>
                <a:spcPts val="0"/>
              </a:spcBef>
              <a:buNone/>
              <a:defRPr/>
            </a:pPr>
            <a:r>
              <a:rPr lang="en-GB" dirty="0">
                <a:solidFill>
                  <a:schemeClr val="tx1"/>
                </a:solidFill>
                <a:latin typeface="+mn-lt"/>
              </a:rPr>
              <a:t>The Germans wanted to damage industrial areas, like factories and ports, so that it made it harder for the British to make or move weapons to fight them. </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3161" r="39127"/>
          <a:stretch/>
        </p:blipFill>
        <p:spPr>
          <a:xfrm>
            <a:off x="4929394" y="0"/>
            <a:ext cx="3790538" cy="6858000"/>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4938" r="4038" b="6748"/>
          <a:stretch/>
        </p:blipFill>
        <p:spPr>
          <a:xfrm>
            <a:off x="4001635" y="549042"/>
            <a:ext cx="5133975" cy="6162151"/>
          </a:xfrm>
          <a:prstGeom prst="rect">
            <a:avLst/>
          </a:prstGeom>
        </p:spPr>
      </p:pic>
      <p:grpSp>
        <p:nvGrpSpPr>
          <p:cNvPr id="3" name="Group 2"/>
          <p:cNvGrpSpPr/>
          <p:nvPr/>
        </p:nvGrpSpPr>
        <p:grpSpPr>
          <a:xfrm>
            <a:off x="503239" y="4118939"/>
            <a:ext cx="5389561" cy="2153897"/>
            <a:chOff x="503238" y="3913073"/>
            <a:chExt cx="5389561" cy="2153897"/>
          </a:xfrm>
        </p:grpSpPr>
        <p:sp>
          <p:nvSpPr>
            <p:cNvPr id="9" name="Rounded Rectangle 8"/>
            <p:cNvSpPr/>
            <p:nvPr/>
          </p:nvSpPr>
          <p:spPr bwMode="auto">
            <a:xfrm>
              <a:off x="503239" y="3913073"/>
              <a:ext cx="5316535" cy="2153897"/>
            </a:xfrm>
            <a:prstGeom prst="roundRect">
              <a:avLst>
                <a:gd name="adj" fmla="val 0"/>
              </a:avLst>
            </a:prstGeom>
            <a:solidFill>
              <a:srgbClr val="E5DCD1"/>
            </a:solidFill>
            <a:ln w="25400" cap="rnd">
              <a:solidFill>
                <a:srgbClr val="7465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E5DCD1"/>
                  </a:solidFill>
                  <a:latin typeface="Twinkl" pitchFamily="50" charset="0"/>
                </a:rPr>
                <a:t> </a:t>
              </a:r>
            </a:p>
          </p:txBody>
        </p:sp>
        <p:sp>
          <p:nvSpPr>
            <p:cNvPr id="8" name="Content Placeholder 15"/>
            <p:cNvSpPr txBox="1">
              <a:spLocks/>
            </p:cNvSpPr>
            <p:nvPr/>
          </p:nvSpPr>
          <p:spPr>
            <a:xfrm>
              <a:off x="503238" y="4111620"/>
              <a:ext cx="5389561" cy="1694094"/>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None/>
                <a:defRPr/>
              </a:pPr>
              <a:r>
                <a:rPr lang="en-GB" dirty="0">
                  <a:solidFill>
                    <a:schemeClr val="tx1"/>
                  </a:solidFill>
                  <a:latin typeface="+mn-lt"/>
                  <a:ea typeface="Sassoon Infant Rg" panose="02000503030000020003" pitchFamily="50" charset="0"/>
                </a:rPr>
                <a:t>Adolf Hitler thought that if the people of Britain saw others being killed and that their country was being destroyed, they would give up and stop fighting them, allowing Germany to take control of their country.</a:t>
              </a:r>
            </a:p>
          </p:txBody>
        </p:sp>
      </p:grpSp>
    </p:spTree>
    <p:extLst>
      <p:ext uri="{BB962C8B-B14F-4D97-AF65-F5344CB8AC3E}">
        <p14:creationId xmlns:p14="http://schemas.microsoft.com/office/powerpoint/2010/main" val="81935135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bwMode="auto">
          <a:xfrm>
            <a:off x="503239" y="512763"/>
            <a:ext cx="8137524" cy="5931580"/>
          </a:xfrm>
          <a:prstGeom prst="roundRect">
            <a:avLst>
              <a:gd name="adj" fmla="val 0"/>
            </a:avLst>
          </a:prstGeom>
          <a:solidFill>
            <a:srgbClr val="E5DCD1">
              <a:alpha val="91000"/>
            </a:srgbClr>
          </a:solidFill>
          <a:ln w="25400" cap="rnd">
            <a:solidFill>
              <a:srgbClr val="E5DCD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E5DCD1"/>
                </a:solidFill>
                <a:latin typeface="Twinkl" pitchFamily="50" charset="0"/>
              </a:rPr>
              <a:t> </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Clydebank</a:t>
            </a:r>
          </a:p>
        </p:txBody>
      </p:sp>
      <p:sp>
        <p:nvSpPr>
          <p:cNvPr id="16" name="Content Placeholder 15"/>
          <p:cNvSpPr>
            <a:spLocks noGrp="1"/>
          </p:cNvSpPr>
          <p:nvPr>
            <p:ph idx="4294967295"/>
          </p:nvPr>
        </p:nvSpPr>
        <p:spPr>
          <a:xfrm>
            <a:off x="503239" y="1127125"/>
            <a:ext cx="8137523" cy="896019"/>
          </a:xfrm>
        </p:spPr>
        <p:txBody>
          <a:bodyPr>
            <a:noAutofit/>
          </a:bodyPr>
          <a:lstStyle/>
          <a:p>
            <a:pPr marL="0" indent="0" algn="ctr">
              <a:spcBef>
                <a:spcPts val="0"/>
              </a:spcBef>
              <a:buNone/>
              <a:defRPr/>
            </a:pPr>
            <a:r>
              <a:rPr lang="en-GB" dirty="0">
                <a:solidFill>
                  <a:schemeClr val="tx1"/>
                </a:solidFill>
                <a:latin typeface="+mn-lt"/>
              </a:rPr>
              <a:t>Clydebank was a main provider of arms, munitions and battleships and so was vital for Britain’s war effort. </a:t>
            </a:r>
          </a:p>
        </p:txBody>
      </p:sp>
      <p:sp>
        <p:nvSpPr>
          <p:cNvPr id="8" name="Content Placeholder 15"/>
          <p:cNvSpPr txBox="1">
            <a:spLocks/>
          </p:cNvSpPr>
          <p:nvPr/>
        </p:nvSpPr>
        <p:spPr>
          <a:xfrm>
            <a:off x="628650" y="2023144"/>
            <a:ext cx="3733625" cy="2087462"/>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None/>
              <a:defRPr/>
            </a:pPr>
            <a:r>
              <a:rPr lang="en-GB" dirty="0">
                <a:solidFill>
                  <a:schemeClr val="tx1"/>
                </a:solidFill>
                <a:latin typeface="+mn-lt"/>
              </a:rPr>
              <a:t>So many arms, munitions and battleships were produced at Clydebank that the factories had to be open 24 hours a day, 7 days a week. This meant there had to be lots of workers who were able to work shifts. </a:t>
            </a:r>
          </a:p>
        </p:txBody>
      </p:sp>
      <p:sp>
        <p:nvSpPr>
          <p:cNvPr id="9" name="Content Placeholder 15"/>
          <p:cNvSpPr txBox="1">
            <a:spLocks/>
          </p:cNvSpPr>
          <p:nvPr/>
        </p:nvSpPr>
        <p:spPr>
          <a:xfrm>
            <a:off x="628650" y="3990345"/>
            <a:ext cx="3532584" cy="1912514"/>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None/>
              <a:defRPr/>
            </a:pPr>
            <a:r>
              <a:rPr lang="en-GB" dirty="0">
                <a:solidFill>
                  <a:schemeClr val="tx1"/>
                </a:solidFill>
                <a:latin typeface="+mn-lt"/>
              </a:rPr>
              <a:t>Most people who lived in Clydebank at the time worked in the factories. With around </a:t>
            </a:r>
            <a:r>
              <a:rPr lang="en-GB" b="1" dirty="0">
                <a:solidFill>
                  <a:schemeClr val="tx1"/>
                </a:solidFill>
                <a:latin typeface="+mn-lt"/>
              </a:rPr>
              <a:t>50 000</a:t>
            </a:r>
            <a:r>
              <a:rPr lang="en-GB" dirty="0">
                <a:solidFill>
                  <a:schemeClr val="tx1"/>
                </a:solidFill>
                <a:latin typeface="+mn-lt"/>
              </a:rPr>
              <a:t> </a:t>
            </a:r>
            <a:r>
              <a:rPr lang="en-GB" b="1" dirty="0">
                <a:solidFill>
                  <a:schemeClr val="tx1"/>
                </a:solidFill>
                <a:latin typeface="+mn-lt"/>
              </a:rPr>
              <a:t>people</a:t>
            </a:r>
            <a:r>
              <a:rPr lang="en-GB" dirty="0">
                <a:solidFill>
                  <a:schemeClr val="tx1"/>
                </a:solidFill>
                <a:latin typeface="+mn-lt"/>
              </a:rPr>
              <a:t> living there, there were a lot of workers!</a:t>
            </a:r>
          </a:p>
        </p:txBody>
      </p:sp>
      <p:grpSp>
        <p:nvGrpSpPr>
          <p:cNvPr id="3" name="Group 2"/>
          <p:cNvGrpSpPr/>
          <p:nvPr/>
        </p:nvGrpSpPr>
        <p:grpSpPr>
          <a:xfrm>
            <a:off x="4079322" y="2617950"/>
            <a:ext cx="5369474" cy="4240050"/>
            <a:chOff x="4079322" y="2617950"/>
            <a:chExt cx="5369474" cy="424005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9322" y="2617950"/>
              <a:ext cx="5062766" cy="4240050"/>
            </a:xfrm>
            <a:prstGeom prst="rect">
              <a:avLst/>
            </a:prstGeom>
          </p:spPr>
        </p:pic>
        <p:sp>
          <p:nvSpPr>
            <p:cNvPr id="10" name="TextBox 9"/>
            <p:cNvSpPr txBox="1"/>
            <p:nvPr/>
          </p:nvSpPr>
          <p:spPr>
            <a:xfrm>
              <a:off x="8515348" y="6642556"/>
              <a:ext cx="933448" cy="215444"/>
            </a:xfrm>
            <a:prstGeom prst="rect">
              <a:avLst/>
            </a:prstGeom>
            <a:noFill/>
          </p:spPr>
          <p:txBody>
            <a:bodyPr wrap="square" rtlCol="0">
              <a:spAutoFit/>
            </a:bodyPr>
            <a:lstStyle/>
            <a:p>
              <a:r>
                <a:rPr lang="en-GB" sz="800" b="1" dirty="0">
                  <a:solidFill>
                    <a:schemeClr val="bg2">
                      <a:lumMod val="10000"/>
                      <a:alpha val="20000"/>
                    </a:schemeClr>
                  </a:solidFill>
                  <a:latin typeface="Tuffy" panose="020B0603060100000000" pitchFamily="34" charset="0"/>
                  <a:ea typeface="Tuffy" panose="020B0603060100000000" pitchFamily="34" charset="0"/>
                </a:rPr>
                <a:t>twinkl.com</a:t>
              </a:r>
            </a:p>
          </p:txBody>
        </p:sp>
      </p:grpSp>
    </p:spTree>
    <p:extLst>
      <p:ext uri="{BB962C8B-B14F-4D97-AF65-F5344CB8AC3E}">
        <p14:creationId xmlns:p14="http://schemas.microsoft.com/office/powerpoint/2010/main" val="391910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503239" y="512763"/>
            <a:ext cx="8137524" cy="5931580"/>
          </a:xfrm>
          <a:prstGeom prst="roundRect">
            <a:avLst>
              <a:gd name="adj" fmla="val 0"/>
            </a:avLst>
          </a:prstGeom>
          <a:solidFill>
            <a:srgbClr val="E5DCD1">
              <a:alpha val="91000"/>
            </a:srgbClr>
          </a:solidFill>
          <a:ln w="25400" cap="rnd">
            <a:solidFill>
              <a:srgbClr val="E5DCD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E5DCD1"/>
                </a:solidFill>
                <a:latin typeface="Twinkl" pitchFamily="50" charset="0"/>
              </a:rPr>
              <a:t> </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Clydebank Blitz</a:t>
            </a:r>
          </a:p>
        </p:txBody>
      </p:sp>
      <p:sp>
        <p:nvSpPr>
          <p:cNvPr id="16" name="Content Placeholder 15"/>
          <p:cNvSpPr>
            <a:spLocks noGrp="1"/>
          </p:cNvSpPr>
          <p:nvPr>
            <p:ph idx="4294967295"/>
          </p:nvPr>
        </p:nvSpPr>
        <p:spPr>
          <a:xfrm>
            <a:off x="628650" y="1127760"/>
            <a:ext cx="7886700" cy="876531"/>
          </a:xfrm>
        </p:spPr>
        <p:txBody>
          <a:bodyPr>
            <a:noAutofit/>
          </a:bodyPr>
          <a:lstStyle/>
          <a:p>
            <a:pPr marL="0" indent="0" algn="ctr">
              <a:spcBef>
                <a:spcPts val="0"/>
              </a:spcBef>
              <a:buNone/>
              <a:defRPr/>
            </a:pPr>
            <a:r>
              <a:rPr lang="en-GB" dirty="0">
                <a:solidFill>
                  <a:schemeClr val="tx1"/>
                </a:solidFill>
                <a:latin typeface="+mn-lt"/>
              </a:rPr>
              <a:t>One of the most intense German bombings took place on the </a:t>
            </a:r>
            <a:br>
              <a:rPr lang="en-GB" dirty="0">
                <a:solidFill>
                  <a:schemeClr val="tx1"/>
                </a:solidFill>
                <a:latin typeface="+mn-lt"/>
              </a:rPr>
            </a:br>
            <a:r>
              <a:rPr lang="en-GB" b="1" dirty="0">
                <a:solidFill>
                  <a:schemeClr val="tx1"/>
                </a:solidFill>
                <a:latin typeface="+mn-lt"/>
              </a:rPr>
              <a:t>13</a:t>
            </a:r>
            <a:r>
              <a:rPr lang="en-GB" b="1" baseline="30000" dirty="0">
                <a:solidFill>
                  <a:schemeClr val="tx1"/>
                </a:solidFill>
                <a:latin typeface="+mn-lt"/>
              </a:rPr>
              <a:t>th</a:t>
            </a:r>
            <a:r>
              <a:rPr lang="en-GB" b="1" dirty="0">
                <a:solidFill>
                  <a:schemeClr val="tx1"/>
                </a:solidFill>
                <a:latin typeface="+mn-lt"/>
              </a:rPr>
              <a:t> and 14</a:t>
            </a:r>
            <a:r>
              <a:rPr lang="en-GB" b="1" baseline="30000" dirty="0">
                <a:solidFill>
                  <a:schemeClr val="tx1"/>
                </a:solidFill>
                <a:latin typeface="+mn-lt"/>
              </a:rPr>
              <a:t>th</a:t>
            </a:r>
            <a:r>
              <a:rPr lang="en-GB" b="1" dirty="0">
                <a:solidFill>
                  <a:schemeClr val="tx1"/>
                </a:solidFill>
                <a:latin typeface="+mn-lt"/>
              </a:rPr>
              <a:t> March 1941. </a:t>
            </a:r>
            <a:r>
              <a:rPr lang="en-GB" dirty="0">
                <a:solidFill>
                  <a:schemeClr val="tx1"/>
                </a:solidFill>
                <a:latin typeface="+mn-lt"/>
              </a:rPr>
              <a:t>Clydebank was the target of these air raids.</a:t>
            </a:r>
          </a:p>
        </p:txBody>
      </p:sp>
      <p:sp>
        <p:nvSpPr>
          <p:cNvPr id="8" name="Content Placeholder 15"/>
          <p:cNvSpPr txBox="1">
            <a:spLocks/>
          </p:cNvSpPr>
          <p:nvPr/>
        </p:nvSpPr>
        <p:spPr>
          <a:xfrm>
            <a:off x="628650" y="1997259"/>
            <a:ext cx="3617425" cy="1940997"/>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defRPr/>
            </a:pPr>
            <a:r>
              <a:rPr lang="en-GB" dirty="0">
                <a:solidFill>
                  <a:schemeClr val="tx1"/>
                </a:solidFill>
                <a:latin typeface="+mn-lt"/>
              </a:rPr>
              <a:t>Clydebank was a main target for a bomb strike as it played a vital part in the war effort by providing a vast number of arms, munitions and battleships. </a:t>
            </a:r>
          </a:p>
        </p:txBody>
      </p:sp>
      <p:sp>
        <p:nvSpPr>
          <p:cNvPr id="9" name="Content Placeholder 15"/>
          <p:cNvSpPr txBox="1">
            <a:spLocks/>
          </p:cNvSpPr>
          <p:nvPr/>
        </p:nvSpPr>
        <p:spPr>
          <a:xfrm>
            <a:off x="628650" y="3737100"/>
            <a:ext cx="3617425" cy="2156827"/>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None/>
              <a:defRPr/>
            </a:pPr>
            <a:r>
              <a:rPr lang="en-GB" dirty="0">
                <a:solidFill>
                  <a:schemeClr val="tx1"/>
                </a:solidFill>
                <a:latin typeface="+mn-lt"/>
              </a:rPr>
              <a:t>Hitler thought that by destroying the factories and the workers homes, there would be a halt in production of munitions making Britain surrender and allow Germany to win the war. </a:t>
            </a:r>
            <a:r>
              <a:rPr lang="en-GB" b="1" dirty="0">
                <a:solidFill>
                  <a:schemeClr val="tx1"/>
                </a:solidFill>
                <a:latin typeface="+mn-lt"/>
              </a:rPr>
              <a: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6275" y="1997260"/>
            <a:ext cx="5000344" cy="4669105"/>
          </a:xfrm>
          <a:prstGeom prst="rect">
            <a:avLst/>
          </a:prstGeom>
        </p:spPr>
      </p:pic>
      <p:sp>
        <p:nvSpPr>
          <p:cNvPr id="3" name="Oval 2"/>
          <p:cNvSpPr/>
          <p:nvPr/>
        </p:nvSpPr>
        <p:spPr>
          <a:xfrm>
            <a:off x="6782925" y="3838669"/>
            <a:ext cx="642796" cy="642796"/>
          </a:xfrm>
          <a:prstGeom prst="ellipse">
            <a:avLst/>
          </a:prstGeom>
          <a:noFill/>
          <a:ln w="28575">
            <a:solidFill>
              <a:srgbClr val="C347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7407615" y="3838669"/>
            <a:ext cx="642796" cy="642796"/>
          </a:xfrm>
          <a:prstGeom prst="ellipse">
            <a:avLst/>
          </a:prstGeom>
          <a:noFill/>
          <a:ln w="28575">
            <a:solidFill>
              <a:srgbClr val="C347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60336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par>
                                <p:cTn id="13" presetID="26" presetClass="emph" presetSubtype="0" repeatCount="3000" fill="hold" grpId="1" nodeType="withEffect">
                                  <p:stCondLst>
                                    <p:cond delay="0"/>
                                  </p:stCondLst>
                                  <p:childTnLst>
                                    <p:animEffect transition="out" filter="fade">
                                      <p:cBhvr>
                                        <p:cTn id="14" dur="1000" tmFilter="0, 0; .2, .5; .8, .5; 1, 0"/>
                                        <p:tgtEl>
                                          <p:spTgt spid="3"/>
                                        </p:tgtEl>
                                      </p:cBhvr>
                                    </p:animEffect>
                                    <p:animScale>
                                      <p:cBhvr>
                                        <p:cTn id="15" dur="500" autoRev="1" fill="hold"/>
                                        <p:tgtEl>
                                          <p:spTgt spid="3"/>
                                        </p:tgtEl>
                                      </p:cBhvr>
                                      <p:by x="105000" y="105000"/>
                                    </p:animScale>
                                  </p:childTnLst>
                                </p:cTn>
                              </p:par>
                              <p:par>
                                <p:cTn id="16" presetID="53" presetClass="entr" presetSubtype="16" fill="hold" grpId="0" nodeType="withEffect">
                                  <p:stCondLst>
                                    <p:cond delay="50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par>
                                <p:cTn id="21" presetID="26" presetClass="emph" presetSubtype="0" repeatCount="3000" fill="hold" grpId="1" nodeType="withEffect">
                                  <p:stCondLst>
                                    <p:cond delay="500"/>
                                  </p:stCondLst>
                                  <p:childTnLst>
                                    <p:animEffect transition="out" filter="fade">
                                      <p:cBhvr>
                                        <p:cTn id="22" dur="1000" tmFilter="0, 0; .2, .5; .8, .5; 1, 0"/>
                                        <p:tgtEl>
                                          <p:spTgt spid="14"/>
                                        </p:tgtEl>
                                      </p:cBhvr>
                                    </p:animEffect>
                                    <p:animScale>
                                      <p:cBhvr>
                                        <p:cTn id="23" dur="500" autoRev="1" fill="hold"/>
                                        <p:tgtEl>
                                          <p:spTgt spid="14"/>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8" grpId="0"/>
      <p:bldP spid="9" grpId="0"/>
      <p:bldP spid="3" grpId="0" animBg="1"/>
      <p:bldP spid="3" grpId="1" animBg="1"/>
      <p:bldP spid="14"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267849" y="1028811"/>
            <a:ext cx="5055589" cy="4702032"/>
          </a:xfrm>
          <a:prstGeom prst="roundRect">
            <a:avLst>
              <a:gd name="adj" fmla="val 0"/>
            </a:avLst>
          </a:prstGeom>
          <a:solidFill>
            <a:srgbClr val="E5DCD1">
              <a:alpha val="91000"/>
            </a:srgbClr>
          </a:solidFill>
          <a:ln w="25400" cap="rnd">
            <a:solidFill>
              <a:srgbClr val="E5DCD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E5DCD1"/>
                </a:solidFill>
                <a:latin typeface="Twinkl" pitchFamily="50" charset="0"/>
              </a:rPr>
              <a:t> </a:t>
            </a:r>
          </a:p>
        </p:txBody>
      </p:sp>
      <p:sp>
        <p:nvSpPr>
          <p:cNvPr id="12" name="Title 1"/>
          <p:cNvSpPr txBox="1">
            <a:spLocks/>
          </p:cNvSpPr>
          <p:nvPr/>
        </p:nvSpPr>
        <p:spPr>
          <a:xfrm>
            <a:off x="267849" y="1250832"/>
            <a:ext cx="5055589"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Staying Safe</a:t>
            </a:r>
          </a:p>
        </p:txBody>
      </p:sp>
      <p:sp>
        <p:nvSpPr>
          <p:cNvPr id="16" name="Content Placeholder 15"/>
          <p:cNvSpPr>
            <a:spLocks noGrp="1"/>
          </p:cNvSpPr>
          <p:nvPr>
            <p:ph idx="4294967295"/>
          </p:nvPr>
        </p:nvSpPr>
        <p:spPr>
          <a:xfrm>
            <a:off x="393259" y="1671457"/>
            <a:ext cx="4767216" cy="1079116"/>
          </a:xfrm>
        </p:spPr>
        <p:txBody>
          <a:bodyPr>
            <a:noAutofit/>
          </a:bodyPr>
          <a:lstStyle/>
          <a:p>
            <a:pPr marL="0" indent="0" algn="just">
              <a:spcBef>
                <a:spcPts val="0"/>
              </a:spcBef>
              <a:buNone/>
              <a:defRPr/>
            </a:pPr>
            <a:r>
              <a:rPr lang="en-GB" dirty="0">
                <a:solidFill>
                  <a:schemeClr val="tx1"/>
                </a:solidFill>
                <a:latin typeface="+mn-lt"/>
              </a:rPr>
              <a:t>During the air raids, the people of Clydebank had several ways of staying safe.</a:t>
            </a:r>
          </a:p>
        </p:txBody>
      </p:sp>
      <p:sp>
        <p:nvSpPr>
          <p:cNvPr id="8" name="Content Placeholder 15"/>
          <p:cNvSpPr txBox="1">
            <a:spLocks/>
          </p:cNvSpPr>
          <p:nvPr/>
        </p:nvSpPr>
        <p:spPr>
          <a:xfrm>
            <a:off x="393258" y="2523615"/>
            <a:ext cx="4767217" cy="2314722"/>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None/>
              <a:defRPr/>
            </a:pPr>
            <a:r>
              <a:rPr lang="en-GB" dirty="0">
                <a:solidFill>
                  <a:schemeClr val="tx1"/>
                </a:solidFill>
                <a:latin typeface="+mn-lt"/>
              </a:rPr>
              <a:t>One way was to try and prevent a Blitz. This meant trying to hide the towns and cities from the German pilots. As a Blitz would happen during the night, the only way the pilots knew where to drop bombs was to search for areas that had lots of lights. </a:t>
            </a:r>
          </a:p>
        </p:txBody>
      </p:sp>
      <p:sp>
        <p:nvSpPr>
          <p:cNvPr id="6" name="Content Placeholder 15"/>
          <p:cNvSpPr txBox="1">
            <a:spLocks/>
          </p:cNvSpPr>
          <p:nvPr/>
        </p:nvSpPr>
        <p:spPr>
          <a:xfrm>
            <a:off x="393260" y="4367040"/>
            <a:ext cx="4767215" cy="1516573"/>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None/>
              <a:defRPr/>
            </a:pPr>
            <a:r>
              <a:rPr lang="en-GB" dirty="0">
                <a:solidFill>
                  <a:schemeClr val="tx1"/>
                </a:solidFill>
                <a:latin typeface="+mn-lt"/>
              </a:rPr>
              <a:t>Therefore, Britain had </a:t>
            </a:r>
            <a:r>
              <a:rPr lang="en-GB" b="1" dirty="0">
                <a:solidFill>
                  <a:schemeClr val="tx1"/>
                </a:solidFill>
                <a:latin typeface="+mn-lt"/>
              </a:rPr>
              <a:t>‘blackouts’</a:t>
            </a:r>
            <a:r>
              <a:rPr lang="en-GB" dirty="0">
                <a:solidFill>
                  <a:schemeClr val="tx1"/>
                </a:solidFill>
                <a:latin typeface="+mn-lt"/>
              </a:rPr>
              <a:t> to try and make towns and cities appear to the German bombers like the countryside so they wouldn’t drop the bombs.</a:t>
            </a:r>
          </a:p>
        </p:txBody>
      </p:sp>
    </p:spTree>
    <p:extLst>
      <p:ext uri="{BB962C8B-B14F-4D97-AF65-F5344CB8AC3E}">
        <p14:creationId xmlns:p14="http://schemas.microsoft.com/office/powerpoint/2010/main" val="22810598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8"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267849" y="1028812"/>
            <a:ext cx="5055589" cy="3291518"/>
          </a:xfrm>
          <a:prstGeom prst="roundRect">
            <a:avLst>
              <a:gd name="adj" fmla="val 0"/>
            </a:avLst>
          </a:prstGeom>
          <a:solidFill>
            <a:srgbClr val="E5DCD1">
              <a:alpha val="91000"/>
            </a:srgbClr>
          </a:solidFill>
          <a:ln w="25400" cap="rnd">
            <a:solidFill>
              <a:srgbClr val="E5DCD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E5DCD1"/>
                </a:solidFill>
                <a:latin typeface="Twinkl" pitchFamily="50" charset="0"/>
              </a:rPr>
              <a:t> </a:t>
            </a:r>
          </a:p>
        </p:txBody>
      </p:sp>
      <p:sp>
        <p:nvSpPr>
          <p:cNvPr id="7" name="Title 1"/>
          <p:cNvSpPr txBox="1">
            <a:spLocks/>
          </p:cNvSpPr>
          <p:nvPr/>
        </p:nvSpPr>
        <p:spPr>
          <a:xfrm>
            <a:off x="267849" y="1250832"/>
            <a:ext cx="5055589"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Blackout</a:t>
            </a:r>
          </a:p>
        </p:txBody>
      </p:sp>
      <p:sp>
        <p:nvSpPr>
          <p:cNvPr id="9" name="Rounded Rectangle 8"/>
          <p:cNvSpPr/>
          <p:nvPr/>
        </p:nvSpPr>
        <p:spPr bwMode="auto">
          <a:xfrm>
            <a:off x="267849" y="1028812"/>
            <a:ext cx="5055589" cy="3291518"/>
          </a:xfrm>
          <a:prstGeom prst="roundRect">
            <a:avLst>
              <a:gd name="adj" fmla="val 0"/>
            </a:avLst>
          </a:prstGeom>
          <a:solidFill>
            <a:schemeClr val="tx1">
              <a:alpha val="96000"/>
            </a:schemeClr>
          </a:solidFill>
          <a:ln w="254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E5DCD1"/>
                </a:solidFill>
                <a:latin typeface="Twinkl" pitchFamily="50" charset="0"/>
              </a:rPr>
              <a:t> </a:t>
            </a:r>
          </a:p>
        </p:txBody>
      </p:sp>
      <p:sp>
        <p:nvSpPr>
          <p:cNvPr id="2" name="Rectangle 1"/>
          <p:cNvSpPr/>
          <p:nvPr/>
        </p:nvSpPr>
        <p:spPr>
          <a:xfrm>
            <a:off x="420987" y="1728863"/>
            <a:ext cx="4712328" cy="2862322"/>
          </a:xfrm>
          <a:prstGeom prst="rect">
            <a:avLst/>
          </a:prstGeom>
        </p:spPr>
        <p:txBody>
          <a:bodyPr wrap="square">
            <a:spAutoFit/>
          </a:bodyPr>
          <a:lstStyle/>
          <a:p>
            <a:pPr algn="just">
              <a:defRPr/>
            </a:pPr>
            <a:r>
              <a:rPr lang="en-GB" dirty="0"/>
              <a:t>The government ordered that after dark, street lights must be turned off, cars had to have special headlamps and people had to cover their windows and doors to stop any light. </a:t>
            </a:r>
          </a:p>
          <a:p>
            <a:pPr algn="just">
              <a:defRPr/>
            </a:pPr>
            <a:endParaRPr lang="en-GB" dirty="0"/>
          </a:p>
          <a:p>
            <a:pPr algn="just">
              <a:defRPr/>
            </a:pPr>
            <a:r>
              <a:rPr lang="en-GB" dirty="0"/>
              <a:t>In Clydebank, this was very difficult as the factories continued working throughout the night.</a:t>
            </a:r>
          </a:p>
          <a:p>
            <a:pPr algn="just">
              <a:spcBef>
                <a:spcPts val="0"/>
              </a:spcBef>
              <a:defRPr/>
            </a:pPr>
            <a:endParaRPr lang="en-GB"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703" t="22500" r="3291" b="25694"/>
          <a:stretch/>
        </p:blipFill>
        <p:spPr>
          <a:xfrm>
            <a:off x="-1" y="1555119"/>
            <a:ext cx="9020175" cy="3552825"/>
          </a:xfrm>
          <a:prstGeom prst="rect">
            <a:avLst/>
          </a:prstGeom>
        </p:spPr>
      </p:pic>
    </p:spTree>
    <p:extLst>
      <p:ext uri="{BB962C8B-B14F-4D97-AF65-F5344CB8AC3E}">
        <p14:creationId xmlns:p14="http://schemas.microsoft.com/office/powerpoint/2010/main" val="3662075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500"/>
                            </p:stCondLst>
                            <p:childTnLst>
                              <p:par>
                                <p:cTn id="14" presetID="10" presetClass="exit" presetSubtype="0" fill="hold" grpId="1" nodeType="after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par>
                          <p:cTn id="23" fill="hold">
                            <p:stCondLst>
                              <p:cond delay="1000"/>
                            </p:stCondLst>
                            <p:childTnLst>
                              <p:par>
                                <p:cTn id="24" presetID="22" presetClass="entr" presetSubtype="1" fill="hold" nodeType="afterEffect">
                                  <p:stCondLst>
                                    <p:cond delay="500"/>
                                  </p:stCondLst>
                                  <p:childTnLst>
                                    <p:set>
                                      <p:cBhvr>
                                        <p:cTn id="25" dur="1" fill="hold">
                                          <p:stCondLst>
                                            <p:cond delay="0"/>
                                          </p:stCondLst>
                                        </p:cTn>
                                        <p:tgtEl>
                                          <p:spTgt spid="3"/>
                                        </p:tgtEl>
                                        <p:attrNameLst>
                                          <p:attrName>style.visibility</p:attrName>
                                        </p:attrNameLst>
                                      </p:cBhvr>
                                      <p:to>
                                        <p:strVal val="visible"/>
                                      </p:to>
                                    </p:set>
                                    <p:animEffect transition="in" filter="wipe(up)">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P spid="9" grpId="1" animBg="1"/>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503239" y="512763"/>
            <a:ext cx="8137524" cy="5931580"/>
          </a:xfrm>
          <a:prstGeom prst="roundRect">
            <a:avLst>
              <a:gd name="adj" fmla="val 0"/>
            </a:avLst>
          </a:prstGeom>
          <a:solidFill>
            <a:srgbClr val="E5DCD1">
              <a:alpha val="91000"/>
            </a:srgbClr>
          </a:solidFill>
          <a:ln w="25400" cap="rnd">
            <a:solidFill>
              <a:srgbClr val="E5DCD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E5DCD1"/>
                </a:solidFill>
                <a:latin typeface="Twinkl" pitchFamily="50" charset="0"/>
              </a:rPr>
              <a:t> </a:t>
            </a:r>
          </a:p>
        </p:txBody>
      </p:sp>
      <p:sp>
        <p:nvSpPr>
          <p:cNvPr id="12" name="Title 1"/>
          <p:cNvSpPr txBox="1">
            <a:spLocks/>
          </p:cNvSpPr>
          <p:nvPr/>
        </p:nvSpPr>
        <p:spPr>
          <a:xfrm>
            <a:off x="628648" y="734785"/>
            <a:ext cx="5886452"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Shelters to Stay Safe</a:t>
            </a:r>
          </a:p>
        </p:txBody>
      </p:sp>
      <p:sp>
        <p:nvSpPr>
          <p:cNvPr id="16" name="Content Placeholder 15"/>
          <p:cNvSpPr>
            <a:spLocks noGrp="1"/>
          </p:cNvSpPr>
          <p:nvPr>
            <p:ph idx="4294967295"/>
          </p:nvPr>
        </p:nvSpPr>
        <p:spPr>
          <a:xfrm>
            <a:off x="533400" y="1188652"/>
            <a:ext cx="5200649" cy="5130166"/>
          </a:xfrm>
        </p:spPr>
        <p:txBody>
          <a:bodyPr>
            <a:noAutofit/>
          </a:bodyPr>
          <a:lstStyle/>
          <a:p>
            <a:pPr marL="0" indent="0">
              <a:spcBef>
                <a:spcPts val="0"/>
              </a:spcBef>
              <a:buNone/>
              <a:defRPr/>
            </a:pPr>
            <a:r>
              <a:rPr lang="en-GB" dirty="0">
                <a:solidFill>
                  <a:schemeClr val="tx1"/>
                </a:solidFill>
                <a:latin typeface="+mn-lt"/>
              </a:rPr>
              <a:t>Even with the blackouts, German bombers could often find towns and cities.</a:t>
            </a:r>
          </a:p>
          <a:p>
            <a:pPr>
              <a:spcBef>
                <a:spcPts val="0"/>
              </a:spcBef>
              <a:defRPr/>
            </a:pPr>
            <a:endParaRPr lang="en-GB" dirty="0">
              <a:solidFill>
                <a:schemeClr val="tx1"/>
              </a:solidFill>
              <a:latin typeface="+mn-lt"/>
            </a:endParaRPr>
          </a:p>
          <a:p>
            <a:pPr marL="0" indent="0">
              <a:spcBef>
                <a:spcPts val="0"/>
              </a:spcBef>
              <a:buNone/>
              <a:defRPr/>
            </a:pPr>
            <a:r>
              <a:rPr lang="en-GB" dirty="0">
                <a:solidFill>
                  <a:schemeClr val="tx1"/>
                </a:solidFill>
                <a:latin typeface="+mn-lt"/>
              </a:rPr>
              <a:t>When German bombers were seen approaching, air raid sirens would sound. </a:t>
            </a:r>
            <a:br>
              <a:rPr lang="en-GB" dirty="0">
                <a:solidFill>
                  <a:schemeClr val="tx1"/>
                </a:solidFill>
                <a:latin typeface="+mn-lt"/>
              </a:rPr>
            </a:br>
            <a:r>
              <a:rPr lang="en-GB" dirty="0">
                <a:solidFill>
                  <a:schemeClr val="tx1"/>
                </a:solidFill>
                <a:latin typeface="+mn-lt"/>
              </a:rPr>
              <a:t>As soon as the people of Clydebank heard these sirens they knew to seek shelter. </a:t>
            </a:r>
            <a:br>
              <a:rPr lang="en-GB" dirty="0">
                <a:solidFill>
                  <a:schemeClr val="tx1"/>
                </a:solidFill>
                <a:latin typeface="+mn-lt"/>
              </a:rPr>
            </a:br>
            <a:r>
              <a:rPr lang="en-GB" dirty="0">
                <a:solidFill>
                  <a:schemeClr val="tx1"/>
                </a:solidFill>
                <a:latin typeface="+mn-lt"/>
              </a:rPr>
              <a:t>Some people could not afford their own shelter or did not have the space for a shelter and so used communal shelters.</a:t>
            </a:r>
            <a:br>
              <a:rPr lang="en-GB" dirty="0">
                <a:solidFill>
                  <a:schemeClr val="tx1"/>
                </a:solidFill>
                <a:latin typeface="+mn-lt"/>
              </a:rPr>
            </a:br>
            <a:endParaRPr lang="en-GB" dirty="0">
              <a:solidFill>
                <a:schemeClr val="tx1"/>
              </a:solidFill>
              <a:latin typeface="+mn-lt"/>
            </a:endParaRPr>
          </a:p>
          <a:p>
            <a:pPr marL="0" indent="0">
              <a:spcBef>
                <a:spcPts val="0"/>
              </a:spcBef>
              <a:buNone/>
              <a:defRPr/>
            </a:pPr>
            <a:r>
              <a:rPr lang="en-GB" dirty="0">
                <a:solidFill>
                  <a:schemeClr val="tx1"/>
                </a:solidFill>
                <a:latin typeface="+mn-lt"/>
              </a:rPr>
              <a:t>These could be: </a:t>
            </a:r>
          </a:p>
          <a:p>
            <a:pPr marL="285750" indent="-285750">
              <a:spcBef>
                <a:spcPts val="0"/>
              </a:spcBef>
              <a:defRPr/>
            </a:pPr>
            <a:r>
              <a:rPr lang="en-GB" dirty="0">
                <a:solidFill>
                  <a:schemeClr val="tx1"/>
                </a:solidFill>
                <a:latin typeface="+mn-lt"/>
              </a:rPr>
              <a:t>churches</a:t>
            </a:r>
          </a:p>
          <a:p>
            <a:pPr marL="285750" indent="-285750">
              <a:spcBef>
                <a:spcPts val="0"/>
              </a:spcBef>
              <a:defRPr/>
            </a:pPr>
            <a:r>
              <a:rPr lang="en-GB" dirty="0">
                <a:solidFill>
                  <a:schemeClr val="tx1"/>
                </a:solidFill>
                <a:latin typeface="+mn-lt"/>
              </a:rPr>
              <a:t>underground railways or </a:t>
            </a:r>
            <a:br>
              <a:rPr lang="en-GB" dirty="0">
                <a:solidFill>
                  <a:schemeClr val="tx1"/>
                </a:solidFill>
                <a:latin typeface="+mn-lt"/>
              </a:rPr>
            </a:br>
            <a:r>
              <a:rPr lang="en-GB" dirty="0">
                <a:solidFill>
                  <a:schemeClr val="tx1"/>
                </a:solidFill>
                <a:latin typeface="+mn-lt"/>
              </a:rPr>
              <a:t>subway stations</a:t>
            </a:r>
          </a:p>
          <a:p>
            <a:pPr marL="285750" indent="-285750">
              <a:spcBef>
                <a:spcPts val="0"/>
              </a:spcBef>
              <a:defRPr/>
            </a:pPr>
            <a:r>
              <a:rPr lang="en-GB" dirty="0">
                <a:solidFill>
                  <a:schemeClr val="tx1"/>
                </a:solidFill>
                <a:latin typeface="+mn-lt"/>
              </a:rPr>
              <a:t>stairwells of tenement buildings</a:t>
            </a:r>
          </a:p>
          <a:p>
            <a:pPr marL="0" indent="0">
              <a:spcBef>
                <a:spcPts val="0"/>
              </a:spcBef>
              <a:buNone/>
              <a:defRPr/>
            </a:pPr>
            <a:endParaRPr lang="en-GB" dirty="0">
              <a:solidFill>
                <a:schemeClr val="tx1"/>
              </a:solidFill>
              <a:latin typeface="+mn-lt"/>
            </a:endParaRPr>
          </a:p>
          <a:p>
            <a:pPr marL="0" indent="0">
              <a:spcBef>
                <a:spcPts val="0"/>
              </a:spcBef>
              <a:buNone/>
              <a:defRPr/>
            </a:pPr>
            <a:endParaRPr lang="en-GB" dirty="0">
              <a:solidFill>
                <a:schemeClr val="tx1"/>
              </a:solidFill>
              <a:latin typeface="+mn-lt"/>
            </a:endParaRPr>
          </a:p>
          <a:p>
            <a:pPr marL="0" indent="0">
              <a:buNone/>
            </a:pPr>
            <a:endParaRPr lang="en-GB" sz="1800" dirty="0">
              <a:latin typeface="+mn-lt"/>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975" r="9795" b="3742"/>
          <a:stretch/>
        </p:blipFill>
        <p:spPr>
          <a:xfrm>
            <a:off x="4503737" y="-371814"/>
            <a:ext cx="4640263" cy="6858000"/>
          </a:xfrm>
          <a:prstGeom prst="roundRect">
            <a:avLst>
              <a:gd name="adj" fmla="val 23468"/>
            </a:avLst>
          </a:prstGeom>
        </p:spPr>
      </p:pic>
      <p:grpSp>
        <p:nvGrpSpPr>
          <p:cNvPr id="7" name="Group 6"/>
          <p:cNvGrpSpPr/>
          <p:nvPr/>
        </p:nvGrpSpPr>
        <p:grpSpPr>
          <a:xfrm>
            <a:off x="7686516" y="131852"/>
            <a:ext cx="1205866" cy="1205866"/>
            <a:chOff x="6877050" y="671852"/>
            <a:chExt cx="1205866" cy="1205866"/>
          </a:xfrm>
        </p:grpSpPr>
        <p:sp>
          <p:nvSpPr>
            <p:cNvPr id="6" name="Oval 5"/>
            <p:cNvSpPr/>
            <p:nvPr/>
          </p:nvSpPr>
          <p:spPr>
            <a:xfrm>
              <a:off x="6877050" y="671852"/>
              <a:ext cx="1205866" cy="1205866"/>
            </a:xfrm>
            <a:prstGeom prst="ellipse">
              <a:avLst/>
            </a:prstGeom>
            <a:solidFill>
              <a:srgbClr val="DAC493"/>
            </a:solidFill>
            <a:ln w="28575">
              <a:solidFill>
                <a:srgbClr val="C347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Air-raid-sir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26117" y="820919"/>
              <a:ext cx="907733" cy="907733"/>
            </a:xfrm>
            <a:prstGeom prst="rect">
              <a:avLst/>
            </a:prstGeom>
          </p:spPr>
        </p:pic>
      </p:grpSp>
      <p:sp>
        <p:nvSpPr>
          <p:cNvPr id="8" name="TextBox 7"/>
          <p:cNvSpPr txBox="1"/>
          <p:nvPr/>
        </p:nvSpPr>
        <p:spPr>
          <a:xfrm>
            <a:off x="436127" y="6289942"/>
            <a:ext cx="4954586" cy="200055"/>
          </a:xfrm>
          <a:prstGeom prst="rect">
            <a:avLst/>
          </a:prstGeom>
          <a:noFill/>
        </p:spPr>
        <p:txBody>
          <a:bodyPr wrap="square" rtlCol="0">
            <a:spAutoFit/>
          </a:bodyPr>
          <a:lstStyle/>
          <a:p>
            <a:r>
              <a:rPr lang="en-GB" sz="700" dirty="0">
                <a:latin typeface="Roboto" panose="02000000000000000000" pitchFamily="2" charset="0"/>
                <a:ea typeface="Roboto" panose="02000000000000000000" pitchFamily="2" charset="0"/>
              </a:rPr>
              <a:t>Air Raid Siren Sound File @ oragnefreesounds.com is licensed under CC 4.0</a:t>
            </a:r>
          </a:p>
        </p:txBody>
      </p:sp>
    </p:spTree>
    <p:extLst>
      <p:ext uri="{BB962C8B-B14F-4D97-AF65-F5344CB8AC3E}">
        <p14:creationId xmlns:p14="http://schemas.microsoft.com/office/powerpoint/2010/main" val="238831354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411</TotalTime>
  <Words>864</Words>
  <Application>Microsoft Office PowerPoint</Application>
  <PresentationFormat>On-screen Show (4:3)</PresentationFormat>
  <Paragraphs>97</Paragraphs>
  <Slides>15</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Tuffy</vt:lpstr>
      <vt:lpstr>Calibri</vt:lpstr>
      <vt:lpstr>Sassoon Infant Rg</vt:lpstr>
      <vt:lpstr>Arial</vt:lpstr>
      <vt:lpstr>Roboto</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Francesca Makohon-Keogh</dc:creator>
  <cp:lastModifiedBy>Francesca Makohon-Keogh</cp:lastModifiedBy>
  <cp:revision>112</cp:revision>
  <dcterms:created xsi:type="dcterms:W3CDTF">2020-02-06T12:22:01Z</dcterms:created>
  <dcterms:modified xsi:type="dcterms:W3CDTF">2020-03-06T12:57:36Z</dcterms:modified>
</cp:coreProperties>
</file>