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49963B-B8AE-E2F7-9A6B-BB8B9DE1ECB8}" v="4" dt="2022-07-13T22:24:14.897"/>
    <p1510:client id="{918409F2-612E-7144-BB77-440D43E29143}" v="14" dt="2019-12-18T16:20:24.780"/>
    <p1510:client id="{919F32B3-B930-2CA6-FA00-160DC7990EE5}" v="9" dt="2019-12-17T13:22:28.2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-6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Cochrane" userId="S::wlmarion.cochrane@glow.sch.uk::c82159f1-751e-4b89-850a-795d4958ee14" providerId="AD" clId="Web-{919F32B3-B930-2CA6-FA00-160DC7990EE5}"/>
    <pc:docChg chg="modSld">
      <pc:chgData name="Mrs Cochrane" userId="S::wlmarion.cochrane@glow.sch.uk::c82159f1-751e-4b89-850a-795d4958ee14" providerId="AD" clId="Web-{919F32B3-B930-2CA6-FA00-160DC7990EE5}" dt="2019-12-17T13:22:23.021" v="7" actId="20577"/>
      <pc:docMkLst>
        <pc:docMk/>
      </pc:docMkLst>
      <pc:sldChg chg="modSp">
        <pc:chgData name="Mrs Cochrane" userId="S::wlmarion.cochrane@glow.sch.uk::c82159f1-751e-4b89-850a-795d4958ee14" providerId="AD" clId="Web-{919F32B3-B930-2CA6-FA00-160DC7990EE5}" dt="2019-12-17T13:22:23.021" v="7" actId="20577"/>
        <pc:sldMkLst>
          <pc:docMk/>
          <pc:sldMk cId="1458487466" sldId="257"/>
        </pc:sldMkLst>
        <pc:spChg chg="mod">
          <ac:chgData name="Mrs Cochrane" userId="S::wlmarion.cochrane@glow.sch.uk::c82159f1-751e-4b89-850a-795d4958ee14" providerId="AD" clId="Web-{919F32B3-B930-2CA6-FA00-160DC7990EE5}" dt="2019-12-17T13:22:23.021" v="7" actId="20577"/>
          <ac:spMkLst>
            <pc:docMk/>
            <pc:sldMk cId="1458487466" sldId="257"/>
            <ac:spMk id="20" creationId="{00000000-0000-0000-0000-000000000000}"/>
          </ac:spMkLst>
        </pc:spChg>
      </pc:sldChg>
    </pc:docChg>
  </pc:docChgLst>
  <pc:docChgLst>
    <pc:chgData name="Mrs Cochrane" userId="S::wlmarion.cochrane@glow.sch.uk::c82159f1-751e-4b89-850a-795d4958ee14" providerId="AD" clId="Web-{918409F2-612E-7144-BB77-440D43E29143}"/>
    <pc:docChg chg="modSld">
      <pc:chgData name="Mrs Cochrane" userId="S::wlmarion.cochrane@glow.sch.uk::c82159f1-751e-4b89-850a-795d4958ee14" providerId="AD" clId="Web-{918409F2-612E-7144-BB77-440D43E29143}" dt="2019-12-18T16:20:22.218" v="11" actId="20577"/>
      <pc:docMkLst>
        <pc:docMk/>
      </pc:docMkLst>
      <pc:sldChg chg="modSp">
        <pc:chgData name="Mrs Cochrane" userId="S::wlmarion.cochrane@glow.sch.uk::c82159f1-751e-4b89-850a-795d4958ee14" providerId="AD" clId="Web-{918409F2-612E-7144-BB77-440D43E29143}" dt="2019-12-18T16:18:59.063" v="5" actId="20577"/>
        <pc:sldMkLst>
          <pc:docMk/>
          <pc:sldMk cId="1458487466" sldId="257"/>
        </pc:sldMkLst>
        <pc:spChg chg="mod">
          <ac:chgData name="Mrs Cochrane" userId="S::wlmarion.cochrane@glow.sch.uk::c82159f1-751e-4b89-850a-795d4958ee14" providerId="AD" clId="Web-{918409F2-612E-7144-BB77-440D43E29143}" dt="2019-12-18T16:18:38.594" v="1" actId="20577"/>
          <ac:spMkLst>
            <pc:docMk/>
            <pc:sldMk cId="1458487466" sldId="257"/>
            <ac:spMk id="18" creationId="{00000000-0000-0000-0000-000000000000}"/>
          </ac:spMkLst>
        </pc:spChg>
        <pc:spChg chg="mod">
          <ac:chgData name="Mrs Cochrane" userId="S::wlmarion.cochrane@glow.sch.uk::c82159f1-751e-4b89-850a-795d4958ee14" providerId="AD" clId="Web-{918409F2-612E-7144-BB77-440D43E29143}" dt="2019-12-18T16:18:59.063" v="5" actId="20577"/>
          <ac:spMkLst>
            <pc:docMk/>
            <pc:sldMk cId="1458487466" sldId="257"/>
            <ac:spMk id="19" creationId="{00000000-0000-0000-0000-000000000000}"/>
          </ac:spMkLst>
        </pc:spChg>
      </pc:sldChg>
      <pc:sldChg chg="modSp">
        <pc:chgData name="Mrs Cochrane" userId="S::wlmarion.cochrane@glow.sch.uk::c82159f1-751e-4b89-850a-795d4958ee14" providerId="AD" clId="Web-{918409F2-612E-7144-BB77-440D43E29143}" dt="2019-12-18T16:20:22.218" v="11" actId="20577"/>
        <pc:sldMkLst>
          <pc:docMk/>
          <pc:sldMk cId="1422731226" sldId="259"/>
        </pc:sldMkLst>
        <pc:spChg chg="mod">
          <ac:chgData name="Mrs Cochrane" userId="S::wlmarion.cochrane@glow.sch.uk::c82159f1-751e-4b89-850a-795d4958ee14" providerId="AD" clId="Web-{918409F2-612E-7144-BB77-440D43E29143}" dt="2019-12-18T16:20:16.499" v="9" actId="20577"/>
          <ac:spMkLst>
            <pc:docMk/>
            <pc:sldMk cId="1422731226" sldId="259"/>
            <ac:spMk id="19" creationId="{00000000-0000-0000-0000-000000000000}"/>
          </ac:spMkLst>
        </pc:spChg>
        <pc:spChg chg="mod">
          <ac:chgData name="Mrs Cochrane" userId="S::wlmarion.cochrane@glow.sch.uk::c82159f1-751e-4b89-850a-795d4958ee14" providerId="AD" clId="Web-{918409F2-612E-7144-BB77-440D43E29143}" dt="2019-12-18T16:20:22.218" v="11" actId="20577"/>
          <ac:spMkLst>
            <pc:docMk/>
            <pc:sldMk cId="1422731226" sldId="259"/>
            <ac:spMk id="20" creationId="{00000000-0000-0000-0000-000000000000}"/>
          </ac:spMkLst>
        </pc:spChg>
      </pc:sldChg>
    </pc:docChg>
  </pc:docChgLst>
  <pc:docChgLst>
    <pc:chgData name="Mrs Cochrane" userId="S::wlmarion.cochrane@glow.sch.uk::c82159f1-751e-4b89-850a-795d4958ee14" providerId="AD" clId="Web-{8249963B-B8AE-E2F7-9A6B-BB8B9DE1ECB8}"/>
    <pc:docChg chg="modSld">
      <pc:chgData name="Mrs Cochrane" userId="S::wlmarion.cochrane@glow.sch.uk::c82159f1-751e-4b89-850a-795d4958ee14" providerId="AD" clId="Web-{8249963B-B8AE-E2F7-9A6B-BB8B9DE1ECB8}" dt="2022-07-13T22:24:14.897" v="3" actId="14100"/>
      <pc:docMkLst>
        <pc:docMk/>
      </pc:docMkLst>
      <pc:sldChg chg="modSp">
        <pc:chgData name="Mrs Cochrane" userId="S::wlmarion.cochrane@glow.sch.uk::c82159f1-751e-4b89-850a-795d4958ee14" providerId="AD" clId="Web-{8249963B-B8AE-E2F7-9A6B-BB8B9DE1ECB8}" dt="2022-07-13T22:24:14.897" v="3" actId="14100"/>
        <pc:sldMkLst>
          <pc:docMk/>
          <pc:sldMk cId="3585477898" sldId="260"/>
        </pc:sldMkLst>
        <pc:spChg chg="mod">
          <ac:chgData name="Mrs Cochrane" userId="S::wlmarion.cochrane@glow.sch.uk::c82159f1-751e-4b89-850a-795d4958ee14" providerId="AD" clId="Web-{8249963B-B8AE-E2F7-9A6B-BB8B9DE1ECB8}" dt="2022-07-13T22:24:14.897" v="3" actId="14100"/>
          <ac:spMkLst>
            <pc:docMk/>
            <pc:sldMk cId="3585477898" sldId="260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45A9-AEF1-47AC-BD63-E89FD2357F15}" type="datetimeFigureOut">
              <a:rPr lang="en-GB" smtClean="0"/>
              <a:pPr/>
              <a:t>13/07/2022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DA55-4283-4D8B-9A5E-97EF51332D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972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45A9-AEF1-47AC-BD63-E89FD2357F15}" type="datetimeFigureOut">
              <a:rPr lang="en-GB" smtClean="0"/>
              <a:pPr/>
              <a:t>13/07/2022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DA55-4283-4D8B-9A5E-97EF51332D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238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45A9-AEF1-47AC-BD63-E89FD2357F15}" type="datetimeFigureOut">
              <a:rPr lang="en-GB" smtClean="0"/>
              <a:pPr/>
              <a:t>13/07/2022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DA55-4283-4D8B-9A5E-97EF51332D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916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45A9-AEF1-47AC-BD63-E89FD2357F15}" type="datetimeFigureOut">
              <a:rPr lang="en-GB" smtClean="0"/>
              <a:pPr/>
              <a:t>13/07/2022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DA55-4283-4D8B-9A5E-97EF51332D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896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45A9-AEF1-47AC-BD63-E89FD2357F15}" type="datetimeFigureOut">
              <a:rPr lang="en-GB" smtClean="0"/>
              <a:pPr/>
              <a:t>13/07/2022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DA55-4283-4D8B-9A5E-97EF51332D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512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45A9-AEF1-47AC-BD63-E89FD2357F15}" type="datetimeFigureOut">
              <a:rPr lang="en-GB" smtClean="0"/>
              <a:pPr/>
              <a:t>13/07/2022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DA55-4283-4D8B-9A5E-97EF51332D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642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45A9-AEF1-47AC-BD63-E89FD2357F15}" type="datetimeFigureOut">
              <a:rPr lang="en-GB" smtClean="0"/>
              <a:pPr/>
              <a:t>13/07/2022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DA55-4283-4D8B-9A5E-97EF51332D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380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45A9-AEF1-47AC-BD63-E89FD2357F15}" type="datetimeFigureOut">
              <a:rPr lang="en-GB" smtClean="0"/>
              <a:pPr/>
              <a:t>13/07/2022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DA55-4283-4D8B-9A5E-97EF51332D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42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45A9-AEF1-47AC-BD63-E89FD2357F15}" type="datetimeFigureOut">
              <a:rPr lang="en-GB" smtClean="0"/>
              <a:pPr/>
              <a:t>13/07/2022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DA55-4283-4D8B-9A5E-97EF51332D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404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45A9-AEF1-47AC-BD63-E89FD2357F15}" type="datetimeFigureOut">
              <a:rPr lang="en-GB" smtClean="0"/>
              <a:pPr/>
              <a:t>13/07/2022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DA55-4283-4D8B-9A5E-97EF51332D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760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45A9-AEF1-47AC-BD63-E89FD2357F15}" type="datetimeFigureOut">
              <a:rPr lang="en-GB" smtClean="0"/>
              <a:pPr/>
              <a:t>13/07/2022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8DA55-4283-4D8B-9A5E-97EF51332D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931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145A9-AEF1-47AC-BD63-E89FD2357F15}" type="datetimeFigureOut">
              <a:rPr lang="en-GB" smtClean="0"/>
              <a:pPr/>
              <a:t>13/07/2022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8DA55-4283-4D8B-9A5E-97EF51332D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04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31840" y="2636912"/>
            <a:ext cx="2880320" cy="158417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b="1" u="sng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ssoonCRInfant" panose="02010503020300020003" pitchFamily="2" charset="0"/>
              </a:rPr>
              <a:t>Peer assessment placemat</a:t>
            </a:r>
            <a:endParaRPr lang="en-GB" sz="1200" b="1" u="sng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ssoonCRInfant" panose="02010503020300020003" pitchFamily="2" charset="0"/>
            </a:endParaRPr>
          </a:p>
          <a:p>
            <a:pPr algn="ctr"/>
            <a:endParaRPr lang="en-GB" sz="800" b="1" u="sng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ssoonCRInfant" panose="02010503020300020003" pitchFamily="2" charset="0"/>
            </a:endParaRPr>
          </a:p>
          <a:p>
            <a:pPr algn="ctr"/>
            <a:r>
              <a:rPr lang="en-GB" b="1" dirty="0">
                <a:solidFill>
                  <a:prstClr val="white"/>
                </a:solidFill>
                <a:latin typeface="SassoonCRInfant" panose="02010503020300020003" pitchFamily="2" charset="0"/>
              </a:rPr>
              <a:t>Narrative/Description Genre</a:t>
            </a:r>
          </a:p>
          <a:p>
            <a:pPr algn="ctr"/>
            <a:r>
              <a:rPr lang="en-GB" b="1" dirty="0">
                <a:solidFill>
                  <a:prstClr val="white"/>
                </a:solidFill>
                <a:latin typeface="SassoonCRInfant" panose="02010503020300020003" pitchFamily="2" charset="0"/>
              </a:rPr>
              <a:t>First Level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572000" y="0"/>
            <a:ext cx="0" cy="263691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4572000" y="4221088"/>
            <a:ext cx="0" cy="263691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-28566" y="0"/>
            <a:ext cx="4600566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500" b="1" dirty="0">
                <a:ln/>
                <a:solidFill>
                  <a:srgbClr val="9BBB59">
                    <a:lumMod val="75000"/>
                  </a:srgbClr>
                </a:solidFill>
                <a:latin typeface="SassoonCRInfant" panose="02010503020300020003" pitchFamily="2" charset="0"/>
              </a:rPr>
              <a:t>What Went Well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00" y="0"/>
            <a:ext cx="4572000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entury Gothic" pitchFamily="34" charset="0"/>
              </a:rPr>
              <a:t>Even Better If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179512" y="515174"/>
            <a:ext cx="2520280" cy="908795"/>
          </a:xfrm>
          <a:prstGeom prst="wedgeRoundRectCallout">
            <a:avLst>
              <a:gd name="adj1" fmla="val -53458"/>
              <a:gd name="adj2" fmla="val 76258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Your title made me want to read more because…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128395" y="2685583"/>
            <a:ext cx="2541491" cy="792088"/>
          </a:xfrm>
          <a:prstGeom prst="wedgeRoundRectCallout">
            <a:avLst>
              <a:gd name="adj1" fmla="val 62884"/>
              <a:gd name="adj2" fmla="val 7213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You explained who what, how, when, why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222058" y="3861048"/>
            <a:ext cx="2812285" cy="720080"/>
          </a:xfrm>
          <a:prstGeom prst="wedgeRoundRectCallout">
            <a:avLst>
              <a:gd name="adj1" fmla="val -53435"/>
              <a:gd name="adj2" fmla="val 86439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You used the describing bubble to describe shape, colour ...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1585654" y="4732888"/>
            <a:ext cx="2839517" cy="589756"/>
          </a:xfrm>
          <a:prstGeom prst="wedgeRoundRectCallout">
            <a:avLst>
              <a:gd name="adj1" fmla="val 47463"/>
              <a:gd name="adj2" fmla="val 9689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You described the main events in order by...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2062172" y="1529483"/>
            <a:ext cx="2362999" cy="936104"/>
          </a:xfrm>
          <a:prstGeom prst="wedgeRoundRectCallout">
            <a:avLst>
              <a:gd name="adj1" fmla="val -76439"/>
              <a:gd name="adj2" fmla="val 5562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You described the setting really well by using...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292323" y="5483764"/>
            <a:ext cx="2839517" cy="1052736"/>
          </a:xfrm>
          <a:prstGeom prst="wedgeRoundRectCallout">
            <a:avLst>
              <a:gd name="adj1" fmla="val 62129"/>
              <a:gd name="adj2" fmla="val 71840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Your ending brought the story together...</a:t>
            </a:r>
          </a:p>
        </p:txBody>
      </p:sp>
      <p:sp>
        <p:nvSpPr>
          <p:cNvPr id="16" name="Rounded Rectangular Callout 15"/>
          <p:cNvSpPr/>
          <p:nvPr/>
        </p:nvSpPr>
        <p:spPr>
          <a:xfrm>
            <a:off x="5364088" y="620688"/>
            <a:ext cx="3672408" cy="697768"/>
          </a:xfrm>
          <a:prstGeom prst="wedgeRoundRectCallout">
            <a:avLst>
              <a:gd name="adj1" fmla="val -66784"/>
              <a:gd name="adj2" fmla="val 5595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Your title could be …</a:t>
            </a:r>
          </a:p>
        </p:txBody>
      </p:sp>
      <p:sp>
        <p:nvSpPr>
          <p:cNvPr id="17" name="Rounded Rectangular Callout 16"/>
          <p:cNvSpPr/>
          <p:nvPr/>
        </p:nvSpPr>
        <p:spPr>
          <a:xfrm>
            <a:off x="5021796" y="1648651"/>
            <a:ext cx="3672408" cy="697768"/>
          </a:xfrm>
          <a:prstGeom prst="wedgeRoundRectCallout">
            <a:avLst>
              <a:gd name="adj1" fmla="val 57712"/>
              <a:gd name="adj2" fmla="val 4672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You could describe the setting or character in more detail by using...</a:t>
            </a:r>
          </a:p>
        </p:txBody>
      </p:sp>
      <p:sp>
        <p:nvSpPr>
          <p:cNvPr id="18" name="Rounded Rectangular Callout 17"/>
          <p:cNvSpPr/>
          <p:nvPr/>
        </p:nvSpPr>
        <p:spPr>
          <a:xfrm>
            <a:off x="6292486" y="2780928"/>
            <a:ext cx="2701945" cy="985800"/>
          </a:xfrm>
          <a:prstGeom prst="wedgeRoundRectCallout">
            <a:avLst>
              <a:gd name="adj1" fmla="val -47718"/>
              <a:gd name="adj2" fmla="val 7293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SassoonCRInfant"/>
              </a:rPr>
              <a:t>You could  use thinking verbs like ...</a:t>
            </a:r>
          </a:p>
        </p:txBody>
      </p:sp>
      <p:sp>
        <p:nvSpPr>
          <p:cNvPr id="19" name="Rounded Rectangular Callout 18"/>
          <p:cNvSpPr/>
          <p:nvPr/>
        </p:nvSpPr>
        <p:spPr>
          <a:xfrm>
            <a:off x="5580112" y="4365104"/>
            <a:ext cx="3456384" cy="940414"/>
          </a:xfrm>
          <a:prstGeom prst="wedgeRoundRectCallout">
            <a:avLst>
              <a:gd name="adj1" fmla="val -66784"/>
              <a:gd name="adj2" fmla="val 5595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SassoonCRInfant"/>
              </a:rPr>
              <a:t>You could use speech marks to tell us what the character was saying...</a:t>
            </a:r>
          </a:p>
        </p:txBody>
      </p:sp>
      <p:sp>
        <p:nvSpPr>
          <p:cNvPr id="20" name="Rounded Rectangular Callout 19"/>
          <p:cNvSpPr/>
          <p:nvPr/>
        </p:nvSpPr>
        <p:spPr>
          <a:xfrm>
            <a:off x="4880105" y="5661248"/>
            <a:ext cx="3672408" cy="697768"/>
          </a:xfrm>
          <a:prstGeom prst="wedgeRoundRectCallout">
            <a:avLst>
              <a:gd name="adj1" fmla="val 64024"/>
              <a:gd name="adj2" fmla="val 9471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SassoonCRInfant"/>
              </a:rPr>
              <a:t>You remember to link your ending to …</a:t>
            </a:r>
          </a:p>
        </p:txBody>
      </p:sp>
    </p:spTree>
    <p:extLst>
      <p:ext uri="{BB962C8B-B14F-4D97-AF65-F5344CB8AC3E}">
        <p14:creationId xmlns:p14="http://schemas.microsoft.com/office/powerpoint/2010/main" val="1458487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31840" y="2636912"/>
            <a:ext cx="2880320" cy="1800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u="sng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ssoonCRInfant" panose="02010503020300020003" pitchFamily="2" charset="0"/>
              </a:rPr>
              <a:t>Self assessment placemat</a:t>
            </a:r>
          </a:p>
          <a:p>
            <a:pPr algn="ctr"/>
            <a:r>
              <a:rPr lang="en-GB" sz="2000" b="1" dirty="0">
                <a:solidFill>
                  <a:prstClr val="white"/>
                </a:solidFill>
                <a:latin typeface="SassoonCRInfant" panose="02010503020300020003" pitchFamily="2" charset="0"/>
              </a:rPr>
              <a:t>Narrative/Description Genre</a:t>
            </a:r>
          </a:p>
          <a:p>
            <a:pPr algn="ctr"/>
            <a:endParaRPr lang="en-GB" sz="2000" b="1" u="sng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ssoonCRInfant" panose="02010503020300020003" pitchFamily="2" charset="0"/>
            </a:endParaRPr>
          </a:p>
          <a:p>
            <a:pPr algn="ctr"/>
            <a:r>
              <a:rPr lang="en-GB" sz="2000" b="1" dirty="0">
                <a:solidFill>
                  <a:prstClr val="white"/>
                </a:solidFill>
                <a:latin typeface="SassoonCRInfant" panose="02010503020300020003" pitchFamily="2" charset="0"/>
              </a:rPr>
              <a:t>First Level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572000" y="0"/>
            <a:ext cx="0" cy="263691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4572000" y="4365104"/>
            <a:ext cx="0" cy="249289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-28566" y="0"/>
            <a:ext cx="4600566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500" b="1" dirty="0">
                <a:ln/>
                <a:solidFill>
                  <a:srgbClr val="9BBB59">
                    <a:lumMod val="75000"/>
                  </a:srgbClr>
                </a:solidFill>
                <a:latin typeface="SassoonCRInfant" panose="02010503020300020003" pitchFamily="2" charset="0"/>
              </a:rPr>
              <a:t>What Went Well?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00" y="0"/>
            <a:ext cx="4572000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CRInfant" panose="02010503020300020003" pitchFamily="2" charset="0"/>
              </a:rPr>
              <a:t>Even Better If….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179511" y="620688"/>
            <a:ext cx="2952329" cy="697768"/>
          </a:xfrm>
          <a:prstGeom prst="wedgeRoundRectCallout">
            <a:avLst>
              <a:gd name="adj1" fmla="val -47899"/>
              <a:gd name="adj2" fmla="val 101459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I have used interesting openers to encourage the reader…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170044" y="2852936"/>
            <a:ext cx="2541491" cy="1000420"/>
          </a:xfrm>
          <a:prstGeom prst="wedgeRoundRectCallout">
            <a:avLst>
              <a:gd name="adj1" fmla="val 62884"/>
              <a:gd name="adj2" fmla="val 7213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I have used the description bubble to describe...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206742" y="4247710"/>
            <a:ext cx="2812285" cy="720080"/>
          </a:xfrm>
          <a:prstGeom prst="wedgeRoundRectCallout">
            <a:avLst>
              <a:gd name="adj1" fmla="val -53435"/>
              <a:gd name="adj2" fmla="val 86439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I have written the story in an order that makes sense...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1688726" y="5216955"/>
            <a:ext cx="2839517" cy="1021804"/>
          </a:xfrm>
          <a:prstGeom prst="wedgeRoundRectCallout">
            <a:avLst>
              <a:gd name="adj1" fmla="val 47463"/>
              <a:gd name="adj2" fmla="val 9689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I have linked my beginning to the end…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2062172" y="1529483"/>
            <a:ext cx="2362999" cy="936104"/>
          </a:xfrm>
          <a:prstGeom prst="wedgeRoundRectCallout">
            <a:avLst>
              <a:gd name="adj1" fmla="val -76439"/>
              <a:gd name="adj2" fmla="val 5562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I have written about who, what...</a:t>
            </a:r>
          </a:p>
        </p:txBody>
      </p:sp>
      <p:sp>
        <p:nvSpPr>
          <p:cNvPr id="16" name="Rounded Rectangular Callout 15"/>
          <p:cNvSpPr/>
          <p:nvPr/>
        </p:nvSpPr>
        <p:spPr>
          <a:xfrm>
            <a:off x="5333637" y="620688"/>
            <a:ext cx="3672408" cy="697768"/>
          </a:xfrm>
          <a:prstGeom prst="wedgeRoundRectCallout">
            <a:avLst>
              <a:gd name="adj1" fmla="val -66784"/>
              <a:gd name="adj2" fmla="val 55955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I need to hook the reader in from the beginning by...</a:t>
            </a:r>
          </a:p>
        </p:txBody>
      </p:sp>
      <p:sp>
        <p:nvSpPr>
          <p:cNvPr id="17" name="Rounded Rectangular Callout 16"/>
          <p:cNvSpPr/>
          <p:nvPr/>
        </p:nvSpPr>
        <p:spPr>
          <a:xfrm>
            <a:off x="5021796" y="1648651"/>
            <a:ext cx="3672408" cy="697768"/>
          </a:xfrm>
          <a:prstGeom prst="wedgeRoundRectCallout">
            <a:avLst>
              <a:gd name="adj1" fmla="val 57712"/>
              <a:gd name="adj2" fmla="val 46726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I could use action verbs like …</a:t>
            </a:r>
          </a:p>
        </p:txBody>
      </p:sp>
      <p:sp>
        <p:nvSpPr>
          <p:cNvPr id="18" name="Rounded Rectangular Callout 17"/>
          <p:cNvSpPr/>
          <p:nvPr/>
        </p:nvSpPr>
        <p:spPr>
          <a:xfrm>
            <a:off x="6238706" y="2939564"/>
            <a:ext cx="2701945" cy="985800"/>
          </a:xfrm>
          <a:prstGeom prst="wedgeRoundRectCallout">
            <a:avLst>
              <a:gd name="adj1" fmla="val -47718"/>
              <a:gd name="adj2" fmla="val 72939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I   need to describe my characters/ setting by…</a:t>
            </a:r>
          </a:p>
        </p:txBody>
      </p:sp>
      <p:sp>
        <p:nvSpPr>
          <p:cNvPr id="19" name="Rounded Rectangular Callout 18"/>
          <p:cNvSpPr/>
          <p:nvPr/>
        </p:nvSpPr>
        <p:spPr>
          <a:xfrm>
            <a:off x="5580112" y="4607750"/>
            <a:ext cx="3456384" cy="697768"/>
          </a:xfrm>
          <a:prstGeom prst="wedgeRoundRectCallout">
            <a:avLst>
              <a:gd name="adj1" fmla="val -66784"/>
              <a:gd name="adj2" fmla="val 55955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I  need to read through my story to…</a:t>
            </a:r>
          </a:p>
        </p:txBody>
      </p:sp>
      <p:sp>
        <p:nvSpPr>
          <p:cNvPr id="20" name="Rounded Rectangular Callout 19"/>
          <p:cNvSpPr/>
          <p:nvPr/>
        </p:nvSpPr>
        <p:spPr>
          <a:xfrm>
            <a:off x="4880105" y="5661248"/>
            <a:ext cx="3672408" cy="697768"/>
          </a:xfrm>
          <a:prstGeom prst="wedgeRoundRectCallout">
            <a:avLst>
              <a:gd name="adj1" fmla="val 55724"/>
              <a:gd name="adj2" fmla="val 93035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I should have used speech marks to say…</a:t>
            </a:r>
          </a:p>
        </p:txBody>
      </p:sp>
    </p:spTree>
    <p:extLst>
      <p:ext uri="{BB962C8B-B14F-4D97-AF65-F5344CB8AC3E}">
        <p14:creationId xmlns:p14="http://schemas.microsoft.com/office/powerpoint/2010/main" val="150152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31840" y="2636912"/>
            <a:ext cx="2880320" cy="158417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b="1" u="sng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ssoonCRInfant" panose="02010503020300020003" pitchFamily="2" charset="0"/>
              </a:rPr>
              <a:t>Peer assessment placemat</a:t>
            </a:r>
            <a:endParaRPr lang="en-GB" sz="1200" b="1" u="sng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ssoonCRInfant" panose="02010503020300020003" pitchFamily="2" charset="0"/>
            </a:endParaRPr>
          </a:p>
          <a:p>
            <a:pPr algn="ctr"/>
            <a:endParaRPr lang="en-GB" sz="800" b="1" u="sng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ssoonCRInfant" panose="02010503020300020003" pitchFamily="2" charset="0"/>
            </a:endParaRPr>
          </a:p>
          <a:p>
            <a:pPr algn="ctr"/>
            <a:r>
              <a:rPr lang="en-GB" b="1" dirty="0">
                <a:solidFill>
                  <a:prstClr val="white"/>
                </a:solidFill>
                <a:latin typeface="SassoonCRInfant" panose="02010503020300020003" pitchFamily="2" charset="0"/>
              </a:rPr>
              <a:t>Narrative/Description Genre</a:t>
            </a:r>
          </a:p>
          <a:p>
            <a:pPr algn="ctr"/>
            <a:r>
              <a:rPr lang="en-GB" b="1" dirty="0">
                <a:solidFill>
                  <a:prstClr val="white"/>
                </a:solidFill>
                <a:latin typeface="SassoonCRInfant" panose="02010503020300020003" pitchFamily="2" charset="0"/>
              </a:rPr>
              <a:t>Second Level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572000" y="0"/>
            <a:ext cx="0" cy="263691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4572000" y="4221088"/>
            <a:ext cx="0" cy="263691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-28566" y="0"/>
            <a:ext cx="4600566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500" b="1" dirty="0">
                <a:ln/>
                <a:solidFill>
                  <a:srgbClr val="9BBB59">
                    <a:lumMod val="75000"/>
                  </a:srgbClr>
                </a:solidFill>
                <a:latin typeface="SassoonCRInfant" panose="02010503020300020003" pitchFamily="2" charset="0"/>
              </a:rPr>
              <a:t>What Went Well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00" y="0"/>
            <a:ext cx="4572000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entury Gothic" pitchFamily="34" charset="0"/>
              </a:rPr>
              <a:t>Even Better If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368060" y="526920"/>
            <a:ext cx="2520280" cy="908795"/>
          </a:xfrm>
          <a:prstGeom prst="wedgeRoundRectCallout">
            <a:avLst>
              <a:gd name="adj1" fmla="val -53458"/>
              <a:gd name="adj2" fmla="val 76258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You have hooked the reader in by…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128395" y="2685583"/>
            <a:ext cx="2541491" cy="792088"/>
          </a:xfrm>
          <a:prstGeom prst="wedgeRoundRectCallout">
            <a:avLst>
              <a:gd name="adj1" fmla="val 62884"/>
              <a:gd name="adj2" fmla="val 7213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You have used similes, metaphors, alliteration…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251520" y="3861048"/>
            <a:ext cx="2812285" cy="720080"/>
          </a:xfrm>
          <a:prstGeom prst="wedgeRoundRectCallout">
            <a:avLst>
              <a:gd name="adj1" fmla="val -53435"/>
              <a:gd name="adj2" fmla="val 86439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You have thought about the sequence of events and…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1585654" y="4732888"/>
            <a:ext cx="2839517" cy="589756"/>
          </a:xfrm>
          <a:prstGeom prst="wedgeRoundRectCallout">
            <a:avLst>
              <a:gd name="adj1" fmla="val 47463"/>
              <a:gd name="adj2" fmla="val 9689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You have used speech marks to show what the character …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2062172" y="1529483"/>
            <a:ext cx="2362999" cy="936104"/>
          </a:xfrm>
          <a:prstGeom prst="wedgeRoundRectCallout">
            <a:avLst>
              <a:gd name="adj1" fmla="val -76439"/>
              <a:gd name="adj2" fmla="val 5562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You have described the setting/character in detail by …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292323" y="5483764"/>
            <a:ext cx="2839517" cy="1052736"/>
          </a:xfrm>
          <a:prstGeom prst="wedgeRoundRectCallout">
            <a:avLst>
              <a:gd name="adj1" fmla="val 62129"/>
              <a:gd name="adj2" fmla="val 71840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Your final paragraph has a twist or turn and …</a:t>
            </a:r>
          </a:p>
        </p:txBody>
      </p:sp>
      <p:sp>
        <p:nvSpPr>
          <p:cNvPr id="16" name="Rounded Rectangular Callout 15"/>
          <p:cNvSpPr/>
          <p:nvPr/>
        </p:nvSpPr>
        <p:spPr>
          <a:xfrm>
            <a:off x="5364088" y="620688"/>
            <a:ext cx="3672408" cy="697768"/>
          </a:xfrm>
          <a:prstGeom prst="wedgeRoundRectCallout">
            <a:avLst>
              <a:gd name="adj1" fmla="val -66784"/>
              <a:gd name="adj2" fmla="val 5595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You could have created a more interesting beginning...</a:t>
            </a:r>
          </a:p>
        </p:txBody>
      </p:sp>
      <p:sp>
        <p:nvSpPr>
          <p:cNvPr id="17" name="Rounded Rectangular Callout 16"/>
          <p:cNvSpPr/>
          <p:nvPr/>
        </p:nvSpPr>
        <p:spPr>
          <a:xfrm>
            <a:off x="5021796" y="1648651"/>
            <a:ext cx="3672408" cy="697768"/>
          </a:xfrm>
          <a:prstGeom prst="wedgeRoundRectCallout">
            <a:avLst>
              <a:gd name="adj1" fmla="val 57712"/>
              <a:gd name="adj2" fmla="val 4672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You need to include more detail to describe the… </a:t>
            </a:r>
          </a:p>
        </p:txBody>
      </p:sp>
      <p:sp>
        <p:nvSpPr>
          <p:cNvPr id="18" name="Rounded Rectangular Callout 17"/>
          <p:cNvSpPr/>
          <p:nvPr/>
        </p:nvSpPr>
        <p:spPr>
          <a:xfrm>
            <a:off x="6292486" y="2780928"/>
            <a:ext cx="2701945" cy="985800"/>
          </a:xfrm>
          <a:prstGeom prst="wedgeRoundRectCallout">
            <a:avLst>
              <a:gd name="adj1" fmla="val -47718"/>
              <a:gd name="adj2" fmla="val 7293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Your main events were muddled, think about  … </a:t>
            </a:r>
          </a:p>
        </p:txBody>
      </p:sp>
      <p:sp>
        <p:nvSpPr>
          <p:cNvPr id="19" name="Rounded Rectangular Callout 18"/>
          <p:cNvSpPr/>
          <p:nvPr/>
        </p:nvSpPr>
        <p:spPr>
          <a:xfrm>
            <a:off x="5580112" y="4365104"/>
            <a:ext cx="3456384" cy="940414"/>
          </a:xfrm>
          <a:prstGeom prst="wedgeRoundRectCallout">
            <a:avLst>
              <a:gd name="adj1" fmla="val -66784"/>
              <a:gd name="adj2" fmla="val 5595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SassoonCRInfant"/>
              </a:rPr>
              <a:t>You remember to use speech marks to show what the character…</a:t>
            </a:r>
          </a:p>
        </p:txBody>
      </p:sp>
      <p:sp>
        <p:nvSpPr>
          <p:cNvPr id="20" name="Rounded Rectangular Callout 19"/>
          <p:cNvSpPr/>
          <p:nvPr/>
        </p:nvSpPr>
        <p:spPr>
          <a:xfrm>
            <a:off x="4880105" y="5661248"/>
            <a:ext cx="3672408" cy="697768"/>
          </a:xfrm>
          <a:prstGeom prst="wedgeRoundRectCallout">
            <a:avLst>
              <a:gd name="adj1" fmla="val 64024"/>
              <a:gd name="adj2" fmla="val 9471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SassoonCRInfant"/>
              </a:rPr>
              <a:t>You try and think of a twist or turn at the end …</a:t>
            </a:r>
          </a:p>
        </p:txBody>
      </p:sp>
    </p:spTree>
    <p:extLst>
      <p:ext uri="{BB962C8B-B14F-4D97-AF65-F5344CB8AC3E}">
        <p14:creationId xmlns:p14="http://schemas.microsoft.com/office/powerpoint/2010/main" val="1422731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20524" y="2523744"/>
            <a:ext cx="2891636" cy="18413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ssoonCRInfant"/>
              </a:rPr>
              <a:t>Self assessment placemat</a:t>
            </a:r>
          </a:p>
          <a:p>
            <a:pPr algn="ctr"/>
            <a:r>
              <a:rPr lang="en-GB" b="1" dirty="0">
                <a:latin typeface="SassoonCRInfant"/>
              </a:rPr>
              <a:t>Narrative/Description Genre</a:t>
            </a:r>
          </a:p>
          <a:p>
            <a:pPr algn="ctr"/>
            <a:endParaRPr lang="en-GB" b="1" u="sng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ssoonCRInfant" panose="02010503020300020003" pitchFamily="2" charset="0"/>
            </a:endParaRPr>
          </a:p>
          <a:p>
            <a:pPr algn="ctr"/>
            <a:r>
              <a:rPr lang="en-GB" b="1" dirty="0">
                <a:solidFill>
                  <a:prstClr val="white"/>
                </a:solidFill>
                <a:latin typeface="SassoonCRInfant" panose="02010503020300020003" pitchFamily="2" charset="0"/>
              </a:rPr>
              <a:t>Second Level</a:t>
            </a:r>
          </a:p>
          <a:p>
            <a:pPr algn="ctr"/>
            <a:endParaRPr lang="en-GB" b="1" dirty="0">
              <a:solidFill>
                <a:prstClr val="white"/>
              </a:solidFill>
              <a:latin typeface="SassoonCRInfant" panose="02010503020300020003" pitchFamily="2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572000" y="0"/>
            <a:ext cx="0" cy="263691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4572000" y="4365104"/>
            <a:ext cx="0" cy="249289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-28566" y="0"/>
            <a:ext cx="4600566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2500" b="1" dirty="0">
                <a:ln/>
                <a:solidFill>
                  <a:srgbClr val="9BBB59">
                    <a:lumMod val="75000"/>
                  </a:srgbClr>
                </a:solidFill>
                <a:latin typeface="SassoonCRInfant" panose="02010503020300020003" pitchFamily="2" charset="0"/>
              </a:rPr>
              <a:t>What Went Well?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00" y="0"/>
            <a:ext cx="4572000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ssoonCRInfant" panose="02010503020300020003" pitchFamily="2" charset="0"/>
              </a:rPr>
              <a:t>Even Better If….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179511" y="620688"/>
            <a:ext cx="2952329" cy="697768"/>
          </a:xfrm>
          <a:prstGeom prst="wedgeRoundRectCallout">
            <a:avLst>
              <a:gd name="adj1" fmla="val -47899"/>
              <a:gd name="adj2" fmla="val 101459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prstClr val="black"/>
                </a:solidFill>
                <a:latin typeface="SassoonCRInfant" panose="02010503020300020003" pitchFamily="2" charset="0"/>
              </a:rPr>
              <a:t>I have created an exciting beginning by…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170044" y="2852936"/>
            <a:ext cx="2541491" cy="1000420"/>
          </a:xfrm>
          <a:prstGeom prst="wedgeRoundRectCallout">
            <a:avLst>
              <a:gd name="adj1" fmla="val 62884"/>
              <a:gd name="adj2" fmla="val 7213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The similes and metaphors I have used are...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206742" y="4247710"/>
            <a:ext cx="2812285" cy="720080"/>
          </a:xfrm>
          <a:prstGeom prst="wedgeRoundRectCallout">
            <a:avLst>
              <a:gd name="adj1" fmla="val -53435"/>
              <a:gd name="adj2" fmla="val 86439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I have described the thoughts, feelings and opinions of…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1688726" y="5216955"/>
            <a:ext cx="2839517" cy="1021804"/>
          </a:xfrm>
          <a:prstGeom prst="wedgeRoundRectCallout">
            <a:avLst>
              <a:gd name="adj1" fmla="val 47463"/>
              <a:gd name="adj2" fmla="val 9689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I have written a conclusion which…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2062172" y="1529483"/>
            <a:ext cx="2362999" cy="936104"/>
          </a:xfrm>
          <a:prstGeom prst="wedgeRoundRectCallout">
            <a:avLst>
              <a:gd name="adj1" fmla="val -76439"/>
              <a:gd name="adj2" fmla="val 5562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I have described the setting and characters by using…</a:t>
            </a:r>
          </a:p>
        </p:txBody>
      </p:sp>
      <p:sp>
        <p:nvSpPr>
          <p:cNvPr id="16" name="Rounded Rectangular Callout 15"/>
          <p:cNvSpPr/>
          <p:nvPr/>
        </p:nvSpPr>
        <p:spPr>
          <a:xfrm>
            <a:off x="5333637" y="620688"/>
            <a:ext cx="3672408" cy="697768"/>
          </a:xfrm>
          <a:prstGeom prst="wedgeRoundRectCallout">
            <a:avLst>
              <a:gd name="adj1" fmla="val -66784"/>
              <a:gd name="adj2" fmla="val 55955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I need to create a more interesting opening paragraph by...</a:t>
            </a:r>
          </a:p>
        </p:txBody>
      </p:sp>
      <p:sp>
        <p:nvSpPr>
          <p:cNvPr id="17" name="Rounded Rectangular Callout 16"/>
          <p:cNvSpPr/>
          <p:nvPr/>
        </p:nvSpPr>
        <p:spPr>
          <a:xfrm>
            <a:off x="5021796" y="1648651"/>
            <a:ext cx="3672408" cy="697768"/>
          </a:xfrm>
          <a:prstGeom prst="wedgeRoundRectCallout">
            <a:avLst>
              <a:gd name="adj1" fmla="val 57712"/>
              <a:gd name="adj2" fmla="val 46726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I could have used some metaphors and similes to describe… </a:t>
            </a:r>
          </a:p>
        </p:txBody>
      </p:sp>
      <p:sp>
        <p:nvSpPr>
          <p:cNvPr id="18" name="Rounded Rectangular Callout 17"/>
          <p:cNvSpPr/>
          <p:nvPr/>
        </p:nvSpPr>
        <p:spPr>
          <a:xfrm>
            <a:off x="6334551" y="2939564"/>
            <a:ext cx="2701945" cy="985800"/>
          </a:xfrm>
          <a:prstGeom prst="wedgeRoundRectCallout">
            <a:avLst>
              <a:gd name="adj1" fmla="val -47718"/>
              <a:gd name="adj2" fmla="val 72939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I could have used some action verbs like…</a:t>
            </a:r>
          </a:p>
        </p:txBody>
      </p:sp>
      <p:sp>
        <p:nvSpPr>
          <p:cNvPr id="19" name="Rounded Rectangular Callout 18"/>
          <p:cNvSpPr/>
          <p:nvPr/>
        </p:nvSpPr>
        <p:spPr>
          <a:xfrm>
            <a:off x="5580112" y="4607750"/>
            <a:ext cx="3456384" cy="697768"/>
          </a:xfrm>
          <a:prstGeom prst="wedgeRoundRectCallout">
            <a:avLst>
              <a:gd name="adj1" fmla="val -66784"/>
              <a:gd name="adj2" fmla="val 55955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I need to check that the writing is in the correct order because...</a:t>
            </a:r>
          </a:p>
        </p:txBody>
      </p:sp>
      <p:sp>
        <p:nvSpPr>
          <p:cNvPr id="20" name="Rounded Rectangular Callout 19"/>
          <p:cNvSpPr/>
          <p:nvPr/>
        </p:nvSpPr>
        <p:spPr>
          <a:xfrm>
            <a:off x="4880105" y="5661248"/>
            <a:ext cx="3672408" cy="697768"/>
          </a:xfrm>
          <a:prstGeom prst="wedgeRoundRectCallout">
            <a:avLst>
              <a:gd name="adj1" fmla="val 55724"/>
              <a:gd name="adj2" fmla="val 93035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prstClr val="black"/>
                </a:solidFill>
                <a:latin typeface="SassoonCRInfant" panose="02010503020300020003" pitchFamily="2" charset="0"/>
              </a:rPr>
              <a:t>I need to think of a better ending that…</a:t>
            </a:r>
          </a:p>
        </p:txBody>
      </p:sp>
    </p:spTree>
    <p:extLst>
      <p:ext uri="{BB962C8B-B14F-4D97-AF65-F5344CB8AC3E}">
        <p14:creationId xmlns:p14="http://schemas.microsoft.com/office/powerpoint/2010/main" val="3585477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846D0F4AD3DF4D8DAEB55A24C720AE" ma:contentTypeVersion="9" ma:contentTypeDescription="Create a new document." ma:contentTypeScope="" ma:versionID="601abbf9641fff7a77238d7831637725">
  <xsd:schema xmlns:xsd="http://www.w3.org/2001/XMLSchema" xmlns:xs="http://www.w3.org/2001/XMLSchema" xmlns:p="http://schemas.microsoft.com/office/2006/metadata/properties" xmlns:ns2="f14e5773-0d54-4c56-bf72-a738f222592e" xmlns:ns3="78584013-d614-464d-9db1-993bb46de2c4" targetNamespace="http://schemas.microsoft.com/office/2006/metadata/properties" ma:root="true" ma:fieldsID="535f42b2f3955f5a96bfb596fd937647" ns2:_="" ns3:_="">
    <xsd:import namespace="f14e5773-0d54-4c56-bf72-a738f222592e"/>
    <xsd:import namespace="78584013-d614-464d-9db1-993bb46de2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4e5773-0d54-4c56-bf72-a738f22259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84013-d614-464d-9db1-993bb46de2c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E91BE5-4554-4DC4-ABA3-BCACCC23D1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59C77B-A432-4D83-9D4C-EADA204C5A9B}"/>
</file>

<file path=customXml/itemProps3.xml><?xml version="1.0" encoding="utf-8"?>
<ds:datastoreItem xmlns:ds="http://schemas.openxmlformats.org/officeDocument/2006/customXml" ds:itemID="{B3028ED8-8095-4B3D-8181-746350B874A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463</Words>
  <Application>Microsoft Office PowerPoint</Application>
  <PresentationFormat>On-screen Show (4:3)</PresentationFormat>
  <Paragraphs>66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West Lothian Council - Education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kennedy</dc:creator>
  <cp:lastModifiedBy>mcnaughton, maureen</cp:lastModifiedBy>
  <cp:revision>36</cp:revision>
  <dcterms:created xsi:type="dcterms:W3CDTF">2019-03-07T22:05:21Z</dcterms:created>
  <dcterms:modified xsi:type="dcterms:W3CDTF">2022-07-13T22:24:18Z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0x01010050846D0F4AD3DF4D8DAEB55A24C720AE</vt:lpwstr>
  </property>
</Properties>
</file>