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82" r:id="rId3"/>
    <p:sldId id="268" r:id="rId4"/>
    <p:sldId id="281" r:id="rId5"/>
    <p:sldId id="270" r:id="rId6"/>
    <p:sldId id="276" r:id="rId7"/>
    <p:sldId id="280" r:id="rId8"/>
    <p:sldId id="272" r:id="rId9"/>
    <p:sldId id="275" r:id="rId10"/>
    <p:sldId id="277" r:id="rId11"/>
    <p:sldId id="279" r:id="rId12"/>
    <p:sldId id="283" r:id="rId13"/>
    <p:sldId id="274" r:id="rId14"/>
    <p:sldId id="284" r:id="rId15"/>
    <p:sldId id="273" r:id="rId16"/>
    <p:sldId id="257" r:id="rId17"/>
    <p:sldId id="260" r:id="rId18"/>
    <p:sldId id="258" r:id="rId19"/>
    <p:sldId id="261" r:id="rId20"/>
    <p:sldId id="267" r:id="rId21"/>
    <p:sldId id="262" r:id="rId22"/>
    <p:sldId id="26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F673FE-A721-401B-B224-C82979C18B49}" type="datetimeFigureOut">
              <a:rPr lang="en-GB" smtClean="0"/>
              <a:t>01/02/2017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F134773-870D-478B-B87C-27FCC221F3A3}" type="slidenum">
              <a:rPr lang="en-GB" smtClean="0"/>
              <a:t>‹#›</a:t>
            </a:fld>
            <a:endParaRPr lang="en-GB"/>
          </a:p>
        </p:txBody>
      </p:sp>
    </p:spTree>
    <p:extLst>
      <p:ext uri="{BB962C8B-B14F-4D97-AF65-F5344CB8AC3E}">
        <p14:creationId xmlns:p14="http://schemas.microsoft.com/office/powerpoint/2010/main" val="270000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D7736AC-6237-4D3E-A9A6-65D8EAEEE0E0}" type="datetimeFigureOut">
              <a:rPr lang="en-GB" smtClean="0"/>
              <a:t>01/02/2017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E9CD63-8431-4CC4-B73C-1C30D3D952E3}" type="slidenum">
              <a:rPr lang="en-GB" smtClean="0"/>
              <a:t>‹#›</a:t>
            </a:fld>
            <a:endParaRPr lang="en-GB"/>
          </a:p>
        </p:txBody>
      </p:sp>
    </p:spTree>
    <p:extLst>
      <p:ext uri="{BB962C8B-B14F-4D97-AF65-F5344CB8AC3E}">
        <p14:creationId xmlns:p14="http://schemas.microsoft.com/office/powerpoint/2010/main" val="303920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a:t>
            </a:fld>
            <a:endParaRPr lang="en-GB"/>
          </a:p>
        </p:txBody>
      </p:sp>
    </p:spTree>
    <p:extLst>
      <p:ext uri="{BB962C8B-B14F-4D97-AF65-F5344CB8AC3E}">
        <p14:creationId xmlns:p14="http://schemas.microsoft.com/office/powerpoint/2010/main" val="57195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10</a:t>
            </a:fld>
            <a:endParaRPr lang="en-GB"/>
          </a:p>
        </p:txBody>
      </p:sp>
    </p:spTree>
    <p:extLst>
      <p:ext uri="{BB962C8B-B14F-4D97-AF65-F5344CB8AC3E}">
        <p14:creationId xmlns:p14="http://schemas.microsoft.com/office/powerpoint/2010/main" val="215334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11</a:t>
            </a:fld>
            <a:endParaRPr lang="en-GB"/>
          </a:p>
        </p:txBody>
      </p:sp>
    </p:spTree>
    <p:extLst>
      <p:ext uri="{BB962C8B-B14F-4D97-AF65-F5344CB8AC3E}">
        <p14:creationId xmlns:p14="http://schemas.microsoft.com/office/powerpoint/2010/main" val="284893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13</a:t>
            </a:fld>
            <a:endParaRPr lang="en-GB"/>
          </a:p>
        </p:txBody>
      </p:sp>
    </p:spTree>
    <p:extLst>
      <p:ext uri="{BB962C8B-B14F-4D97-AF65-F5344CB8AC3E}">
        <p14:creationId xmlns:p14="http://schemas.microsoft.com/office/powerpoint/2010/main" val="313183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15</a:t>
            </a:fld>
            <a:endParaRPr lang="en-GB"/>
          </a:p>
        </p:txBody>
      </p:sp>
    </p:spTree>
    <p:extLst>
      <p:ext uri="{BB962C8B-B14F-4D97-AF65-F5344CB8AC3E}">
        <p14:creationId xmlns:p14="http://schemas.microsoft.com/office/powerpoint/2010/main" val="231259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16</a:t>
            </a:fld>
            <a:endParaRPr lang="en-GB"/>
          </a:p>
        </p:txBody>
      </p:sp>
    </p:spTree>
    <p:extLst>
      <p:ext uri="{BB962C8B-B14F-4D97-AF65-F5344CB8AC3E}">
        <p14:creationId xmlns:p14="http://schemas.microsoft.com/office/powerpoint/2010/main" val="201006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17</a:t>
            </a:fld>
            <a:endParaRPr lang="en-GB"/>
          </a:p>
        </p:txBody>
      </p:sp>
    </p:spTree>
    <p:extLst>
      <p:ext uri="{BB962C8B-B14F-4D97-AF65-F5344CB8AC3E}">
        <p14:creationId xmlns:p14="http://schemas.microsoft.com/office/powerpoint/2010/main" val="412229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tell children that they are just ‘wrong’- </a:t>
            </a:r>
          </a:p>
          <a:p>
            <a:r>
              <a:rPr lang="en-GB" dirty="0" smtClean="0"/>
              <a:t>Try – “This looks tricky – can we try checking it?”</a:t>
            </a:r>
          </a:p>
          <a:p>
            <a:r>
              <a:rPr lang="en-GB" dirty="0" smtClean="0"/>
              <a:t>        </a:t>
            </a:r>
          </a:p>
          <a:p>
            <a:r>
              <a:rPr lang="en-GB" dirty="0" smtClean="0"/>
              <a:t>     “Can you tell me how you got that answer?”</a:t>
            </a:r>
          </a:p>
          <a:p>
            <a:r>
              <a:rPr lang="en-GB" dirty="0" smtClean="0"/>
              <a:t>“Can you draw a picture to explain your thinking?”</a:t>
            </a:r>
          </a:p>
          <a:p>
            <a:r>
              <a:rPr lang="en-GB" dirty="0" smtClean="0"/>
              <a:t>“ I think there might be more than one way to solve this”.</a:t>
            </a:r>
          </a:p>
          <a:p>
            <a:endParaRPr lang="en-GB" dirty="0" smtClean="0"/>
          </a:p>
          <a:p>
            <a:r>
              <a:rPr lang="en-GB" dirty="0" smtClean="0"/>
              <a:t>E.g. 3 x4 = 7   </a:t>
            </a:r>
          </a:p>
          <a:p>
            <a:pPr marL="0" indent="0">
              <a:buNone/>
            </a:pPr>
            <a:r>
              <a:rPr lang="en-GB" dirty="0" smtClean="0"/>
              <a:t>    - “Ok, I see what you did there,  this sign (x) means groups of, let’s draw a picture to see what that looks like.”</a:t>
            </a:r>
          </a:p>
          <a:p>
            <a:endParaRPr lang="en-GB" dirty="0"/>
          </a:p>
        </p:txBody>
      </p:sp>
      <p:sp>
        <p:nvSpPr>
          <p:cNvPr id="4" name="Slide Number Placeholder 3"/>
          <p:cNvSpPr>
            <a:spLocks noGrp="1"/>
          </p:cNvSpPr>
          <p:nvPr>
            <p:ph type="sldNum" sz="quarter" idx="10"/>
          </p:nvPr>
        </p:nvSpPr>
        <p:spPr/>
        <p:txBody>
          <a:bodyPr/>
          <a:lstStyle/>
          <a:p>
            <a:fld id="{94E9CD63-8431-4CC4-B73C-1C30D3D952E3}" type="slidenum">
              <a:rPr lang="en-GB" smtClean="0"/>
              <a:t>18</a:t>
            </a:fld>
            <a:endParaRPr lang="en-GB"/>
          </a:p>
        </p:txBody>
      </p:sp>
    </p:spTree>
    <p:extLst>
      <p:ext uri="{BB962C8B-B14F-4D97-AF65-F5344CB8AC3E}">
        <p14:creationId xmlns:p14="http://schemas.microsoft.com/office/powerpoint/2010/main" val="133098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19</a:t>
            </a:fld>
            <a:endParaRPr lang="en-GB"/>
          </a:p>
        </p:txBody>
      </p:sp>
    </p:spTree>
    <p:extLst>
      <p:ext uri="{BB962C8B-B14F-4D97-AF65-F5344CB8AC3E}">
        <p14:creationId xmlns:p14="http://schemas.microsoft.com/office/powerpoint/2010/main" val="153843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20</a:t>
            </a:fld>
            <a:endParaRPr lang="en-GB"/>
          </a:p>
        </p:txBody>
      </p:sp>
    </p:spTree>
    <p:extLst>
      <p:ext uri="{BB962C8B-B14F-4D97-AF65-F5344CB8AC3E}">
        <p14:creationId xmlns:p14="http://schemas.microsoft.com/office/powerpoint/2010/main" val="94727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Growth </a:t>
            </a:r>
            <a:r>
              <a:rPr lang="en-GB" dirty="0" err="1" smtClean="0"/>
              <a:t>mindset</a:t>
            </a:r>
            <a:r>
              <a:rPr lang="en-GB" dirty="0" smtClean="0"/>
              <a:t> chapter parents</a:t>
            </a:r>
          </a:p>
          <a:p>
            <a:r>
              <a:rPr lang="en-GB" dirty="0" smtClean="0"/>
              <a:t>Education city espresso linked </a:t>
            </a:r>
            <a:r>
              <a:rPr lang="en-GB" dirty="0" err="1" smtClean="0"/>
              <a:t>dan</a:t>
            </a:r>
            <a:r>
              <a:rPr lang="en-GB" baseline="0" dirty="0" smtClean="0"/>
              <a:t> </a:t>
            </a:r>
            <a:r>
              <a:rPr lang="en-GB" baseline="0" dirty="0" err="1" smtClean="0"/>
              <a:t>myers</a:t>
            </a:r>
            <a:r>
              <a:rPr lang="en-GB" baseline="0" dirty="0" smtClean="0"/>
              <a:t> – </a:t>
            </a:r>
            <a:r>
              <a:rPr lang="en-GB" baseline="0" smtClean="0"/>
              <a:t>maths class needs a make over </a:t>
            </a:r>
            <a:endParaRPr lang="en-GB" dirty="0"/>
          </a:p>
        </p:txBody>
      </p:sp>
      <p:sp>
        <p:nvSpPr>
          <p:cNvPr id="4" name="Slide Number Placeholder 3"/>
          <p:cNvSpPr>
            <a:spLocks noGrp="1"/>
          </p:cNvSpPr>
          <p:nvPr>
            <p:ph type="sldNum" sz="quarter" idx="10"/>
          </p:nvPr>
        </p:nvSpPr>
        <p:spPr/>
        <p:txBody>
          <a:bodyPr/>
          <a:lstStyle/>
          <a:p>
            <a:fld id="{94E9CD63-8431-4CC4-B73C-1C30D3D952E3}" type="slidenum">
              <a:rPr lang="en-GB" smtClean="0"/>
              <a:t>21</a:t>
            </a:fld>
            <a:endParaRPr lang="en-GB"/>
          </a:p>
        </p:txBody>
      </p:sp>
    </p:spTree>
    <p:extLst>
      <p:ext uri="{BB962C8B-B14F-4D97-AF65-F5344CB8AC3E}">
        <p14:creationId xmlns:p14="http://schemas.microsoft.com/office/powerpoint/2010/main" val="281337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2</a:t>
            </a:fld>
            <a:endParaRPr lang="en-GB"/>
          </a:p>
        </p:txBody>
      </p:sp>
    </p:spTree>
    <p:extLst>
      <p:ext uri="{BB962C8B-B14F-4D97-AF65-F5344CB8AC3E}">
        <p14:creationId xmlns:p14="http://schemas.microsoft.com/office/powerpoint/2010/main" val="299804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22</a:t>
            </a:fld>
            <a:endParaRPr lang="en-GB"/>
          </a:p>
        </p:txBody>
      </p:sp>
    </p:spTree>
    <p:extLst>
      <p:ext uri="{BB962C8B-B14F-4D97-AF65-F5344CB8AC3E}">
        <p14:creationId xmlns:p14="http://schemas.microsoft.com/office/powerpoint/2010/main" val="99215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3</a:t>
            </a:fld>
            <a:endParaRPr lang="en-GB"/>
          </a:p>
        </p:txBody>
      </p:sp>
    </p:spTree>
    <p:extLst>
      <p:ext uri="{BB962C8B-B14F-4D97-AF65-F5344CB8AC3E}">
        <p14:creationId xmlns:p14="http://schemas.microsoft.com/office/powerpoint/2010/main" val="156820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4</a:t>
            </a:fld>
            <a:endParaRPr lang="en-GB"/>
          </a:p>
        </p:txBody>
      </p:sp>
    </p:spTree>
    <p:extLst>
      <p:ext uri="{BB962C8B-B14F-4D97-AF65-F5344CB8AC3E}">
        <p14:creationId xmlns:p14="http://schemas.microsoft.com/office/powerpoint/2010/main" val="376788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dirty="0" smtClean="0"/>
              <a:t>It is a research based teaching approach to promote a  clear understanding of numeracy in all children, using the research to inform classroom practice.</a:t>
            </a:r>
          </a:p>
          <a:p>
            <a:pPr algn="ctr"/>
            <a:r>
              <a:rPr lang="en-GB" dirty="0" smtClean="0"/>
              <a:t>Teachers follow a framework, which was developed by colleagues in East Lothian Council, that helps them develop many aspects of a pupil’s numerical knowledge and offers clear guidance in teaching approaches that nurtures their understanding of number</a:t>
            </a:r>
            <a:endParaRPr lang="en-GB" dirty="0"/>
          </a:p>
        </p:txBody>
      </p:sp>
      <p:sp>
        <p:nvSpPr>
          <p:cNvPr id="4" name="Slide Number Placeholder 3"/>
          <p:cNvSpPr>
            <a:spLocks noGrp="1"/>
          </p:cNvSpPr>
          <p:nvPr>
            <p:ph type="sldNum" sz="quarter" idx="10"/>
          </p:nvPr>
        </p:nvSpPr>
        <p:spPr/>
        <p:txBody>
          <a:bodyPr/>
          <a:lstStyle/>
          <a:p>
            <a:fld id="{94E9CD63-8431-4CC4-B73C-1C30D3D952E3}" type="slidenum">
              <a:rPr lang="en-GB" smtClean="0"/>
              <a:t>5</a:t>
            </a:fld>
            <a:endParaRPr lang="en-GB"/>
          </a:p>
        </p:txBody>
      </p:sp>
    </p:spTree>
    <p:extLst>
      <p:ext uri="{BB962C8B-B14F-4D97-AF65-F5344CB8AC3E}">
        <p14:creationId xmlns:p14="http://schemas.microsoft.com/office/powerpoint/2010/main" val="221272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6</a:t>
            </a:fld>
            <a:endParaRPr lang="en-GB"/>
          </a:p>
        </p:txBody>
      </p:sp>
    </p:spTree>
    <p:extLst>
      <p:ext uri="{BB962C8B-B14F-4D97-AF65-F5344CB8AC3E}">
        <p14:creationId xmlns:p14="http://schemas.microsoft.com/office/powerpoint/2010/main" val="280503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7</a:t>
            </a:fld>
            <a:endParaRPr lang="en-GB"/>
          </a:p>
        </p:txBody>
      </p:sp>
    </p:spTree>
    <p:extLst>
      <p:ext uri="{BB962C8B-B14F-4D97-AF65-F5344CB8AC3E}">
        <p14:creationId xmlns:p14="http://schemas.microsoft.com/office/powerpoint/2010/main" val="395653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E9CD63-8431-4CC4-B73C-1C30D3D952E3}" type="slidenum">
              <a:rPr lang="en-GB" smtClean="0"/>
              <a:t>8</a:t>
            </a:fld>
            <a:endParaRPr lang="en-GB"/>
          </a:p>
        </p:txBody>
      </p:sp>
    </p:spTree>
    <p:extLst>
      <p:ext uri="{BB962C8B-B14F-4D97-AF65-F5344CB8AC3E}">
        <p14:creationId xmlns:p14="http://schemas.microsoft.com/office/powerpoint/2010/main" val="90446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Teachers provide learning opportunities which will develop children’s confidence and understanding of number and how this is linked to real life contexts.</a:t>
            </a:r>
          </a:p>
          <a:p>
            <a:pPr marL="0" indent="0">
              <a:buNone/>
            </a:pPr>
            <a:endParaRPr lang="en-GB" dirty="0" smtClean="0"/>
          </a:p>
          <a:p>
            <a:pPr marL="0" indent="0">
              <a:buNone/>
            </a:pPr>
            <a:r>
              <a:rPr lang="en-GB" dirty="0" smtClean="0"/>
              <a:t>A range of active learning approaches give a mix of textbook work, making models of numbers, problem solving and technology based tasks. </a:t>
            </a:r>
          </a:p>
          <a:p>
            <a:pPr marL="0" indent="0">
              <a:buNone/>
            </a:pPr>
            <a:endParaRPr lang="en-GB" dirty="0" smtClean="0"/>
          </a:p>
          <a:p>
            <a:pPr marL="0" indent="0">
              <a:buNone/>
            </a:pPr>
            <a:r>
              <a:rPr lang="en-GB" dirty="0" smtClean="0"/>
              <a:t>We know that children can learn from the interactions they have with each other, as well as from the teacher, so we work in a range of different ways in class – whole class, individual or pair activities.</a:t>
            </a:r>
          </a:p>
          <a:p>
            <a:endParaRPr lang="en-GB" dirty="0"/>
          </a:p>
        </p:txBody>
      </p:sp>
      <p:sp>
        <p:nvSpPr>
          <p:cNvPr id="4" name="Slide Number Placeholder 3"/>
          <p:cNvSpPr>
            <a:spLocks noGrp="1"/>
          </p:cNvSpPr>
          <p:nvPr>
            <p:ph type="sldNum" sz="quarter" idx="10"/>
          </p:nvPr>
        </p:nvSpPr>
        <p:spPr/>
        <p:txBody>
          <a:bodyPr/>
          <a:lstStyle/>
          <a:p>
            <a:fld id="{94E9CD63-8431-4CC4-B73C-1C30D3D952E3}" type="slidenum">
              <a:rPr lang="en-GB" smtClean="0"/>
              <a:t>9</a:t>
            </a:fld>
            <a:endParaRPr lang="en-GB"/>
          </a:p>
        </p:txBody>
      </p:sp>
    </p:spTree>
    <p:extLst>
      <p:ext uri="{BB962C8B-B14F-4D97-AF65-F5344CB8AC3E}">
        <p14:creationId xmlns:p14="http://schemas.microsoft.com/office/powerpoint/2010/main" val="22292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1D2A4E5-3F9D-4AB6-94B4-0A8A95CE211F}" type="datetimeFigureOut">
              <a:rPr lang="en-GB" smtClean="0"/>
              <a:t>01/02/2017</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1E2DCFC-1B08-40F2-8979-7451E2BFF4D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D2A4E5-3F9D-4AB6-94B4-0A8A95CE211F}" type="datetimeFigureOut">
              <a:rPr lang="en-GB" smtClean="0"/>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2DCFC-1B08-40F2-8979-7451E2BFF4D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D2A4E5-3F9D-4AB6-94B4-0A8A95CE211F}" type="datetimeFigureOut">
              <a:rPr lang="en-GB" smtClean="0"/>
              <a:t>01/02/2017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2DCFC-1B08-40F2-8979-7451E2BFF4D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1D2A4E5-3F9D-4AB6-94B4-0A8A95CE211F}" type="datetimeFigureOut">
              <a:rPr lang="en-GB" smtClean="0"/>
              <a:t>01/02/2017</a:t>
            </a:fld>
            <a:endParaRPr lang="en-GB"/>
          </a:p>
        </p:txBody>
      </p:sp>
      <p:sp>
        <p:nvSpPr>
          <p:cNvPr id="9" name="Slide Number Placeholder 8"/>
          <p:cNvSpPr>
            <a:spLocks noGrp="1"/>
          </p:cNvSpPr>
          <p:nvPr>
            <p:ph type="sldNum" sz="quarter" idx="15"/>
          </p:nvPr>
        </p:nvSpPr>
        <p:spPr/>
        <p:txBody>
          <a:bodyPr rtlCol="0"/>
          <a:lstStyle/>
          <a:p>
            <a:fld id="{71E2DCFC-1B08-40F2-8979-7451E2BFF4D3}"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1D2A4E5-3F9D-4AB6-94B4-0A8A95CE211F}" type="datetimeFigureOut">
              <a:rPr lang="en-GB" smtClean="0"/>
              <a:t>01/02/2017</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1E2DCFC-1B08-40F2-8979-7451E2BFF4D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D2A4E5-3F9D-4AB6-94B4-0A8A95CE211F}" type="datetimeFigureOut">
              <a:rPr lang="en-GB" smtClean="0"/>
              <a:t>01/02/2017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2DCFC-1B08-40F2-8979-7451E2BFF4D3}"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1D2A4E5-3F9D-4AB6-94B4-0A8A95CE211F}" type="datetimeFigureOut">
              <a:rPr lang="en-GB" smtClean="0"/>
              <a:t>01/02/2017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E2DCFC-1B08-40F2-8979-7451E2BFF4D3}"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1D2A4E5-3F9D-4AB6-94B4-0A8A95CE211F}" type="datetimeFigureOut">
              <a:rPr lang="en-GB" smtClean="0"/>
              <a:t>01/02/2017</a:t>
            </a:fld>
            <a:endParaRPr lang="en-GB"/>
          </a:p>
        </p:txBody>
      </p:sp>
      <p:sp>
        <p:nvSpPr>
          <p:cNvPr id="7" name="Slide Number Placeholder 6"/>
          <p:cNvSpPr>
            <a:spLocks noGrp="1"/>
          </p:cNvSpPr>
          <p:nvPr>
            <p:ph type="sldNum" sz="quarter" idx="11"/>
          </p:nvPr>
        </p:nvSpPr>
        <p:spPr/>
        <p:txBody>
          <a:bodyPr rtlCol="0"/>
          <a:lstStyle/>
          <a:p>
            <a:fld id="{71E2DCFC-1B08-40F2-8979-7451E2BFF4D3}"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2A4E5-3F9D-4AB6-94B4-0A8A95CE211F}" type="datetimeFigureOut">
              <a:rPr lang="en-GB" smtClean="0"/>
              <a:t>01/02/2017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E2DCFC-1B08-40F2-8979-7451E2BFF4D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1D2A4E5-3F9D-4AB6-94B4-0A8A95CE211F}" type="datetimeFigureOut">
              <a:rPr lang="en-GB" smtClean="0"/>
              <a:t>01/02/2017</a:t>
            </a:fld>
            <a:endParaRPr lang="en-GB"/>
          </a:p>
        </p:txBody>
      </p:sp>
      <p:sp>
        <p:nvSpPr>
          <p:cNvPr id="22" name="Slide Number Placeholder 21"/>
          <p:cNvSpPr>
            <a:spLocks noGrp="1"/>
          </p:cNvSpPr>
          <p:nvPr>
            <p:ph type="sldNum" sz="quarter" idx="15"/>
          </p:nvPr>
        </p:nvSpPr>
        <p:spPr/>
        <p:txBody>
          <a:bodyPr rtlCol="0"/>
          <a:lstStyle/>
          <a:p>
            <a:fld id="{71E2DCFC-1B08-40F2-8979-7451E2BFF4D3}"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1D2A4E5-3F9D-4AB6-94B4-0A8A95CE211F}" type="datetimeFigureOut">
              <a:rPr lang="en-GB" smtClean="0"/>
              <a:t>01/02/2017</a:t>
            </a:fld>
            <a:endParaRPr lang="en-GB"/>
          </a:p>
        </p:txBody>
      </p:sp>
      <p:sp>
        <p:nvSpPr>
          <p:cNvPr id="18" name="Slide Number Placeholder 17"/>
          <p:cNvSpPr>
            <a:spLocks noGrp="1"/>
          </p:cNvSpPr>
          <p:nvPr>
            <p:ph type="sldNum" sz="quarter" idx="11"/>
          </p:nvPr>
        </p:nvSpPr>
        <p:spPr/>
        <p:txBody>
          <a:bodyPr rtlCol="0"/>
          <a:lstStyle/>
          <a:p>
            <a:fld id="{71E2DCFC-1B08-40F2-8979-7451E2BFF4D3}"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1D2A4E5-3F9D-4AB6-94B4-0A8A95CE211F}" type="datetimeFigureOut">
              <a:rPr lang="en-GB" smtClean="0"/>
              <a:t>01/02/2017</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1E2DCFC-1B08-40F2-8979-7451E2BFF4D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www.gov.scot/Resource/0050/00505348.pdf" TargetMode="External"/><Relationship Id="rId3" Type="http://schemas.openxmlformats.org/officeDocument/2006/relationships/hyperlink" Target="http://www.youcubed.org/" TargetMode="External"/><Relationship Id="rId7" Type="http://schemas.openxmlformats.org/officeDocument/2006/relationships/hyperlink" Target="http://www.educationscotland.gov.uk/parentzo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khanacademy.org/" TargetMode="External"/><Relationship Id="rId5" Type="http://schemas.openxmlformats.org/officeDocument/2006/relationships/hyperlink" Target="http://www.familymathstoolkit.org.uk/" TargetMode="External"/><Relationship Id="rId10" Type="http://schemas.openxmlformats.org/officeDocument/2006/relationships/image" Target="../media/image2.png"/><Relationship Id="rId4" Type="http://schemas.openxmlformats.org/officeDocument/2006/relationships/hyperlink" Target="http://www.nrich.co.uk/" TargetMode="External"/><Relationship Id="rId9"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2478137"/>
          </a:xfrm>
        </p:spPr>
        <p:txBody>
          <a:bodyPr>
            <a:normAutofit/>
          </a:bodyPr>
          <a:lstStyle/>
          <a:p>
            <a:r>
              <a:rPr lang="en-GB" dirty="0" smtClean="0"/>
              <a:t>	</a:t>
            </a:r>
            <a:r>
              <a:rPr lang="en-GB" dirty="0" smtClean="0">
                <a:latin typeface="Segoe Print" panose="02000600000000000000" pitchFamily="2" charset="0"/>
              </a:rPr>
              <a:t>Supporting your child with 		Maths and Numeracy at   	</a:t>
            </a:r>
            <a:r>
              <a:rPr lang="en-GB" dirty="0" err="1" smtClean="0">
                <a:latin typeface="Segoe Print" panose="02000600000000000000" pitchFamily="2" charset="0"/>
              </a:rPr>
              <a:t>Bellsquarry</a:t>
            </a:r>
            <a:r>
              <a:rPr lang="en-GB" dirty="0" smtClean="0">
                <a:latin typeface="Segoe Print" panose="02000600000000000000" pitchFamily="2" charset="0"/>
              </a:rPr>
              <a:t> Primary School</a:t>
            </a:r>
            <a:br>
              <a:rPr lang="en-GB" dirty="0" smtClean="0">
                <a:latin typeface="Segoe Print" panose="02000600000000000000" pitchFamily="2" charset="0"/>
              </a:rPr>
            </a:br>
            <a:r>
              <a:rPr lang="en-GB" dirty="0" smtClean="0">
                <a:latin typeface="Segoe Print" panose="02000600000000000000" pitchFamily="2" charset="0"/>
              </a:rPr>
              <a:t>			</a:t>
            </a:r>
            <a:endParaRPr lang="en-GB" dirty="0">
              <a:latin typeface="Segoe Print" panose="02000600000000000000" pitchFamily="2" charset="0"/>
            </a:endParaRPr>
          </a:p>
        </p:txBody>
      </p:sp>
      <p:sp>
        <p:nvSpPr>
          <p:cNvPr id="3" name="Subtitle 2"/>
          <p:cNvSpPr>
            <a:spLocks noGrp="1"/>
          </p:cNvSpPr>
          <p:nvPr>
            <p:ph type="subTitle" idx="1"/>
          </p:nvPr>
        </p:nvSpPr>
        <p:spPr/>
        <p:txBody>
          <a:bodyPr/>
          <a:lstStyle/>
          <a:p>
            <a:r>
              <a:rPr lang="en-GB" dirty="0" smtClean="0">
                <a:latin typeface="Segoe Print" panose="02000600000000000000" pitchFamily="2" charset="0"/>
              </a:rPr>
              <a:t>February 2017</a:t>
            </a:r>
            <a:endParaRPr lang="en-GB" dirty="0">
              <a:latin typeface="Segoe Print" panose="02000600000000000000"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29000"/>
            <a:ext cx="2283741" cy="22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673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Segoe Print" panose="02000600000000000000" pitchFamily="2" charset="0"/>
              </a:rPr>
              <a:t>Numeracy &amp; Maths in The Middle/ Upper School</a:t>
            </a:r>
            <a:endParaRPr lang="en-GB" dirty="0">
              <a:latin typeface="Segoe Print" panose="02000600000000000000" pitchFamily="2" charset="0"/>
            </a:endParaRP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39552" y="1556792"/>
            <a:ext cx="3384376" cy="253828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539" y="1052736"/>
            <a:ext cx="4077879" cy="30584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471" y="4057998"/>
            <a:ext cx="3509008" cy="2631756"/>
          </a:xfrm>
          <a:prstGeom prst="rect">
            <a:avLst/>
          </a:prstGeom>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667" y="211361"/>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53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4" y="-16443"/>
            <a:ext cx="8371752" cy="1143000"/>
          </a:xfrm>
        </p:spPr>
        <p:txBody>
          <a:bodyPr>
            <a:normAutofit/>
          </a:bodyPr>
          <a:lstStyle/>
          <a:p>
            <a:r>
              <a:rPr lang="en-GB" dirty="0" smtClean="0">
                <a:latin typeface="Segoe Print" panose="02000600000000000000" pitchFamily="2" charset="0"/>
              </a:rPr>
              <a:t>Never too old for concrete materials!</a:t>
            </a:r>
            <a:endParaRPr lang="en-GB" dirty="0">
              <a:latin typeface="Segoe Print" panose="02000600000000000000" pitchFamily="2"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392" y="3429001"/>
            <a:ext cx="461654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352711" y="1196752"/>
            <a:ext cx="3787241" cy="2840431"/>
          </a:xfrm>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196752"/>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11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Making Learning Visible – Maths Working Walls</a:t>
            </a:r>
            <a:endParaRPr lang="en-GB" dirty="0">
              <a:latin typeface="Segoe Print" panose="02000600000000000000" pitchFamily="2"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7544" y="1556792"/>
            <a:ext cx="3655218" cy="487362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772816"/>
            <a:ext cx="4608512" cy="3645024"/>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65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2736304" cy="1002134"/>
          </a:xfrm>
        </p:spPr>
        <p:txBody>
          <a:bodyPr>
            <a:normAutofit fontScale="90000"/>
          </a:bodyPr>
          <a:lstStyle/>
          <a:p>
            <a:r>
              <a:rPr lang="en-GB" dirty="0" smtClean="0">
                <a:latin typeface="Segoe Print" panose="02000600000000000000" pitchFamily="2" charset="0"/>
              </a:rPr>
              <a:t>Number Talks</a:t>
            </a:r>
            <a:endParaRPr lang="en-GB" dirty="0">
              <a:latin typeface="Segoe Print" panose="02000600000000000000" pitchFamily="2" charset="0"/>
            </a:endParaRPr>
          </a:p>
        </p:txBody>
      </p:sp>
      <p:sp>
        <p:nvSpPr>
          <p:cNvPr id="3" name="Content Placeholder 2"/>
          <p:cNvSpPr>
            <a:spLocks noGrp="1"/>
          </p:cNvSpPr>
          <p:nvPr>
            <p:ph sz="quarter" idx="1"/>
          </p:nvPr>
        </p:nvSpPr>
        <p:spPr>
          <a:xfrm>
            <a:off x="457200" y="1600200"/>
            <a:ext cx="8291264" cy="4873752"/>
          </a:xfrm>
        </p:spPr>
        <p:txBody>
          <a:bodyPr>
            <a:normAutofit fontScale="92500" lnSpcReduction="10000"/>
          </a:bodyPr>
          <a:lstStyle/>
          <a:p>
            <a:endParaRPr lang="en-GB" dirty="0" smtClean="0"/>
          </a:p>
          <a:p>
            <a:endParaRPr lang="en-GB" dirty="0" smtClean="0"/>
          </a:p>
          <a:p>
            <a:endParaRPr lang="en-GB" dirty="0" smtClean="0"/>
          </a:p>
          <a:p>
            <a:r>
              <a:rPr lang="en-GB" dirty="0" smtClean="0"/>
              <a:t>5 </a:t>
            </a:r>
            <a:r>
              <a:rPr lang="en-GB" dirty="0"/>
              <a:t>to </a:t>
            </a:r>
            <a:r>
              <a:rPr lang="en-GB" dirty="0" smtClean="0"/>
              <a:t>15 minute number conversations that take place in every class . </a:t>
            </a:r>
          </a:p>
          <a:p>
            <a:r>
              <a:rPr lang="en-GB" dirty="0" smtClean="0"/>
              <a:t>They are based  around </a:t>
            </a:r>
            <a:r>
              <a:rPr lang="en-GB" dirty="0"/>
              <a:t>purposefully crafted </a:t>
            </a:r>
            <a:r>
              <a:rPr lang="en-GB" dirty="0" smtClean="0"/>
              <a:t> problems</a:t>
            </a:r>
            <a:r>
              <a:rPr lang="en-GB" dirty="0"/>
              <a:t>, </a:t>
            </a:r>
            <a:r>
              <a:rPr lang="en-GB" dirty="0" smtClean="0"/>
              <a:t>and are a way that teachers can include discussion around mental agility.</a:t>
            </a:r>
          </a:p>
          <a:p>
            <a:r>
              <a:rPr lang="en-GB" dirty="0" smtClean="0"/>
              <a:t>During number talks</a:t>
            </a:r>
            <a:r>
              <a:rPr lang="en-GB" dirty="0"/>
              <a:t>, </a:t>
            </a:r>
            <a:r>
              <a:rPr lang="en-GB" dirty="0" smtClean="0"/>
              <a:t>children </a:t>
            </a:r>
            <a:r>
              <a:rPr lang="en-GB" dirty="0"/>
              <a:t>are asked </a:t>
            </a:r>
            <a:r>
              <a:rPr lang="en-GB" dirty="0" smtClean="0"/>
              <a:t>to communicate </a:t>
            </a:r>
            <a:r>
              <a:rPr lang="en-GB" dirty="0"/>
              <a:t>their </a:t>
            </a:r>
            <a:r>
              <a:rPr lang="en-GB" dirty="0" smtClean="0"/>
              <a:t>thinking when </a:t>
            </a:r>
            <a:r>
              <a:rPr lang="en-GB" dirty="0"/>
              <a:t>presenting and </a:t>
            </a:r>
            <a:r>
              <a:rPr lang="en-GB" dirty="0" smtClean="0"/>
              <a:t>justifying </a:t>
            </a:r>
            <a:r>
              <a:rPr lang="en-GB" dirty="0"/>
              <a:t>solutions to problems </a:t>
            </a:r>
            <a:r>
              <a:rPr lang="en-GB" dirty="0" smtClean="0"/>
              <a:t>they solve </a:t>
            </a:r>
            <a:r>
              <a:rPr lang="en-GB" dirty="0"/>
              <a:t>mentally. </a:t>
            </a:r>
            <a:endParaRPr lang="en-GB" dirty="0" smtClean="0"/>
          </a:p>
          <a:p>
            <a:r>
              <a:rPr lang="en-GB" dirty="0" smtClean="0"/>
              <a:t>Pupils develop more accurate</a:t>
            </a:r>
            <a:r>
              <a:rPr lang="en-GB" dirty="0"/>
              <a:t>, efficient, and </a:t>
            </a:r>
            <a:r>
              <a:rPr lang="en-GB" dirty="0" smtClean="0"/>
              <a:t>flexible strategies.</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7" y="794042"/>
            <a:ext cx="2867025"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534244"/>
            <a:ext cx="2486025" cy="1838325"/>
          </a:xfrm>
          <a:prstGeom prst="rect">
            <a:avLst/>
          </a:prstGeom>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437" y="1391061"/>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81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Number Talks</a:t>
            </a:r>
            <a:endParaRPr lang="en-GB" dirty="0">
              <a:latin typeface="Segoe Print" panose="02000600000000000000" pitchFamily="2"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3645024"/>
            <a:ext cx="3846107" cy="288458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16632"/>
            <a:ext cx="4932040" cy="3699030"/>
          </a:xfrm>
          <a:prstGeom prst="rect">
            <a:avLst/>
          </a:prstGeom>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7281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22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548680"/>
            <a:ext cx="7467600" cy="1143000"/>
          </a:xfrm>
        </p:spPr>
        <p:txBody>
          <a:bodyPr>
            <a:normAutofit/>
          </a:bodyPr>
          <a:lstStyle/>
          <a:p>
            <a:r>
              <a:rPr lang="en-GB" dirty="0" smtClean="0">
                <a:latin typeface="Segoe Print" panose="02000600000000000000" pitchFamily="2" charset="0"/>
              </a:rPr>
              <a:t>	How to support your child in    		numeracy and maths</a:t>
            </a:r>
            <a:endParaRPr lang="en-GB" dirty="0">
              <a:latin typeface="Segoe Print" panose="020006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5" y="2636912"/>
            <a:ext cx="6451130" cy="3448422"/>
          </a:xfrm>
          <a:prstGeom prst="rect">
            <a:avLst/>
          </a:prstGeom>
        </p:spPr>
      </p:pic>
    </p:spTree>
    <p:extLst>
      <p:ext uri="{BB962C8B-B14F-4D97-AF65-F5344CB8AC3E}">
        <p14:creationId xmlns:p14="http://schemas.microsoft.com/office/powerpoint/2010/main" val="4227931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Segoe Print" panose="02000600000000000000" pitchFamily="2" charset="0"/>
              </a:rPr>
              <a:t>Encourage play with Games and 			Puzzles</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lnSpcReduction="10000"/>
          </a:bodyPr>
          <a:lstStyle/>
          <a:p>
            <a:r>
              <a:rPr lang="en-GB" dirty="0">
                <a:latin typeface="Segoe Print" panose="02000600000000000000" pitchFamily="2" charset="0"/>
              </a:rPr>
              <a:t>Puzzles and games or anything with a dice will help </a:t>
            </a:r>
            <a:r>
              <a:rPr lang="en-GB" dirty="0" smtClean="0">
                <a:latin typeface="Segoe Print" panose="02000600000000000000" pitchFamily="2" charset="0"/>
              </a:rPr>
              <a:t>children </a:t>
            </a:r>
            <a:r>
              <a:rPr lang="en-GB" dirty="0">
                <a:latin typeface="Segoe Print" panose="02000600000000000000" pitchFamily="2" charset="0"/>
              </a:rPr>
              <a:t>enjoy maths and develop numeracy and logic </a:t>
            </a:r>
            <a:r>
              <a:rPr lang="en-GB" dirty="0" smtClean="0">
                <a:latin typeface="Segoe Print" panose="02000600000000000000" pitchFamily="2" charset="0"/>
              </a:rPr>
              <a:t>skills.</a:t>
            </a:r>
          </a:p>
          <a:p>
            <a:pPr marL="0" indent="0">
              <a:buNone/>
            </a:pPr>
            <a:endParaRPr lang="en-GB" dirty="0" smtClean="0">
              <a:latin typeface="Segoe Print" panose="02000600000000000000" pitchFamily="2" charset="0"/>
            </a:endParaRPr>
          </a:p>
          <a:p>
            <a:r>
              <a:rPr lang="en-GB" dirty="0" smtClean="0">
                <a:latin typeface="Segoe Print" panose="02000600000000000000" pitchFamily="2" charset="0"/>
              </a:rPr>
              <a:t>Maths Apps </a:t>
            </a:r>
          </a:p>
          <a:p>
            <a:pPr marL="0" indent="0">
              <a:buNone/>
            </a:pPr>
            <a:endParaRPr lang="en-GB" dirty="0">
              <a:latin typeface="Segoe Print" panose="02000600000000000000" pitchFamily="2" charset="0"/>
            </a:endParaRPr>
          </a:p>
          <a:p>
            <a:r>
              <a:rPr lang="en-GB" dirty="0" smtClean="0">
                <a:latin typeface="Segoe Print" panose="02000600000000000000" pitchFamily="2" charset="0"/>
              </a:rPr>
              <a:t>Coming Soon -</a:t>
            </a:r>
            <a:r>
              <a:rPr lang="en-GB" dirty="0" err="1" smtClean="0">
                <a:latin typeface="Segoe Print" panose="02000600000000000000" pitchFamily="2" charset="0"/>
              </a:rPr>
              <a:t>SumDog</a:t>
            </a:r>
            <a:endParaRPr lang="en-GB" dirty="0" smtClean="0">
              <a:latin typeface="Segoe Print" panose="02000600000000000000" pitchFamily="2" charset="0"/>
            </a:endParaRPr>
          </a:p>
          <a:p>
            <a:endParaRPr lang="en-GB" dirty="0" smtClean="0"/>
          </a:p>
          <a:p>
            <a:endParaRPr lang="en-GB"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27550" y="2366962"/>
            <a:ext cx="3143250" cy="3038475"/>
          </a:xfr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404664"/>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7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15200" cy="995710"/>
          </a:xfrm>
        </p:spPr>
        <p:txBody>
          <a:bodyPr>
            <a:noAutofit/>
          </a:bodyPr>
          <a:lstStyle/>
          <a:p>
            <a:r>
              <a:rPr lang="en-GB" sz="3200" dirty="0" smtClean="0">
                <a:latin typeface="Segoe Print" panose="02000600000000000000" pitchFamily="2" charset="0"/>
              </a:rPr>
              <a:t>Be wary of sharing your own negative attitude of maths</a:t>
            </a:r>
            <a:endParaRPr lang="en-GB" sz="3200" dirty="0">
              <a:latin typeface="Segoe Print" panose="02000600000000000000" pitchFamily="2" charset="0"/>
            </a:endParaRPr>
          </a:p>
        </p:txBody>
      </p:sp>
      <p:sp>
        <p:nvSpPr>
          <p:cNvPr id="5" name="Text Placeholder 4"/>
          <p:cNvSpPr>
            <a:spLocks noGrp="1"/>
          </p:cNvSpPr>
          <p:nvPr>
            <p:ph type="body" idx="2"/>
          </p:nvPr>
        </p:nvSpPr>
        <p:spPr>
          <a:xfrm>
            <a:off x="539552" y="1556792"/>
            <a:ext cx="3008313" cy="4752528"/>
          </a:xfrm>
        </p:spPr>
        <p:txBody>
          <a:bodyPr>
            <a:normAutofit/>
          </a:bodyPr>
          <a:lstStyle/>
          <a:p>
            <a:r>
              <a:rPr lang="en-GB" sz="2400" dirty="0">
                <a:solidFill>
                  <a:srgbClr val="515940"/>
                </a:solidFill>
                <a:latin typeface="Segoe Print" panose="02000600000000000000" pitchFamily="2" charset="0"/>
              </a:rPr>
              <a:t>Researchers found that as soon as mothers shared that idea with their daughters, their daughter’s achievement went down </a:t>
            </a:r>
          </a:p>
          <a:p>
            <a:r>
              <a:rPr lang="en-GB" sz="2400" dirty="0" smtClean="0">
                <a:solidFill>
                  <a:srgbClr val="515940"/>
                </a:solidFill>
                <a:latin typeface="Segoe Print" panose="02000600000000000000" pitchFamily="2" charset="0"/>
              </a:rPr>
              <a:t>(</a:t>
            </a:r>
            <a:r>
              <a:rPr lang="en-GB" sz="2400" dirty="0">
                <a:solidFill>
                  <a:srgbClr val="515940"/>
                </a:solidFill>
                <a:latin typeface="Segoe Print" panose="02000600000000000000" pitchFamily="2" charset="0"/>
              </a:rPr>
              <a:t>Eccles &amp; Jacobs, 1986) </a:t>
            </a:r>
            <a:endParaRPr lang="en-GB" sz="2400" dirty="0">
              <a:latin typeface="Segoe Print" panose="02000600000000000000" pitchFamily="2" charset="0"/>
            </a:endParaRPr>
          </a:p>
          <a:p>
            <a:endParaRPr lang="en-GB" dirty="0">
              <a:latin typeface="Segoe Print" panose="020006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268760"/>
            <a:ext cx="4289557" cy="5040560"/>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60648"/>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298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Segoe Print" panose="02000600000000000000" pitchFamily="2" charset="0"/>
              </a:rPr>
              <a:t>Always encourage  - what else can I say instead of  “that’s Wrong.”</a:t>
            </a:r>
            <a:endParaRPr lang="en-GB" dirty="0">
              <a:latin typeface="Segoe Print" panose="02000600000000000000" pitchFamily="2" charset="0"/>
            </a:endParaRPr>
          </a:p>
        </p:txBody>
      </p:sp>
      <p:sp>
        <p:nvSpPr>
          <p:cNvPr id="4" name="Content Placeholder 3"/>
          <p:cNvSpPr>
            <a:spLocks noGrp="1"/>
          </p:cNvSpPr>
          <p:nvPr>
            <p:ph sz="quarter" idx="1"/>
          </p:nvPr>
        </p:nvSpPr>
        <p:spPr/>
        <p:txBody>
          <a:bodyPr/>
          <a:lstStyle/>
          <a:p>
            <a:endParaRPr lang="en-GB" dirty="0"/>
          </a:p>
        </p:txBody>
      </p:sp>
      <p:sp>
        <p:nvSpPr>
          <p:cNvPr id="5" name="Rectangular Callout 4"/>
          <p:cNvSpPr/>
          <p:nvPr/>
        </p:nvSpPr>
        <p:spPr>
          <a:xfrm>
            <a:off x="827584" y="1628800"/>
            <a:ext cx="3240360" cy="20162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CRInfantMedium" panose="02000603020000020003" pitchFamily="2" charset="0"/>
              </a:rPr>
              <a:t>You have tried hard to work this out– can we check the answer  together?</a:t>
            </a:r>
            <a:endParaRPr lang="en-GB" dirty="0">
              <a:latin typeface="SassoonCRInfantMedium" panose="02000603020000020003" pitchFamily="2" charset="0"/>
            </a:endParaRPr>
          </a:p>
        </p:txBody>
      </p:sp>
      <p:sp>
        <p:nvSpPr>
          <p:cNvPr id="6" name="Oval Callout 5"/>
          <p:cNvSpPr/>
          <p:nvPr/>
        </p:nvSpPr>
        <p:spPr>
          <a:xfrm>
            <a:off x="4936262" y="1328727"/>
            <a:ext cx="2880320" cy="26642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CRInfantMedium" panose="02000603020000020003" pitchFamily="2" charset="0"/>
              </a:rPr>
              <a:t>Can you tell me how you got that answer? What did you do in your head?</a:t>
            </a:r>
          </a:p>
          <a:p>
            <a:pPr algn="ctr"/>
            <a:r>
              <a:rPr lang="en-GB" dirty="0" smtClean="0">
                <a:latin typeface="SassoonCRInfantMedium" panose="02000603020000020003" pitchFamily="2" charset="0"/>
              </a:rPr>
              <a:t>What number did you start at?</a:t>
            </a:r>
            <a:endParaRPr lang="en-GB" dirty="0">
              <a:latin typeface="SassoonCRInfantMedium" panose="02000603020000020003" pitchFamily="2" charset="0"/>
            </a:endParaRPr>
          </a:p>
        </p:txBody>
      </p:sp>
      <p:sp>
        <p:nvSpPr>
          <p:cNvPr id="7" name="Cloud Callout 6"/>
          <p:cNvSpPr/>
          <p:nvPr/>
        </p:nvSpPr>
        <p:spPr>
          <a:xfrm>
            <a:off x="864656" y="3933056"/>
            <a:ext cx="3707343"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CRInfantMedium" panose="02000603020000020003" pitchFamily="2" charset="0"/>
              </a:rPr>
              <a:t>Let’s draw a picture to see what that looks like.</a:t>
            </a:r>
            <a:endParaRPr lang="en-GB" dirty="0">
              <a:latin typeface="SassoonCRInfantMedium" panose="02000603020000020003" pitchFamily="2" charset="0"/>
            </a:endParaRPr>
          </a:p>
        </p:txBody>
      </p:sp>
      <p:sp>
        <p:nvSpPr>
          <p:cNvPr id="8" name="Rounded Rectangular Callout 7"/>
          <p:cNvSpPr/>
          <p:nvPr/>
        </p:nvSpPr>
        <p:spPr>
          <a:xfrm>
            <a:off x="4936262" y="4365104"/>
            <a:ext cx="3380154" cy="20162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SassoonCRInfantMedium" panose="02000603020000020003" pitchFamily="2" charset="0"/>
              </a:rPr>
              <a:t>3x4 = 7</a:t>
            </a:r>
          </a:p>
          <a:p>
            <a:pPr algn="ctr"/>
            <a:r>
              <a:rPr lang="en-GB" dirty="0" smtClean="0">
                <a:latin typeface="SassoonCRInfantMedium" panose="02000603020000020003" pitchFamily="2" charset="0"/>
              </a:rPr>
              <a:t>Ah, I see what you did there. The x is actually a ‘multiplication sign, it means ‘groups of’ .</a:t>
            </a:r>
          </a:p>
          <a:p>
            <a:pPr algn="ctr"/>
            <a:r>
              <a:rPr lang="en-GB" dirty="0" smtClean="0">
                <a:latin typeface="SassoonCRInfantMedium" panose="02000603020000020003" pitchFamily="2" charset="0"/>
              </a:rPr>
              <a:t>I will draw a picture to show you.</a:t>
            </a:r>
            <a:endParaRPr lang="en-GB" dirty="0">
              <a:latin typeface="SassoonCRInfantMedium" panose="02000603020000020003" pitchFamily="2"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257"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7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Encourage Number Sense</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fontScale="92500" lnSpcReduction="10000"/>
          </a:bodyPr>
          <a:lstStyle/>
          <a:p>
            <a:r>
              <a:rPr lang="en-GB" sz="2600" dirty="0" smtClean="0">
                <a:solidFill>
                  <a:srgbClr val="515940"/>
                </a:solidFill>
                <a:latin typeface="Segoe Print" panose="02000600000000000000" pitchFamily="2" charset="0"/>
              </a:rPr>
              <a:t>Try to e</a:t>
            </a:r>
            <a:r>
              <a:rPr lang="en-GB" sz="2600" b="0" i="0" dirty="0" smtClean="0">
                <a:solidFill>
                  <a:srgbClr val="515940"/>
                </a:solidFill>
                <a:effectLst/>
                <a:latin typeface="Segoe Print" panose="02000600000000000000" pitchFamily="2" charset="0"/>
              </a:rPr>
              <a:t>ncourage number sense. </a:t>
            </a:r>
          </a:p>
          <a:p>
            <a:endParaRPr lang="en-GB" sz="2600" dirty="0">
              <a:solidFill>
                <a:srgbClr val="515940"/>
              </a:solidFill>
              <a:latin typeface="Segoe Print" panose="02000600000000000000" pitchFamily="2" charset="0"/>
            </a:endParaRPr>
          </a:p>
          <a:p>
            <a:r>
              <a:rPr lang="en-GB" sz="2600" b="0" i="0" dirty="0" smtClean="0">
                <a:solidFill>
                  <a:srgbClr val="515940"/>
                </a:solidFill>
                <a:effectLst/>
                <a:latin typeface="Segoe Print" panose="02000600000000000000" pitchFamily="2" charset="0"/>
              </a:rPr>
              <a:t>What separates high and low achievers in primary school is number sense, i.e. having an idea of the size of numbers and being able to separate and put numbers together flexibly (</a:t>
            </a:r>
            <a:r>
              <a:rPr lang="en-GB" sz="2600" b="0" i="0" dirty="0" err="1" smtClean="0">
                <a:solidFill>
                  <a:srgbClr val="515940"/>
                </a:solidFill>
                <a:effectLst/>
                <a:latin typeface="Segoe Print" panose="02000600000000000000" pitchFamily="2" charset="0"/>
              </a:rPr>
              <a:t>Gray</a:t>
            </a:r>
            <a:r>
              <a:rPr lang="en-GB" sz="2600" b="0" i="0" dirty="0" smtClean="0">
                <a:solidFill>
                  <a:srgbClr val="515940"/>
                </a:solidFill>
                <a:effectLst/>
                <a:latin typeface="Segoe Print" panose="02000600000000000000" pitchFamily="2" charset="0"/>
              </a:rPr>
              <a:t> &amp; Tall, 1994). </a:t>
            </a:r>
          </a:p>
          <a:p>
            <a:endParaRPr lang="en-GB" sz="2600" dirty="0">
              <a:solidFill>
                <a:srgbClr val="515940"/>
              </a:solidFill>
              <a:latin typeface="Segoe Print" panose="02000600000000000000" pitchFamily="2" charset="0"/>
            </a:endParaRPr>
          </a:p>
          <a:p>
            <a:r>
              <a:rPr lang="en-GB" sz="2600" b="0" i="0" dirty="0" smtClean="0">
                <a:solidFill>
                  <a:srgbClr val="515940"/>
                </a:solidFill>
                <a:effectLst/>
                <a:latin typeface="Segoe Print" panose="02000600000000000000" pitchFamily="2" charset="0"/>
              </a:rPr>
              <a:t>  e.g. 29 + 56, </a:t>
            </a:r>
            <a:endParaRPr lang="en-GB" sz="2600" dirty="0">
              <a:solidFill>
                <a:srgbClr val="515940"/>
              </a:solidFill>
              <a:latin typeface="Segoe Print" panose="02000600000000000000" pitchFamily="2" charset="0"/>
            </a:endParaRPr>
          </a:p>
          <a:p>
            <a:r>
              <a:rPr lang="en-GB" sz="2600" dirty="0" smtClean="0">
                <a:solidFill>
                  <a:srgbClr val="515940"/>
                </a:solidFill>
                <a:latin typeface="Segoe Print" panose="02000600000000000000" pitchFamily="2" charset="0"/>
              </a:rPr>
              <a:t>Can we make it easier?  </a:t>
            </a:r>
            <a:r>
              <a:rPr lang="en-GB" sz="2600" b="0" i="0" dirty="0" smtClean="0">
                <a:solidFill>
                  <a:srgbClr val="515940"/>
                </a:solidFill>
                <a:effectLst/>
                <a:latin typeface="Segoe Print" panose="02000600000000000000" pitchFamily="2" charset="0"/>
              </a:rPr>
              <a:t>30 + 55. </a:t>
            </a:r>
          </a:p>
          <a:p>
            <a:r>
              <a:rPr lang="en-GB" sz="2600" b="0" i="0" dirty="0" smtClean="0">
                <a:solidFill>
                  <a:srgbClr val="515940"/>
                </a:solidFill>
                <a:effectLst/>
                <a:latin typeface="Segoe Print" panose="02000600000000000000" pitchFamily="2" charset="0"/>
              </a:rPr>
              <a:t>The flexibility to work with numbers in this way is what is called number sense and it is very important </a:t>
            </a:r>
            <a:r>
              <a:rPr lang="en-GB" b="0" i="0" dirty="0" smtClean="0">
                <a:solidFill>
                  <a:srgbClr val="515940"/>
                </a:solidFill>
                <a:effectLst/>
                <a:latin typeface="Segoe Print" panose="02000600000000000000" pitchFamily="2" charset="0"/>
              </a:rPr>
              <a:t>!</a:t>
            </a:r>
            <a:endParaRPr lang="en-GB" dirty="0">
              <a:latin typeface="Segoe Print" panose="02000600000000000000" pitchFamily="2"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20688"/>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380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Making Maths Count report -2016</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fontScale="92500"/>
          </a:bodyPr>
          <a:lstStyle/>
          <a:p>
            <a:r>
              <a:rPr lang="en-GB" sz="3600" dirty="0">
                <a:latin typeface="Segoe Print" panose="02000600000000000000" pitchFamily="2" charset="0"/>
              </a:rPr>
              <a:t>All schools and nurseries should use a wide range of effective learning and teaching approaches to promote positive attitudes and develop high expectations, confidence and resilience in maths. </a:t>
            </a:r>
            <a:endParaRPr lang="en-GB" sz="3600" dirty="0" smtClean="0">
              <a:latin typeface="Segoe Print" panose="02000600000000000000" pitchFamily="2" charset="0"/>
            </a:endParaRPr>
          </a:p>
          <a:p>
            <a:pPr marL="0" indent="0">
              <a:buNone/>
            </a:pPr>
            <a:r>
              <a:rPr lang="en-GB" sz="3600" dirty="0">
                <a:latin typeface="Segoe Print" panose="02000600000000000000" pitchFamily="2" charset="0"/>
              </a:rPr>
              <a:t> </a:t>
            </a:r>
            <a:r>
              <a:rPr lang="en-GB" sz="3600" dirty="0" smtClean="0">
                <a:latin typeface="Segoe Print" panose="02000600000000000000" pitchFamily="2" charset="0"/>
              </a:rPr>
              <a:t>     Making Maths Count (2016)</a:t>
            </a:r>
            <a:endParaRPr lang="en-GB" sz="3600" dirty="0">
              <a:latin typeface="Segoe Print" panose="020006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76672"/>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8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Developing Number skills for life</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lnSpcReduction="10000"/>
          </a:bodyPr>
          <a:lstStyle/>
          <a:p>
            <a:r>
              <a:rPr lang="en-GB" u="sng" dirty="0" smtClean="0">
                <a:latin typeface="Segoe Print" panose="02000600000000000000" pitchFamily="2" charset="0"/>
              </a:rPr>
              <a:t>Playing Games – anything with a dice!</a:t>
            </a:r>
          </a:p>
          <a:p>
            <a:r>
              <a:rPr lang="en-GB" dirty="0" smtClean="0">
                <a:latin typeface="Segoe Print" panose="02000600000000000000" pitchFamily="2" charset="0"/>
              </a:rPr>
              <a:t>Dominos </a:t>
            </a:r>
          </a:p>
          <a:p>
            <a:r>
              <a:rPr lang="en-GB" dirty="0" smtClean="0">
                <a:latin typeface="Segoe Print" panose="02000600000000000000" pitchFamily="2" charset="0"/>
              </a:rPr>
              <a:t>Playing card games</a:t>
            </a:r>
          </a:p>
          <a:p>
            <a:endParaRPr lang="en-GB" u="sng" dirty="0">
              <a:latin typeface="Segoe Print" panose="02000600000000000000" pitchFamily="2" charset="0"/>
            </a:endParaRPr>
          </a:p>
          <a:p>
            <a:r>
              <a:rPr lang="en-GB" u="sng" dirty="0" smtClean="0">
                <a:latin typeface="Segoe Print" panose="02000600000000000000" pitchFamily="2" charset="0"/>
              </a:rPr>
              <a:t>Helping around the house</a:t>
            </a:r>
          </a:p>
          <a:p>
            <a:r>
              <a:rPr lang="en-GB" dirty="0" smtClean="0">
                <a:latin typeface="Segoe Print" panose="02000600000000000000" pitchFamily="2" charset="0"/>
              </a:rPr>
              <a:t>Baking, cooking, sorting washing, writing shopping list</a:t>
            </a:r>
            <a:endParaRPr lang="en-GB" dirty="0">
              <a:latin typeface="Segoe Print" panose="02000600000000000000" pitchFamily="2" charset="0"/>
            </a:endParaRPr>
          </a:p>
          <a:p>
            <a:endParaRPr lang="en-GB" dirty="0" smtClean="0">
              <a:latin typeface="Segoe Print" panose="02000600000000000000" pitchFamily="2" charset="0"/>
            </a:endParaRPr>
          </a:p>
          <a:p>
            <a:r>
              <a:rPr lang="en-GB" u="sng" dirty="0" smtClean="0">
                <a:latin typeface="Segoe Print" panose="02000600000000000000" pitchFamily="2" charset="0"/>
              </a:rPr>
              <a:t>Developing a sense of time</a:t>
            </a:r>
            <a:endParaRPr lang="en-GB" u="sng" dirty="0">
              <a:latin typeface="Segoe Print" panose="02000600000000000000" pitchFamily="2" charset="0"/>
            </a:endParaRPr>
          </a:p>
          <a:p>
            <a:r>
              <a:rPr lang="en-GB" dirty="0" smtClean="0">
                <a:latin typeface="Segoe Print" panose="02000600000000000000" pitchFamily="2" charset="0"/>
              </a:rPr>
              <a:t>Share a clock and a calendar in the house</a:t>
            </a:r>
          </a:p>
          <a:p>
            <a:r>
              <a:rPr lang="en-GB" dirty="0" smtClean="0">
                <a:latin typeface="Segoe Print" panose="02000600000000000000" pitchFamily="2" charset="0"/>
              </a:rPr>
              <a:t>Checking bus timetables/TV listings/cinema times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0688"/>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8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latin typeface="Segoe Print" panose="02000600000000000000" pitchFamily="2" charset="0"/>
              </a:rPr>
              <a:t>I can’t do it…yet</a:t>
            </a:r>
            <a:br>
              <a:rPr lang="en-GB" sz="2800" dirty="0" smtClean="0">
                <a:latin typeface="Segoe Print" panose="02000600000000000000" pitchFamily="2" charset="0"/>
              </a:rPr>
            </a:br>
            <a:r>
              <a:rPr lang="en-GB" sz="2800" dirty="0">
                <a:latin typeface="Segoe Print" panose="02000600000000000000" pitchFamily="2" charset="0"/>
              </a:rPr>
              <a:t> </a:t>
            </a:r>
            <a:r>
              <a:rPr lang="en-GB" sz="2800" dirty="0" smtClean="0">
                <a:latin typeface="Segoe Print" panose="02000600000000000000" pitchFamily="2" charset="0"/>
              </a:rPr>
              <a:t>         Developing a Growth </a:t>
            </a:r>
            <a:r>
              <a:rPr lang="en-GB" sz="2800" dirty="0" err="1" smtClean="0">
                <a:latin typeface="Segoe Print" panose="02000600000000000000" pitchFamily="2" charset="0"/>
              </a:rPr>
              <a:t>Mindset</a:t>
            </a:r>
            <a:endParaRPr lang="en-GB" sz="2800" dirty="0">
              <a:latin typeface="Segoe Print" panose="02000600000000000000" pitchFamily="2" charset="0"/>
            </a:endParaRPr>
          </a:p>
        </p:txBody>
      </p:sp>
      <p:sp>
        <p:nvSpPr>
          <p:cNvPr id="3" name="Content Placeholder 2"/>
          <p:cNvSpPr>
            <a:spLocks noGrp="1"/>
          </p:cNvSpPr>
          <p:nvPr>
            <p:ph sz="quarter" idx="1"/>
          </p:nvPr>
        </p:nvSpPr>
        <p:spPr>
          <a:xfrm>
            <a:off x="457200" y="1600200"/>
            <a:ext cx="3970784" cy="4781128"/>
          </a:xfrm>
        </p:spPr>
        <p:txBody>
          <a:bodyPr>
            <a:normAutofit fontScale="85000" lnSpcReduction="20000"/>
          </a:bodyPr>
          <a:lstStyle/>
          <a:p>
            <a:r>
              <a:rPr lang="en-GB" sz="2400" b="0" i="0" dirty="0" smtClean="0">
                <a:solidFill>
                  <a:srgbClr val="515940"/>
                </a:solidFill>
                <a:effectLst/>
                <a:latin typeface="Segoe Print" panose="02000600000000000000" pitchFamily="2" charset="0"/>
              </a:rPr>
              <a:t>Growth </a:t>
            </a:r>
            <a:r>
              <a:rPr lang="en-GB" dirty="0" err="1" smtClean="0">
                <a:solidFill>
                  <a:srgbClr val="515940"/>
                </a:solidFill>
                <a:latin typeface="Segoe Print" panose="02000600000000000000" pitchFamily="2" charset="0"/>
              </a:rPr>
              <a:t>Mindset</a:t>
            </a:r>
            <a:r>
              <a:rPr lang="en-GB" dirty="0" smtClean="0">
                <a:solidFill>
                  <a:srgbClr val="515940"/>
                </a:solidFill>
                <a:latin typeface="Segoe Print" panose="02000600000000000000" pitchFamily="2" charset="0"/>
              </a:rPr>
              <a:t> is </a:t>
            </a:r>
            <a:r>
              <a:rPr lang="en-GB" sz="2400" b="0" i="0" dirty="0" smtClean="0">
                <a:solidFill>
                  <a:srgbClr val="515940"/>
                </a:solidFill>
                <a:effectLst/>
                <a:latin typeface="Segoe Print" panose="02000600000000000000" pitchFamily="2" charset="0"/>
              </a:rPr>
              <a:t>the idea that ability and smartness change as you work more and learn more. </a:t>
            </a:r>
          </a:p>
          <a:p>
            <a:pPr marL="0" indent="0">
              <a:buNone/>
            </a:pPr>
            <a:endParaRPr lang="en-GB" sz="2400" b="0" i="0" dirty="0" smtClean="0">
              <a:solidFill>
                <a:srgbClr val="515940"/>
              </a:solidFill>
              <a:effectLst/>
              <a:latin typeface="Segoe Print" panose="02000600000000000000" pitchFamily="2" charset="0"/>
            </a:endParaRPr>
          </a:p>
          <a:p>
            <a:r>
              <a:rPr lang="en-GB" sz="2400" b="0" i="0" dirty="0" smtClean="0">
                <a:solidFill>
                  <a:srgbClr val="515940"/>
                </a:solidFill>
                <a:effectLst/>
                <a:latin typeface="Segoe Print" panose="02000600000000000000" pitchFamily="2" charset="0"/>
              </a:rPr>
              <a:t>The opposite to this is a fixed </a:t>
            </a:r>
            <a:r>
              <a:rPr lang="en-GB" sz="2400" b="0" i="0" dirty="0" err="1" smtClean="0">
                <a:solidFill>
                  <a:srgbClr val="515940"/>
                </a:solidFill>
                <a:effectLst/>
                <a:latin typeface="Segoe Print" panose="02000600000000000000" pitchFamily="2" charset="0"/>
              </a:rPr>
              <a:t>mindset</a:t>
            </a:r>
            <a:r>
              <a:rPr lang="en-GB" sz="2400" b="0" i="0" dirty="0" smtClean="0">
                <a:solidFill>
                  <a:srgbClr val="515940"/>
                </a:solidFill>
                <a:effectLst/>
                <a:latin typeface="Segoe Print" panose="02000600000000000000" pitchFamily="2" charset="0"/>
              </a:rPr>
              <a:t>, where the idea is that ability is fixed and you can either do maths or you can’t. </a:t>
            </a:r>
          </a:p>
          <a:p>
            <a:endParaRPr lang="en-GB" dirty="0">
              <a:solidFill>
                <a:srgbClr val="515940"/>
              </a:solidFill>
              <a:latin typeface="Segoe Print" panose="02000600000000000000" pitchFamily="2" charset="0"/>
            </a:endParaRPr>
          </a:p>
          <a:p>
            <a:r>
              <a:rPr lang="en-GB" sz="2400" b="0" i="0" dirty="0" smtClean="0">
                <a:solidFill>
                  <a:srgbClr val="515940"/>
                </a:solidFill>
                <a:effectLst/>
                <a:latin typeface="Segoe Print" panose="02000600000000000000" pitchFamily="2" charset="0"/>
              </a:rPr>
              <a:t>When children have a growth </a:t>
            </a:r>
            <a:r>
              <a:rPr lang="en-GB" sz="2400" b="0" i="0" dirty="0" err="1" smtClean="0">
                <a:solidFill>
                  <a:srgbClr val="515940"/>
                </a:solidFill>
                <a:effectLst/>
                <a:latin typeface="Segoe Print" panose="02000600000000000000" pitchFamily="2" charset="0"/>
              </a:rPr>
              <a:t>mindset</a:t>
            </a:r>
            <a:r>
              <a:rPr lang="en-GB" sz="2400" b="0" i="0" dirty="0" smtClean="0">
                <a:solidFill>
                  <a:srgbClr val="515940"/>
                </a:solidFill>
                <a:effectLst/>
                <a:latin typeface="Segoe Print" panose="02000600000000000000" pitchFamily="2" charset="0"/>
              </a:rPr>
              <a:t>, they do well with challenges and do better in school overall (</a:t>
            </a:r>
            <a:r>
              <a:rPr lang="en-GB" sz="2400" b="0" i="0" dirty="0" err="1" smtClean="0">
                <a:solidFill>
                  <a:srgbClr val="515940"/>
                </a:solidFill>
                <a:effectLst/>
                <a:latin typeface="Segoe Print" panose="02000600000000000000" pitchFamily="2" charset="0"/>
              </a:rPr>
              <a:t>Dweck</a:t>
            </a:r>
            <a:r>
              <a:rPr lang="en-GB" sz="2400" b="0" i="0" dirty="0" smtClean="0">
                <a:solidFill>
                  <a:srgbClr val="515940"/>
                </a:solidFill>
                <a:effectLst/>
                <a:latin typeface="Segoe Print" panose="02000600000000000000" pitchFamily="2" charset="0"/>
              </a:rPr>
              <a:t>, 2006)</a:t>
            </a:r>
            <a:endParaRPr lang="en-GB" sz="2400" dirty="0">
              <a:latin typeface="Segoe Print" panose="02000600000000000000" pitchFamily="2" charset="0"/>
            </a:endParaRPr>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70425" y="1981200"/>
            <a:ext cx="2857500" cy="3810000"/>
          </a:xfrm>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48680"/>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758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I would like to know more….</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fontScale="77500" lnSpcReduction="20000"/>
          </a:bodyPr>
          <a:lstStyle/>
          <a:p>
            <a:r>
              <a:rPr lang="en-GB" dirty="0" smtClean="0">
                <a:latin typeface="Segoe Print" panose="02000600000000000000" pitchFamily="2" charset="0"/>
              </a:rPr>
              <a:t>Ask your child’s teacher or a member of the management team. </a:t>
            </a:r>
          </a:p>
          <a:p>
            <a:r>
              <a:rPr lang="en-GB" dirty="0" smtClean="0">
                <a:latin typeface="Segoe Print" panose="02000600000000000000" pitchFamily="2" charset="0"/>
              </a:rPr>
              <a:t>Maths for Mums and Dads – Rob </a:t>
            </a:r>
            <a:r>
              <a:rPr lang="en-GB" dirty="0" err="1" smtClean="0">
                <a:latin typeface="Segoe Print" panose="02000600000000000000" pitchFamily="2" charset="0"/>
              </a:rPr>
              <a:t>Eastaway</a:t>
            </a:r>
            <a:r>
              <a:rPr lang="en-GB" dirty="0" smtClean="0">
                <a:latin typeface="Segoe Print" panose="02000600000000000000" pitchFamily="2" charset="0"/>
              </a:rPr>
              <a:t> &amp; Mike Askew</a:t>
            </a:r>
          </a:p>
          <a:p>
            <a:r>
              <a:rPr lang="en-GB" dirty="0" smtClean="0">
                <a:latin typeface="Segoe Print" panose="02000600000000000000" pitchFamily="2" charset="0"/>
              </a:rPr>
              <a:t>Jo </a:t>
            </a:r>
            <a:r>
              <a:rPr lang="en-GB" dirty="0" err="1" smtClean="0">
                <a:latin typeface="Segoe Print" panose="02000600000000000000" pitchFamily="2" charset="0"/>
              </a:rPr>
              <a:t>Boaler</a:t>
            </a:r>
            <a:r>
              <a:rPr lang="en-GB" dirty="0">
                <a:latin typeface="Segoe Print" panose="02000600000000000000" pitchFamily="2" charset="0"/>
              </a:rPr>
              <a:t> </a:t>
            </a:r>
            <a:r>
              <a:rPr lang="en-GB" dirty="0" smtClean="0">
                <a:latin typeface="Segoe Print" panose="02000600000000000000" pitchFamily="2" charset="0"/>
              </a:rPr>
              <a:t>– What’s math got to do with it?</a:t>
            </a:r>
          </a:p>
          <a:p>
            <a:r>
              <a:rPr lang="en-GB" dirty="0" smtClean="0">
                <a:latin typeface="Segoe Print" panose="02000600000000000000" pitchFamily="2" charset="0"/>
                <a:hlinkClick r:id="rId3"/>
              </a:rPr>
              <a:t>www.youcubed.org</a:t>
            </a:r>
            <a:endParaRPr lang="en-GB" dirty="0" smtClean="0">
              <a:latin typeface="Segoe Print" panose="02000600000000000000" pitchFamily="2" charset="0"/>
            </a:endParaRPr>
          </a:p>
          <a:p>
            <a:r>
              <a:rPr lang="en-GB" dirty="0" smtClean="0">
                <a:latin typeface="Segoe Print" panose="02000600000000000000" pitchFamily="2" charset="0"/>
                <a:hlinkClick r:id="rId4"/>
              </a:rPr>
              <a:t>www.nrich.co.uk</a:t>
            </a:r>
            <a:endParaRPr lang="en-GB" dirty="0" smtClean="0">
              <a:latin typeface="Segoe Print" panose="02000600000000000000" pitchFamily="2" charset="0"/>
            </a:endParaRPr>
          </a:p>
          <a:p>
            <a:r>
              <a:rPr lang="en-GB" dirty="0" smtClean="0">
                <a:latin typeface="Segoe Print" panose="02000600000000000000" pitchFamily="2" charset="0"/>
              </a:rPr>
              <a:t>Family </a:t>
            </a:r>
            <a:r>
              <a:rPr lang="en-GB" dirty="0">
                <a:latin typeface="Segoe Print" panose="02000600000000000000" pitchFamily="2" charset="0"/>
              </a:rPr>
              <a:t>maths toolkit </a:t>
            </a:r>
            <a:r>
              <a:rPr lang="en-GB" dirty="0">
                <a:latin typeface="Segoe Print" panose="02000600000000000000" pitchFamily="2" charset="0"/>
                <a:hlinkClick r:id="rId5"/>
              </a:rPr>
              <a:t>http://</a:t>
            </a:r>
            <a:r>
              <a:rPr lang="en-GB" dirty="0" smtClean="0">
                <a:latin typeface="Segoe Print" panose="02000600000000000000" pitchFamily="2" charset="0"/>
                <a:hlinkClick r:id="rId5"/>
              </a:rPr>
              <a:t>www.familymathstoolkit.org.uk</a:t>
            </a:r>
            <a:endParaRPr lang="en-GB" dirty="0">
              <a:latin typeface="Segoe Print" panose="02000600000000000000" pitchFamily="2" charset="0"/>
            </a:endParaRPr>
          </a:p>
          <a:p>
            <a:r>
              <a:rPr lang="en-GB" dirty="0">
                <a:latin typeface="Segoe Print" panose="02000600000000000000" pitchFamily="2" charset="0"/>
              </a:rPr>
              <a:t>Khan </a:t>
            </a:r>
            <a:r>
              <a:rPr lang="en-GB" dirty="0" smtClean="0">
                <a:latin typeface="Segoe Print" panose="02000600000000000000" pitchFamily="2" charset="0"/>
              </a:rPr>
              <a:t>Academy </a:t>
            </a:r>
            <a:r>
              <a:rPr lang="en-GB" dirty="0" smtClean="0">
                <a:latin typeface="Segoe Print" panose="02000600000000000000" pitchFamily="2" charset="0"/>
                <a:hlinkClick r:id="rId6"/>
              </a:rPr>
              <a:t>www.khanacademy.org</a:t>
            </a:r>
            <a:endParaRPr lang="en-GB" dirty="0">
              <a:latin typeface="Segoe Print" panose="02000600000000000000" pitchFamily="2" charset="0"/>
            </a:endParaRPr>
          </a:p>
          <a:p>
            <a:r>
              <a:rPr lang="en-GB" dirty="0" smtClean="0">
                <a:latin typeface="Segoe Print" panose="02000600000000000000" pitchFamily="2" charset="0"/>
              </a:rPr>
              <a:t>Education Scotland’s Parent Support Website</a:t>
            </a:r>
          </a:p>
          <a:p>
            <a:pPr marL="0" indent="0">
              <a:buNone/>
            </a:pPr>
            <a:r>
              <a:rPr lang="en-GB" dirty="0">
                <a:latin typeface="Segoe Print" panose="02000600000000000000" pitchFamily="2" charset="0"/>
              </a:rPr>
              <a:t> </a:t>
            </a:r>
            <a:r>
              <a:rPr lang="en-GB" dirty="0" smtClean="0">
                <a:latin typeface="Segoe Print" panose="02000600000000000000" pitchFamily="2" charset="0"/>
              </a:rPr>
              <a:t>  </a:t>
            </a:r>
            <a:r>
              <a:rPr lang="en-GB" dirty="0" smtClean="0">
                <a:latin typeface="Segoe Print" panose="02000600000000000000" pitchFamily="2" charset="0"/>
                <a:hlinkClick r:id="rId7"/>
              </a:rPr>
              <a:t>http</a:t>
            </a:r>
            <a:r>
              <a:rPr lang="en-GB" dirty="0">
                <a:latin typeface="Segoe Print" panose="02000600000000000000" pitchFamily="2" charset="0"/>
                <a:hlinkClick r:id="rId7"/>
              </a:rPr>
              <a:t>://</a:t>
            </a:r>
            <a:r>
              <a:rPr lang="en-GB" dirty="0" smtClean="0">
                <a:latin typeface="Segoe Print" panose="02000600000000000000" pitchFamily="2" charset="0"/>
                <a:hlinkClick r:id="rId7"/>
              </a:rPr>
              <a:t>www.educationscotland.gov.uk/parentzone</a:t>
            </a:r>
            <a:endParaRPr lang="en-GB" dirty="0">
              <a:latin typeface="Segoe Print" panose="02000600000000000000" pitchFamily="2" charset="0"/>
            </a:endParaRPr>
          </a:p>
          <a:p>
            <a:r>
              <a:rPr lang="en-GB" dirty="0" smtClean="0">
                <a:latin typeface="Segoe Print" panose="02000600000000000000" pitchFamily="2" charset="0"/>
              </a:rPr>
              <a:t>Make Maths </a:t>
            </a:r>
            <a:r>
              <a:rPr lang="en-GB" dirty="0">
                <a:latin typeface="Segoe Print" panose="02000600000000000000" pitchFamily="2" charset="0"/>
              </a:rPr>
              <a:t>Count </a:t>
            </a:r>
            <a:r>
              <a:rPr lang="en-GB" dirty="0" smtClean="0">
                <a:latin typeface="Segoe Print" panose="02000600000000000000" pitchFamily="2" charset="0"/>
              </a:rPr>
              <a:t>Report</a:t>
            </a:r>
          </a:p>
          <a:p>
            <a:pPr marL="0" indent="0">
              <a:buNone/>
            </a:pPr>
            <a:r>
              <a:rPr lang="en-GB" dirty="0">
                <a:latin typeface="Segoe Print" panose="02000600000000000000" pitchFamily="2" charset="0"/>
                <a:hlinkClick r:id="rId8"/>
              </a:rPr>
              <a:t> </a:t>
            </a:r>
            <a:r>
              <a:rPr lang="en-GB" dirty="0" smtClean="0">
                <a:latin typeface="Segoe Print" panose="02000600000000000000" pitchFamily="2" charset="0"/>
                <a:hlinkClick r:id="rId8"/>
              </a:rPr>
              <a:t> http</a:t>
            </a:r>
            <a:r>
              <a:rPr lang="en-GB" dirty="0">
                <a:latin typeface="Segoe Print" panose="02000600000000000000" pitchFamily="2" charset="0"/>
                <a:hlinkClick r:id="rId8"/>
              </a:rPr>
              <a:t>://</a:t>
            </a:r>
            <a:r>
              <a:rPr lang="en-GB" dirty="0" smtClean="0">
                <a:latin typeface="Segoe Print" panose="02000600000000000000" pitchFamily="2" charset="0"/>
                <a:hlinkClick r:id="rId8"/>
              </a:rPr>
              <a:t>www.gov.scot/Resource/0050/00505348.pdf</a:t>
            </a:r>
            <a:endParaRPr lang="en-GB" dirty="0" smtClean="0">
              <a:latin typeface="Segoe Print" panose="02000600000000000000" pitchFamily="2" charset="0"/>
            </a:endParaRPr>
          </a:p>
          <a:p>
            <a:pPr marL="0" indent="0">
              <a:buNone/>
            </a:pPr>
            <a:endParaRPr lang="en-GB" dirty="0" smtClean="0"/>
          </a:p>
          <a:p>
            <a:pPr marL="0" indent="0">
              <a:buNone/>
            </a:pPr>
            <a:r>
              <a:rPr lang="en-GB" dirty="0" smtClean="0"/>
              <a:t> </a:t>
            </a:r>
            <a:endParaRPr lang="en-GB" dirty="0"/>
          </a:p>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smtClean="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6297" y="4509120"/>
            <a:ext cx="1333712" cy="2045024"/>
          </a:xfrm>
          <a:prstGeom prst="rect">
            <a:avLst/>
          </a:prstGeom>
        </p:spPr>
      </p:pic>
      <p:pic>
        <p:nvPicPr>
          <p:cNvPr id="2150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0559"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92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Promoting Maths in Scotland   </a:t>
            </a:r>
            <a:endParaRPr lang="en-GB" dirty="0">
              <a:latin typeface="Segoe Print" panose="02000600000000000000" pitchFamily="2" charset="0"/>
            </a:endParaRPr>
          </a:p>
        </p:txBody>
      </p:sp>
      <p:sp>
        <p:nvSpPr>
          <p:cNvPr id="3" name="Content Placeholder 2"/>
          <p:cNvSpPr>
            <a:spLocks noGrp="1"/>
          </p:cNvSpPr>
          <p:nvPr>
            <p:ph sz="quarter" idx="1"/>
          </p:nvPr>
        </p:nvSpPr>
        <p:spPr/>
        <p:txBody>
          <a:bodyPr>
            <a:normAutofit fontScale="62500" lnSpcReduction="20000"/>
          </a:bodyPr>
          <a:lstStyle/>
          <a:p>
            <a:r>
              <a:rPr lang="en-GB" sz="4400" dirty="0" smtClean="0">
                <a:latin typeface="Segoe Print" panose="02000600000000000000" pitchFamily="2" charset="0"/>
              </a:rPr>
              <a:t>Transforming </a:t>
            </a:r>
            <a:r>
              <a:rPr lang="en-GB" sz="4400" dirty="0">
                <a:latin typeface="Segoe Print" panose="02000600000000000000" pitchFamily="2" charset="0"/>
              </a:rPr>
              <a:t>public attitudes to maths. </a:t>
            </a:r>
            <a:endParaRPr lang="en-GB" sz="4400" dirty="0" smtClean="0">
              <a:latin typeface="Segoe Print" panose="02000600000000000000" pitchFamily="2" charset="0"/>
            </a:endParaRPr>
          </a:p>
          <a:p>
            <a:endParaRPr lang="en-GB" sz="4400" dirty="0" smtClean="0">
              <a:latin typeface="Segoe Print" panose="02000600000000000000" pitchFamily="2" charset="0"/>
            </a:endParaRPr>
          </a:p>
          <a:p>
            <a:r>
              <a:rPr lang="en-GB" sz="4400" dirty="0" smtClean="0">
                <a:latin typeface="Segoe Print" panose="02000600000000000000" pitchFamily="2" charset="0"/>
              </a:rPr>
              <a:t>Improving </a:t>
            </a:r>
            <a:r>
              <a:rPr lang="en-GB" sz="4400" dirty="0">
                <a:latin typeface="Segoe Print" panose="02000600000000000000" pitchFamily="2" charset="0"/>
              </a:rPr>
              <a:t>confidence and fluency in maths for children, young people, parents and all those who deliver maths education to raise attainment and achievement across learning. </a:t>
            </a:r>
            <a:endParaRPr lang="en-GB" sz="4400" dirty="0" smtClean="0">
              <a:latin typeface="Segoe Print" panose="02000600000000000000" pitchFamily="2" charset="0"/>
            </a:endParaRPr>
          </a:p>
          <a:p>
            <a:endParaRPr lang="en-GB" sz="4400" dirty="0" smtClean="0">
              <a:latin typeface="Segoe Print" panose="02000600000000000000" pitchFamily="2" charset="0"/>
            </a:endParaRPr>
          </a:p>
          <a:p>
            <a:r>
              <a:rPr lang="en-GB" sz="4400" dirty="0" smtClean="0">
                <a:latin typeface="Segoe Print" panose="02000600000000000000" pitchFamily="2" charset="0"/>
              </a:rPr>
              <a:t> </a:t>
            </a:r>
            <a:r>
              <a:rPr lang="en-GB" sz="4400" dirty="0">
                <a:latin typeface="Segoe Print" panose="02000600000000000000" pitchFamily="2" charset="0"/>
              </a:rPr>
              <a:t>Promoting the value of maths as an essential skill for every career.</a:t>
            </a:r>
            <a:endParaRPr lang="en-GB" sz="4400" dirty="0" smtClean="0">
              <a:latin typeface="Segoe Print" panose="02000600000000000000" pitchFamily="2" charset="0"/>
            </a:endParaRPr>
          </a:p>
          <a:p>
            <a:pPr marL="0" indent="0">
              <a:buNone/>
            </a:pPr>
            <a:r>
              <a:rPr lang="en-GB" sz="4400" i="1" dirty="0">
                <a:latin typeface="Segoe Print" panose="02000600000000000000" pitchFamily="2" charset="0"/>
              </a:rPr>
              <a:t>	</a:t>
            </a:r>
            <a:endParaRPr lang="en-GB" sz="1800" i="1" dirty="0">
              <a:latin typeface="Segoe Print" panose="020006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48680"/>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71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Developing </a:t>
            </a:r>
            <a:r>
              <a:rPr lang="en-GB" dirty="0" smtClean="0">
                <a:latin typeface="Segoe Print" panose="02000600000000000000" pitchFamily="2" charset="0"/>
              </a:rPr>
              <a:t>Number </a:t>
            </a:r>
            <a:r>
              <a:rPr lang="en-GB" dirty="0" smtClean="0">
                <a:latin typeface="Segoe Print" panose="02000600000000000000" pitchFamily="2" charset="0"/>
              </a:rPr>
              <a:t>Sense</a:t>
            </a:r>
            <a:endParaRPr lang="en-GB" dirty="0">
              <a:latin typeface="Segoe Print" panose="02000600000000000000" pitchFamily="2" charset="0"/>
            </a:endParaRPr>
          </a:p>
        </p:txBody>
      </p:sp>
      <p:sp>
        <p:nvSpPr>
          <p:cNvPr id="4" name="Content Placeholder 3"/>
          <p:cNvSpPr>
            <a:spLocks noGrp="1"/>
          </p:cNvSpPr>
          <p:nvPr>
            <p:ph sz="quarter" idx="1"/>
          </p:nvPr>
        </p:nvSpPr>
        <p:spPr>
          <a:xfrm>
            <a:off x="473977" y="1411728"/>
            <a:ext cx="7915537" cy="4873752"/>
          </a:xfrm>
        </p:spPr>
        <p:txBody>
          <a:bodyPr/>
          <a:lstStyle/>
          <a:p>
            <a:pPr marL="0" indent="0">
              <a:buNone/>
            </a:pPr>
            <a:endParaRPr lang="en-GB" dirty="0" smtClean="0">
              <a:latin typeface="Segoe Print" panose="02000600000000000000" pitchFamily="2" charset="0"/>
            </a:endParaRPr>
          </a:p>
          <a:p>
            <a:r>
              <a:rPr lang="en-GB" dirty="0" smtClean="0">
                <a:latin typeface="Segoe Print" panose="02000600000000000000" pitchFamily="2" charset="0"/>
              </a:rPr>
              <a:t>Number Sense is the </a:t>
            </a:r>
            <a:r>
              <a:rPr lang="en-GB" dirty="0" smtClean="0">
                <a:latin typeface="Segoe Print" panose="02000600000000000000" pitchFamily="2" charset="0"/>
              </a:rPr>
              <a:t>ability </a:t>
            </a:r>
            <a:r>
              <a:rPr lang="en-GB" dirty="0" smtClean="0">
                <a:latin typeface="Segoe Print" panose="02000600000000000000" pitchFamily="2" charset="0"/>
              </a:rPr>
              <a:t>to  appreciate the size of numbers and their different parts and  to be able to use numbers in flexible ways to help understanding.</a:t>
            </a:r>
            <a:endParaRPr lang="en-GB" dirty="0">
              <a:latin typeface="Segoe Print" panose="02000600000000000000"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48680"/>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585" t="33134" r="11447" b="4578"/>
          <a:stretch/>
        </p:blipFill>
        <p:spPr>
          <a:xfrm>
            <a:off x="539551" y="3717032"/>
            <a:ext cx="7849963" cy="3380509"/>
          </a:xfrm>
          <a:prstGeom prst="rect">
            <a:avLst/>
          </a:prstGeom>
        </p:spPr>
      </p:pic>
    </p:spTree>
    <p:extLst>
      <p:ext uri="{BB962C8B-B14F-4D97-AF65-F5344CB8AC3E}">
        <p14:creationId xmlns:p14="http://schemas.microsoft.com/office/powerpoint/2010/main" val="292820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n-GB" dirty="0" smtClean="0">
                <a:latin typeface="Segoe Print" panose="02000600000000000000" pitchFamily="2" charset="0"/>
              </a:rPr>
              <a:t>Numeracy in the Early Years.</a:t>
            </a:r>
            <a:endParaRPr lang="en-GB" dirty="0">
              <a:latin typeface="Segoe Print" panose="02000600000000000000" pitchFamily="2" charset="0"/>
            </a:endParaRPr>
          </a:p>
        </p:txBody>
      </p:sp>
      <p:sp>
        <p:nvSpPr>
          <p:cNvPr id="3" name="Content Placeholder 2"/>
          <p:cNvSpPr>
            <a:spLocks noGrp="1"/>
          </p:cNvSpPr>
          <p:nvPr>
            <p:ph sz="quarter" idx="1"/>
          </p:nvPr>
        </p:nvSpPr>
        <p:spPr>
          <a:xfrm>
            <a:off x="395536" y="1556792"/>
            <a:ext cx="7467600" cy="4873752"/>
          </a:xfrm>
        </p:spPr>
        <p:txBody>
          <a:bodyPr>
            <a:normAutofit fontScale="92500"/>
          </a:bodyPr>
          <a:lstStyle/>
          <a:p>
            <a:pPr algn="ctr"/>
            <a:r>
              <a:rPr lang="en-GB" sz="2000" dirty="0" smtClean="0">
                <a:latin typeface="Segoe Print" panose="02000600000000000000" pitchFamily="2" charset="0"/>
              </a:rPr>
              <a:t>SEAL stands for (Stages </a:t>
            </a:r>
            <a:r>
              <a:rPr lang="en-GB" sz="2000" dirty="0">
                <a:latin typeface="Segoe Print" panose="02000600000000000000" pitchFamily="2" charset="0"/>
              </a:rPr>
              <a:t>of Early Arithmetical Learning) </a:t>
            </a:r>
            <a:endParaRPr lang="en-GB" sz="2000" dirty="0" smtClean="0">
              <a:latin typeface="Segoe Print" panose="02000600000000000000" pitchFamily="2" charset="0"/>
            </a:endParaRPr>
          </a:p>
          <a:p>
            <a:pPr marL="0" indent="0" algn="ctr">
              <a:buNone/>
            </a:pPr>
            <a:endParaRPr lang="en-GB" sz="2000" dirty="0" smtClean="0">
              <a:latin typeface="Segoe Print" panose="02000600000000000000" pitchFamily="2" charset="0"/>
            </a:endParaRPr>
          </a:p>
          <a:p>
            <a:pPr algn="ctr"/>
            <a:r>
              <a:rPr lang="en-GB" dirty="0">
                <a:latin typeface="Segoe Print" panose="02000600000000000000" pitchFamily="2" charset="0"/>
              </a:rPr>
              <a:t>This approach for teaching number aims to develop children’s </a:t>
            </a:r>
            <a:r>
              <a:rPr lang="en-GB" b="1" u="sng" dirty="0">
                <a:latin typeface="Segoe Print" panose="02000600000000000000" pitchFamily="2" charset="0"/>
              </a:rPr>
              <a:t>number sense</a:t>
            </a:r>
            <a:r>
              <a:rPr lang="en-GB" dirty="0">
                <a:latin typeface="Segoe Print" panose="02000600000000000000" pitchFamily="2" charset="0"/>
              </a:rPr>
              <a:t>. </a:t>
            </a:r>
          </a:p>
          <a:p>
            <a:r>
              <a:rPr lang="en-GB" dirty="0">
                <a:latin typeface="Segoe Print" panose="02000600000000000000" pitchFamily="2" charset="0"/>
              </a:rPr>
              <a:t>Achieved through teaching in </a:t>
            </a:r>
            <a:r>
              <a:rPr lang="en-GB" dirty="0" smtClean="0">
                <a:latin typeface="Segoe Print" panose="02000600000000000000" pitchFamily="2" charset="0"/>
              </a:rPr>
              <a:t>different </a:t>
            </a:r>
            <a:r>
              <a:rPr lang="en-GB" dirty="0">
                <a:latin typeface="Segoe Print" panose="02000600000000000000" pitchFamily="2" charset="0"/>
              </a:rPr>
              <a:t>topics:</a:t>
            </a:r>
          </a:p>
          <a:p>
            <a:pPr marL="0" indent="0">
              <a:buNone/>
            </a:pPr>
            <a:endParaRPr lang="en-GB" dirty="0">
              <a:latin typeface="Segoe Print" panose="02000600000000000000" pitchFamily="2" charset="0"/>
            </a:endParaRPr>
          </a:p>
          <a:p>
            <a:pPr algn="ctr"/>
            <a:r>
              <a:rPr lang="en-GB" dirty="0">
                <a:latin typeface="Segoe Print" panose="02000600000000000000" pitchFamily="2" charset="0"/>
              </a:rPr>
              <a:t>Number Word Sequences</a:t>
            </a:r>
          </a:p>
          <a:p>
            <a:pPr algn="ctr"/>
            <a:r>
              <a:rPr lang="en-GB" dirty="0">
                <a:latin typeface="Segoe Print" panose="02000600000000000000" pitchFamily="2" charset="0"/>
              </a:rPr>
              <a:t>Numerals – Identifying and sequencing/ordering</a:t>
            </a:r>
          </a:p>
          <a:p>
            <a:pPr algn="ctr"/>
            <a:r>
              <a:rPr lang="en-GB" dirty="0">
                <a:latin typeface="Segoe Print" panose="02000600000000000000" pitchFamily="2" charset="0"/>
              </a:rPr>
              <a:t>Number Structure - </a:t>
            </a:r>
          </a:p>
          <a:p>
            <a:pPr algn="ctr"/>
            <a:r>
              <a:rPr lang="en-GB" dirty="0">
                <a:latin typeface="Segoe Print" panose="02000600000000000000" pitchFamily="2" charset="0"/>
              </a:rPr>
              <a:t>Counting </a:t>
            </a:r>
            <a:r>
              <a:rPr lang="en-GB" dirty="0" smtClean="0">
                <a:latin typeface="Segoe Print" panose="02000600000000000000" pitchFamily="2" charset="0"/>
              </a:rPr>
              <a:t>Strategies for addition </a:t>
            </a:r>
            <a:r>
              <a:rPr lang="en-GB" dirty="0">
                <a:latin typeface="Segoe Print" panose="02000600000000000000" pitchFamily="2" charset="0"/>
              </a:rPr>
              <a:t>and subtraction</a:t>
            </a:r>
          </a:p>
          <a:p>
            <a:pPr algn="ctr"/>
            <a:r>
              <a:rPr lang="en-GB" dirty="0">
                <a:latin typeface="Segoe Print" panose="02000600000000000000" pitchFamily="2" charset="0"/>
              </a:rPr>
              <a:t>Counting </a:t>
            </a:r>
            <a:r>
              <a:rPr lang="en-GB" dirty="0" smtClean="0">
                <a:latin typeface="Segoe Print" panose="02000600000000000000" pitchFamily="2" charset="0"/>
              </a:rPr>
              <a:t>Strategies for  </a:t>
            </a:r>
            <a:r>
              <a:rPr lang="en-GB" dirty="0">
                <a:latin typeface="Segoe Print" panose="02000600000000000000" pitchFamily="2" charset="0"/>
              </a:rPr>
              <a:t>multiplication and division</a:t>
            </a:r>
          </a:p>
          <a:p>
            <a:pPr marL="0" indent="0" algn="ctr">
              <a:buNone/>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04664"/>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33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99393"/>
          </a:xfrm>
        </p:spPr>
        <p:txBody>
          <a:bodyPr/>
          <a:lstStyle/>
          <a:p>
            <a:r>
              <a:rPr lang="en-GB" dirty="0" smtClean="0">
                <a:latin typeface="Segoe Print" panose="02000600000000000000" pitchFamily="2" charset="0"/>
              </a:rPr>
              <a:t>SEAL in Action</a:t>
            </a:r>
            <a:endParaRPr lang="en-GB" dirty="0">
              <a:latin typeface="Segoe Print" panose="02000600000000000000" pitchFamily="2" charset="0"/>
            </a:endParaRPr>
          </a:p>
        </p:txBody>
      </p:sp>
      <p:pic>
        <p:nvPicPr>
          <p:cNvPr id="10" name="Content Placeholder 9"/>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11560" y="1394774"/>
            <a:ext cx="3384376" cy="2538282"/>
          </a:xfrm>
        </p:spPr>
      </p:pic>
      <p:pic>
        <p:nvPicPr>
          <p:cNvPr id="11" name="Content Placeholder 10"/>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403251" y="1394226"/>
            <a:ext cx="3481117" cy="2610838"/>
          </a:xfr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4058402"/>
            <a:ext cx="3456384" cy="259228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4005064"/>
            <a:ext cx="3527501" cy="2645626"/>
          </a:xfrm>
          <a:prstGeom prst="rect">
            <a:avLst/>
          </a:prstGeom>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27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467600" cy="1143000"/>
          </a:xfrm>
        </p:spPr>
        <p:txBody>
          <a:bodyPr>
            <a:normAutofit/>
          </a:bodyPr>
          <a:lstStyle/>
          <a:p>
            <a:r>
              <a:rPr lang="en-GB" dirty="0" smtClean="0">
                <a:latin typeface="Segoe Print" panose="02000600000000000000" pitchFamily="2" charset="0"/>
              </a:rPr>
              <a:t>EXPLORING NUMBER IN EARLY YEARS</a:t>
            </a:r>
            <a:endParaRPr lang="en-GB" dirty="0">
              <a:latin typeface="Segoe Print" panose="02000600000000000000" pitchFamily="2" charset="0"/>
            </a:endParaRP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564507" y="3573016"/>
            <a:ext cx="3878560" cy="290892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556792"/>
            <a:ext cx="3792421" cy="2844316"/>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7467600" cy="648072"/>
          </a:xfrm>
        </p:spPr>
        <p:txBody>
          <a:bodyPr>
            <a:noAutofit/>
          </a:bodyPr>
          <a:lstStyle/>
          <a:p>
            <a:r>
              <a:rPr lang="en-GB" sz="3200" dirty="0" smtClean="0">
                <a:latin typeface="Segoe Print" panose="02000600000000000000" pitchFamily="2" charset="0"/>
              </a:rPr>
              <a:t>What are the Basic principles Of developing Number Sense?</a:t>
            </a:r>
            <a:endParaRPr lang="en-GB" sz="3200" dirty="0">
              <a:latin typeface="Segoe Print" panose="02000600000000000000" pitchFamily="2" charset="0"/>
            </a:endParaRP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809750" y="2298700"/>
            <a:ext cx="47625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0867" y="1268760"/>
            <a:ext cx="8136904" cy="923330"/>
          </a:xfrm>
          <a:prstGeom prst="rect">
            <a:avLst/>
          </a:prstGeom>
          <a:noFill/>
        </p:spPr>
        <p:txBody>
          <a:bodyPr wrap="square" rtlCol="0">
            <a:spAutoFit/>
          </a:bodyPr>
          <a:lstStyle/>
          <a:p>
            <a:r>
              <a:rPr lang="en-GB" dirty="0" smtClean="0">
                <a:latin typeface="Segoe Print" panose="02000600000000000000" pitchFamily="2" charset="0"/>
              </a:rPr>
              <a:t>Concepts of number are taught following the C.P.A model – using concrete materials,  moving then to pictorial representations then the abstract calculation. </a:t>
            </a:r>
            <a:endParaRPr lang="en-GB" dirty="0">
              <a:latin typeface="Segoe Print" panose="02000600000000000000" pitchFamily="2"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410" y="332656"/>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95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Segoe Print" panose="02000600000000000000" pitchFamily="2" charset="0"/>
              </a:rPr>
              <a:t>Numeracy &amp; Maths in the Middle </a:t>
            </a:r>
            <a:br>
              <a:rPr lang="en-GB" dirty="0" smtClean="0">
                <a:latin typeface="Segoe Print" panose="02000600000000000000" pitchFamily="2" charset="0"/>
              </a:rPr>
            </a:br>
            <a:r>
              <a:rPr lang="en-GB" dirty="0" smtClean="0">
                <a:latin typeface="Segoe Print" panose="02000600000000000000" pitchFamily="2" charset="0"/>
              </a:rPr>
              <a:t>&amp; upper school</a:t>
            </a:r>
            <a:endParaRPr lang="en-GB" dirty="0">
              <a:latin typeface="Segoe Print" panose="02000600000000000000" pitchFamily="2" charset="0"/>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1560" y="1412776"/>
            <a:ext cx="7128792" cy="5161657"/>
          </a:xfr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04664"/>
            <a:ext cx="8651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644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606</TotalTime>
  <Words>1069</Words>
  <Application>Microsoft Office PowerPoint</Application>
  <PresentationFormat>On-screen Show (4:3)</PresentationFormat>
  <Paragraphs>143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 Supporting your child with   Maths and Numeracy at    Bellsquarry Primary School    </vt:lpstr>
      <vt:lpstr>Making Maths Count report -2016</vt:lpstr>
      <vt:lpstr>Promoting Maths in Scotland   </vt:lpstr>
      <vt:lpstr>Developing Number Sense</vt:lpstr>
      <vt:lpstr>Numeracy in the Early Years.</vt:lpstr>
      <vt:lpstr>SEAL in Action</vt:lpstr>
      <vt:lpstr>EXPLORING NUMBER IN EARLY YEARS</vt:lpstr>
      <vt:lpstr>What are the Basic principles Of developing Number Sense?</vt:lpstr>
      <vt:lpstr>Numeracy &amp; Maths in the Middle  &amp; upper school</vt:lpstr>
      <vt:lpstr>Numeracy &amp; Maths in The Middle/ Upper School</vt:lpstr>
      <vt:lpstr>Never too old for concrete materials!</vt:lpstr>
      <vt:lpstr>Making Learning Visible – Maths Working Walls</vt:lpstr>
      <vt:lpstr>Number Talks</vt:lpstr>
      <vt:lpstr>Number Talks</vt:lpstr>
      <vt:lpstr> How to support your child in      numeracy and maths</vt:lpstr>
      <vt:lpstr>Encourage play with Games and    Puzzles</vt:lpstr>
      <vt:lpstr>Be wary of sharing your own negative attitude of maths</vt:lpstr>
      <vt:lpstr>Always encourage  - what else can I say instead of  “that’s Wrong.”</vt:lpstr>
      <vt:lpstr>Encourage Number Sense</vt:lpstr>
      <vt:lpstr>Developing Number skills for life</vt:lpstr>
      <vt:lpstr>I can’t do it…yet           Developing a Growth Mindset</vt:lpstr>
      <vt:lpstr>I would like to know more….</vt:lpstr>
    </vt:vector>
  </TitlesOfParts>
  <Company>West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with Maths At Home</dc:title>
  <dc:creator>Jillian Millar</dc:creator>
  <cp:lastModifiedBy>Jillian Millar</cp:lastModifiedBy>
  <cp:revision>57</cp:revision>
  <cp:lastPrinted>2016-11-28T15:32:32Z</cp:lastPrinted>
  <dcterms:created xsi:type="dcterms:W3CDTF">2016-01-25T20:55:38Z</dcterms:created>
  <dcterms:modified xsi:type="dcterms:W3CDTF">2017-02-01T13:56:31Z</dcterms:modified>
</cp:coreProperties>
</file>