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0"/>
  </p:notesMasterIdLst>
  <p:handoutMasterIdLst>
    <p:handoutMasterId r:id="rId11"/>
  </p:handoutMasterIdLst>
  <p:sldIdLst>
    <p:sldId id="310" r:id="rId3"/>
    <p:sldId id="318" r:id="rId4"/>
    <p:sldId id="415" r:id="rId5"/>
    <p:sldId id="395" r:id="rId6"/>
    <p:sldId id="397" r:id="rId7"/>
    <p:sldId id="413" r:id="rId8"/>
    <p:sldId id="414" r:id="rId9"/>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53" autoAdjust="0"/>
    <p:restoredTop sz="84178" autoAdjust="0"/>
  </p:normalViewPr>
  <p:slideViewPr>
    <p:cSldViewPr>
      <p:cViewPr>
        <p:scale>
          <a:sx n="75" d="100"/>
          <a:sy n="75" d="100"/>
        </p:scale>
        <p:origin x="12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84"/>
    </p:cViewPr>
  </p:sorterViewPr>
  <p:notesViewPr>
    <p:cSldViewPr>
      <p:cViewPr varScale="1">
        <p:scale>
          <a:sx n="49" d="100"/>
          <a:sy n="49" d="100"/>
        </p:scale>
        <p:origin x="-292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97E748E-B254-421C-AF00-1E7BAB7BE8BE}" type="datetimeFigureOut">
              <a:rPr lang="en-GB" smtClean="0"/>
              <a:t>01/02/2018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A956537-93AB-48AC-8030-5AD015F049DF}" type="slidenum">
              <a:rPr lang="en-GB" smtClean="0"/>
              <a:t>‹#›</a:t>
            </a:fld>
            <a:endParaRPr lang="en-GB"/>
          </a:p>
        </p:txBody>
      </p:sp>
    </p:spTree>
    <p:extLst>
      <p:ext uri="{BB962C8B-B14F-4D97-AF65-F5344CB8AC3E}">
        <p14:creationId xmlns:p14="http://schemas.microsoft.com/office/powerpoint/2010/main" val="173203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871A04-7C93-4730-9435-47A807C125E2}" type="datetimeFigureOut">
              <a:rPr lang="en-GB" smtClean="0"/>
              <a:t>01/02/2018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B08833-FC68-4A77-B9C0-E07FC9BAABA9}" type="slidenum">
              <a:rPr lang="en-GB" smtClean="0"/>
              <a:t>‹#›</a:t>
            </a:fld>
            <a:endParaRPr lang="en-GB"/>
          </a:p>
        </p:txBody>
      </p:sp>
    </p:spTree>
    <p:extLst>
      <p:ext uri="{BB962C8B-B14F-4D97-AF65-F5344CB8AC3E}">
        <p14:creationId xmlns:p14="http://schemas.microsoft.com/office/powerpoint/2010/main" val="386518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t>1</a:t>
            </a:fld>
            <a:endParaRPr lang="en-US" dirty="0"/>
          </a:p>
        </p:txBody>
      </p:sp>
    </p:spTree>
    <p:extLst>
      <p:ext uri="{BB962C8B-B14F-4D97-AF65-F5344CB8AC3E}">
        <p14:creationId xmlns:p14="http://schemas.microsoft.com/office/powerpoint/2010/main" val="97633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collaboratives</a:t>
            </a:r>
            <a:r>
              <a:rPr lang="en-GB" sz="1200" kern="1200" dirty="0" smtClean="0">
                <a:solidFill>
                  <a:schemeClr val="tx1"/>
                </a:solidFill>
                <a:effectLst/>
                <a:latin typeface="+mn-lt"/>
                <a:ea typeface="+mn-ea"/>
                <a:cs typeface="+mn-cs"/>
              </a:rPr>
              <a:t> are one of a number of provisions to reform how schools are run and put schools in charge of key decisions about a child’s education, including:</a:t>
            </a:r>
          </a:p>
          <a:p>
            <a:pPr fontAlgn="base"/>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More freedom to make choices about curriculum, improvement, and funding at school level</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More freedom for </a:t>
            </a:r>
            <a:r>
              <a:rPr lang="en-GB" sz="1200" kern="1200" dirty="0" err="1" smtClean="0">
                <a:solidFill>
                  <a:schemeClr val="tx1"/>
                </a:solidFill>
                <a:effectLst/>
                <a:latin typeface="+mn-lt"/>
                <a:ea typeface="+mn-ea"/>
                <a:cs typeface="+mn-cs"/>
              </a:rPr>
              <a:t>headteachers</a:t>
            </a:r>
            <a:r>
              <a:rPr lang="en-GB" sz="1200" kern="1200" dirty="0" smtClean="0">
                <a:solidFill>
                  <a:schemeClr val="tx1"/>
                </a:solidFill>
                <a:effectLst/>
                <a:latin typeface="+mn-lt"/>
                <a:ea typeface="+mn-ea"/>
                <a:cs typeface="+mn-cs"/>
              </a:rPr>
              <a:t> to choose school staff and management structure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Strengthened engagement with young people and parents in schools.</a:t>
            </a:r>
          </a:p>
          <a:p>
            <a:pPr fontAlgn="base"/>
            <a:endParaRPr lang="en-GB" sz="1200" kern="1200" dirty="0" smtClean="0">
              <a:solidFill>
                <a:schemeClr val="tx1"/>
              </a:solidFill>
              <a:effectLst/>
              <a:latin typeface="+mn-lt"/>
              <a:ea typeface="+mn-ea"/>
              <a:cs typeface="+mn-cs"/>
            </a:endParaRPr>
          </a:p>
          <a:p>
            <a:pPr fontAlgn="base"/>
            <a:r>
              <a:rPr lang="en-GB" sz="1200" kern="1200" dirty="0" smtClean="0">
                <a:solidFill>
                  <a:schemeClr val="tx1"/>
                </a:solidFill>
                <a:effectLst/>
                <a:latin typeface="+mn-lt"/>
                <a:ea typeface="+mn-ea"/>
                <a:cs typeface="+mn-cs"/>
              </a:rPr>
              <a:t>The new powers will be guaranteed in a statutory charter for </a:t>
            </a:r>
            <a:r>
              <a:rPr lang="en-GB" sz="1200" kern="1200" dirty="0" err="1" smtClean="0">
                <a:solidFill>
                  <a:schemeClr val="tx1"/>
                </a:solidFill>
                <a:effectLst/>
                <a:latin typeface="+mn-lt"/>
                <a:ea typeface="+mn-ea"/>
                <a:cs typeface="+mn-cs"/>
              </a:rPr>
              <a:t>headteachers</a:t>
            </a:r>
            <a:r>
              <a:rPr lang="en-GB" sz="1200" kern="1200" dirty="0" smtClean="0">
                <a:solidFill>
                  <a:schemeClr val="tx1"/>
                </a:solidFill>
                <a:effectLst/>
                <a:latin typeface="+mn-lt"/>
                <a:ea typeface="+mn-ea"/>
                <a:cs typeface="+mn-cs"/>
              </a:rPr>
              <a:t>, with provisions to ensure young people and parents also have a stronger voice in schools.</a:t>
            </a:r>
          </a:p>
          <a:p>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2867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collaborative</a:t>
            </a:r>
            <a:r>
              <a:rPr lang="en-US" baseline="0" dirty="0" smtClean="0"/>
              <a:t> that we will be part of is this one.</a:t>
            </a:r>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2867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fontAlgn="base"/>
            <a:endParaRPr lang="en-GB" sz="1200" kern="1200" dirty="0" smtClean="0">
              <a:solidFill>
                <a:schemeClr val="tx1"/>
              </a:solidFill>
              <a:effectLst/>
              <a:latin typeface="+mn-lt"/>
              <a:ea typeface="+mn-ea"/>
              <a:cs typeface="+mn-cs"/>
            </a:endParaRPr>
          </a:p>
          <a:p>
            <a:pPr fontAlgn="base"/>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28676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reforms to be taken forward through the bill are all based on the presumption that decisions about children’s learning and school life should be taken at school level. This is built on strong international evidence that empowered schools and engaged parents lead to a better education.</a:t>
            </a:r>
          </a:p>
          <a:p>
            <a:endParaRPr lang="en-GB" sz="1200" kern="1200" dirty="0" smtClean="0">
              <a:solidFill>
                <a:schemeClr val="tx1"/>
              </a:solidFill>
              <a:effectLst/>
              <a:latin typeface="+mn-lt"/>
              <a:ea typeface="+mn-ea"/>
              <a:cs typeface="+mn-cs"/>
            </a:endParaRPr>
          </a:p>
          <a:p>
            <a:r>
              <a:rPr lang="en-US" dirty="0" smtClean="0"/>
              <a:t>These</a:t>
            </a:r>
            <a:r>
              <a:rPr lang="en-US" baseline="0" dirty="0" smtClean="0"/>
              <a:t> </a:t>
            </a:r>
            <a:r>
              <a:rPr lang="en-US" baseline="0" dirty="0" err="1" smtClean="0"/>
              <a:t>collaboratives</a:t>
            </a:r>
            <a:r>
              <a:rPr lang="en-US" baseline="0" dirty="0" smtClean="0"/>
              <a:t> will </a:t>
            </a:r>
            <a:r>
              <a:rPr lang="en-GB" sz="1200" kern="1200" dirty="0" smtClean="0">
                <a:solidFill>
                  <a:schemeClr val="tx1"/>
                </a:solidFill>
                <a:effectLst/>
                <a:latin typeface="+mn-lt"/>
                <a:ea typeface="+mn-ea"/>
                <a:cs typeface="+mn-cs"/>
              </a:rPr>
              <a:t>provide professional learning and leadership, sharing of good practice, and peer to peer collaboration, among other responsibilities. They will provide streamlined and strengthened support to teachers, drawing on experts from local authorities and Education Scotland</a:t>
            </a:r>
            <a:r>
              <a:rPr lang="en-GB" sz="1200" kern="1200" baseline="0" dirty="0" smtClean="0">
                <a:solidFill>
                  <a:schemeClr val="tx1"/>
                </a:solidFill>
                <a:effectLst/>
                <a:latin typeface="+mn-lt"/>
                <a:ea typeface="+mn-ea"/>
                <a:cs typeface="+mn-cs"/>
              </a:rPr>
              <a:t> so s</a:t>
            </a:r>
            <a:r>
              <a:rPr lang="en-GB" sz="1200" kern="1200" dirty="0" smtClean="0">
                <a:solidFill>
                  <a:schemeClr val="tx1"/>
                </a:solidFill>
                <a:effectLst/>
                <a:latin typeface="+mn-lt"/>
                <a:ea typeface="+mn-ea"/>
                <a:cs typeface="+mn-cs"/>
              </a:rPr>
              <a:t>chools across Scotland will be able to draw on a range of expertise through these </a:t>
            </a:r>
            <a:r>
              <a:rPr lang="en-GB" sz="1200" kern="1200" dirty="0" err="1" smtClean="0">
                <a:solidFill>
                  <a:schemeClr val="tx1"/>
                </a:solidFill>
                <a:effectLst/>
                <a:latin typeface="+mn-lt"/>
                <a:ea typeface="+mn-ea"/>
                <a:cs typeface="+mn-cs"/>
              </a:rPr>
              <a:t>collaboratives</a:t>
            </a:r>
            <a:r>
              <a:rPr lang="en-GB" sz="1200" kern="1200" dirty="0" smtClean="0">
                <a:solidFill>
                  <a:schemeClr val="tx1"/>
                </a:solidFill>
                <a:effectLst/>
                <a:latin typeface="+mn-lt"/>
                <a:ea typeface="+mn-ea"/>
                <a:cs typeface="+mn-cs"/>
              </a:rPr>
              <a:t>. </a:t>
            </a:r>
          </a:p>
          <a:p>
            <a:pPr fontAlgn="base"/>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Schools</a:t>
            </a:r>
            <a:r>
              <a:rPr lang="en-GB" sz="1200" kern="1200" baseline="0" dirty="0" smtClean="0">
                <a:solidFill>
                  <a:schemeClr val="tx1"/>
                </a:solidFill>
                <a:effectLst/>
                <a:latin typeface="+mn-lt"/>
                <a:ea typeface="+mn-ea"/>
                <a:cs typeface="+mn-cs"/>
              </a:rPr>
              <a:t> across Scotland will be able to </a:t>
            </a:r>
            <a:r>
              <a:rPr lang="en-GB" sz="1200" kern="1200" dirty="0" smtClean="0">
                <a:solidFill>
                  <a:schemeClr val="tx1"/>
                </a:solidFill>
                <a:effectLst/>
                <a:latin typeface="+mn-lt"/>
                <a:ea typeface="+mn-ea"/>
                <a:cs typeface="+mn-cs"/>
              </a:rPr>
              <a:t>use all available evidence, to provide targeted advice and support to drive improvement.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new Regional Improvement </a:t>
            </a:r>
            <a:r>
              <a:rPr lang="en-GB" sz="1200" kern="1200" dirty="0" err="1" smtClean="0">
                <a:solidFill>
                  <a:schemeClr val="tx1"/>
                </a:solidFill>
                <a:effectLst/>
                <a:latin typeface="+mn-lt"/>
                <a:ea typeface="+mn-ea"/>
                <a:cs typeface="+mn-cs"/>
              </a:rPr>
              <a:t>Collaboratives</a:t>
            </a:r>
            <a:r>
              <a:rPr lang="en-GB" sz="1200" kern="1200" dirty="0" smtClean="0">
                <a:solidFill>
                  <a:schemeClr val="tx1"/>
                </a:solidFill>
                <a:effectLst/>
                <a:latin typeface="+mn-lt"/>
                <a:ea typeface="+mn-ea"/>
                <a:cs typeface="+mn-cs"/>
              </a:rPr>
              <a:t> will help achieve this by sharing evidence of what works and providing expert and practical support for teachers and schools. </a:t>
            </a:r>
          </a:p>
          <a:p>
            <a:endParaRPr lang="en-US" dirty="0"/>
          </a:p>
        </p:txBody>
      </p:sp>
      <p:sp>
        <p:nvSpPr>
          <p:cNvPr id="4" name="Slide Number Placeholder 3"/>
          <p:cNvSpPr>
            <a:spLocks noGrp="1"/>
          </p:cNvSpPr>
          <p:nvPr>
            <p:ph type="sldNum" sz="quarter" idx="10"/>
          </p:nvPr>
        </p:nvSpPr>
        <p:spPr/>
        <p:txBody>
          <a:bodyPr/>
          <a:lstStyle/>
          <a:p>
            <a:fld id="{4CC46E63-867A-ED4D-B5C8-FC231ED542E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28676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Regional</a:t>
            </a:r>
            <a:r>
              <a:rPr lang="en-GB" baseline="0" dirty="0" smtClean="0"/>
              <a:t> </a:t>
            </a:r>
            <a:r>
              <a:rPr lang="en-GB" baseline="0" dirty="0" err="1" smtClean="0"/>
              <a:t>Collaboratives</a:t>
            </a:r>
            <a:r>
              <a:rPr lang="en-GB" baseline="0" dirty="0" smtClean="0"/>
              <a:t> will be in charge of developing their own improvement plan, with the focus likely to be on the above – in order to address the poverty related attainment gap and ensure equity for all learners. </a:t>
            </a:r>
            <a:endParaRPr lang="en-GB" dirty="0"/>
          </a:p>
        </p:txBody>
      </p:sp>
      <p:sp>
        <p:nvSpPr>
          <p:cNvPr id="4" name="Slide Number Placeholder 3"/>
          <p:cNvSpPr>
            <a:spLocks noGrp="1"/>
          </p:cNvSpPr>
          <p:nvPr>
            <p:ph type="sldNum" sz="quarter" idx="10"/>
          </p:nvPr>
        </p:nvSpPr>
        <p:spPr/>
        <p:txBody>
          <a:bodyPr/>
          <a:lstStyle/>
          <a:p>
            <a:fld id="{22B08833-FC68-4A77-B9C0-E07FC9BAABA9}" type="slidenum">
              <a:rPr lang="en-GB" smtClean="0"/>
              <a:t>6</a:t>
            </a:fld>
            <a:endParaRPr lang="en-GB"/>
          </a:p>
        </p:txBody>
      </p:sp>
    </p:spTree>
    <p:extLst>
      <p:ext uri="{BB962C8B-B14F-4D97-AF65-F5344CB8AC3E}">
        <p14:creationId xmlns:p14="http://schemas.microsoft.com/office/powerpoint/2010/main" val="263284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this improvement</a:t>
            </a:r>
            <a:r>
              <a:rPr lang="en-GB" baseline="0" dirty="0" smtClean="0"/>
              <a:t> plan progresses, all stakeholders’ voices will be heard through the </a:t>
            </a:r>
            <a:r>
              <a:rPr lang="en-GB" baseline="0" smtClean="0"/>
              <a:t>consultation process. </a:t>
            </a:r>
            <a:endParaRPr lang="en-GB" dirty="0"/>
          </a:p>
        </p:txBody>
      </p:sp>
      <p:sp>
        <p:nvSpPr>
          <p:cNvPr id="4" name="Slide Number Placeholder 3"/>
          <p:cNvSpPr>
            <a:spLocks noGrp="1"/>
          </p:cNvSpPr>
          <p:nvPr>
            <p:ph type="sldNum" sz="quarter" idx="10"/>
          </p:nvPr>
        </p:nvSpPr>
        <p:spPr/>
        <p:txBody>
          <a:bodyPr/>
          <a:lstStyle/>
          <a:p>
            <a:fld id="{22B08833-FC68-4A77-B9C0-E07FC9BAABA9}" type="slidenum">
              <a:rPr lang="en-GB" smtClean="0"/>
              <a:t>7</a:t>
            </a:fld>
            <a:endParaRPr lang="en-GB"/>
          </a:p>
        </p:txBody>
      </p:sp>
    </p:spTree>
    <p:extLst>
      <p:ext uri="{BB962C8B-B14F-4D97-AF65-F5344CB8AC3E}">
        <p14:creationId xmlns:p14="http://schemas.microsoft.com/office/powerpoint/2010/main" val="81756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6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498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124908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4744"/>
            <a:ext cx="7772400" cy="938535"/>
          </a:xfrm>
          <a:prstGeom prst="rect">
            <a:avLst/>
          </a:prstGeom>
        </p:spPr>
        <p:txBody>
          <a:bodyPr/>
          <a:lstStyle/>
          <a:p>
            <a:r>
              <a:rPr lang="en-US" dirty="0" smtClean="0"/>
              <a:t>Master title style</a:t>
            </a:r>
            <a:endParaRPr lang="en-US" dirty="0"/>
          </a:p>
        </p:txBody>
      </p:sp>
      <p:sp>
        <p:nvSpPr>
          <p:cNvPr id="3" name="Subtitle 2"/>
          <p:cNvSpPr>
            <a:spLocks noGrp="1"/>
          </p:cNvSpPr>
          <p:nvPr>
            <p:ph type="subTitle" idx="1"/>
          </p:nvPr>
        </p:nvSpPr>
        <p:spPr>
          <a:xfrm>
            <a:off x="683568" y="2420888"/>
            <a:ext cx="7088832" cy="3217912"/>
          </a:xfrm>
          <a:prstGeom prst="rect">
            <a:avLst/>
          </a:prstGeom>
        </p:spPr>
        <p:txBody>
          <a:bodyPr/>
          <a:lstStyle>
            <a:lvl1pPr marL="0" indent="0" algn="l">
              <a:buNone/>
              <a:defRPr b="0" i="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546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228600" y="60198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a:p>
        </p:txBody>
      </p:sp>
      <p:sp>
        <p:nvSpPr>
          <p:cNvPr id="1040" name="Rectangle 16"/>
          <p:cNvSpPr>
            <a:spLocks noChangeArrowheads="1"/>
          </p:cNvSpPr>
          <p:nvPr userDrawn="1"/>
        </p:nvSpPr>
        <p:spPr bwMode="auto">
          <a:xfrm>
            <a:off x="2209800" y="58674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a:p>
        </p:txBody>
      </p:sp>
      <p:pic>
        <p:nvPicPr>
          <p:cNvPr id="1041" name="Picture 17"/>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p:spPr>
      </p:pic>
      <p:sp>
        <p:nvSpPr>
          <p:cNvPr id="1042" name="Rectangle 18"/>
          <p:cNvSpPr>
            <a:spLocks noChangeArrowheads="1"/>
          </p:cNvSpPr>
          <p:nvPr userDrawn="1"/>
        </p:nvSpPr>
        <p:spPr bwMode="auto">
          <a:xfrm>
            <a:off x="-2708275" y="-1108075"/>
            <a:ext cx="184150" cy="457200"/>
          </a:xfrm>
          <a:prstGeom prst="rect">
            <a:avLst/>
          </a:prstGeom>
          <a:noFill/>
          <a:ln w="9525">
            <a:noFill/>
            <a:miter lim="800000"/>
            <a:headEnd/>
            <a:tailEnd/>
          </a:ln>
          <a:effectLst/>
        </p:spPr>
        <p:txBody>
          <a:bodyPr wrap="none">
            <a:spAutoFit/>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400" b="1">
          <a:solidFill>
            <a:srgbClr val="045905"/>
          </a:solidFill>
          <a:latin typeface="+mj-lt"/>
          <a:ea typeface="+mj-ea"/>
          <a:cs typeface="+mj-cs"/>
        </a:defRPr>
      </a:lvl1pPr>
      <a:lvl2pPr algn="l" rtl="0" fontAlgn="base">
        <a:spcBef>
          <a:spcPct val="0"/>
        </a:spcBef>
        <a:spcAft>
          <a:spcPct val="0"/>
        </a:spcAft>
        <a:defRPr sz="4400" b="1">
          <a:solidFill>
            <a:srgbClr val="045905"/>
          </a:solidFill>
          <a:latin typeface="Myriad Roman" charset="0"/>
        </a:defRPr>
      </a:lvl2pPr>
      <a:lvl3pPr algn="l" rtl="0" fontAlgn="base">
        <a:spcBef>
          <a:spcPct val="0"/>
        </a:spcBef>
        <a:spcAft>
          <a:spcPct val="0"/>
        </a:spcAft>
        <a:defRPr sz="4400" b="1">
          <a:solidFill>
            <a:srgbClr val="045905"/>
          </a:solidFill>
          <a:latin typeface="Myriad Roman" charset="0"/>
        </a:defRPr>
      </a:lvl3pPr>
      <a:lvl4pPr algn="l" rtl="0" fontAlgn="base">
        <a:spcBef>
          <a:spcPct val="0"/>
        </a:spcBef>
        <a:spcAft>
          <a:spcPct val="0"/>
        </a:spcAft>
        <a:defRPr sz="4400" b="1">
          <a:solidFill>
            <a:srgbClr val="045905"/>
          </a:solidFill>
          <a:latin typeface="Myriad Roman" charset="0"/>
        </a:defRPr>
      </a:lvl4pPr>
      <a:lvl5pPr algn="l" rtl="0" fontAlgn="base">
        <a:spcBef>
          <a:spcPct val="0"/>
        </a:spcBef>
        <a:spcAft>
          <a:spcPct val="0"/>
        </a:spcAft>
        <a:defRPr sz="4400" b="1">
          <a:solidFill>
            <a:srgbClr val="045905"/>
          </a:solidFill>
          <a:latin typeface="Myriad Roman" charset="0"/>
        </a:defRPr>
      </a:lvl5pPr>
      <a:lvl6pPr marL="457200" algn="l" rtl="0" fontAlgn="base">
        <a:spcBef>
          <a:spcPct val="0"/>
        </a:spcBef>
        <a:spcAft>
          <a:spcPct val="0"/>
        </a:spcAft>
        <a:defRPr sz="4400" b="1">
          <a:solidFill>
            <a:srgbClr val="045905"/>
          </a:solidFill>
          <a:latin typeface="Myriad Roman" charset="0"/>
        </a:defRPr>
      </a:lvl6pPr>
      <a:lvl7pPr marL="914400" algn="l" rtl="0" fontAlgn="base">
        <a:spcBef>
          <a:spcPct val="0"/>
        </a:spcBef>
        <a:spcAft>
          <a:spcPct val="0"/>
        </a:spcAft>
        <a:defRPr sz="4400" b="1">
          <a:solidFill>
            <a:srgbClr val="045905"/>
          </a:solidFill>
          <a:latin typeface="Myriad Roman" charset="0"/>
        </a:defRPr>
      </a:lvl7pPr>
      <a:lvl8pPr marL="1371600" algn="l" rtl="0" fontAlgn="base">
        <a:spcBef>
          <a:spcPct val="0"/>
        </a:spcBef>
        <a:spcAft>
          <a:spcPct val="0"/>
        </a:spcAft>
        <a:defRPr sz="4400" b="1">
          <a:solidFill>
            <a:srgbClr val="045905"/>
          </a:solidFill>
          <a:latin typeface="Myriad Roman" charset="0"/>
        </a:defRPr>
      </a:lvl8pPr>
      <a:lvl9pPr marL="1828800" algn="l" rtl="0" fontAlgn="base">
        <a:spcBef>
          <a:spcPct val="0"/>
        </a:spcBef>
        <a:spcAft>
          <a:spcPct val="0"/>
        </a:spcAft>
        <a:defRPr sz="4400" b="1">
          <a:solidFill>
            <a:srgbClr val="045905"/>
          </a:solidFill>
          <a:latin typeface="Myriad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228600" y="60198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a:solidFill>
                <a:srgbClr val="000000"/>
              </a:solidFill>
            </a:endParaRPr>
          </a:p>
        </p:txBody>
      </p:sp>
      <p:sp>
        <p:nvSpPr>
          <p:cNvPr id="1040" name="Rectangle 16"/>
          <p:cNvSpPr>
            <a:spLocks noChangeArrowheads="1"/>
          </p:cNvSpPr>
          <p:nvPr userDrawn="1"/>
        </p:nvSpPr>
        <p:spPr bwMode="auto">
          <a:xfrm>
            <a:off x="2209800" y="5867400"/>
            <a:ext cx="4572000" cy="685800"/>
          </a:xfrm>
          <a:prstGeom prst="rect">
            <a:avLst/>
          </a:prstGeom>
          <a:solidFill>
            <a:schemeClr val="bg1"/>
          </a:solidFill>
          <a:ln w="0">
            <a:solidFill>
              <a:schemeClr val="bg1"/>
            </a:solidFill>
            <a:miter lim="800000"/>
            <a:headEnd/>
            <a:tailEnd/>
          </a:ln>
          <a:effectLst/>
        </p:spPr>
        <p:txBody>
          <a:bodyPr wrap="none" anchor="ctr"/>
          <a:lstStyle/>
          <a:p>
            <a:endParaRPr lang="en-US">
              <a:solidFill>
                <a:srgbClr val="000000"/>
              </a:solidFill>
            </a:endParaRPr>
          </a:p>
        </p:txBody>
      </p:sp>
      <p:pic>
        <p:nvPicPr>
          <p:cNvPr id="1041" name="Picture 17"/>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66977" y="-99392"/>
            <a:ext cx="9247489" cy="6943256"/>
          </a:xfrm>
          <a:prstGeom prst="rect">
            <a:avLst/>
          </a:prstGeom>
          <a:noFill/>
        </p:spPr>
      </p:pic>
      <p:sp>
        <p:nvSpPr>
          <p:cNvPr id="1042" name="Rectangle 18"/>
          <p:cNvSpPr>
            <a:spLocks noChangeArrowheads="1"/>
          </p:cNvSpPr>
          <p:nvPr userDrawn="1"/>
        </p:nvSpPr>
        <p:spPr bwMode="auto">
          <a:xfrm>
            <a:off x="-2708275" y="-1108075"/>
            <a:ext cx="184150" cy="457200"/>
          </a:xfrm>
          <a:prstGeom prst="rect">
            <a:avLst/>
          </a:prstGeom>
          <a:noFill/>
          <a:ln w="9525">
            <a:noFill/>
            <a:miter lim="800000"/>
            <a:headEnd/>
            <a:tailEnd/>
          </a:ln>
          <a:effectLst/>
        </p:spPr>
        <p:txBody>
          <a:bodyPr wrap="none">
            <a:spAutoFit/>
          </a:bodyPr>
          <a:lstStyle/>
          <a:p>
            <a:endParaRPr lang="en-US">
              <a:solidFill>
                <a:srgbClr val="000000"/>
              </a:solidFill>
            </a:endParaRPr>
          </a:p>
        </p:txBody>
      </p:sp>
      <p:pic>
        <p:nvPicPr>
          <p:cNvPr id="7" name="Picture 17"/>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91890" y="-97846"/>
            <a:ext cx="9272401" cy="6954300"/>
          </a:xfrm>
          <a:prstGeom prst="rect">
            <a:avLst/>
          </a:prstGeom>
          <a:noFill/>
        </p:spPr>
      </p:pic>
      <p:pic>
        <p:nvPicPr>
          <p:cNvPr id="8" name="Picture 17"/>
          <p:cNvPicPr>
            <a:picLocks noChangeAspect="1" noChangeArrowheads="1"/>
          </p:cNvPicPr>
          <p:nvPr userDrawn="1"/>
        </p:nvPicPr>
        <p:blipFill>
          <a:blip r:embed="rId8">
            <a:extLst>
              <a:ext uri="{28A0092B-C50C-407E-A947-70E740481C1C}">
                <a14:useLocalDpi xmlns:a14="http://schemas.microsoft.com/office/drawing/2010/main" val="0"/>
              </a:ext>
            </a:extLst>
          </a:blip>
          <a:stretch>
            <a:fillRect/>
          </a:stretch>
        </p:blipFill>
        <p:spPr bwMode="auto">
          <a:xfrm>
            <a:off x="-91889" y="-99392"/>
            <a:ext cx="9285748" cy="6964311"/>
          </a:xfrm>
          <a:prstGeom prst="rect">
            <a:avLst/>
          </a:prstGeom>
          <a:noFill/>
        </p:spPr>
      </p:pic>
    </p:spTree>
    <p:extLst>
      <p:ext uri="{BB962C8B-B14F-4D97-AF65-F5344CB8AC3E}">
        <p14:creationId xmlns:p14="http://schemas.microsoft.com/office/powerpoint/2010/main" val="127754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rtl="0" fontAlgn="base">
        <a:spcBef>
          <a:spcPct val="0"/>
        </a:spcBef>
        <a:spcAft>
          <a:spcPct val="0"/>
        </a:spcAft>
        <a:defRPr sz="4400" b="1">
          <a:solidFill>
            <a:srgbClr val="045905"/>
          </a:solidFill>
          <a:latin typeface="+mj-lt"/>
          <a:ea typeface="+mj-ea"/>
          <a:cs typeface="+mj-cs"/>
        </a:defRPr>
      </a:lvl1pPr>
      <a:lvl2pPr algn="l" rtl="0" fontAlgn="base">
        <a:spcBef>
          <a:spcPct val="0"/>
        </a:spcBef>
        <a:spcAft>
          <a:spcPct val="0"/>
        </a:spcAft>
        <a:defRPr sz="4400" b="1">
          <a:solidFill>
            <a:srgbClr val="045905"/>
          </a:solidFill>
          <a:latin typeface="Myriad Roman" charset="0"/>
        </a:defRPr>
      </a:lvl2pPr>
      <a:lvl3pPr algn="l" rtl="0" fontAlgn="base">
        <a:spcBef>
          <a:spcPct val="0"/>
        </a:spcBef>
        <a:spcAft>
          <a:spcPct val="0"/>
        </a:spcAft>
        <a:defRPr sz="4400" b="1">
          <a:solidFill>
            <a:srgbClr val="045905"/>
          </a:solidFill>
          <a:latin typeface="Myriad Roman" charset="0"/>
        </a:defRPr>
      </a:lvl3pPr>
      <a:lvl4pPr algn="l" rtl="0" fontAlgn="base">
        <a:spcBef>
          <a:spcPct val="0"/>
        </a:spcBef>
        <a:spcAft>
          <a:spcPct val="0"/>
        </a:spcAft>
        <a:defRPr sz="4400" b="1">
          <a:solidFill>
            <a:srgbClr val="045905"/>
          </a:solidFill>
          <a:latin typeface="Myriad Roman" charset="0"/>
        </a:defRPr>
      </a:lvl4pPr>
      <a:lvl5pPr algn="l" rtl="0" fontAlgn="base">
        <a:spcBef>
          <a:spcPct val="0"/>
        </a:spcBef>
        <a:spcAft>
          <a:spcPct val="0"/>
        </a:spcAft>
        <a:defRPr sz="4400" b="1">
          <a:solidFill>
            <a:srgbClr val="045905"/>
          </a:solidFill>
          <a:latin typeface="Myriad Roman" charset="0"/>
        </a:defRPr>
      </a:lvl5pPr>
      <a:lvl6pPr marL="457200" algn="l" rtl="0" fontAlgn="base">
        <a:spcBef>
          <a:spcPct val="0"/>
        </a:spcBef>
        <a:spcAft>
          <a:spcPct val="0"/>
        </a:spcAft>
        <a:defRPr sz="4400" b="1">
          <a:solidFill>
            <a:srgbClr val="045905"/>
          </a:solidFill>
          <a:latin typeface="Myriad Roman" charset="0"/>
        </a:defRPr>
      </a:lvl6pPr>
      <a:lvl7pPr marL="914400" algn="l" rtl="0" fontAlgn="base">
        <a:spcBef>
          <a:spcPct val="0"/>
        </a:spcBef>
        <a:spcAft>
          <a:spcPct val="0"/>
        </a:spcAft>
        <a:defRPr sz="4400" b="1">
          <a:solidFill>
            <a:srgbClr val="045905"/>
          </a:solidFill>
          <a:latin typeface="Myriad Roman" charset="0"/>
        </a:defRPr>
      </a:lvl7pPr>
      <a:lvl8pPr marL="1371600" algn="l" rtl="0" fontAlgn="base">
        <a:spcBef>
          <a:spcPct val="0"/>
        </a:spcBef>
        <a:spcAft>
          <a:spcPct val="0"/>
        </a:spcAft>
        <a:defRPr sz="4400" b="1">
          <a:solidFill>
            <a:srgbClr val="045905"/>
          </a:solidFill>
          <a:latin typeface="Myriad Roman" charset="0"/>
        </a:defRPr>
      </a:lvl8pPr>
      <a:lvl9pPr marL="1828800" algn="l" rtl="0" fontAlgn="base">
        <a:spcBef>
          <a:spcPct val="0"/>
        </a:spcBef>
        <a:spcAft>
          <a:spcPct val="0"/>
        </a:spcAft>
        <a:defRPr sz="4400" b="1">
          <a:solidFill>
            <a:srgbClr val="045905"/>
          </a:solidFill>
          <a:latin typeface="Myriad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3" y="-99392"/>
            <a:ext cx="9313034" cy="6984776"/>
          </a:xfrm>
          <a:prstGeom prst="rect">
            <a:avLst/>
          </a:prstGeom>
        </p:spPr>
      </p:pic>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dirty="0"/>
          </a:p>
        </p:txBody>
      </p:sp>
      <p:sp>
        <p:nvSpPr>
          <p:cNvPr id="10" name="TextBox 9"/>
          <p:cNvSpPr txBox="1"/>
          <p:nvPr/>
        </p:nvSpPr>
        <p:spPr>
          <a:xfrm>
            <a:off x="2443435" y="3111351"/>
            <a:ext cx="6470931" cy="1938992"/>
          </a:xfrm>
          <a:prstGeom prst="rect">
            <a:avLst/>
          </a:prstGeom>
          <a:noFill/>
        </p:spPr>
        <p:txBody>
          <a:bodyPr wrap="square" rtlCol="0">
            <a:spAutoFit/>
          </a:bodyPr>
          <a:lstStyle/>
          <a:p>
            <a:pPr algn="r"/>
            <a:r>
              <a:rPr lang="en-US" sz="3600" b="1" dirty="0" smtClean="0">
                <a:solidFill>
                  <a:srgbClr val="006647"/>
                </a:solidFill>
                <a:latin typeface="Calibri Light" charset="0"/>
                <a:ea typeface="Calibri Light" charset="0"/>
                <a:cs typeface="Calibri Light" charset="0"/>
              </a:rPr>
              <a:t>Regional </a:t>
            </a:r>
            <a:r>
              <a:rPr lang="en-US" sz="3600" b="1" dirty="0" err="1" smtClean="0">
                <a:solidFill>
                  <a:srgbClr val="006647"/>
                </a:solidFill>
                <a:latin typeface="Calibri Light" charset="0"/>
                <a:ea typeface="Calibri Light" charset="0"/>
                <a:cs typeface="Calibri Light" charset="0"/>
              </a:rPr>
              <a:t>Collaboratives</a:t>
            </a:r>
            <a:endParaRPr lang="en-US" sz="3600" b="1" dirty="0" smtClean="0">
              <a:solidFill>
                <a:srgbClr val="006647"/>
              </a:solidFill>
              <a:latin typeface="Calibri Light" charset="0"/>
              <a:ea typeface="Calibri Light" charset="0"/>
              <a:cs typeface="Calibri Light" charset="0"/>
            </a:endParaRPr>
          </a:p>
          <a:p>
            <a:pPr algn="r"/>
            <a:endParaRPr lang="en-US" sz="2800" b="1" dirty="0">
              <a:solidFill>
                <a:srgbClr val="006647"/>
              </a:solidFill>
              <a:latin typeface="Calibri Light" charset="0"/>
              <a:ea typeface="Calibri Light" charset="0"/>
              <a:cs typeface="Calibri Light" charset="0"/>
            </a:endParaRPr>
          </a:p>
          <a:p>
            <a:pPr algn="r"/>
            <a:r>
              <a:rPr lang="en-US" sz="2800" b="1" dirty="0" smtClean="0">
                <a:solidFill>
                  <a:srgbClr val="006647"/>
                </a:solidFill>
                <a:latin typeface="Calibri Light" charset="0"/>
                <a:ea typeface="Calibri Light" charset="0"/>
                <a:cs typeface="Calibri Light" charset="0"/>
              </a:rPr>
              <a:t>January 2018</a:t>
            </a:r>
          </a:p>
          <a:p>
            <a:pPr algn="r"/>
            <a:endParaRPr lang="en-US" sz="2800" dirty="0">
              <a:solidFill>
                <a:srgbClr val="006647"/>
              </a:solidFill>
              <a:latin typeface="Calibri Light" charset="0"/>
              <a:ea typeface="Calibri Light" charset="0"/>
              <a:cs typeface="Calibri Light"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a:solidFill>
                <a:srgbClr val="000000"/>
              </a:solidFill>
            </a:endParaRPr>
          </a:p>
        </p:txBody>
      </p:sp>
      <p:sp>
        <p:nvSpPr>
          <p:cNvPr id="8" name="TextBox 7"/>
          <p:cNvSpPr txBox="1"/>
          <p:nvPr/>
        </p:nvSpPr>
        <p:spPr>
          <a:xfrm>
            <a:off x="1032244" y="289282"/>
            <a:ext cx="7436544" cy="769441"/>
          </a:xfrm>
          <a:prstGeom prst="rect">
            <a:avLst/>
          </a:prstGeom>
          <a:noFill/>
        </p:spPr>
        <p:txBody>
          <a:bodyPr wrap="square" rtlCol="0">
            <a:spAutoFit/>
          </a:bodyPr>
          <a:lstStyle/>
          <a:p>
            <a:pPr algn="ctr"/>
            <a:r>
              <a:rPr lang="en-US" sz="4400" b="1" dirty="0" smtClean="0">
                <a:solidFill>
                  <a:srgbClr val="006647"/>
                </a:solidFill>
                <a:latin typeface="Calibri Light" charset="0"/>
                <a:ea typeface="Calibri Light" charset="0"/>
                <a:cs typeface="Calibri Light" charset="0"/>
              </a:rPr>
              <a:t>Education (Scotland) Bill</a:t>
            </a:r>
            <a:endParaRPr lang="en-US" sz="4400" b="1" dirty="0">
              <a:solidFill>
                <a:srgbClr val="006647"/>
              </a:solidFill>
              <a:latin typeface="Calibri Light" charset="0"/>
              <a:ea typeface="Calibri Light" charset="0"/>
              <a:cs typeface="Calibri Light" charset="0"/>
            </a:endParaRPr>
          </a:p>
        </p:txBody>
      </p:sp>
      <p:sp>
        <p:nvSpPr>
          <p:cNvPr id="3" name="Rectangle 2"/>
          <p:cNvSpPr/>
          <p:nvPr/>
        </p:nvSpPr>
        <p:spPr>
          <a:xfrm>
            <a:off x="1403648" y="2090172"/>
            <a:ext cx="6912768" cy="3108543"/>
          </a:xfrm>
          <a:prstGeom prst="rect">
            <a:avLst/>
          </a:prstGeom>
        </p:spPr>
        <p:txBody>
          <a:bodyPr wrap="square">
            <a:spAutoFit/>
          </a:bodyPr>
          <a:lstStyle/>
          <a:p>
            <a:pPr>
              <a:defRPr/>
            </a:pPr>
            <a:r>
              <a:rPr lang="en-US" sz="2800" i="1" dirty="0">
                <a:solidFill>
                  <a:srgbClr val="045905"/>
                </a:solidFill>
                <a:latin typeface="Calibri" panose="020F0502020204030204" pitchFamily="34" charset="0"/>
                <a:cs typeface="Arial" panose="020B0604020202020204" pitchFamily="34" charset="0"/>
              </a:rPr>
              <a:t>The Education (Scotland) Bill – to be introduced during this parliamentary year - will, amongst other things, introduce 6 Regional </a:t>
            </a:r>
            <a:r>
              <a:rPr lang="en-US" sz="2800" i="1" dirty="0" err="1">
                <a:solidFill>
                  <a:srgbClr val="045905"/>
                </a:solidFill>
                <a:latin typeface="Calibri" panose="020F0502020204030204" pitchFamily="34" charset="0"/>
                <a:cs typeface="Arial" panose="020B0604020202020204" pitchFamily="34" charset="0"/>
              </a:rPr>
              <a:t>Collaboratives</a:t>
            </a:r>
            <a:r>
              <a:rPr lang="en-US" sz="2800" i="1" dirty="0">
                <a:solidFill>
                  <a:srgbClr val="045905"/>
                </a:solidFill>
                <a:latin typeface="Calibri" panose="020F0502020204030204" pitchFamily="34" charset="0"/>
                <a:cs typeface="Arial" panose="020B0604020202020204" pitchFamily="34" charset="0"/>
              </a:rPr>
              <a:t> across Scotland. </a:t>
            </a:r>
          </a:p>
          <a:p>
            <a:pPr>
              <a:defRPr/>
            </a:pPr>
            <a:endParaRPr lang="en-US" sz="2800" i="1" dirty="0">
              <a:solidFill>
                <a:srgbClr val="045905"/>
              </a:solidFill>
              <a:latin typeface="Calibri" panose="020F0502020204030204" pitchFamily="34" charset="0"/>
              <a:cs typeface="Arial" panose="020B0604020202020204" pitchFamily="34" charset="0"/>
            </a:endParaRPr>
          </a:p>
          <a:p>
            <a:pPr>
              <a:defRPr/>
            </a:pPr>
            <a:r>
              <a:rPr lang="en-US" sz="2800" i="1" dirty="0">
                <a:solidFill>
                  <a:srgbClr val="045905"/>
                </a:solidFill>
                <a:latin typeface="Calibri" panose="020F0502020204030204" pitchFamily="34" charset="0"/>
                <a:cs typeface="Arial" panose="020B0604020202020204" pitchFamily="34" charset="0"/>
              </a:rPr>
              <a:t>This will support a school and teacher-led education system. </a:t>
            </a:r>
          </a:p>
        </p:txBody>
      </p:sp>
    </p:spTree>
    <p:extLst>
      <p:ext uri="{BB962C8B-B14F-4D97-AF65-F5344CB8AC3E}">
        <p14:creationId xmlns:p14="http://schemas.microsoft.com/office/powerpoint/2010/main" val="19328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a:solidFill>
                <a:srgbClr val="000000"/>
              </a:solidFill>
            </a:endParaRPr>
          </a:p>
        </p:txBody>
      </p:sp>
      <p:sp>
        <p:nvSpPr>
          <p:cNvPr id="8" name="TextBox 7"/>
          <p:cNvSpPr txBox="1"/>
          <p:nvPr/>
        </p:nvSpPr>
        <p:spPr>
          <a:xfrm>
            <a:off x="1032244" y="289282"/>
            <a:ext cx="7436544" cy="1446550"/>
          </a:xfrm>
          <a:prstGeom prst="rect">
            <a:avLst/>
          </a:prstGeom>
          <a:noFill/>
        </p:spPr>
        <p:txBody>
          <a:bodyPr wrap="square" rtlCol="0">
            <a:spAutoFit/>
          </a:bodyPr>
          <a:lstStyle/>
          <a:p>
            <a:pPr algn="ctr"/>
            <a:r>
              <a:rPr lang="en-US" sz="4400" b="1" dirty="0" smtClean="0">
                <a:solidFill>
                  <a:srgbClr val="006647"/>
                </a:solidFill>
                <a:latin typeface="Calibri Light" charset="0"/>
                <a:ea typeface="Calibri Light" charset="0"/>
                <a:cs typeface="Calibri Light" charset="0"/>
              </a:rPr>
              <a:t>Forth Valley and West Lothian Improvement Collaborative</a:t>
            </a:r>
            <a:endParaRPr lang="en-US" sz="4400" b="1" dirty="0">
              <a:solidFill>
                <a:srgbClr val="006647"/>
              </a:solidFill>
              <a:latin typeface="Calibri Light" charset="0"/>
              <a:ea typeface="Calibri Light" charset="0"/>
              <a:cs typeface="Calibri Light" charset="0"/>
            </a:endParaRPr>
          </a:p>
        </p:txBody>
      </p:sp>
      <p:sp>
        <p:nvSpPr>
          <p:cNvPr id="9" name="TextBox 8"/>
          <p:cNvSpPr txBox="1"/>
          <p:nvPr/>
        </p:nvSpPr>
        <p:spPr>
          <a:xfrm>
            <a:off x="1430536" y="2204864"/>
            <a:ext cx="6693737" cy="4278094"/>
          </a:xfrm>
          <a:prstGeom prst="rect">
            <a:avLst/>
          </a:prstGeom>
          <a:noFill/>
        </p:spPr>
        <p:txBody>
          <a:bodyPr wrap="square" numCol="1" rtlCol="0">
            <a:spAutoFit/>
          </a:bodyPr>
          <a:lstStyle/>
          <a:p>
            <a:r>
              <a:rPr lang="en-GB" sz="2800" i="1" dirty="0" smtClean="0">
                <a:solidFill>
                  <a:srgbClr val="045905"/>
                </a:solidFill>
                <a:latin typeface="Calibri" panose="020F0502020204030204" pitchFamily="34" charset="0"/>
                <a:cs typeface="Arial" panose="020B0604020202020204" pitchFamily="34" charset="0"/>
              </a:rPr>
              <a:t>We will be a part of the above collaborative, which will include schools from: </a:t>
            </a:r>
          </a:p>
          <a:p>
            <a:pPr marL="457200" indent="-457200">
              <a:buFontTx/>
              <a:buChar char="-"/>
            </a:pPr>
            <a:r>
              <a:rPr lang="en-GB" sz="2800" i="1" dirty="0" smtClean="0">
                <a:solidFill>
                  <a:srgbClr val="045905"/>
                </a:solidFill>
                <a:latin typeface="Calibri" panose="020F0502020204030204" pitchFamily="34" charset="0"/>
                <a:cs typeface="Arial" panose="020B0604020202020204" pitchFamily="34" charset="0"/>
              </a:rPr>
              <a:t>Clackmannanshire</a:t>
            </a:r>
            <a:endParaRPr lang="en-GB" sz="2800" i="1" dirty="0">
              <a:solidFill>
                <a:srgbClr val="045905"/>
              </a:solidFill>
              <a:latin typeface="Calibri" panose="020F0502020204030204" pitchFamily="34" charset="0"/>
              <a:cs typeface="Arial" panose="020B0604020202020204" pitchFamily="34" charset="0"/>
            </a:endParaRPr>
          </a:p>
          <a:p>
            <a:pPr marL="457200" indent="-457200">
              <a:buFontTx/>
              <a:buChar char="-"/>
            </a:pPr>
            <a:r>
              <a:rPr lang="en-GB" sz="2800" i="1" dirty="0" smtClean="0">
                <a:solidFill>
                  <a:srgbClr val="045905"/>
                </a:solidFill>
                <a:latin typeface="Calibri" panose="020F0502020204030204" pitchFamily="34" charset="0"/>
                <a:cs typeface="Arial" panose="020B0604020202020204" pitchFamily="34" charset="0"/>
              </a:rPr>
              <a:t>Falkirk</a:t>
            </a:r>
            <a:endParaRPr lang="en-GB" sz="2800" i="1" dirty="0">
              <a:solidFill>
                <a:srgbClr val="045905"/>
              </a:solidFill>
              <a:latin typeface="Calibri" panose="020F0502020204030204" pitchFamily="34" charset="0"/>
              <a:cs typeface="Arial" panose="020B0604020202020204" pitchFamily="34" charset="0"/>
            </a:endParaRPr>
          </a:p>
          <a:p>
            <a:pPr marL="457200" indent="-457200">
              <a:buFontTx/>
              <a:buChar char="-"/>
            </a:pPr>
            <a:r>
              <a:rPr lang="en-GB" sz="2800" i="1" dirty="0" smtClean="0">
                <a:solidFill>
                  <a:srgbClr val="045905"/>
                </a:solidFill>
                <a:latin typeface="Calibri" panose="020F0502020204030204" pitchFamily="34" charset="0"/>
                <a:cs typeface="Arial" panose="020B0604020202020204" pitchFamily="34" charset="0"/>
              </a:rPr>
              <a:t>Stirling</a:t>
            </a:r>
            <a:endParaRPr lang="en-GB" sz="2800" i="1" dirty="0">
              <a:solidFill>
                <a:srgbClr val="045905"/>
              </a:solidFill>
              <a:latin typeface="Calibri" panose="020F0502020204030204" pitchFamily="34" charset="0"/>
              <a:cs typeface="Arial" panose="020B0604020202020204" pitchFamily="34" charset="0"/>
            </a:endParaRPr>
          </a:p>
          <a:p>
            <a:pPr marL="457200" indent="-457200">
              <a:buFontTx/>
              <a:buChar char="-"/>
            </a:pPr>
            <a:r>
              <a:rPr lang="en-GB" sz="2800" i="1" dirty="0" smtClean="0">
                <a:solidFill>
                  <a:srgbClr val="045905"/>
                </a:solidFill>
                <a:latin typeface="Calibri" panose="020F0502020204030204" pitchFamily="34" charset="0"/>
                <a:cs typeface="Arial" panose="020B0604020202020204" pitchFamily="34" charset="0"/>
              </a:rPr>
              <a:t>West Lothian</a:t>
            </a:r>
            <a:endParaRPr lang="en-GB" sz="2800" dirty="0">
              <a:solidFill>
                <a:srgbClr val="045905"/>
              </a:solidFill>
              <a:latin typeface="Calibri" panose="020F0502020204030204" pitchFamily="34" charset="0"/>
              <a:cs typeface="Arial" panose="020B0604020202020204" pitchFamily="34" charset="0"/>
            </a:endParaRPr>
          </a:p>
          <a:p>
            <a:pPr marL="800100" lvl="1" indent="-342900">
              <a:buFont typeface="Arial" panose="020B0604020202020204" pitchFamily="34" charset="0"/>
              <a:buChar char="•"/>
            </a:pPr>
            <a:endParaRPr lang="en-GB" sz="2600" dirty="0" smtClean="0">
              <a:solidFill>
                <a:srgbClr val="045905"/>
              </a:solidFill>
              <a:latin typeface="Calibri" panose="020F0502020204030204" pitchFamily="34" charset="0"/>
              <a:cs typeface="Arial" panose="020B0604020202020204" pitchFamily="34" charset="0"/>
            </a:endParaRPr>
          </a:p>
          <a:p>
            <a:pPr lvl="1"/>
            <a:endParaRPr lang="en-GB" sz="2600" dirty="0" smtClean="0">
              <a:solidFill>
                <a:srgbClr val="045905"/>
              </a:solidFill>
              <a:latin typeface="Calibri" panose="020F0502020204030204" pitchFamily="34" charset="0"/>
              <a:cs typeface="Arial" panose="020B0604020202020204" pitchFamily="34" charset="0"/>
            </a:endParaRPr>
          </a:p>
          <a:p>
            <a:pPr marL="800100" lvl="1" indent="-342900">
              <a:buFont typeface="Arial" panose="020B0604020202020204" pitchFamily="34" charset="0"/>
              <a:buChar char="•"/>
            </a:pPr>
            <a:endParaRPr lang="en-GB" sz="2600" dirty="0" smtClean="0">
              <a:solidFill>
                <a:srgbClr val="045905"/>
              </a:solidFill>
              <a:latin typeface="Calibri" panose="020F0502020204030204" pitchFamily="34" charset="0"/>
              <a:cs typeface="Arial" panose="020B0604020202020204" pitchFamily="34" charset="0"/>
            </a:endParaRPr>
          </a:p>
          <a:p>
            <a:pPr marL="800100" lvl="1" indent="-342900">
              <a:buFont typeface="Arial" panose="020B0604020202020204" pitchFamily="34" charset="0"/>
              <a:buChar char="•"/>
            </a:pPr>
            <a:endParaRPr lang="en-GB" sz="2600" dirty="0">
              <a:solidFill>
                <a:srgbClr val="045905"/>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672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a:solidFill>
                <a:srgbClr val="000000"/>
              </a:solidFill>
            </a:endParaRPr>
          </a:p>
        </p:txBody>
      </p:sp>
      <p:sp>
        <p:nvSpPr>
          <p:cNvPr id="9" name="TextBox 8"/>
          <p:cNvSpPr txBox="1"/>
          <p:nvPr/>
        </p:nvSpPr>
        <p:spPr>
          <a:xfrm>
            <a:off x="1259632" y="1735832"/>
            <a:ext cx="6693737" cy="4093428"/>
          </a:xfrm>
          <a:prstGeom prst="rect">
            <a:avLst/>
          </a:prstGeom>
          <a:noFill/>
        </p:spPr>
        <p:txBody>
          <a:bodyPr wrap="square" numCol="1" rtlCol="0">
            <a:spAutoFit/>
          </a:bodyPr>
          <a:lstStyle/>
          <a:p>
            <a:pPr marL="457200" indent="-457200">
              <a:buFont typeface="Arial" panose="020B0604020202020204" pitchFamily="34" charset="0"/>
              <a:buChar char="•"/>
            </a:pPr>
            <a:r>
              <a:rPr lang="en-GB" sz="2600" i="1" dirty="0" smtClean="0">
                <a:solidFill>
                  <a:srgbClr val="045905"/>
                </a:solidFill>
                <a:latin typeface="Calibri" panose="020F0502020204030204" pitchFamily="34" charset="0"/>
                <a:cs typeface="Arial" panose="020B0604020202020204" pitchFamily="34" charset="0"/>
              </a:rPr>
              <a:t>6 </a:t>
            </a:r>
            <a:r>
              <a:rPr lang="en-GB" sz="2600" i="1" dirty="0" err="1">
                <a:solidFill>
                  <a:srgbClr val="045905"/>
                </a:solidFill>
                <a:latin typeface="Calibri" panose="020F0502020204030204" pitchFamily="34" charset="0"/>
                <a:cs typeface="Arial" panose="020B0604020202020204" pitchFamily="34" charset="0"/>
              </a:rPr>
              <a:t>c</a:t>
            </a:r>
            <a:r>
              <a:rPr lang="en-GB" sz="2600" i="1" dirty="0" err="1" smtClean="0">
                <a:solidFill>
                  <a:srgbClr val="045905"/>
                </a:solidFill>
                <a:latin typeface="Calibri" panose="020F0502020204030204" pitchFamily="34" charset="0"/>
                <a:cs typeface="Arial" panose="020B0604020202020204" pitchFamily="34" charset="0"/>
              </a:rPr>
              <a:t>ollaboratives</a:t>
            </a:r>
            <a:r>
              <a:rPr lang="en-GB" sz="2600" i="1" dirty="0" smtClean="0">
                <a:solidFill>
                  <a:srgbClr val="045905"/>
                </a:solidFill>
                <a:latin typeface="Calibri" panose="020F0502020204030204" pitchFamily="34" charset="0"/>
                <a:cs typeface="Arial" panose="020B0604020202020204" pitchFamily="34" charset="0"/>
              </a:rPr>
              <a:t> are being established with a focus on supporting teachers and other school staff to improve educational attainment</a:t>
            </a:r>
          </a:p>
          <a:p>
            <a:pPr marL="457200" indent="-457200">
              <a:buFont typeface="Arial" panose="020B0604020202020204" pitchFamily="34" charset="0"/>
              <a:buChar char="•"/>
            </a:pPr>
            <a:r>
              <a:rPr lang="en-GB" sz="2600" i="1" dirty="0" smtClean="0">
                <a:solidFill>
                  <a:srgbClr val="045905"/>
                </a:solidFill>
                <a:latin typeface="Calibri" panose="020F0502020204030204" pitchFamily="34" charset="0"/>
                <a:cs typeface="Arial" panose="020B0604020202020204" pitchFamily="34" charset="0"/>
              </a:rPr>
              <a:t>Advice to drive forward improvement;</a:t>
            </a:r>
          </a:p>
          <a:p>
            <a:pPr marL="457200" indent="-457200">
              <a:buFont typeface="Arial" panose="020B0604020202020204" pitchFamily="34" charset="0"/>
              <a:buChar char="•"/>
            </a:pPr>
            <a:r>
              <a:rPr lang="en-GB" sz="2600" i="1" dirty="0" smtClean="0">
                <a:solidFill>
                  <a:srgbClr val="045905"/>
                </a:solidFill>
                <a:latin typeface="Calibri" panose="020F0502020204030204" pitchFamily="34" charset="0"/>
                <a:cs typeface="Arial" panose="020B0604020202020204" pitchFamily="34" charset="0"/>
              </a:rPr>
              <a:t>Make use of all available evidence and data;</a:t>
            </a:r>
          </a:p>
          <a:p>
            <a:pPr marL="457200" indent="-457200">
              <a:buFont typeface="Arial" panose="020B0604020202020204" pitchFamily="34" charset="0"/>
              <a:buChar char="•"/>
            </a:pPr>
            <a:r>
              <a:rPr lang="en-GB" sz="2600" i="1" dirty="0" smtClean="0">
                <a:solidFill>
                  <a:srgbClr val="045905"/>
                </a:solidFill>
                <a:latin typeface="Calibri" panose="020F0502020204030204" pitchFamily="34" charset="0"/>
                <a:cs typeface="Arial" panose="020B0604020202020204" pitchFamily="34" charset="0"/>
              </a:rPr>
              <a:t>Ensure teachers access the practica</a:t>
            </a:r>
            <a:r>
              <a:rPr lang="en-GB" sz="2600" i="1" dirty="0">
                <a:solidFill>
                  <a:srgbClr val="045905"/>
                </a:solidFill>
                <a:latin typeface="Calibri" panose="020F0502020204030204" pitchFamily="34" charset="0"/>
                <a:cs typeface="Arial" panose="020B0604020202020204" pitchFamily="34" charset="0"/>
              </a:rPr>
              <a:t>l</a:t>
            </a:r>
            <a:r>
              <a:rPr lang="en-GB" sz="2600" i="1" dirty="0" smtClean="0">
                <a:solidFill>
                  <a:srgbClr val="045905"/>
                </a:solidFill>
                <a:latin typeface="Calibri" panose="020F0502020204030204" pitchFamily="34" charset="0"/>
                <a:cs typeface="Arial" panose="020B0604020202020204" pitchFamily="34" charset="0"/>
              </a:rPr>
              <a:t> improvement support they need, when they need it.</a:t>
            </a:r>
          </a:p>
          <a:p>
            <a:pPr marL="457200" indent="-457200" algn="just">
              <a:buFont typeface="Arial" panose="020B0604020202020204" pitchFamily="34" charset="0"/>
              <a:buChar char="•"/>
            </a:pPr>
            <a:endParaRPr lang="en-GB" sz="2600" dirty="0">
              <a:solidFill>
                <a:srgbClr val="045905"/>
              </a:solidFill>
              <a:latin typeface="Calibri" panose="020F0502020204030204" pitchFamily="34" charset="0"/>
            </a:endParaRPr>
          </a:p>
        </p:txBody>
      </p:sp>
      <p:sp>
        <p:nvSpPr>
          <p:cNvPr id="5" name="TextBox 4"/>
          <p:cNvSpPr txBox="1"/>
          <p:nvPr/>
        </p:nvSpPr>
        <p:spPr>
          <a:xfrm>
            <a:off x="1032244" y="289282"/>
            <a:ext cx="7436544" cy="1446550"/>
          </a:xfrm>
          <a:prstGeom prst="rect">
            <a:avLst/>
          </a:prstGeom>
          <a:noFill/>
        </p:spPr>
        <p:txBody>
          <a:bodyPr wrap="square" rtlCol="0">
            <a:spAutoFit/>
          </a:bodyPr>
          <a:lstStyle/>
          <a:p>
            <a:pPr algn="ctr"/>
            <a:r>
              <a:rPr lang="en-US" sz="4400" b="1" dirty="0" smtClean="0">
                <a:solidFill>
                  <a:srgbClr val="006647"/>
                </a:solidFill>
                <a:latin typeface="Calibri Light" charset="0"/>
                <a:ea typeface="Calibri Light" charset="0"/>
                <a:cs typeface="Calibri Light" charset="0"/>
              </a:rPr>
              <a:t>Developing Improvement </a:t>
            </a:r>
            <a:r>
              <a:rPr lang="en-US" sz="4400" b="1" dirty="0" err="1" smtClean="0">
                <a:solidFill>
                  <a:srgbClr val="006647"/>
                </a:solidFill>
                <a:latin typeface="Calibri Light" charset="0"/>
                <a:ea typeface="Calibri Light" charset="0"/>
                <a:cs typeface="Calibri Light" charset="0"/>
              </a:rPr>
              <a:t>Collaboratives</a:t>
            </a:r>
            <a:r>
              <a:rPr lang="en-US" sz="4400" b="1" dirty="0" smtClean="0">
                <a:solidFill>
                  <a:srgbClr val="006647"/>
                </a:solidFill>
                <a:latin typeface="Calibri Light" charset="0"/>
                <a:ea typeface="Calibri Light" charset="0"/>
                <a:cs typeface="Calibri Light" charset="0"/>
              </a:rPr>
              <a:t> - ICs</a:t>
            </a:r>
            <a:endParaRPr lang="en-US" sz="4400" b="1" dirty="0">
              <a:solidFill>
                <a:srgbClr val="006647"/>
              </a:solidFill>
              <a:latin typeface="Calibri Light" charset="0"/>
              <a:ea typeface="Calibri Light" charset="0"/>
              <a:cs typeface="Calibri Light" charset="0"/>
            </a:endParaRPr>
          </a:p>
        </p:txBody>
      </p:sp>
    </p:spTree>
    <p:extLst>
      <p:ext uri="{BB962C8B-B14F-4D97-AF65-F5344CB8AC3E}">
        <p14:creationId xmlns:p14="http://schemas.microsoft.com/office/powerpoint/2010/main" val="7796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660525" y="3286125"/>
            <a:ext cx="184150" cy="457200"/>
          </a:xfrm>
          <a:prstGeom prst="rect">
            <a:avLst/>
          </a:prstGeom>
          <a:noFill/>
          <a:ln w="9525">
            <a:noFill/>
            <a:miter lim="800000"/>
            <a:headEnd/>
            <a:tailEnd/>
          </a:ln>
          <a:effectLst/>
        </p:spPr>
        <p:txBody>
          <a:bodyPr wrap="none">
            <a:spAutoFit/>
          </a:bodyPr>
          <a:lstStyle/>
          <a:p>
            <a:endParaRPr lang="en-US">
              <a:solidFill>
                <a:srgbClr val="000000"/>
              </a:solidFill>
            </a:endParaRPr>
          </a:p>
        </p:txBody>
      </p:sp>
      <p:sp>
        <p:nvSpPr>
          <p:cNvPr id="8" name="TextBox 7"/>
          <p:cNvSpPr txBox="1"/>
          <p:nvPr/>
        </p:nvSpPr>
        <p:spPr>
          <a:xfrm>
            <a:off x="-952931" y="271016"/>
            <a:ext cx="11118862" cy="769441"/>
          </a:xfrm>
          <a:prstGeom prst="rect">
            <a:avLst/>
          </a:prstGeom>
          <a:noFill/>
        </p:spPr>
        <p:txBody>
          <a:bodyPr wrap="square" rtlCol="0">
            <a:spAutoFit/>
          </a:bodyPr>
          <a:lstStyle/>
          <a:p>
            <a:pPr algn="ctr"/>
            <a:r>
              <a:rPr lang="en-US" sz="4400" b="1" dirty="0" smtClean="0">
                <a:solidFill>
                  <a:srgbClr val="006647"/>
                </a:solidFill>
                <a:latin typeface="Calibri Light" charset="0"/>
                <a:ea typeface="Calibri Light" charset="0"/>
                <a:cs typeface="Calibri Light" charset="0"/>
              </a:rPr>
              <a:t>What does it mean for schools?</a:t>
            </a:r>
            <a:endParaRPr lang="en-US" sz="4400" b="1" dirty="0">
              <a:solidFill>
                <a:srgbClr val="006647"/>
              </a:solidFill>
              <a:latin typeface="Calibri Light" charset="0"/>
              <a:ea typeface="Calibri Light" charset="0"/>
              <a:cs typeface="Calibri Light" charset="0"/>
            </a:endParaRPr>
          </a:p>
        </p:txBody>
      </p:sp>
      <p:sp>
        <p:nvSpPr>
          <p:cNvPr id="3" name="Subtitle 2"/>
          <p:cNvSpPr>
            <a:spLocks noGrp="1"/>
          </p:cNvSpPr>
          <p:nvPr>
            <p:ph type="subTitle" idx="1"/>
          </p:nvPr>
        </p:nvSpPr>
        <p:spPr>
          <a:xfrm>
            <a:off x="683568" y="1772816"/>
            <a:ext cx="7088832" cy="3217912"/>
          </a:xfrm>
        </p:spPr>
        <p:txBody>
          <a:bodyPr/>
          <a:lstStyle/>
          <a:p>
            <a:pPr marL="457200" indent="-457200">
              <a:buFont typeface="Arial" panose="020B0604020202020204" pitchFamily="34" charset="0"/>
              <a:buChar char="•"/>
            </a:pPr>
            <a:r>
              <a:rPr lang="en-GB" i="1" dirty="0" smtClean="0"/>
              <a:t>Schools to be able to access the support for the improvement they require</a:t>
            </a:r>
          </a:p>
        </p:txBody>
      </p:sp>
    </p:spTree>
    <p:extLst>
      <p:ext uri="{BB962C8B-B14F-4D97-AF65-F5344CB8AC3E}">
        <p14:creationId xmlns:p14="http://schemas.microsoft.com/office/powerpoint/2010/main" val="29750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096" y="620688"/>
            <a:ext cx="7772400" cy="938535"/>
          </a:xfrm>
        </p:spPr>
        <p:txBody>
          <a:bodyPr/>
          <a:lstStyle/>
          <a:p>
            <a:r>
              <a:rPr lang="en-GB" dirty="0" smtClean="0"/>
              <a:t>Collaborative Priorities</a:t>
            </a:r>
            <a:endParaRPr lang="en-GB" dirty="0"/>
          </a:p>
        </p:txBody>
      </p:sp>
      <p:sp>
        <p:nvSpPr>
          <p:cNvPr id="3" name="Subtitle 2"/>
          <p:cNvSpPr>
            <a:spLocks noGrp="1"/>
          </p:cNvSpPr>
          <p:nvPr>
            <p:ph type="subTitle" idx="1"/>
          </p:nvPr>
        </p:nvSpPr>
        <p:spPr>
          <a:xfrm>
            <a:off x="755576" y="2060848"/>
            <a:ext cx="7088832" cy="3217912"/>
          </a:xfrm>
        </p:spPr>
        <p:txBody>
          <a:bodyPr/>
          <a:lstStyle/>
          <a:p>
            <a:pPr marL="457200" indent="-457200">
              <a:buFont typeface="Arial" panose="020B0604020202020204" pitchFamily="34" charset="0"/>
              <a:buChar char="•"/>
            </a:pPr>
            <a:r>
              <a:rPr lang="en-GB" i="1" dirty="0" smtClean="0"/>
              <a:t>Performance and improvement;</a:t>
            </a:r>
          </a:p>
          <a:p>
            <a:pPr marL="457200" indent="-457200">
              <a:buFont typeface="Arial" panose="020B0604020202020204" pitchFamily="34" charset="0"/>
              <a:buChar char="•"/>
            </a:pPr>
            <a:r>
              <a:rPr lang="en-GB" i="1" dirty="0" smtClean="0"/>
              <a:t>Literacy;</a:t>
            </a:r>
          </a:p>
          <a:p>
            <a:pPr marL="457200" indent="-457200">
              <a:buFont typeface="Arial" panose="020B0604020202020204" pitchFamily="34" charset="0"/>
              <a:buChar char="•"/>
            </a:pPr>
            <a:r>
              <a:rPr lang="en-GB" i="1" dirty="0" smtClean="0"/>
              <a:t>Numeracy;</a:t>
            </a:r>
          </a:p>
          <a:p>
            <a:pPr marL="457200" indent="-457200">
              <a:buFont typeface="Arial" panose="020B0604020202020204" pitchFamily="34" charset="0"/>
              <a:buChar char="•"/>
            </a:pPr>
            <a:r>
              <a:rPr lang="en-GB" i="1" dirty="0" smtClean="0"/>
              <a:t>Early Learning and Childcare;</a:t>
            </a:r>
          </a:p>
          <a:p>
            <a:pPr marL="457200" indent="-457200">
              <a:buFont typeface="Arial" panose="020B0604020202020204" pitchFamily="34" charset="0"/>
              <a:buChar char="•"/>
            </a:pPr>
            <a:r>
              <a:rPr lang="en-GB" i="1" dirty="0" smtClean="0"/>
              <a:t>Professional learning and leadership learning</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73877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120" y="548680"/>
            <a:ext cx="7772400" cy="938535"/>
          </a:xfrm>
        </p:spPr>
        <p:txBody>
          <a:bodyPr/>
          <a:lstStyle/>
          <a:p>
            <a:r>
              <a:rPr lang="en-GB" dirty="0" smtClean="0"/>
              <a:t>Consultation process</a:t>
            </a:r>
            <a:endParaRPr lang="en-GB" dirty="0"/>
          </a:p>
        </p:txBody>
      </p:sp>
      <p:sp>
        <p:nvSpPr>
          <p:cNvPr id="3" name="Subtitle 2"/>
          <p:cNvSpPr>
            <a:spLocks noGrp="1"/>
          </p:cNvSpPr>
          <p:nvPr>
            <p:ph type="subTitle" idx="1"/>
          </p:nvPr>
        </p:nvSpPr>
        <p:spPr>
          <a:xfrm>
            <a:off x="1691680" y="1700808"/>
            <a:ext cx="7088832" cy="3217912"/>
          </a:xfrm>
        </p:spPr>
        <p:txBody>
          <a:bodyPr/>
          <a:lstStyle/>
          <a:p>
            <a:pPr marL="457200" indent="-457200">
              <a:buFont typeface="Arial" panose="020B0604020202020204" pitchFamily="34" charset="0"/>
              <a:buChar char="•"/>
            </a:pPr>
            <a:r>
              <a:rPr lang="en-GB" i="1" dirty="0" err="1" smtClean="0"/>
              <a:t>Headteachers</a:t>
            </a:r>
            <a:endParaRPr lang="en-GB" i="1" dirty="0" smtClean="0"/>
          </a:p>
          <a:p>
            <a:pPr marL="457200" indent="-457200">
              <a:buFont typeface="Arial" panose="020B0604020202020204" pitchFamily="34" charset="0"/>
              <a:buChar char="•"/>
            </a:pPr>
            <a:r>
              <a:rPr lang="en-GB" i="1" dirty="0" smtClean="0"/>
              <a:t>Teachers</a:t>
            </a:r>
          </a:p>
          <a:p>
            <a:pPr marL="457200" indent="-457200">
              <a:buFont typeface="Arial" panose="020B0604020202020204" pitchFamily="34" charset="0"/>
              <a:buChar char="•"/>
            </a:pPr>
            <a:r>
              <a:rPr lang="en-GB" i="1" dirty="0" smtClean="0"/>
              <a:t>Parent Councils</a:t>
            </a:r>
          </a:p>
          <a:p>
            <a:pPr marL="457200" indent="-457200">
              <a:buFont typeface="Arial" panose="020B0604020202020204" pitchFamily="34" charset="0"/>
              <a:buChar char="•"/>
            </a:pPr>
            <a:r>
              <a:rPr lang="en-GB" i="1" dirty="0" smtClean="0"/>
              <a:t>Pupil Councils</a:t>
            </a:r>
          </a:p>
          <a:p>
            <a:pPr marL="457200" indent="-457200">
              <a:buFont typeface="Arial" panose="020B0604020202020204" pitchFamily="34" charset="0"/>
              <a:buChar char="•"/>
            </a:pPr>
            <a:r>
              <a:rPr lang="en-GB" i="1" dirty="0" smtClean="0"/>
              <a:t>Communities</a:t>
            </a:r>
            <a:endParaRPr lang="en-GB" i="1" dirty="0"/>
          </a:p>
        </p:txBody>
      </p:sp>
    </p:spTree>
    <p:extLst>
      <p:ext uri="{BB962C8B-B14F-4D97-AF65-F5344CB8AC3E}">
        <p14:creationId xmlns:p14="http://schemas.microsoft.com/office/powerpoint/2010/main" val="276359830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TotalTime>
  <Words>442</Words>
  <Application>Microsoft Office PowerPoint</Application>
  <PresentationFormat>On-screen Show (4:3)</PresentationFormat>
  <Paragraphs>55</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Blank Presentation</vt:lpstr>
      <vt:lpstr>1_Blank Presentation</vt:lpstr>
      <vt:lpstr>PowerPoint Presentation</vt:lpstr>
      <vt:lpstr>PowerPoint Presentation</vt:lpstr>
      <vt:lpstr>PowerPoint Presentation</vt:lpstr>
      <vt:lpstr>PowerPoint Presentation</vt:lpstr>
      <vt:lpstr>PowerPoint Presentation</vt:lpstr>
      <vt:lpstr>Collaborative Priorities</vt:lpstr>
      <vt:lpstr>Consultation process</vt:lpstr>
    </vt:vector>
  </TitlesOfParts>
  <Company>閈]皤逄懘뿿�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paul wilkins</dc:creator>
  <cp:lastModifiedBy>Laura Gallagher</cp:lastModifiedBy>
  <cp:revision>162</cp:revision>
  <cp:lastPrinted>2017-12-05T15:57:45Z</cp:lastPrinted>
  <dcterms:created xsi:type="dcterms:W3CDTF">2006-09-28T15:24:01Z</dcterms:created>
  <dcterms:modified xsi:type="dcterms:W3CDTF">2018-02-01T14:25:34Z</dcterms:modified>
</cp:coreProperties>
</file>