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67" r:id="rId9"/>
  </p:sldIdLst>
  <p:sldSz cx="9144000" cy="6858000" type="screen4x3"/>
  <p:notesSz cx="6858000" cy="9144000"/>
  <p:embeddedFontLst>
    <p:embeddedFont>
      <p:font typeface="Twinkl" charset="0"/>
      <p:regular r:id="rId12"/>
      <p:bold r:id="rId13"/>
    </p:embeddedFont>
    <p:embeddedFont>
      <p:font typeface="Calibri Light" pitchFamily="34" charset="0"/>
      <p:regular r:id="rId14"/>
      <p:italic r:id="rId15"/>
    </p:embeddedFont>
    <p:embeddedFont>
      <p:font typeface="Roboto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winkl SemiBold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DFD"/>
    <a:srgbClr val="31B7BC"/>
    <a:srgbClr val="86BD34"/>
    <a:srgbClr val="8CC84D"/>
    <a:srgbClr val="E6E6E6"/>
    <a:srgbClr val="F9B000"/>
    <a:srgbClr val="C6C6C6"/>
    <a:srgbClr val="DE1E5A"/>
    <a:srgbClr val="18A0DB"/>
    <a:srgbClr val="BC01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02" autoAdjust="0"/>
  </p:normalViewPr>
  <p:slideViewPr>
    <p:cSldViewPr snapToGrid="0" showGuides="1">
      <p:cViewPr>
        <p:scale>
          <a:sx n="67" d="100"/>
          <a:sy n="67" d="100"/>
        </p:scale>
        <p:origin x="-2256" y="-834"/>
      </p:cViewPr>
      <p:guideLst>
        <p:guide orient="horz" pos="2160"/>
        <p:guide orient="horz" pos="3974"/>
        <p:guide orient="horz" pos="346"/>
        <p:guide orient="horz" pos="482"/>
        <p:guide orient="horz" pos="3816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>
                <a:latin typeface="Roboto" panose="02000000000000000000" pitchFamily="2" charset="0"/>
                <a:ea typeface="Roboto" panose="02000000000000000000" pitchFamily="2" charset="0"/>
              </a:rPr>
              <a:t>Teacher notes:</a:t>
            </a:r>
          </a:p>
          <a:p>
            <a:r>
              <a:rPr lang="en-GB" sz="1050" dirty="0">
                <a:latin typeface="Roboto" panose="02000000000000000000" pitchFamily="2" charset="0"/>
                <a:ea typeface="Roboto" panose="02000000000000000000" pitchFamily="2" charset="0"/>
              </a:rPr>
              <a:t>What</a:t>
            </a:r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 is the scale of the block graph? How do you know?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What does one block represent?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How many of each sport did the children choose?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Explain how you can work out the difference of two blocks.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How will you find out how many children in total?</a:t>
            </a:r>
            <a:endParaRPr lang="en-GB" sz="105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657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Teacher notes: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What is the scale of the block graph? How do you know?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What does one block represent?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How many of each animal did the children see?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Explain how you can work out the difference of two blocks.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How will you find out how many animals in total?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560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What</a:t>
            </a:r>
            <a:r>
              <a:rPr lang="en-GB" baseline="0" dirty="0"/>
              <a:t> is the scale of the block graph? How do you know?</a:t>
            </a:r>
          </a:p>
          <a:p>
            <a:endParaRPr lang="en-GB" baseline="0" dirty="0"/>
          </a:p>
          <a:p>
            <a:r>
              <a:rPr lang="en-GB" baseline="0" dirty="0"/>
              <a:t>What does one block represent?</a:t>
            </a:r>
          </a:p>
          <a:p>
            <a:endParaRPr lang="en-GB" baseline="0" dirty="0"/>
          </a:p>
          <a:p>
            <a:r>
              <a:rPr lang="en-GB" baseline="0" dirty="0"/>
              <a:t>How many of each chocolate wrapper did Sam sort?</a:t>
            </a:r>
          </a:p>
          <a:p>
            <a:endParaRPr lang="en-GB" baseline="0" dirty="0"/>
          </a:p>
          <a:p>
            <a:r>
              <a:rPr lang="en-GB" baseline="0" dirty="0"/>
              <a:t>Explain how you can work out the difference of two blocks.</a:t>
            </a:r>
          </a:p>
          <a:p>
            <a:endParaRPr lang="en-GB" baseline="0" dirty="0"/>
          </a:p>
          <a:p>
            <a:r>
              <a:rPr lang="en-GB" baseline="0" dirty="0"/>
              <a:t>How will you find out how many chocolates in total?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2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What</a:t>
            </a:r>
            <a:r>
              <a:rPr lang="en-GB" baseline="0" dirty="0"/>
              <a:t> is the scale of the block graph? How do you know?</a:t>
            </a:r>
          </a:p>
          <a:p>
            <a:endParaRPr lang="en-GB" baseline="0" dirty="0"/>
          </a:p>
          <a:p>
            <a:r>
              <a:rPr lang="en-GB" baseline="0" dirty="0"/>
              <a:t>What does one block represent?</a:t>
            </a:r>
          </a:p>
          <a:p>
            <a:endParaRPr lang="en-GB" baseline="0" dirty="0"/>
          </a:p>
          <a:p>
            <a:r>
              <a:rPr lang="en-GB" baseline="0" dirty="0"/>
              <a:t>How long did Mark play video games each day?</a:t>
            </a:r>
          </a:p>
          <a:p>
            <a:endParaRPr lang="en-GB" baseline="0" dirty="0"/>
          </a:p>
          <a:p>
            <a:r>
              <a:rPr lang="en-GB" baseline="0" dirty="0"/>
              <a:t>Explain how you can work out the difference of two blocks.</a:t>
            </a:r>
          </a:p>
          <a:p>
            <a:endParaRPr lang="en-GB" baseline="0" dirty="0"/>
          </a:p>
          <a:p>
            <a:r>
              <a:rPr lang="en-GB" baseline="0" dirty="0"/>
              <a:t>How will you find out how long Mark played in total?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143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629723"/>
            <a:ext cx="75824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What does a </a:t>
            </a:r>
            <a:r>
              <a:rPr lang="en-GB" altLang="en-US" sz="2400" b="1" dirty="0"/>
              <a:t>block graph </a:t>
            </a:r>
            <a:r>
              <a:rPr lang="en-GB" altLang="en-US" sz="2400" dirty="0"/>
              <a:t>show?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</a:t>
            </a:r>
            <a:r>
              <a:rPr lang="en-GB" altLang="en-US" b="1" dirty="0"/>
              <a:t>block graph </a:t>
            </a:r>
            <a:r>
              <a:rPr lang="en-GB" altLang="en-US" dirty="0"/>
              <a:t>is a collection of discrete data (values that have no in-between data) that has been input into a visual graph, represented in blocks.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805885" y="3533937"/>
            <a:ext cx="7582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What must a </a:t>
            </a:r>
            <a:r>
              <a:rPr lang="en-GB" altLang="en-US" sz="2400" b="1" dirty="0"/>
              <a:t>block graph </a:t>
            </a:r>
            <a:r>
              <a:rPr lang="en-GB" altLang="en-US" sz="2400" dirty="0"/>
              <a:t>have?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A block graph must always have a </a:t>
            </a:r>
            <a:r>
              <a:rPr lang="en-GB" altLang="en-US" b="1" dirty="0"/>
              <a:t>title</a:t>
            </a:r>
            <a:r>
              <a:rPr lang="en-GB" altLang="en-US" dirty="0"/>
              <a:t> explaining what it shows.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Blocks must be carefully drawn to show the data.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There must be </a:t>
            </a:r>
            <a:r>
              <a:rPr lang="en-GB" altLang="en-US" b="1" dirty="0"/>
              <a:t>no gap </a:t>
            </a:r>
            <a:r>
              <a:rPr lang="en-GB" altLang="en-US" dirty="0"/>
              <a:t>between each bar.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Each bar must be the </a:t>
            </a:r>
            <a:r>
              <a:rPr lang="en-GB" altLang="en-US" b="1" dirty="0"/>
              <a:t>same width</a:t>
            </a:r>
            <a:r>
              <a:rPr lang="en-GB" altLang="en-US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629723"/>
            <a:ext cx="7582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How do you represent the data in a </a:t>
            </a:r>
            <a:r>
              <a:rPr lang="en-GB" altLang="en-US" sz="2400" b="1" dirty="0"/>
              <a:t>block graph</a:t>
            </a:r>
            <a:r>
              <a:rPr lang="en-GB" altLang="en-US" sz="2400" dirty="0"/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</a:t>
            </a:r>
            <a:r>
              <a:rPr lang="en-GB" altLang="en-US" b="1" dirty="0"/>
              <a:t>number line </a:t>
            </a:r>
            <a:r>
              <a:rPr lang="en-GB" altLang="en-US" dirty="0"/>
              <a:t>is marked on the </a:t>
            </a:r>
            <a:r>
              <a:rPr lang="en-GB" altLang="en-US" b="1" dirty="0"/>
              <a:t>vertical</a:t>
            </a:r>
            <a:r>
              <a:rPr lang="en-GB" altLang="en-US" dirty="0"/>
              <a:t> axis (y). The scale of this number line is chosen based on the data range.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/>
              <a:t>data categories </a:t>
            </a:r>
            <a:r>
              <a:rPr lang="en-GB" altLang="en-US" dirty="0"/>
              <a:t>are organised on the </a:t>
            </a:r>
            <a:r>
              <a:rPr lang="en-GB" altLang="en-US" b="1" dirty="0"/>
              <a:t>horizontal</a:t>
            </a:r>
            <a:r>
              <a:rPr lang="en-GB" altLang="en-US" dirty="0"/>
              <a:t> axis (x).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Each axis must have a </a:t>
            </a:r>
            <a:r>
              <a:rPr lang="en-GB" altLang="en-US" b="1" dirty="0"/>
              <a:t>label</a:t>
            </a:r>
            <a:r>
              <a:rPr lang="en-GB" altLang="en-US" dirty="0"/>
              <a:t> explaining what it shows.</a:t>
            </a:r>
          </a:p>
        </p:txBody>
      </p:sp>
    </p:spTree>
    <p:extLst>
      <p:ext uri="{BB962C8B-B14F-4D97-AF65-F5344CB8AC3E}">
        <p14:creationId xmlns:p14="http://schemas.microsoft.com/office/powerpoint/2010/main" xmlns="" val="19106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51" t="10962" r="2838" b="33824"/>
          <a:stretch/>
        </p:blipFill>
        <p:spPr>
          <a:xfrm>
            <a:off x="899360" y="2320263"/>
            <a:ext cx="3697757" cy="28977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0" y="2388843"/>
            <a:ext cx="3816350" cy="2694044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A carried out a survey about their favourite activities. They recorded the data in this block graph.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6102" y="2468707"/>
            <a:ext cx="37990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popular activity?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children like hockey than netball?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children prefer swimming than football?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Class A has 32 children in total. Explain how you know.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7117" y="2161666"/>
            <a:ext cx="37990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Which was the most popular activity?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Hockey was the most popular activity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How many more children like hockey than netball?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5 children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How many fewer children prefer swimming than football?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4 children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True or false? Class A has 32 children in total. Explain how you know.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en-US" sz="1600" b="1" dirty="0"/>
              <a:t>False. 7 + 5 + 10 + 5 + 3 = 30.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8848" y="2368965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A’s Favourite Activities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8061" y="5094806"/>
            <a:ext cx="2703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Activities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41289" y="3624454"/>
            <a:ext cx="1580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xmlns="" val="41295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5" t="19488" r="7174" b="37583"/>
          <a:stretch/>
        </p:blipFill>
        <p:spPr>
          <a:xfrm>
            <a:off x="1098693" y="2834777"/>
            <a:ext cx="3319767" cy="23534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72608" y="2121910"/>
            <a:ext cx="3915742" cy="3255159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B went to the zoo. They recorded how many zoo animals they saw using a block graph.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232710"/>
            <a:ext cx="3799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common animal?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snakes than giraffes were there?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zebras than snakes were there?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Class B’s most common animal was the snake and the least common was the rhino. Explain your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2608" y="1982764"/>
            <a:ext cx="37990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Which was the most common animal?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snake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snakes than giraffes were there?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10 more snakes than giraffes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zebras than snakes were there?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6 fewer zebras than snakes.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True or false? Class B’s most common animal was the snake and the least common was the rhino. Explain your answer.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False. The most common animal was the snake but the least common was the giraffe as they saw 4 rhinos and 2 giraffes.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8848" y="2505118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Zoo Animals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848" y="5249423"/>
            <a:ext cx="366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Animals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799763" y="3844438"/>
            <a:ext cx="366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Number of Animals Seen</a:t>
            </a:r>
          </a:p>
        </p:txBody>
      </p:sp>
    </p:spTree>
    <p:extLst>
      <p:ext uri="{BB962C8B-B14F-4D97-AF65-F5344CB8AC3E}">
        <p14:creationId xmlns:p14="http://schemas.microsoft.com/office/powerpoint/2010/main" xmlns="" val="11542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32751" y="2247265"/>
            <a:ext cx="3816350" cy="3437917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33230"/>
          <a:stretch/>
        </p:blipFill>
        <p:spPr>
          <a:xfrm>
            <a:off x="1167994" y="1684968"/>
            <a:ext cx="4019238" cy="3794410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Sam had a box of chocolates. She recorded the chocolate wrapper colours in a table and created a block graph of her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6041" y="2319620"/>
            <a:ext cx="37990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common chocolate wrapper colour?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orange wrappers than green wrappers were in the box?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yellow wrappers than blue wrappers were in the box?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If Sam gave half her orange chocolate wrappers to her brother she would have 22 wrappers left. Explain your reason.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4795" y="2002291"/>
            <a:ext cx="39526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Which was the most common chocolate wrapper colour?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Orange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orange wrappers than green wrappers were in the box?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10 more orange wrappers than green wrappers.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yellow wrappers than blue wrappers were in the box?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3 fewer yellow wrappers than blue wrappers.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True or false? If Sam gave half her orange chocolate wrappers to her brother she would have 22 wrappers left. Explain your reason.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True. If she gives half the orange wrappers to her brother, she would have 5 left and 5 + 6 + 4 + 7 = 22.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67994" y="2478294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Sorting Chocolate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0929" y="5299117"/>
            <a:ext cx="2773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Chocolate Wrapper Colours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41250" y="3599685"/>
            <a:ext cx="1641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Number of Chocolate Wrappers in the Box</a:t>
            </a:r>
          </a:p>
        </p:txBody>
      </p:sp>
    </p:spTree>
    <p:extLst>
      <p:ext uri="{BB962C8B-B14F-4D97-AF65-F5344CB8AC3E}">
        <p14:creationId xmlns:p14="http://schemas.microsoft.com/office/powerpoint/2010/main" xmlns="" val="39952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7" t="19194" r="21738" b="27063"/>
          <a:stretch/>
        </p:blipFill>
        <p:spPr>
          <a:xfrm>
            <a:off x="893248" y="2929710"/>
            <a:ext cx="3688691" cy="23263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76732" y="2173499"/>
            <a:ext cx="4032250" cy="3653072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Mark likes to play video games. He recorded the time he spent playing video games at home last week.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232710"/>
            <a:ext cx="37990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On which day did Mark play video games the most?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minutes did Mark play video games on Saturday than on Tuesday?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minutes did Mark play video games on Wednesday than on Friday?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Mark played video games twice as long on Monday than Wednesday. Explain your reason.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7618" y="2151727"/>
            <a:ext cx="4032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On which day did Mark play video games the most?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Saturday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minutes did Mark play video games on Saturday than on Tuesday?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40 minutes more on Saturday than Tuesday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minutes did Mark play video games on Wednesday than on Friday?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70 minutes fewer on Wednesday than Friday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True or false? Mark played video games twice as long on Monday than Wednesday. Explain your reason.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True. He played for 40 minutes on Monday and 20 minutes on Wednesday. 40 is double 20.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99031" y="2534935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Playing Video Games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2331" y="4941314"/>
            <a:ext cx="3051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Day of the Week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21410" y="3643339"/>
            <a:ext cx="1282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xmlns="" val="8646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494</TotalTime>
  <Words>1075</Words>
  <Application>Microsoft Office PowerPoint</Application>
  <PresentationFormat>On-screen Show (4:3)</PresentationFormat>
  <Paragraphs>154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Twinkl</vt:lpstr>
      <vt:lpstr>Calibri Light</vt:lpstr>
      <vt:lpstr>Roboto</vt:lpstr>
      <vt:lpstr>Calibri</vt:lpstr>
      <vt:lpstr>Sassoon Infant Rg</vt:lpstr>
      <vt:lpstr>Twinkl SemiBold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Graeme  Brown</cp:lastModifiedBy>
  <cp:revision>54</cp:revision>
  <dcterms:created xsi:type="dcterms:W3CDTF">2017-03-10T14:24:38Z</dcterms:created>
  <dcterms:modified xsi:type="dcterms:W3CDTF">2020-06-11T15:27:50Z</dcterms:modified>
</cp:coreProperties>
</file>