
<file path=[Content_Types].xml><?xml version="1.0" encoding="utf-8"?>
<Types xmlns="http://schemas.openxmlformats.org/package/2006/content-types">
  <Default Extension="png" ContentType="image/png"/>
  <Default Extension="jpeg" ContentType="image/jpeg"/>
  <Default Extension="m4a" ContentType="audio/unknown"/>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handoutMasterIdLst>
    <p:handoutMasterId r:id="rId10"/>
  </p:handoutMasterIdLst>
  <p:sldIdLst>
    <p:sldId id="258" r:id="rId2"/>
    <p:sldId id="273" r:id="rId3"/>
    <p:sldId id="266" r:id="rId4"/>
    <p:sldId id="267" r:id="rId5"/>
    <p:sldId id="268" r:id="rId6"/>
    <p:sldId id="269" r:id="rId7"/>
    <p:sldId id="270" r:id="rId8"/>
    <p:sldId id="272" r:id="rId9"/>
  </p:sldIdLst>
  <p:sldSz cx="9144000" cy="6858000" type="screen4x3"/>
  <p:notesSz cx="6858000" cy="9144000"/>
  <p:embeddedFontLst>
    <p:embeddedFont>
      <p:font typeface="Sassoon Infant Md" panose="02000603050000020003" charset="0"/>
      <p:regular r:id="rId11"/>
    </p:embeddedFont>
    <p:embeddedFont>
      <p:font typeface="Calibri" panose="020F0502020204030204" pitchFamily="34" charset="0"/>
      <p:regular r:id="rId12"/>
      <p:bold r:id="rId13"/>
      <p:italic r:id="rId14"/>
      <p:boldItalic r:id="rId15"/>
    </p:embeddedFont>
    <p:embeddedFont>
      <p:font typeface="Sassoon Infant Rg" panose="02000503030000020003" charset="0"/>
      <p:regular r:id="rId16"/>
      <p:bold r:id="rId17"/>
    </p:embeddedFont>
    <p:embeddedFont>
      <p:font typeface="Comic Sans MS" panose="030F0702030302020204" pitchFamily="66" charset="0"/>
      <p:regular r:id="rId18"/>
      <p:bold r:id="rId19"/>
      <p:italic r:id="rId20"/>
      <p:boldItalic r:id="rId21"/>
    </p:embeddedFont>
  </p:embeddedFontLst>
  <p:defaultTextStyle>
    <a:defPPr>
      <a:defRPr lang="en-US"/>
    </a:defPPr>
    <a:lvl1pPr algn="l" rtl="0" eaLnBrk="0" fontAlgn="base" hangingPunct="0">
      <a:spcBef>
        <a:spcPct val="0"/>
      </a:spcBef>
      <a:spcAft>
        <a:spcPct val="0"/>
      </a:spcAft>
      <a:defRPr kern="1200">
        <a:solidFill>
          <a:schemeClr val="tx1"/>
        </a:solidFill>
        <a:latin typeface="Sassoon Infant Rg" pitchFamily="50" charset="0"/>
        <a:ea typeface="+mn-ea"/>
        <a:cs typeface="+mn-cs"/>
      </a:defRPr>
    </a:lvl1pPr>
    <a:lvl2pPr marL="457200" algn="l" rtl="0" eaLnBrk="0" fontAlgn="base" hangingPunct="0">
      <a:spcBef>
        <a:spcPct val="0"/>
      </a:spcBef>
      <a:spcAft>
        <a:spcPct val="0"/>
      </a:spcAft>
      <a:defRPr kern="1200">
        <a:solidFill>
          <a:schemeClr val="tx1"/>
        </a:solidFill>
        <a:latin typeface="Sassoon Infant Rg" pitchFamily="50" charset="0"/>
        <a:ea typeface="+mn-ea"/>
        <a:cs typeface="+mn-cs"/>
      </a:defRPr>
    </a:lvl2pPr>
    <a:lvl3pPr marL="914400" algn="l" rtl="0" eaLnBrk="0" fontAlgn="base" hangingPunct="0">
      <a:spcBef>
        <a:spcPct val="0"/>
      </a:spcBef>
      <a:spcAft>
        <a:spcPct val="0"/>
      </a:spcAft>
      <a:defRPr kern="1200">
        <a:solidFill>
          <a:schemeClr val="tx1"/>
        </a:solidFill>
        <a:latin typeface="Sassoon Infant Rg" pitchFamily="50" charset="0"/>
        <a:ea typeface="+mn-ea"/>
        <a:cs typeface="+mn-cs"/>
      </a:defRPr>
    </a:lvl3pPr>
    <a:lvl4pPr marL="1371600" algn="l" rtl="0" eaLnBrk="0" fontAlgn="base" hangingPunct="0">
      <a:spcBef>
        <a:spcPct val="0"/>
      </a:spcBef>
      <a:spcAft>
        <a:spcPct val="0"/>
      </a:spcAft>
      <a:defRPr kern="1200">
        <a:solidFill>
          <a:schemeClr val="tx1"/>
        </a:solidFill>
        <a:latin typeface="Sassoon Infant Rg" pitchFamily="50" charset="0"/>
        <a:ea typeface="+mn-ea"/>
        <a:cs typeface="+mn-cs"/>
      </a:defRPr>
    </a:lvl4pPr>
    <a:lvl5pPr marL="1828800" algn="l" rtl="0" eaLnBrk="0" fontAlgn="base" hangingPunct="0">
      <a:spcBef>
        <a:spcPct val="0"/>
      </a:spcBef>
      <a:spcAft>
        <a:spcPct val="0"/>
      </a:spcAft>
      <a:defRPr kern="1200">
        <a:solidFill>
          <a:schemeClr val="tx1"/>
        </a:solidFill>
        <a:latin typeface="Sassoon Infant Rg" pitchFamily="50" charset="0"/>
        <a:ea typeface="+mn-ea"/>
        <a:cs typeface="+mn-cs"/>
      </a:defRPr>
    </a:lvl5pPr>
    <a:lvl6pPr marL="2286000" algn="l" defTabSz="914400" rtl="0" eaLnBrk="1" latinLnBrk="0" hangingPunct="1">
      <a:defRPr kern="1200">
        <a:solidFill>
          <a:schemeClr val="tx1"/>
        </a:solidFill>
        <a:latin typeface="Sassoon Infant Rg" pitchFamily="50" charset="0"/>
        <a:ea typeface="+mn-ea"/>
        <a:cs typeface="+mn-cs"/>
      </a:defRPr>
    </a:lvl6pPr>
    <a:lvl7pPr marL="2743200" algn="l" defTabSz="914400" rtl="0" eaLnBrk="1" latinLnBrk="0" hangingPunct="1">
      <a:defRPr kern="1200">
        <a:solidFill>
          <a:schemeClr val="tx1"/>
        </a:solidFill>
        <a:latin typeface="Sassoon Infant Rg" pitchFamily="50" charset="0"/>
        <a:ea typeface="+mn-ea"/>
        <a:cs typeface="+mn-cs"/>
      </a:defRPr>
    </a:lvl7pPr>
    <a:lvl8pPr marL="3200400" algn="l" defTabSz="914400" rtl="0" eaLnBrk="1" latinLnBrk="0" hangingPunct="1">
      <a:defRPr kern="1200">
        <a:solidFill>
          <a:schemeClr val="tx1"/>
        </a:solidFill>
        <a:latin typeface="Sassoon Infant Rg" pitchFamily="50" charset="0"/>
        <a:ea typeface="+mn-ea"/>
        <a:cs typeface="+mn-cs"/>
      </a:defRPr>
    </a:lvl8pPr>
    <a:lvl9pPr marL="3657600" algn="l" defTabSz="914400" rtl="0" eaLnBrk="1" latinLnBrk="0" hangingPunct="1">
      <a:defRPr kern="1200">
        <a:solidFill>
          <a:schemeClr val="tx1"/>
        </a:solidFill>
        <a:latin typeface="Sassoon Infant Rg" pitchFamily="50"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pos="317">
          <p15:clr>
            <a:srgbClr val="A4A3A4"/>
          </p15:clr>
        </p15:guide>
        <p15:guide id="4" orient="horz" pos="3997">
          <p15:clr>
            <a:srgbClr val="A4A3A4"/>
          </p15:clr>
        </p15:guide>
        <p15:guide id="5" pos="5443">
          <p15:clr>
            <a:srgbClr val="A4A3A4"/>
          </p15:clr>
        </p15:guide>
        <p15:guide id="6" orient="horz" pos="323">
          <p15:clr>
            <a:srgbClr val="A4A3A4"/>
          </p15:clr>
        </p15:guide>
        <p15:guide id="7" pos="476">
          <p15:clr>
            <a:srgbClr val="A4A3A4"/>
          </p15:clr>
        </p15:guide>
        <p15:guide id="8" orient="horz" pos="459">
          <p15:clr>
            <a:srgbClr val="A4A3A4"/>
          </p15:clr>
        </p15:guide>
        <p15:guide id="9" orient="horz" pos="3838">
          <p15:clr>
            <a:srgbClr val="A4A3A4"/>
          </p15:clr>
        </p15:guide>
        <p15:guide id="10" pos="52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18C"/>
    <a:srgbClr val="F4C434"/>
    <a:srgbClr val="CDE779"/>
    <a:srgbClr val="643F51"/>
    <a:srgbClr val="FEFBDA"/>
    <a:srgbClr val="FFFFE1"/>
    <a:srgbClr val="FDFDFD"/>
    <a:srgbClr val="AD8C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81" d="100"/>
          <a:sy n="81" d="100"/>
        </p:scale>
        <p:origin x="-1038" y="-36"/>
      </p:cViewPr>
      <p:guideLst>
        <p:guide orient="horz" pos="2160"/>
        <p:guide orient="horz" pos="3997"/>
        <p:guide orient="horz" pos="323"/>
        <p:guide orient="horz" pos="459"/>
        <p:guide orient="horz" pos="3838"/>
        <p:guide pos="2880"/>
        <p:guide pos="317"/>
        <p:guide pos="5443"/>
        <p:guide pos="476"/>
        <p:guide pos="5284"/>
      </p:guideLst>
    </p:cSldViewPr>
  </p:slideViewPr>
  <p:notesTextViewPr>
    <p:cViewPr>
      <p:scale>
        <a:sx n="1" d="1"/>
        <a:sy n="1" d="1"/>
      </p:scale>
      <p:origin x="0" y="0"/>
    </p:cViewPr>
  </p:notesTextViewPr>
  <p:notesViewPr>
    <p:cSldViewPr snapToGrid="0">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viewProps" Target="viewProps.xml"/><Relationship Id="rId10" Type="http://schemas.openxmlformats.org/officeDocument/2006/relationships/handoutMaster" Target="handoutMasters/handout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1331C1E2-9875-4586-8F13-653782DD7C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xmlns="" id="{9E19EC9C-BE92-432D-A739-EFCEEE72900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CE22337-8510-43C8-91F2-48AC6DE7D329}" type="datetimeFigureOut">
              <a:rPr lang="en-GB"/>
              <a:pPr>
                <a:defRPr/>
              </a:pPr>
              <a:t>12/06/2020</a:t>
            </a:fld>
            <a:endParaRPr lang="en-GB"/>
          </a:p>
        </p:txBody>
      </p:sp>
      <p:sp>
        <p:nvSpPr>
          <p:cNvPr id="4" name="Footer Placeholder 3">
            <a:extLst>
              <a:ext uri="{FF2B5EF4-FFF2-40B4-BE49-F238E27FC236}">
                <a16:creationId xmlns:a16="http://schemas.microsoft.com/office/drawing/2014/main" xmlns="" id="{50C71596-B61C-499F-AB26-ED293163A83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xmlns="" id="{3B0CC81A-6007-48C3-82B1-645302F2891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4FCD4BE3-E457-4E1C-82AD-34EBFDAFD94A}" type="slidenum">
              <a:rPr lang="en-GB"/>
              <a:pPr>
                <a:defRPr/>
              </a:pPr>
              <a:t>‹#›</a:t>
            </a:fld>
            <a:endParaRPr lang="en-GB"/>
          </a:p>
        </p:txBody>
      </p:sp>
    </p:spTree>
    <p:extLst>
      <p:ext uri="{BB962C8B-B14F-4D97-AF65-F5344CB8AC3E}">
        <p14:creationId xmlns:p14="http://schemas.microsoft.com/office/powerpoint/2010/main" val="373715346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file:///\\twinkl-nas01\resources\1e%20Topics\Health\T-T-4879-Healthy-Eating-and-Living-Powerpoint"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file:///\\twinkl-nas01\resources\1e%20Topics\Health\T-T-4879-Healthy-Eating-and-Living-Powerpoint"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0085B989-DF8F-4152-A30D-78BBE265C012}"/>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5"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66725" y="1122363"/>
            <a:ext cx="8201025" cy="2387600"/>
          </a:xfrm>
        </p:spPr>
        <p:txBody>
          <a:bodyPr>
            <a:normAutofit/>
          </a:bodyPr>
          <a:lstStyle>
            <a:lvl1pPr algn="ctr">
              <a:defRPr sz="4000">
                <a:latin typeface="Sassoon Infant Md" panose="02000603050000020003" pitchFamily="50" charset="0"/>
              </a:defRPr>
            </a:lvl1pPr>
          </a:lstStyle>
          <a:p>
            <a:r>
              <a:rPr lang="en-US" dirty="0"/>
              <a:t>Click to edit Master title style</a:t>
            </a:r>
          </a:p>
        </p:txBody>
      </p:sp>
      <p:sp>
        <p:nvSpPr>
          <p:cNvPr id="3" name="Subtitle 2"/>
          <p:cNvSpPr>
            <a:spLocks noGrp="1"/>
          </p:cNvSpPr>
          <p:nvPr>
            <p:ph type="subTitle" idx="1"/>
          </p:nvPr>
        </p:nvSpPr>
        <p:spPr>
          <a:xfrm>
            <a:off x="466725" y="3602038"/>
            <a:ext cx="8201025" cy="1655762"/>
          </a:xfrm>
        </p:spPr>
        <p:txBody>
          <a:bodyPr/>
          <a:lstStyle>
            <a:lvl1pPr marL="0" indent="0" algn="ctr">
              <a:buNone/>
              <a:defRPr sz="2400">
                <a:latin typeface="Sassoon Infant Rg" panose="02000503030000020003" pitchFamily="50" charset="0"/>
                <a:ea typeface="Sassoon Infant Rg"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294268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xmlns="" id="{FC96E8CE-6D14-4356-9C78-EECC00443B4A}"/>
              </a:ext>
            </a:extLst>
          </p:cNvPr>
          <p:cNvSpPr/>
          <p:nvPr userDrawn="1"/>
        </p:nvSpPr>
        <p:spPr bwMode="auto">
          <a:xfrm>
            <a:off x="457200" y="438150"/>
            <a:ext cx="8220075" cy="5957888"/>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5" name="Picture 14">
            <a:hlinkClick r:id="rId2" action="ppaction://hlinkfile"/>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8" y="485773"/>
            <a:ext cx="8220075" cy="1595581"/>
          </a:xfrm>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57197" y="2153354"/>
            <a:ext cx="8220075" cy="4242683"/>
          </a:xfrm>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2909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pic>
        <p:nvPicPr>
          <p:cNvPr id="4"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6249" y="549275"/>
            <a:ext cx="8181975" cy="1325563"/>
          </a:xfrm>
          <a:noFill/>
          <a:ln>
            <a:noFill/>
          </a:ln>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81012" y="2014537"/>
            <a:ext cx="8181975" cy="4351338"/>
          </a:xfrm>
          <a:noFill/>
          <a:ln>
            <a:noFill/>
          </a:ln>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4235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BPreplay" panose="02000503000000020004" pitchFamily="50" charset="0"/>
              </a:defRPr>
            </a:lvl1pPr>
          </a:lstStyle>
          <a:p>
            <a:r>
              <a:rPr lang="en-US" dirty="0"/>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BPreplay" panose="02000503000000020004" pitchFamily="50" charset="0"/>
              </a:defRPr>
            </a:lvl1pPr>
          </a:lstStyle>
          <a:p>
            <a:pPr lvl="0"/>
            <a:r>
              <a:rPr lang="en-US" dirty="0"/>
              <a:t>Click to edit Master text styles</a:t>
            </a:r>
          </a:p>
        </p:txBody>
      </p:sp>
    </p:spTree>
    <p:extLst>
      <p:ext uri="{BB962C8B-B14F-4D97-AF65-F5344CB8AC3E}">
        <p14:creationId xmlns:p14="http://schemas.microsoft.com/office/powerpoint/2010/main" val="3962745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1631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4">
            <a:hlinkClick r:id="rId2" action="ppaction://hlinkfile"/>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7697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1" r:id="rId4"/>
    <p:sldLayoutId id="2147483732" r:id="rId5"/>
    <p:sldLayoutId id="2147483736" r:id="rId6"/>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000" kern="1200">
          <a:solidFill>
            <a:srgbClr val="1C1C1C"/>
          </a:solidFill>
          <a:latin typeface="Sassoon Infant Md" panose="02000603050000020003" pitchFamily="50" charset="0"/>
          <a:ea typeface="+mj-ea"/>
          <a:cs typeface="+mj-cs"/>
        </a:defRPr>
      </a:lvl1pPr>
      <a:lvl2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2pPr>
      <a:lvl3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3pPr>
      <a:lvl4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4pPr>
      <a:lvl5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5pPr>
      <a:lvl6pPr marL="457200" algn="l" rtl="0" fontAlgn="base">
        <a:lnSpc>
          <a:spcPct val="90000"/>
        </a:lnSpc>
        <a:spcBef>
          <a:spcPct val="0"/>
        </a:spcBef>
        <a:spcAft>
          <a:spcPct val="0"/>
        </a:spcAft>
        <a:defRPr sz="4000">
          <a:solidFill>
            <a:srgbClr val="1C1C1C"/>
          </a:solidFill>
          <a:latin typeface="Sassoon Infant Md" panose="02000603050000020003" pitchFamily="50" charset="0"/>
        </a:defRPr>
      </a:lvl6pPr>
      <a:lvl7pPr marL="914400" algn="l" rtl="0" fontAlgn="base">
        <a:lnSpc>
          <a:spcPct val="90000"/>
        </a:lnSpc>
        <a:spcBef>
          <a:spcPct val="0"/>
        </a:spcBef>
        <a:spcAft>
          <a:spcPct val="0"/>
        </a:spcAft>
        <a:defRPr sz="4000">
          <a:solidFill>
            <a:srgbClr val="1C1C1C"/>
          </a:solidFill>
          <a:latin typeface="Sassoon Infant Md" panose="02000603050000020003" pitchFamily="50" charset="0"/>
        </a:defRPr>
      </a:lvl7pPr>
      <a:lvl8pPr marL="1371600" algn="l" rtl="0" fontAlgn="base">
        <a:lnSpc>
          <a:spcPct val="90000"/>
        </a:lnSpc>
        <a:spcBef>
          <a:spcPct val="0"/>
        </a:spcBef>
        <a:spcAft>
          <a:spcPct val="0"/>
        </a:spcAft>
        <a:defRPr sz="4000">
          <a:solidFill>
            <a:srgbClr val="1C1C1C"/>
          </a:solidFill>
          <a:latin typeface="Sassoon Infant Md" panose="02000603050000020003" pitchFamily="50" charset="0"/>
        </a:defRPr>
      </a:lvl8pPr>
      <a:lvl9pPr marL="1828800" algn="l" rtl="0" fontAlgn="base">
        <a:lnSpc>
          <a:spcPct val="90000"/>
        </a:lnSpc>
        <a:spcBef>
          <a:spcPct val="0"/>
        </a:spcBef>
        <a:spcAft>
          <a:spcPct val="0"/>
        </a:spcAft>
        <a:defRPr sz="4000">
          <a:solidFill>
            <a:srgbClr val="1C1C1C"/>
          </a:solidFill>
          <a:latin typeface="Sassoon Infant Md" panose="02000603050000020003" pitchFamily="50"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18.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9.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AC6362E-F96D-4AF6-939B-BC303FB5125A}"/>
              </a:ext>
            </a:extLst>
          </p:cNvPr>
          <p:cNvSpPr/>
          <p:nvPr/>
        </p:nvSpPr>
        <p:spPr>
          <a:xfrm>
            <a:off x="0" y="2181225"/>
            <a:ext cx="9144000" cy="2019300"/>
          </a:xfrm>
          <a:prstGeom prst="rect">
            <a:avLst/>
          </a:prstGeom>
          <a:solidFill>
            <a:srgbClr val="F4C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171" name="Title 7"/>
          <p:cNvSpPr>
            <a:spLocks noGrp="1"/>
          </p:cNvSpPr>
          <p:nvPr>
            <p:ph type="title" idx="4294967295"/>
          </p:nvPr>
        </p:nvSpPr>
        <p:spPr>
          <a:xfrm>
            <a:off x="628650" y="2528888"/>
            <a:ext cx="7886700" cy="1323975"/>
          </a:xfrm>
        </p:spPr>
        <p:txBody>
          <a:bodyPr lIns="0" tIns="0" rIns="0" bIns="0"/>
          <a:lstStyle/>
          <a:p>
            <a:pPr algn="ctr" eaLnBrk="1" hangingPunct="1"/>
            <a:r>
              <a:rPr lang="en-GB" altLang="en-US" sz="8000" b="1" dirty="0" smtClean="0">
                <a:solidFill>
                  <a:schemeClr val="bg1"/>
                </a:solidFill>
                <a:latin typeface="Comic Sans MS" panose="030F0702030302020204" pitchFamily="66" charset="0"/>
              </a:rPr>
              <a:t>Healthy Living</a:t>
            </a:r>
          </a:p>
        </p:txBody>
      </p:sp>
      <p:pic>
        <p:nvPicPr>
          <p:cNvPr id="7172" name="Twinkl Logo"/>
          <p:cNvPicPr>
            <a:picLocks noChangeAspect="1"/>
          </p:cNvPicPr>
          <p:nvPr/>
        </p:nvPicPr>
        <p:blipFill>
          <a:blip r:embed="rId2" cstate="print">
            <a:grayscl/>
            <a:biLevel thresh="50000"/>
            <a:extLst>
              <a:ext uri="{28A0092B-C50C-407E-A947-70E740481C1C}">
                <a14:useLocalDpi xmlns:a14="http://schemas.microsoft.com/office/drawing/2010/main" val="0"/>
              </a:ext>
            </a:extLst>
          </a:blip>
          <a:srcRect/>
          <a:stretch>
            <a:fillRect/>
          </a:stretch>
        </p:blipFill>
        <p:spPr bwMode="auto">
          <a:xfrm>
            <a:off x="4278313" y="5972175"/>
            <a:ext cx="587375"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272936" y="4576627"/>
            <a:ext cx="4754880" cy="191692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6346" y="5175946"/>
            <a:ext cx="813344" cy="81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3149690" y="4797788"/>
            <a:ext cx="343398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nSpc>
                <a:spcPct val="100000"/>
              </a:lnSpc>
              <a:spcBef>
                <a:spcPct val="0"/>
              </a:spcBef>
              <a:buFontTx/>
              <a:buNone/>
            </a:pPr>
            <a:r>
              <a:rPr lang="en-GB" altLang="en-US" sz="2400" b="1" dirty="0">
                <a:solidFill>
                  <a:schemeClr val="bg1"/>
                </a:solidFill>
                <a:latin typeface="Comic Sans MS" panose="030F0702030302020204" pitchFamily="66" charset="0"/>
              </a:rPr>
              <a:t>Click on the sound picture on each page to hear me read the page to you.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755650" y="1590675"/>
            <a:ext cx="7632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tx1"/>
                </a:solidFill>
                <a:latin typeface="Comic Sans MS" panose="030F0702030302020204" pitchFamily="66" charset="0"/>
              </a:rPr>
              <a:t>There are many ways to stay healthy. </a:t>
            </a:r>
          </a:p>
          <a:p>
            <a:pPr algn="ctr" eaLnBrk="1" hangingPunct="1">
              <a:lnSpc>
                <a:spcPct val="100000"/>
              </a:lnSpc>
              <a:spcBef>
                <a:spcPct val="0"/>
              </a:spcBef>
              <a:buFontTx/>
              <a:buNone/>
            </a:pPr>
            <a:r>
              <a:rPr lang="en-GB" altLang="en-US" sz="2000" dirty="0">
                <a:solidFill>
                  <a:schemeClr val="tx1"/>
                </a:solidFill>
                <a:latin typeface="Comic Sans MS" panose="030F0702030302020204" pitchFamily="66" charset="0"/>
              </a:rPr>
              <a:t>Some of these ways are:</a:t>
            </a:r>
          </a:p>
        </p:txBody>
      </p:sp>
      <p:sp>
        <p:nvSpPr>
          <p:cNvPr id="9219" name="Rectangle 4"/>
          <p:cNvSpPr>
            <a:spLocks noChangeArrowheads="1"/>
          </p:cNvSpPr>
          <p:nvPr/>
        </p:nvSpPr>
        <p:spPr bwMode="auto">
          <a:xfrm>
            <a:off x="2760663" y="741363"/>
            <a:ext cx="36226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eaLnBrk="1" hangingPunct="1">
              <a:lnSpc>
                <a:spcPct val="100000"/>
              </a:lnSpc>
              <a:spcBef>
                <a:spcPct val="0"/>
              </a:spcBef>
              <a:buFontTx/>
              <a:buNone/>
            </a:pPr>
            <a:r>
              <a:rPr lang="en-GB" altLang="en-US" sz="3600" dirty="0">
                <a:solidFill>
                  <a:schemeClr val="tx1"/>
                </a:solidFill>
                <a:latin typeface="Comic Sans MS" panose="030F0702030302020204" pitchFamily="66" charset="0"/>
              </a:rPr>
              <a:t>Staying Healthy</a:t>
            </a:r>
          </a:p>
        </p:txBody>
      </p:sp>
      <p:grpSp>
        <p:nvGrpSpPr>
          <p:cNvPr id="6" name="Group 5"/>
          <p:cNvGrpSpPr>
            <a:grpSpLocks/>
          </p:cNvGrpSpPr>
          <p:nvPr/>
        </p:nvGrpSpPr>
        <p:grpSpPr bwMode="auto">
          <a:xfrm>
            <a:off x="2352675" y="2371725"/>
            <a:ext cx="2111375" cy="1527175"/>
            <a:chOff x="2352432" y="2371139"/>
            <a:chExt cx="2112230" cy="1527175"/>
          </a:xfrm>
        </p:grpSpPr>
        <p:sp>
          <p:nvSpPr>
            <p:cNvPr id="31" name="Rounded Rectangle 30">
              <a:extLst>
                <a:ext uri="{FF2B5EF4-FFF2-40B4-BE49-F238E27FC236}">
                  <a16:creationId xmlns:a16="http://schemas.microsoft.com/office/drawing/2014/main" xmlns="" id="{58A28566-43BF-4417-91F5-E80E72764773}"/>
                </a:ext>
              </a:extLst>
            </p:cNvPr>
            <p:cNvSpPr/>
            <p:nvPr/>
          </p:nvSpPr>
          <p:spPr bwMode="auto">
            <a:xfrm>
              <a:off x="2352432" y="2371139"/>
              <a:ext cx="2112230" cy="1527175"/>
            </a:xfrm>
            <a:prstGeom prst="roundRect">
              <a:avLst>
                <a:gd name="adj" fmla="val 1087"/>
              </a:avLst>
            </a:prstGeom>
            <a:solidFill>
              <a:srgbClr val="F4C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236" name="TextBox 10"/>
            <p:cNvSpPr txBox="1">
              <a:spLocks noChangeArrowheads="1"/>
            </p:cNvSpPr>
            <p:nvPr/>
          </p:nvSpPr>
          <p:spPr bwMode="auto">
            <a:xfrm>
              <a:off x="2362387" y="2383738"/>
              <a:ext cx="21022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1600" dirty="0">
                  <a:solidFill>
                    <a:schemeClr val="tx1"/>
                  </a:solidFill>
                  <a:latin typeface="Comic Sans MS" panose="030F0702030302020204" pitchFamily="66" charset="0"/>
                </a:rPr>
                <a:t>Exercising regularly</a:t>
              </a:r>
            </a:p>
          </p:txBody>
        </p:sp>
        <p:pic>
          <p:nvPicPr>
            <p:cNvPr id="9237"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flipH="1">
              <a:off x="2885089" y="2794738"/>
              <a:ext cx="886983" cy="105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6"/>
          <p:cNvGrpSpPr>
            <a:grpSpLocks/>
          </p:cNvGrpSpPr>
          <p:nvPr/>
        </p:nvGrpSpPr>
        <p:grpSpPr bwMode="auto">
          <a:xfrm>
            <a:off x="4621213" y="2371725"/>
            <a:ext cx="2112962" cy="1527175"/>
            <a:chOff x="4621700" y="2371139"/>
            <a:chExt cx="2112230" cy="1527175"/>
          </a:xfrm>
        </p:grpSpPr>
        <p:sp>
          <p:nvSpPr>
            <p:cNvPr id="37" name="Rounded Rectangle 36">
              <a:extLst>
                <a:ext uri="{FF2B5EF4-FFF2-40B4-BE49-F238E27FC236}">
                  <a16:creationId xmlns:a16="http://schemas.microsoft.com/office/drawing/2014/main" xmlns="" id="{F817AD42-8372-4C9D-B70B-3F4A2E6EC3E3}"/>
                </a:ext>
              </a:extLst>
            </p:cNvPr>
            <p:cNvSpPr/>
            <p:nvPr/>
          </p:nvSpPr>
          <p:spPr bwMode="auto">
            <a:xfrm>
              <a:off x="4621700" y="2371139"/>
              <a:ext cx="2112230" cy="1527175"/>
            </a:xfrm>
            <a:prstGeom prst="roundRect">
              <a:avLst>
                <a:gd name="adj" fmla="val 1087"/>
              </a:avLst>
            </a:prstGeom>
            <a:solidFill>
              <a:srgbClr val="F4C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233" name="TextBox 10"/>
            <p:cNvSpPr txBox="1">
              <a:spLocks noChangeArrowheads="1"/>
            </p:cNvSpPr>
            <p:nvPr/>
          </p:nvSpPr>
          <p:spPr bwMode="auto">
            <a:xfrm>
              <a:off x="4631655" y="2383738"/>
              <a:ext cx="20923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1600" dirty="0">
                  <a:solidFill>
                    <a:schemeClr val="tx1"/>
                  </a:solidFill>
                  <a:latin typeface="Comic Sans MS" panose="030F0702030302020204" pitchFamily="66" charset="0"/>
                </a:rPr>
                <a:t>Eating healthily</a:t>
              </a:r>
            </a:p>
          </p:txBody>
        </p:sp>
        <p:pic>
          <p:nvPicPr>
            <p:cNvPr id="9234" name="Picture 1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72217" y="3134726"/>
              <a:ext cx="1011195" cy="513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
          <p:cNvGrpSpPr>
            <a:grpSpLocks/>
          </p:cNvGrpSpPr>
          <p:nvPr/>
        </p:nvGrpSpPr>
        <p:grpSpPr bwMode="auto">
          <a:xfrm>
            <a:off x="4632325" y="4044950"/>
            <a:ext cx="2092325" cy="1527175"/>
            <a:chOff x="4631655" y="4045227"/>
            <a:chExt cx="2092320" cy="1527175"/>
          </a:xfrm>
        </p:grpSpPr>
        <p:sp>
          <p:nvSpPr>
            <p:cNvPr id="38" name="Rounded Rectangle 37">
              <a:extLst>
                <a:ext uri="{FF2B5EF4-FFF2-40B4-BE49-F238E27FC236}">
                  <a16:creationId xmlns:a16="http://schemas.microsoft.com/office/drawing/2014/main" xmlns="" id="{981CCC1E-D46D-4179-9091-13B1D3B493AF}"/>
                </a:ext>
              </a:extLst>
            </p:cNvPr>
            <p:cNvSpPr/>
            <p:nvPr/>
          </p:nvSpPr>
          <p:spPr bwMode="auto">
            <a:xfrm>
              <a:off x="4631655" y="4045227"/>
              <a:ext cx="2092320" cy="1527175"/>
            </a:xfrm>
            <a:prstGeom prst="roundRect">
              <a:avLst>
                <a:gd name="adj" fmla="val 1087"/>
              </a:avLst>
            </a:prstGeom>
            <a:solidFill>
              <a:srgbClr val="F4C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230" name="TextBox 10"/>
            <p:cNvSpPr txBox="1">
              <a:spLocks noChangeArrowheads="1"/>
            </p:cNvSpPr>
            <p:nvPr/>
          </p:nvSpPr>
          <p:spPr bwMode="auto">
            <a:xfrm>
              <a:off x="4631655" y="4055282"/>
              <a:ext cx="20923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1600" dirty="0" smtClean="0">
                  <a:solidFill>
                    <a:schemeClr val="tx1"/>
                  </a:solidFill>
                  <a:latin typeface="Comic Sans MS" panose="030F0702030302020204" pitchFamily="66" charset="0"/>
                </a:rPr>
                <a:t>Getting enough sleep</a:t>
              </a:r>
              <a:endParaRPr lang="en-GB" altLang="en-US" sz="1600" dirty="0">
                <a:solidFill>
                  <a:schemeClr val="tx1"/>
                </a:solidFill>
                <a:latin typeface="Comic Sans MS" panose="030F0702030302020204" pitchFamily="66" charset="0"/>
              </a:endParaRPr>
            </a:p>
          </p:txBody>
        </p:sp>
        <p:pic>
          <p:nvPicPr>
            <p:cNvPr id="9231"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02379" y="4728079"/>
              <a:ext cx="1125478" cy="844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2"/>
          <p:cNvGrpSpPr>
            <a:grpSpLocks/>
          </p:cNvGrpSpPr>
          <p:nvPr/>
        </p:nvGrpSpPr>
        <p:grpSpPr bwMode="auto">
          <a:xfrm>
            <a:off x="2362200" y="4044950"/>
            <a:ext cx="2092325" cy="1527175"/>
            <a:chOff x="2362200" y="4044950"/>
            <a:chExt cx="2092325" cy="1527175"/>
          </a:xfrm>
        </p:grpSpPr>
        <p:grpSp>
          <p:nvGrpSpPr>
            <p:cNvPr id="9225" name="Group 4"/>
            <p:cNvGrpSpPr>
              <a:grpSpLocks/>
            </p:cNvGrpSpPr>
            <p:nvPr/>
          </p:nvGrpSpPr>
          <p:grpSpPr bwMode="auto">
            <a:xfrm>
              <a:off x="2362200" y="4044950"/>
              <a:ext cx="2092325" cy="1527175"/>
              <a:chOff x="2362387" y="4045227"/>
              <a:chExt cx="2092320" cy="1527175"/>
            </a:xfrm>
          </p:grpSpPr>
          <p:sp>
            <p:nvSpPr>
              <p:cNvPr id="32" name="Rounded Rectangle 31">
                <a:extLst>
                  <a:ext uri="{FF2B5EF4-FFF2-40B4-BE49-F238E27FC236}">
                    <a16:creationId xmlns:a16="http://schemas.microsoft.com/office/drawing/2014/main" xmlns="" id="{42632EA3-4A5B-4AEB-864E-C0031AC81F16}"/>
                  </a:ext>
                </a:extLst>
              </p:cNvPr>
              <p:cNvSpPr/>
              <p:nvPr/>
            </p:nvSpPr>
            <p:spPr bwMode="auto">
              <a:xfrm>
                <a:off x="2362387" y="4045227"/>
                <a:ext cx="2092320" cy="1527175"/>
              </a:xfrm>
              <a:prstGeom prst="roundRect">
                <a:avLst>
                  <a:gd name="adj" fmla="val 1087"/>
                </a:avLst>
              </a:prstGeom>
              <a:solidFill>
                <a:srgbClr val="F4C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228" name="TextBox 10"/>
              <p:cNvSpPr txBox="1">
                <a:spLocks noChangeArrowheads="1"/>
              </p:cNvSpPr>
              <p:nvPr/>
            </p:nvSpPr>
            <p:spPr bwMode="auto">
              <a:xfrm>
                <a:off x="2362387" y="4055282"/>
                <a:ext cx="20923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1600" dirty="0">
                    <a:solidFill>
                      <a:schemeClr val="tx1"/>
                    </a:solidFill>
                    <a:latin typeface="Comic Sans MS" panose="030F0702030302020204" pitchFamily="66" charset="0"/>
                  </a:rPr>
                  <a:t>Having a happy attitude</a:t>
                </a:r>
              </a:p>
            </p:txBody>
          </p:sp>
        </p:grpSp>
        <p:pic>
          <p:nvPicPr>
            <p:cNvPr id="9226" name="Picture 1"/>
            <p:cNvPicPr>
              <a:picLocks noChangeAspect="1"/>
            </p:cNvPicPr>
            <p:nvPr/>
          </p:nvPicPr>
          <p:blipFill>
            <a:blip r:embed="rId7">
              <a:extLst>
                <a:ext uri="{28A0092B-C50C-407E-A947-70E740481C1C}">
                  <a14:useLocalDpi xmlns:a14="http://schemas.microsoft.com/office/drawing/2010/main" val="0"/>
                </a:ext>
              </a:extLst>
            </a:blip>
            <a:srcRect b="57036"/>
            <a:stretch>
              <a:fillRect/>
            </a:stretch>
          </p:blipFill>
          <p:spPr bwMode="auto">
            <a:xfrm>
              <a:off x="2659018" y="4648356"/>
              <a:ext cx="1477188" cy="923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14549" y="5572125"/>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9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0AA708B4-1D31-4684-8634-A90F259D44B5}"/>
              </a:ext>
            </a:extLst>
          </p:cNvPr>
          <p:cNvSpPr/>
          <p:nvPr/>
        </p:nvSpPr>
        <p:spPr>
          <a:xfrm>
            <a:off x="438150" y="1647825"/>
            <a:ext cx="8258175" cy="4019550"/>
          </a:xfrm>
          <a:prstGeom prst="rect">
            <a:avLst/>
          </a:prstGeom>
          <a:solidFill>
            <a:srgbClr val="F4C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 name="Rounded Rectangle 16">
            <a:extLst>
              <a:ext uri="{FF2B5EF4-FFF2-40B4-BE49-F238E27FC236}">
                <a16:creationId xmlns:a16="http://schemas.microsoft.com/office/drawing/2014/main" xmlns="" id="{44B2D451-D91F-4BBE-BF82-C640F638719A}"/>
              </a:ext>
            </a:extLst>
          </p:cNvPr>
          <p:cNvSpPr/>
          <p:nvPr/>
        </p:nvSpPr>
        <p:spPr>
          <a:xfrm>
            <a:off x="755650" y="2160588"/>
            <a:ext cx="3816350" cy="2994025"/>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extBox 1"/>
          <p:cNvSpPr txBox="1">
            <a:spLocks noChangeArrowheads="1"/>
          </p:cNvSpPr>
          <p:nvPr/>
        </p:nvSpPr>
        <p:spPr bwMode="auto">
          <a:xfrm>
            <a:off x="755650" y="2226439"/>
            <a:ext cx="381635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eaLnBrk="1" hangingPunct="1">
              <a:lnSpc>
                <a:spcPct val="100000"/>
              </a:lnSpc>
              <a:spcBef>
                <a:spcPct val="0"/>
              </a:spcBef>
              <a:buFontTx/>
              <a:buNone/>
            </a:pPr>
            <a:r>
              <a:rPr lang="en-GB" altLang="en-US" sz="2000" dirty="0">
                <a:solidFill>
                  <a:schemeClr val="tx1"/>
                </a:solidFill>
                <a:latin typeface="Comic Sans MS" panose="030F0702030302020204" pitchFamily="66" charset="0"/>
              </a:rPr>
              <a:t>Doing regular exercise will help us all feel great and keep our bodies strong! </a:t>
            </a:r>
          </a:p>
          <a:p>
            <a:pPr eaLnBrk="1" hangingPunct="1">
              <a:lnSpc>
                <a:spcPct val="100000"/>
              </a:lnSpc>
              <a:spcBef>
                <a:spcPct val="0"/>
              </a:spcBef>
              <a:buFontTx/>
              <a:buNone/>
            </a:pPr>
            <a:endParaRPr lang="en-GB" altLang="en-US" sz="2000" dirty="0">
              <a:solidFill>
                <a:schemeClr val="tx1"/>
              </a:solidFill>
              <a:latin typeface="Comic Sans MS" panose="030F0702030302020204" pitchFamily="66" charset="0"/>
            </a:endParaRPr>
          </a:p>
          <a:p>
            <a:pPr eaLnBrk="1" hangingPunct="1">
              <a:lnSpc>
                <a:spcPct val="100000"/>
              </a:lnSpc>
              <a:spcBef>
                <a:spcPct val="0"/>
              </a:spcBef>
              <a:buFontTx/>
              <a:buNone/>
            </a:pPr>
            <a:r>
              <a:rPr lang="en-GB" altLang="en-US" sz="2000" dirty="0">
                <a:solidFill>
                  <a:schemeClr val="tx1"/>
                </a:solidFill>
                <a:latin typeface="Comic Sans MS" panose="030F0702030302020204" pitchFamily="66" charset="0"/>
              </a:rPr>
              <a:t>Our hearts need to be kept </a:t>
            </a:r>
            <a:br>
              <a:rPr lang="en-GB" altLang="en-US" sz="2000" dirty="0">
                <a:solidFill>
                  <a:schemeClr val="tx1"/>
                </a:solidFill>
                <a:latin typeface="Comic Sans MS" panose="030F0702030302020204" pitchFamily="66" charset="0"/>
              </a:rPr>
            </a:br>
            <a:r>
              <a:rPr lang="en-GB" altLang="en-US" sz="2000" dirty="0" smtClean="0">
                <a:solidFill>
                  <a:schemeClr val="tx1"/>
                </a:solidFill>
                <a:latin typeface="Comic Sans MS" panose="030F0702030302020204" pitchFamily="66" charset="0"/>
              </a:rPr>
              <a:t>active.  When you do exercise you might feel your heart beating in your chest quicker or stronger. </a:t>
            </a:r>
            <a:endParaRPr lang="en-GB" altLang="en-US" sz="2000" dirty="0">
              <a:solidFill>
                <a:schemeClr val="tx1"/>
              </a:solidFill>
              <a:latin typeface="Comic Sans MS" panose="030F0702030302020204" pitchFamily="66" charset="0"/>
            </a:endParaRPr>
          </a:p>
        </p:txBody>
      </p:sp>
      <p:sp>
        <p:nvSpPr>
          <p:cNvPr id="10245" name="Rectangle 4"/>
          <p:cNvSpPr>
            <a:spLocks noChangeArrowheads="1"/>
          </p:cNvSpPr>
          <p:nvPr/>
        </p:nvSpPr>
        <p:spPr bwMode="auto">
          <a:xfrm>
            <a:off x="2573338" y="741363"/>
            <a:ext cx="41825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eaLnBrk="1" hangingPunct="1">
              <a:lnSpc>
                <a:spcPct val="100000"/>
              </a:lnSpc>
              <a:spcBef>
                <a:spcPct val="0"/>
              </a:spcBef>
              <a:buFontTx/>
              <a:buNone/>
            </a:pPr>
            <a:r>
              <a:rPr lang="en-GB" altLang="en-US" sz="3600" b="1" dirty="0">
                <a:solidFill>
                  <a:schemeClr val="tx1"/>
                </a:solidFill>
                <a:latin typeface="Comic Sans MS" panose="030F0702030302020204" pitchFamily="66" charset="0"/>
              </a:rPr>
              <a:t>Exercising Is Fun!</a:t>
            </a:r>
          </a:p>
        </p:txBody>
      </p:sp>
      <p:grpSp>
        <p:nvGrpSpPr>
          <p:cNvPr id="10246" name="Group 15"/>
          <p:cNvGrpSpPr>
            <a:grpSpLocks/>
          </p:cNvGrpSpPr>
          <p:nvPr/>
        </p:nvGrpSpPr>
        <p:grpSpPr bwMode="auto">
          <a:xfrm>
            <a:off x="5033963" y="2160588"/>
            <a:ext cx="3295650" cy="3225800"/>
            <a:chOff x="5034321" y="2253337"/>
            <a:chExt cx="3295837" cy="3223408"/>
          </a:xfrm>
        </p:grpSpPr>
        <p:pic>
          <p:nvPicPr>
            <p:cNvPr id="1024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flipH="1">
              <a:off x="5034321" y="2253337"/>
              <a:ext cx="2497571" cy="296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flipH="1">
              <a:off x="6367516" y="2703178"/>
              <a:ext cx="1962642" cy="2773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55650" y="5667375"/>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944"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2325688" y="728663"/>
            <a:ext cx="51171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eaLnBrk="1" hangingPunct="1">
              <a:lnSpc>
                <a:spcPct val="100000"/>
              </a:lnSpc>
              <a:spcBef>
                <a:spcPct val="0"/>
              </a:spcBef>
              <a:buFontTx/>
              <a:buNone/>
            </a:pPr>
            <a:r>
              <a:rPr lang="en-GB" altLang="en-US" sz="3600" b="1" dirty="0">
                <a:solidFill>
                  <a:schemeClr val="tx1"/>
                </a:solidFill>
                <a:latin typeface="Comic Sans MS" panose="030F0702030302020204" pitchFamily="66" charset="0"/>
              </a:rPr>
              <a:t>Ways to Stay Active:</a:t>
            </a:r>
          </a:p>
        </p:txBody>
      </p:sp>
      <p:sp>
        <p:nvSpPr>
          <p:cNvPr id="19" name="TextBox 18"/>
          <p:cNvSpPr txBox="1">
            <a:spLocks noChangeArrowheads="1"/>
          </p:cNvSpPr>
          <p:nvPr/>
        </p:nvSpPr>
        <p:spPr bwMode="auto">
          <a:xfrm>
            <a:off x="755650" y="5630863"/>
            <a:ext cx="7632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400" dirty="0" smtClean="0">
                <a:solidFill>
                  <a:schemeClr val="tx1"/>
                </a:solidFill>
                <a:latin typeface="Comic Sans MS" panose="030F0702030302020204" pitchFamily="66" charset="0"/>
              </a:rPr>
              <a:t>What are your favourite ways to stay active?</a:t>
            </a:r>
            <a:endParaRPr lang="en-GB" altLang="en-US" sz="2400" dirty="0">
              <a:solidFill>
                <a:schemeClr val="tx1"/>
              </a:solidFill>
              <a:latin typeface="Comic Sans MS" panose="030F0702030302020204" pitchFamily="66" charset="0"/>
            </a:endParaRPr>
          </a:p>
        </p:txBody>
      </p:sp>
      <p:grpSp>
        <p:nvGrpSpPr>
          <p:cNvPr id="26" name="Group 25"/>
          <p:cNvGrpSpPr>
            <a:grpSpLocks/>
          </p:cNvGrpSpPr>
          <p:nvPr/>
        </p:nvGrpSpPr>
        <p:grpSpPr bwMode="auto">
          <a:xfrm>
            <a:off x="3349625" y="1836738"/>
            <a:ext cx="2444750" cy="3332162"/>
            <a:chOff x="3349271" y="1837522"/>
            <a:chExt cx="2445457" cy="3331110"/>
          </a:xfrm>
        </p:grpSpPr>
        <p:sp>
          <p:nvSpPr>
            <p:cNvPr id="13" name="Rounded Rectangle 12">
              <a:extLst>
                <a:ext uri="{FF2B5EF4-FFF2-40B4-BE49-F238E27FC236}">
                  <a16:creationId xmlns:a16="http://schemas.microsoft.com/office/drawing/2014/main" xmlns="" id="{0D129583-3DF6-43AB-A4D6-69FF105B75F3}"/>
                </a:ext>
              </a:extLst>
            </p:cNvPr>
            <p:cNvSpPr/>
            <p:nvPr/>
          </p:nvSpPr>
          <p:spPr>
            <a:xfrm>
              <a:off x="3349271" y="1837522"/>
              <a:ext cx="2445457" cy="3331110"/>
            </a:xfrm>
            <a:prstGeom prst="roundRect">
              <a:avLst>
                <a:gd name="adj" fmla="val 0"/>
              </a:avLst>
            </a:prstGeom>
            <a:solidFill>
              <a:srgbClr val="F4C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278" name="TextBox 20"/>
            <p:cNvSpPr txBox="1">
              <a:spLocks noChangeArrowheads="1"/>
            </p:cNvSpPr>
            <p:nvPr/>
          </p:nvSpPr>
          <p:spPr bwMode="auto">
            <a:xfrm>
              <a:off x="3349271" y="1926441"/>
              <a:ext cx="24454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dirty="0">
                  <a:solidFill>
                    <a:schemeClr val="tx1"/>
                  </a:solidFill>
                  <a:latin typeface="Comic Sans MS" panose="030F0702030302020204" pitchFamily="66" charset="0"/>
                </a:rPr>
                <a:t>Playing games</a:t>
              </a:r>
            </a:p>
          </p:txBody>
        </p:sp>
        <p:pic>
          <p:nvPicPr>
            <p:cNvPr id="1127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8925" y="2521502"/>
              <a:ext cx="1997547" cy="2512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 name="Group 23"/>
          <p:cNvGrpSpPr>
            <a:grpSpLocks/>
          </p:cNvGrpSpPr>
          <p:nvPr/>
        </p:nvGrpSpPr>
        <p:grpSpPr bwMode="auto">
          <a:xfrm>
            <a:off x="755650" y="1836738"/>
            <a:ext cx="2444750" cy="3332162"/>
            <a:chOff x="755650" y="1837522"/>
            <a:chExt cx="2445457" cy="3331110"/>
          </a:xfrm>
        </p:grpSpPr>
        <p:sp>
          <p:nvSpPr>
            <p:cNvPr id="12" name="Rounded Rectangle 11">
              <a:extLst>
                <a:ext uri="{FF2B5EF4-FFF2-40B4-BE49-F238E27FC236}">
                  <a16:creationId xmlns:a16="http://schemas.microsoft.com/office/drawing/2014/main" xmlns="" id="{EDA2ED62-C1DC-44AC-B8C3-D73DA36005E7}"/>
                </a:ext>
              </a:extLst>
            </p:cNvPr>
            <p:cNvSpPr/>
            <p:nvPr/>
          </p:nvSpPr>
          <p:spPr>
            <a:xfrm>
              <a:off x="755650" y="1837522"/>
              <a:ext cx="2445457" cy="3331110"/>
            </a:xfrm>
            <a:prstGeom prst="roundRect">
              <a:avLst>
                <a:gd name="adj" fmla="val 1087"/>
              </a:avLst>
            </a:prstGeom>
            <a:solidFill>
              <a:srgbClr val="F4C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275" name="TextBox 19"/>
            <p:cNvSpPr txBox="1">
              <a:spLocks noChangeArrowheads="1"/>
            </p:cNvSpPr>
            <p:nvPr/>
          </p:nvSpPr>
          <p:spPr bwMode="auto">
            <a:xfrm>
              <a:off x="755650" y="1926441"/>
              <a:ext cx="24454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dirty="0">
                  <a:solidFill>
                    <a:schemeClr val="tx1"/>
                  </a:solidFill>
                  <a:latin typeface="Comic Sans MS" panose="030F0702030302020204" pitchFamily="66" charset="0"/>
                </a:rPr>
                <a:t>Walking</a:t>
              </a:r>
            </a:p>
          </p:txBody>
        </p:sp>
        <p:pic>
          <p:nvPicPr>
            <p:cNvPr id="1127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flipH="1">
              <a:off x="1054572" y="2566458"/>
              <a:ext cx="1847612" cy="233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 name="Group 24"/>
          <p:cNvGrpSpPr>
            <a:grpSpLocks/>
          </p:cNvGrpSpPr>
          <p:nvPr/>
        </p:nvGrpSpPr>
        <p:grpSpPr bwMode="auto">
          <a:xfrm>
            <a:off x="5943600" y="1836738"/>
            <a:ext cx="2444750" cy="3332162"/>
            <a:chOff x="5942893" y="1837522"/>
            <a:chExt cx="2445457" cy="3331110"/>
          </a:xfrm>
        </p:grpSpPr>
        <p:sp>
          <p:nvSpPr>
            <p:cNvPr id="18" name="Rounded Rectangle 17">
              <a:extLst>
                <a:ext uri="{FF2B5EF4-FFF2-40B4-BE49-F238E27FC236}">
                  <a16:creationId xmlns:a16="http://schemas.microsoft.com/office/drawing/2014/main" xmlns="" id="{22C29BDF-FFA8-4B1F-ABC9-28E23BA11C42}"/>
                </a:ext>
              </a:extLst>
            </p:cNvPr>
            <p:cNvSpPr/>
            <p:nvPr/>
          </p:nvSpPr>
          <p:spPr>
            <a:xfrm>
              <a:off x="5942893" y="1837522"/>
              <a:ext cx="2445457" cy="3331110"/>
            </a:xfrm>
            <a:prstGeom prst="roundRect">
              <a:avLst>
                <a:gd name="adj" fmla="val 0"/>
              </a:avLst>
            </a:prstGeom>
            <a:solidFill>
              <a:srgbClr val="F4C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272" name="TextBox 21"/>
            <p:cNvSpPr txBox="1">
              <a:spLocks noChangeArrowheads="1"/>
            </p:cNvSpPr>
            <p:nvPr/>
          </p:nvSpPr>
          <p:spPr bwMode="auto">
            <a:xfrm>
              <a:off x="5942893" y="1926441"/>
              <a:ext cx="24454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dirty="0">
                  <a:solidFill>
                    <a:schemeClr val="tx1"/>
                  </a:solidFill>
                  <a:latin typeface="Comic Sans MS" panose="030F0702030302020204" pitchFamily="66" charset="0"/>
                </a:rPr>
                <a:t>Dancing</a:t>
              </a:r>
            </a:p>
          </p:txBody>
        </p:sp>
        <p:pic>
          <p:nvPicPr>
            <p:cNvPr id="11273" name="Picture 2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29913" y="2566458"/>
              <a:ext cx="1471416" cy="2293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54486" y="728663"/>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1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2959100" y="728663"/>
            <a:ext cx="32768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eaLnBrk="1" hangingPunct="1">
              <a:lnSpc>
                <a:spcPct val="100000"/>
              </a:lnSpc>
              <a:spcBef>
                <a:spcPct val="0"/>
              </a:spcBef>
              <a:buFontTx/>
              <a:buNone/>
            </a:pPr>
            <a:r>
              <a:rPr lang="en-GB" altLang="en-US" sz="3600" dirty="0">
                <a:solidFill>
                  <a:schemeClr val="tx1"/>
                </a:solidFill>
                <a:latin typeface="Comic Sans MS" panose="030F0702030302020204" pitchFamily="66" charset="0"/>
              </a:rPr>
              <a:t>Healthy Foods</a:t>
            </a:r>
          </a:p>
        </p:txBody>
      </p:sp>
      <p:sp>
        <p:nvSpPr>
          <p:cNvPr id="12291" name="TextBox 13"/>
          <p:cNvSpPr txBox="1">
            <a:spLocks noChangeArrowheads="1"/>
          </p:cNvSpPr>
          <p:nvPr/>
        </p:nvSpPr>
        <p:spPr bwMode="auto">
          <a:xfrm>
            <a:off x="724694" y="1390517"/>
            <a:ext cx="7632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smtClean="0">
                <a:solidFill>
                  <a:schemeClr val="tx1"/>
                </a:solidFill>
                <a:latin typeface="Comic Sans MS" panose="030F0702030302020204" pitchFamily="66" charset="0"/>
              </a:rPr>
              <a:t>Food gives us the energy we need to do all our daily activities.  We need to eat lots of different types of food so we get the right types of energy in our bodies.</a:t>
            </a:r>
            <a:endParaRPr lang="en-GB" altLang="en-US" sz="2000" dirty="0">
              <a:solidFill>
                <a:schemeClr val="tx1"/>
              </a:solidFill>
              <a:latin typeface="Comic Sans MS" panose="030F0702030302020204" pitchFamily="66" charset="0"/>
            </a:endParaRPr>
          </a:p>
        </p:txBody>
      </p:sp>
      <p:sp>
        <p:nvSpPr>
          <p:cNvPr id="25" name="TextBox 24"/>
          <p:cNvSpPr txBox="1">
            <a:spLocks noChangeArrowheads="1"/>
          </p:cNvSpPr>
          <p:nvPr/>
        </p:nvSpPr>
        <p:spPr bwMode="auto">
          <a:xfrm>
            <a:off x="819604" y="2523230"/>
            <a:ext cx="1533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tx1"/>
                </a:solidFill>
                <a:latin typeface="Comic Sans MS" panose="030F0702030302020204" pitchFamily="66" charset="0"/>
              </a:rPr>
              <a:t>Fruit and vegetables</a:t>
            </a:r>
          </a:p>
        </p:txBody>
      </p:sp>
      <p:sp>
        <p:nvSpPr>
          <p:cNvPr id="26" name="TextBox 25"/>
          <p:cNvSpPr txBox="1">
            <a:spLocks noChangeArrowheads="1"/>
          </p:cNvSpPr>
          <p:nvPr/>
        </p:nvSpPr>
        <p:spPr bwMode="auto">
          <a:xfrm>
            <a:off x="2139372" y="4303712"/>
            <a:ext cx="15335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smtClean="0">
                <a:solidFill>
                  <a:schemeClr val="tx1"/>
                </a:solidFill>
                <a:latin typeface="Comic Sans MS" panose="030F0702030302020204" pitchFamily="66" charset="0"/>
              </a:rPr>
              <a:t>Fish and meat or alternatives</a:t>
            </a:r>
            <a:endParaRPr lang="en-GB" altLang="en-US" sz="2000" dirty="0">
              <a:solidFill>
                <a:schemeClr val="tx1"/>
              </a:solidFill>
              <a:latin typeface="Comic Sans MS" panose="030F0702030302020204" pitchFamily="66" charset="0"/>
            </a:endParaRPr>
          </a:p>
        </p:txBody>
      </p:sp>
      <p:sp>
        <p:nvSpPr>
          <p:cNvPr id="27" name="TextBox 26"/>
          <p:cNvSpPr txBox="1">
            <a:spLocks noChangeArrowheads="1"/>
          </p:cNvSpPr>
          <p:nvPr/>
        </p:nvSpPr>
        <p:spPr bwMode="auto">
          <a:xfrm>
            <a:off x="6986790" y="3307557"/>
            <a:ext cx="1533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tx1"/>
                </a:solidFill>
                <a:latin typeface="Comic Sans MS" panose="030F0702030302020204" pitchFamily="66" charset="0"/>
              </a:rPr>
              <a:t>Eggs, milk and cheese</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6989" y="3307557"/>
            <a:ext cx="22479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144" y="5072856"/>
            <a:ext cx="231933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42278" y="4244975"/>
            <a:ext cx="2078037"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p:nvSpPr>
        <p:spPr bwMode="auto">
          <a:xfrm>
            <a:off x="4356801" y="2523229"/>
            <a:ext cx="153352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smtClean="0">
                <a:solidFill>
                  <a:schemeClr val="tx1"/>
                </a:solidFill>
                <a:latin typeface="Comic Sans MS" panose="030F0702030302020204" pitchFamily="66" charset="0"/>
              </a:rPr>
              <a:t>Rice, Pasta, Potatoes, Bread and Cereals</a:t>
            </a:r>
            <a:endParaRPr lang="en-GB" altLang="en-US" sz="2000" dirty="0">
              <a:solidFill>
                <a:schemeClr val="tx1"/>
              </a:solidFill>
              <a:latin typeface="Comic Sans MS" panose="030F0702030302020204" pitchFamily="66" charset="0"/>
            </a:endParaRPr>
          </a:p>
        </p:txBody>
      </p:sp>
      <p:pic>
        <p:nvPicPr>
          <p:cNvPr id="12305" name="Picture 17" descr="Grain clipart bread cereal rice pasta group, Grain bread cereal ..."/>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18397" y="3171973"/>
            <a:ext cx="2945456" cy="2945456"/>
          </a:xfrm>
          <a:prstGeom prst="rect">
            <a:avLst/>
          </a:prstGeom>
          <a:noFill/>
          <a:extLst>
            <a:ext uri="{909E8E84-426E-40DD-AFC4-6F175D3DCCD1}">
              <a14:hiddenFill xmlns:a14="http://schemas.microsoft.com/office/drawing/2010/main">
                <a:solidFill>
                  <a:srgbClr val="FFFFFF"/>
                </a:solidFill>
              </a14:hiddenFill>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328135" y="5896444"/>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17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2687638" y="728663"/>
            <a:ext cx="37687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eaLnBrk="1" hangingPunct="1">
              <a:lnSpc>
                <a:spcPct val="100000"/>
              </a:lnSpc>
              <a:spcBef>
                <a:spcPct val="0"/>
              </a:spcBef>
              <a:buFontTx/>
              <a:buNone/>
            </a:pPr>
            <a:r>
              <a:rPr lang="en-GB" altLang="en-US" sz="3600" dirty="0">
                <a:solidFill>
                  <a:schemeClr val="tx1"/>
                </a:solidFill>
                <a:latin typeface="Comic Sans MS" panose="030F0702030302020204" pitchFamily="66" charset="0"/>
              </a:rPr>
              <a:t>Unhealthy Foods</a:t>
            </a:r>
          </a:p>
        </p:txBody>
      </p:sp>
      <p:sp>
        <p:nvSpPr>
          <p:cNvPr id="13315" name="TextBox 13"/>
          <p:cNvSpPr txBox="1">
            <a:spLocks noChangeArrowheads="1"/>
          </p:cNvSpPr>
          <p:nvPr/>
        </p:nvSpPr>
        <p:spPr bwMode="auto">
          <a:xfrm>
            <a:off x="755650" y="1568450"/>
            <a:ext cx="7632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smtClean="0">
                <a:solidFill>
                  <a:schemeClr val="tx1"/>
                </a:solidFill>
                <a:latin typeface="Comic Sans MS" panose="030F0702030302020204" pitchFamily="66" charset="0"/>
              </a:rPr>
              <a:t>Some foods can be unhealthy for us if we eat them too much and can make our bodies unwell.  We should keep these foods for a treat.  </a:t>
            </a:r>
            <a:endParaRPr lang="en-GB" altLang="en-US" sz="2000" dirty="0">
              <a:solidFill>
                <a:schemeClr val="tx1"/>
              </a:solidFill>
              <a:latin typeface="Comic Sans MS" panose="030F0702030302020204" pitchFamily="66" charset="0"/>
            </a:endParaRPr>
          </a:p>
        </p:txBody>
      </p:sp>
      <p:sp>
        <p:nvSpPr>
          <p:cNvPr id="15" name="Rectangle 14">
            <a:extLst>
              <a:ext uri="{FF2B5EF4-FFF2-40B4-BE49-F238E27FC236}">
                <a16:creationId xmlns:a16="http://schemas.microsoft.com/office/drawing/2014/main" xmlns="" id="{B9F46D55-1EE8-4AA0-B4BE-FE8E02262426}"/>
              </a:ext>
            </a:extLst>
          </p:cNvPr>
          <p:cNvSpPr/>
          <p:nvPr/>
        </p:nvSpPr>
        <p:spPr>
          <a:xfrm>
            <a:off x="442913" y="2514600"/>
            <a:ext cx="8258175" cy="3578225"/>
          </a:xfrm>
          <a:prstGeom prst="rect">
            <a:avLst/>
          </a:prstGeom>
          <a:solidFill>
            <a:srgbClr val="F4C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7" name="Group 6">
            <a:extLst>
              <a:ext uri="{FF2B5EF4-FFF2-40B4-BE49-F238E27FC236}">
                <a16:creationId xmlns:a16="http://schemas.microsoft.com/office/drawing/2014/main" xmlns="" id="{3890D4D9-387F-4ECE-B9BD-701DEAD56094}"/>
              </a:ext>
            </a:extLst>
          </p:cNvPr>
          <p:cNvGrpSpPr/>
          <p:nvPr/>
        </p:nvGrpSpPr>
        <p:grpSpPr>
          <a:xfrm>
            <a:off x="755648" y="3546005"/>
            <a:ext cx="7632701" cy="2314002"/>
            <a:chOff x="755649" y="3429000"/>
            <a:chExt cx="6911974" cy="2095500"/>
          </a:xfrm>
          <a:solidFill>
            <a:schemeClr val="bg1"/>
          </a:solidFill>
        </p:grpSpPr>
        <p:sp>
          <p:nvSpPr>
            <p:cNvPr id="11" name="Oval 10">
              <a:extLst>
                <a:ext uri="{FF2B5EF4-FFF2-40B4-BE49-F238E27FC236}">
                  <a16:creationId xmlns:a16="http://schemas.microsoft.com/office/drawing/2014/main" xmlns="" id="{2C2E51A2-D347-4059-95EE-BF5A86D84989}"/>
                </a:ext>
              </a:extLst>
            </p:cNvPr>
            <p:cNvSpPr/>
            <p:nvPr/>
          </p:nvSpPr>
          <p:spPr>
            <a:xfrm>
              <a:off x="755649" y="3429000"/>
              <a:ext cx="2095500" cy="2095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2" name="Oval 11">
              <a:extLst>
                <a:ext uri="{FF2B5EF4-FFF2-40B4-BE49-F238E27FC236}">
                  <a16:creationId xmlns:a16="http://schemas.microsoft.com/office/drawing/2014/main" xmlns="" id="{713BC505-4DD4-4F22-A2BB-6554F26BD539}"/>
                </a:ext>
              </a:extLst>
            </p:cNvPr>
            <p:cNvSpPr/>
            <p:nvPr/>
          </p:nvSpPr>
          <p:spPr>
            <a:xfrm>
              <a:off x="3163886" y="3429000"/>
              <a:ext cx="2095500" cy="2095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 name="Oval 12">
              <a:extLst>
                <a:ext uri="{FF2B5EF4-FFF2-40B4-BE49-F238E27FC236}">
                  <a16:creationId xmlns:a16="http://schemas.microsoft.com/office/drawing/2014/main" xmlns="" id="{468B4024-E613-4A3D-B942-825F5240EA70}"/>
                </a:ext>
              </a:extLst>
            </p:cNvPr>
            <p:cNvSpPr/>
            <p:nvPr/>
          </p:nvSpPr>
          <p:spPr>
            <a:xfrm>
              <a:off x="5572123" y="3429000"/>
              <a:ext cx="2095500" cy="20955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sp>
        <p:nvSpPr>
          <p:cNvPr id="8" name="TextBox 7"/>
          <p:cNvSpPr txBox="1">
            <a:spLocks noChangeArrowheads="1"/>
          </p:cNvSpPr>
          <p:nvPr/>
        </p:nvSpPr>
        <p:spPr bwMode="auto">
          <a:xfrm>
            <a:off x="1146175" y="2746375"/>
            <a:ext cx="1533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tx1"/>
                </a:solidFill>
                <a:latin typeface="Comic Sans MS" panose="030F0702030302020204" pitchFamily="66" charset="0"/>
              </a:rPr>
              <a:t>Cakes and sweets</a:t>
            </a:r>
          </a:p>
        </p:txBody>
      </p:sp>
      <p:sp>
        <p:nvSpPr>
          <p:cNvPr id="9" name="TextBox 8"/>
          <p:cNvSpPr txBox="1">
            <a:spLocks noChangeArrowheads="1"/>
          </p:cNvSpPr>
          <p:nvPr/>
        </p:nvSpPr>
        <p:spPr bwMode="auto">
          <a:xfrm>
            <a:off x="3805238" y="2746375"/>
            <a:ext cx="1533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tx1"/>
                </a:solidFill>
                <a:latin typeface="Comic Sans MS" panose="030F0702030302020204" pitchFamily="66" charset="0"/>
              </a:rPr>
              <a:t>Chocolate</a:t>
            </a:r>
          </a:p>
        </p:txBody>
      </p:sp>
      <p:sp>
        <p:nvSpPr>
          <p:cNvPr id="10" name="TextBox 9"/>
          <p:cNvSpPr txBox="1">
            <a:spLocks noChangeArrowheads="1"/>
          </p:cNvSpPr>
          <p:nvPr/>
        </p:nvSpPr>
        <p:spPr bwMode="auto">
          <a:xfrm>
            <a:off x="6464300" y="2746375"/>
            <a:ext cx="1533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000" dirty="0">
                <a:solidFill>
                  <a:schemeClr val="tx1"/>
                </a:solidFill>
                <a:latin typeface="Comic Sans MS" panose="030F0702030302020204" pitchFamily="66" charset="0"/>
              </a:rPr>
              <a:t>Chips and crisps</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73775" y="3844925"/>
            <a:ext cx="2295525"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35375" y="4144963"/>
            <a:ext cx="1871663"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9625" y="4025900"/>
            <a:ext cx="2205038"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266406" y="5948403"/>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47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5">
            <a:extLst>
              <a:ext uri="{FF2B5EF4-FFF2-40B4-BE49-F238E27FC236}">
                <a16:creationId xmlns:a16="http://schemas.microsoft.com/office/drawing/2014/main" xmlns="" id="{CE91BF3C-B6DE-4E73-B009-7020FD6AC84B}"/>
              </a:ext>
            </a:extLst>
          </p:cNvPr>
          <p:cNvSpPr>
            <a:spLocks noGrp="1"/>
          </p:cNvSpPr>
          <p:nvPr>
            <p:ph type="title"/>
          </p:nvPr>
        </p:nvSpPr>
        <p:spPr>
          <a:xfrm>
            <a:off x="431074" y="98516"/>
            <a:ext cx="8220075" cy="1595438"/>
          </a:xfrm>
        </p:spPr>
        <p:txBody>
          <a:bodyPr rtlCol="0">
            <a:normAutofit/>
          </a:bodyPr>
          <a:lstStyle/>
          <a:p>
            <a:pPr algn="ctr" eaLnBrk="1" fontAlgn="auto" hangingPunct="1">
              <a:spcAft>
                <a:spcPts val="0"/>
              </a:spcAft>
              <a:defRPr/>
            </a:pPr>
            <a:r>
              <a:rPr lang="en-GB" sz="4400" b="0" dirty="0" smtClean="0">
                <a:latin typeface="Comic Sans MS" panose="030F0702030302020204" pitchFamily="66" charset="0"/>
              </a:rPr>
              <a:t>Having</a:t>
            </a:r>
            <a:r>
              <a:rPr lang="en-GB" b="0" dirty="0" smtClean="0">
                <a:latin typeface="Comic Sans MS" panose="030F0702030302020204" pitchFamily="66" charset="0"/>
              </a:rPr>
              <a:t> a happy attitude</a:t>
            </a:r>
            <a:endParaRPr lang="en-GB" b="0" dirty="0">
              <a:latin typeface="Comic Sans MS" panose="030F0702030302020204" pitchFamily="66" charset="0"/>
            </a:endParaRPr>
          </a:p>
        </p:txBody>
      </p:sp>
      <p:grpSp>
        <p:nvGrpSpPr>
          <p:cNvPr id="3" name="Group 2"/>
          <p:cNvGrpSpPr>
            <a:grpSpLocks/>
          </p:cNvGrpSpPr>
          <p:nvPr/>
        </p:nvGrpSpPr>
        <p:grpSpPr bwMode="auto">
          <a:xfrm>
            <a:off x="5415362" y="4376057"/>
            <a:ext cx="3122023" cy="1940652"/>
            <a:chOff x="5415362" y="4376057"/>
            <a:chExt cx="3122023" cy="1940652"/>
          </a:xfrm>
        </p:grpSpPr>
        <p:sp>
          <p:nvSpPr>
            <p:cNvPr id="6" name="Rounded Rectangle 5">
              <a:extLst>
                <a:ext uri="{FF2B5EF4-FFF2-40B4-BE49-F238E27FC236}">
                  <a16:creationId xmlns:a16="http://schemas.microsoft.com/office/drawing/2014/main" xmlns="" id="{42632EA3-4A5B-4AEB-864E-C0031AC81F16}"/>
                </a:ext>
              </a:extLst>
            </p:cNvPr>
            <p:cNvSpPr/>
            <p:nvPr/>
          </p:nvSpPr>
          <p:spPr bwMode="auto">
            <a:xfrm>
              <a:off x="5415362" y="4376057"/>
              <a:ext cx="3122023" cy="1940652"/>
            </a:xfrm>
            <a:prstGeom prst="roundRect">
              <a:avLst>
                <a:gd name="adj" fmla="val 1087"/>
              </a:avLst>
            </a:prstGeom>
            <a:solidFill>
              <a:srgbClr val="F4C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5" name="Picture 1"/>
            <p:cNvPicPr>
              <a:picLocks noChangeAspect="1"/>
            </p:cNvPicPr>
            <p:nvPr/>
          </p:nvPicPr>
          <p:blipFill>
            <a:blip r:embed="rId4">
              <a:extLst>
                <a:ext uri="{28A0092B-C50C-407E-A947-70E740481C1C}">
                  <a14:useLocalDpi xmlns:a14="http://schemas.microsoft.com/office/drawing/2010/main" val="0"/>
                </a:ext>
              </a:extLst>
            </a:blip>
            <a:srcRect b="57036"/>
            <a:stretch>
              <a:fillRect/>
            </a:stretch>
          </p:blipFill>
          <p:spPr bwMode="auto">
            <a:xfrm>
              <a:off x="5609363" y="4589691"/>
              <a:ext cx="2734020" cy="170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13"/>
          <p:cNvSpPr txBox="1">
            <a:spLocks noChangeArrowheads="1"/>
          </p:cNvSpPr>
          <p:nvPr/>
        </p:nvSpPr>
        <p:spPr bwMode="auto">
          <a:xfrm>
            <a:off x="587828" y="1240138"/>
            <a:ext cx="7632700"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eaLnBrk="1" hangingPunct="1">
              <a:lnSpc>
                <a:spcPct val="100000"/>
              </a:lnSpc>
              <a:spcBef>
                <a:spcPct val="0"/>
              </a:spcBef>
              <a:buFontTx/>
              <a:buNone/>
            </a:pPr>
            <a:r>
              <a:rPr lang="en-GB" altLang="en-US" sz="2400" dirty="0" smtClean="0">
                <a:solidFill>
                  <a:schemeClr val="tx1"/>
                </a:solidFill>
                <a:latin typeface="Comic Sans MS" panose="030F0702030302020204" pitchFamily="66" charset="0"/>
              </a:rPr>
              <a:t>Doing things that make us feel good about ourselves can really help to keep our bodies and minds healthy.  There are lots of ways to find happiness.  You could:</a:t>
            </a:r>
          </a:p>
          <a:p>
            <a:pPr eaLnBrk="1" hangingPunct="1">
              <a:lnSpc>
                <a:spcPct val="100000"/>
              </a:lnSpc>
              <a:spcBef>
                <a:spcPct val="0"/>
              </a:spcBef>
              <a:buFontTx/>
              <a:buNone/>
            </a:pPr>
            <a:endParaRPr lang="en-GB" altLang="en-US" sz="2400" dirty="0" smtClean="0">
              <a:solidFill>
                <a:schemeClr val="tx1"/>
              </a:solidFill>
              <a:latin typeface="Comic Sans MS" panose="030F0702030302020204" pitchFamily="66" charset="0"/>
            </a:endParaRPr>
          </a:p>
          <a:p>
            <a:pPr marL="342900" indent="-342900" eaLnBrk="1" hangingPunct="1">
              <a:lnSpc>
                <a:spcPct val="100000"/>
              </a:lnSpc>
              <a:spcBef>
                <a:spcPct val="0"/>
              </a:spcBef>
            </a:pPr>
            <a:r>
              <a:rPr lang="en-GB" altLang="en-US" sz="2000" dirty="0" smtClean="0">
                <a:solidFill>
                  <a:schemeClr val="tx1"/>
                </a:solidFill>
                <a:latin typeface="Comic Sans MS" panose="030F0702030302020204" pitchFamily="66" charset="0"/>
              </a:rPr>
              <a:t>Play with your family or friends</a:t>
            </a:r>
          </a:p>
          <a:p>
            <a:pPr marL="342900" indent="-342900" eaLnBrk="1" hangingPunct="1">
              <a:lnSpc>
                <a:spcPct val="100000"/>
              </a:lnSpc>
              <a:spcBef>
                <a:spcPct val="0"/>
              </a:spcBef>
            </a:pPr>
            <a:r>
              <a:rPr lang="en-GB" altLang="en-US" sz="2000" dirty="0" smtClean="0">
                <a:solidFill>
                  <a:schemeClr val="tx1"/>
                </a:solidFill>
                <a:latin typeface="Comic Sans MS" panose="030F0702030302020204" pitchFamily="66" charset="0"/>
              </a:rPr>
              <a:t>Spend time with your pets</a:t>
            </a:r>
          </a:p>
          <a:p>
            <a:pPr marL="342900" indent="-342900" eaLnBrk="1" hangingPunct="1">
              <a:lnSpc>
                <a:spcPct val="100000"/>
              </a:lnSpc>
              <a:spcBef>
                <a:spcPct val="0"/>
              </a:spcBef>
            </a:pPr>
            <a:r>
              <a:rPr lang="en-GB" altLang="en-US" sz="2000" dirty="0" smtClean="0">
                <a:solidFill>
                  <a:schemeClr val="tx1"/>
                </a:solidFill>
                <a:latin typeface="Comic Sans MS" panose="030F0702030302020204" pitchFamily="66" charset="0"/>
              </a:rPr>
              <a:t>Read a book</a:t>
            </a:r>
          </a:p>
          <a:p>
            <a:pPr marL="342900" indent="-342900" eaLnBrk="1" hangingPunct="1">
              <a:lnSpc>
                <a:spcPct val="100000"/>
              </a:lnSpc>
              <a:spcBef>
                <a:spcPct val="0"/>
              </a:spcBef>
            </a:pPr>
            <a:r>
              <a:rPr lang="en-GB" altLang="en-US" sz="2000" dirty="0" smtClean="0">
                <a:solidFill>
                  <a:schemeClr val="tx1"/>
                </a:solidFill>
                <a:latin typeface="Comic Sans MS" panose="030F0702030302020204" pitchFamily="66" charset="0"/>
              </a:rPr>
              <a:t>Draw a picture</a:t>
            </a:r>
          </a:p>
          <a:p>
            <a:pPr marL="342900" indent="-342900" eaLnBrk="1" hangingPunct="1">
              <a:lnSpc>
                <a:spcPct val="100000"/>
              </a:lnSpc>
              <a:spcBef>
                <a:spcPct val="0"/>
              </a:spcBef>
            </a:pPr>
            <a:r>
              <a:rPr lang="en-GB" altLang="en-US" sz="2000" dirty="0" smtClean="0">
                <a:solidFill>
                  <a:schemeClr val="tx1"/>
                </a:solidFill>
                <a:latin typeface="Comic Sans MS" panose="030F0702030302020204" pitchFamily="66" charset="0"/>
              </a:rPr>
              <a:t>Watch your favourite film</a:t>
            </a:r>
          </a:p>
          <a:p>
            <a:pPr marL="342900" indent="-342900" eaLnBrk="1" hangingPunct="1">
              <a:lnSpc>
                <a:spcPct val="100000"/>
              </a:lnSpc>
              <a:spcBef>
                <a:spcPct val="0"/>
              </a:spcBef>
            </a:pPr>
            <a:r>
              <a:rPr lang="en-GB" altLang="en-US" sz="2000" dirty="0" smtClean="0">
                <a:solidFill>
                  <a:schemeClr val="tx1"/>
                </a:solidFill>
                <a:latin typeface="Comic Sans MS" panose="030F0702030302020204" pitchFamily="66" charset="0"/>
              </a:rPr>
              <a:t>Get a hug from someone in your </a:t>
            </a:r>
            <a:br>
              <a:rPr lang="en-GB" altLang="en-US" sz="2000" dirty="0" smtClean="0">
                <a:solidFill>
                  <a:schemeClr val="tx1"/>
                </a:solidFill>
                <a:latin typeface="Comic Sans MS" panose="030F0702030302020204" pitchFamily="66" charset="0"/>
              </a:rPr>
            </a:br>
            <a:r>
              <a:rPr lang="en-GB" altLang="en-US" sz="2000" dirty="0" smtClean="0">
                <a:solidFill>
                  <a:schemeClr val="tx1"/>
                </a:solidFill>
                <a:latin typeface="Comic Sans MS" panose="030F0702030302020204" pitchFamily="66" charset="0"/>
              </a:rPr>
              <a:t>family</a:t>
            </a:r>
          </a:p>
          <a:p>
            <a:pPr eaLnBrk="1" hangingPunct="1">
              <a:lnSpc>
                <a:spcPct val="100000"/>
              </a:lnSpc>
              <a:spcBef>
                <a:spcPct val="0"/>
              </a:spcBef>
              <a:buNone/>
            </a:pPr>
            <a:endParaRPr lang="en-GB" altLang="en-US" sz="2400" dirty="0">
              <a:solidFill>
                <a:schemeClr val="tx1"/>
              </a:solidFill>
              <a:latin typeface="Comic Sans MS" panose="030F0702030302020204" pitchFamily="66" charset="0"/>
            </a:endParaRPr>
          </a:p>
          <a:p>
            <a:pPr eaLnBrk="1" hangingPunct="1">
              <a:lnSpc>
                <a:spcPct val="100000"/>
              </a:lnSpc>
              <a:spcBef>
                <a:spcPct val="0"/>
              </a:spcBef>
              <a:buNone/>
            </a:pPr>
            <a:r>
              <a:rPr lang="en-GB" altLang="en-US" sz="2400" dirty="0" smtClean="0">
                <a:solidFill>
                  <a:schemeClr val="tx1"/>
                </a:solidFill>
                <a:latin typeface="Comic Sans MS" panose="030F0702030302020204" pitchFamily="66" charset="0"/>
              </a:rPr>
              <a:t>Think about what you can do that </a:t>
            </a:r>
            <a:br>
              <a:rPr lang="en-GB" altLang="en-US" sz="2400" dirty="0" smtClean="0">
                <a:solidFill>
                  <a:schemeClr val="tx1"/>
                </a:solidFill>
                <a:latin typeface="Comic Sans MS" panose="030F0702030302020204" pitchFamily="66" charset="0"/>
              </a:rPr>
            </a:br>
            <a:r>
              <a:rPr lang="en-GB" altLang="en-US" sz="2400" dirty="0" smtClean="0">
                <a:solidFill>
                  <a:schemeClr val="tx1"/>
                </a:solidFill>
                <a:latin typeface="Comic Sans MS" panose="030F0702030302020204" pitchFamily="66" charset="0"/>
              </a:rPr>
              <a:t>makes you happy.</a:t>
            </a:r>
            <a:endParaRPr lang="en-GB" altLang="en-US" sz="2400" dirty="0">
              <a:solidFill>
                <a:schemeClr val="tx1"/>
              </a:solidFill>
              <a:latin typeface="Comic Sans MS" panose="030F0702030302020204" pitchFamily="66" charset="0"/>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814457" y="2730205"/>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11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5">
            <a:extLst>
              <a:ext uri="{FF2B5EF4-FFF2-40B4-BE49-F238E27FC236}">
                <a16:creationId xmlns:a16="http://schemas.microsoft.com/office/drawing/2014/main" xmlns="" id="{C6E22F22-E188-4E92-8007-4ABA92C65C56}"/>
              </a:ext>
            </a:extLst>
          </p:cNvPr>
          <p:cNvSpPr>
            <a:spLocks noGrp="1"/>
          </p:cNvSpPr>
          <p:nvPr>
            <p:ph type="title"/>
          </p:nvPr>
        </p:nvSpPr>
        <p:spPr>
          <a:xfrm>
            <a:off x="1358536" y="48061"/>
            <a:ext cx="6010275" cy="1597025"/>
          </a:xfrm>
        </p:spPr>
        <p:txBody>
          <a:bodyPr rtlCol="0">
            <a:normAutofit/>
          </a:bodyPr>
          <a:lstStyle/>
          <a:p>
            <a:pPr eaLnBrk="1" fontAlgn="auto" hangingPunct="1">
              <a:spcAft>
                <a:spcPts val="0"/>
              </a:spcAft>
              <a:defRPr/>
            </a:pPr>
            <a:r>
              <a:rPr lang="en-GB" dirty="0" smtClean="0">
                <a:latin typeface="Comic Sans MS" panose="030F0702030302020204" pitchFamily="66" charset="0"/>
              </a:rPr>
              <a:t>Getting enough sleep</a:t>
            </a:r>
            <a:endParaRPr lang="en-GB" dirty="0">
              <a:latin typeface="Comic Sans MS" panose="030F0702030302020204" pitchFamily="66" charset="0"/>
            </a:endParaRPr>
          </a:p>
        </p:txBody>
      </p:sp>
      <p:grpSp>
        <p:nvGrpSpPr>
          <p:cNvPr id="4" name="Group 3"/>
          <p:cNvGrpSpPr>
            <a:grpSpLocks/>
          </p:cNvGrpSpPr>
          <p:nvPr/>
        </p:nvGrpSpPr>
        <p:grpSpPr bwMode="auto">
          <a:xfrm>
            <a:off x="517525" y="4071076"/>
            <a:ext cx="2891881" cy="2251347"/>
            <a:chOff x="4631655" y="4045227"/>
            <a:chExt cx="2092320" cy="1527175"/>
          </a:xfrm>
        </p:grpSpPr>
        <p:sp>
          <p:nvSpPr>
            <p:cNvPr id="5" name="Rounded Rectangle 4">
              <a:extLst>
                <a:ext uri="{FF2B5EF4-FFF2-40B4-BE49-F238E27FC236}">
                  <a16:creationId xmlns:a16="http://schemas.microsoft.com/office/drawing/2014/main" xmlns="" id="{981CCC1E-D46D-4179-9091-13B1D3B493AF}"/>
                </a:ext>
              </a:extLst>
            </p:cNvPr>
            <p:cNvSpPr/>
            <p:nvPr/>
          </p:nvSpPr>
          <p:spPr bwMode="auto">
            <a:xfrm>
              <a:off x="4631655" y="4045227"/>
              <a:ext cx="2092320" cy="1527175"/>
            </a:xfrm>
            <a:prstGeom prst="roundRect">
              <a:avLst>
                <a:gd name="adj" fmla="val 1087"/>
              </a:avLst>
            </a:prstGeom>
            <a:solidFill>
              <a:srgbClr val="F4C4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02379" y="4728079"/>
              <a:ext cx="1125478" cy="844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13"/>
          <p:cNvSpPr txBox="1">
            <a:spLocks noChangeArrowheads="1"/>
          </p:cNvSpPr>
          <p:nvPr/>
        </p:nvSpPr>
        <p:spPr bwMode="auto">
          <a:xfrm>
            <a:off x="547323" y="1364644"/>
            <a:ext cx="76327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eaLnBrk="1" hangingPunct="1">
              <a:lnSpc>
                <a:spcPct val="100000"/>
              </a:lnSpc>
              <a:spcBef>
                <a:spcPct val="0"/>
              </a:spcBef>
              <a:buFontTx/>
              <a:buNone/>
            </a:pPr>
            <a:r>
              <a:rPr lang="en-GB" altLang="en-US" sz="2400" dirty="0" smtClean="0">
                <a:solidFill>
                  <a:schemeClr val="tx1"/>
                </a:solidFill>
                <a:latin typeface="Comic Sans MS" panose="030F0702030302020204" pitchFamily="66" charset="0"/>
              </a:rPr>
              <a:t>You need sleep to let your body rest, to help your body grow and to let your brain understand everything it has seen or listened to during the day.  </a:t>
            </a:r>
          </a:p>
          <a:p>
            <a:pPr eaLnBrk="1" hangingPunct="1">
              <a:lnSpc>
                <a:spcPct val="100000"/>
              </a:lnSpc>
              <a:spcBef>
                <a:spcPct val="0"/>
              </a:spcBef>
              <a:buFontTx/>
              <a:buNone/>
            </a:pPr>
            <a:endParaRPr lang="en-GB" altLang="en-US" sz="2400" dirty="0">
              <a:solidFill>
                <a:schemeClr val="tx1"/>
              </a:solidFill>
              <a:latin typeface="Comic Sans MS" panose="030F0702030302020204" pitchFamily="66" charset="0"/>
            </a:endParaRPr>
          </a:p>
          <a:p>
            <a:pPr eaLnBrk="1" hangingPunct="1">
              <a:lnSpc>
                <a:spcPct val="100000"/>
              </a:lnSpc>
              <a:spcBef>
                <a:spcPct val="0"/>
              </a:spcBef>
              <a:buFontTx/>
              <a:buNone/>
            </a:pPr>
            <a:r>
              <a:rPr lang="en-GB" altLang="en-US" sz="2400" dirty="0" smtClean="0">
                <a:solidFill>
                  <a:schemeClr val="tx1"/>
                </a:solidFill>
                <a:latin typeface="Comic Sans MS" panose="030F0702030302020204" pitchFamily="66" charset="0"/>
              </a:rPr>
              <a:t>If you don’t get enough sleep, you might be too tired to enjoy the next day and it might make you grumpy.  </a:t>
            </a:r>
          </a:p>
          <a:p>
            <a:pPr algn="r" eaLnBrk="1" hangingPunct="1">
              <a:lnSpc>
                <a:spcPct val="100000"/>
              </a:lnSpc>
              <a:spcBef>
                <a:spcPct val="0"/>
              </a:spcBef>
              <a:buFontTx/>
              <a:buNone/>
            </a:pPr>
            <a:endParaRPr lang="en-GB" altLang="en-US" sz="2400" dirty="0">
              <a:solidFill>
                <a:schemeClr val="tx1"/>
              </a:solidFill>
              <a:latin typeface="Comic Sans MS" panose="030F0702030302020204" pitchFamily="66" charset="0"/>
            </a:endParaRPr>
          </a:p>
          <a:p>
            <a:pPr algn="r" eaLnBrk="1" hangingPunct="1">
              <a:lnSpc>
                <a:spcPct val="100000"/>
              </a:lnSpc>
              <a:spcBef>
                <a:spcPct val="0"/>
              </a:spcBef>
              <a:buFontTx/>
              <a:buNone/>
            </a:pPr>
            <a:r>
              <a:rPr lang="en-GB" altLang="en-US" sz="2400" dirty="0" smtClean="0">
                <a:solidFill>
                  <a:schemeClr val="tx1"/>
                </a:solidFill>
                <a:latin typeface="Comic Sans MS" panose="030F0702030302020204" pitchFamily="66" charset="0"/>
              </a:rPr>
              <a:t>Children need to get more sleep </a:t>
            </a:r>
            <a:br>
              <a:rPr lang="en-GB" altLang="en-US" sz="2400" dirty="0" smtClean="0">
                <a:solidFill>
                  <a:schemeClr val="tx1"/>
                </a:solidFill>
                <a:latin typeface="Comic Sans MS" panose="030F0702030302020204" pitchFamily="66" charset="0"/>
              </a:rPr>
            </a:br>
            <a:r>
              <a:rPr lang="en-GB" altLang="en-US" sz="2400" dirty="0" smtClean="0">
                <a:solidFill>
                  <a:schemeClr val="tx1"/>
                </a:solidFill>
                <a:latin typeface="Comic Sans MS" panose="030F0702030302020204" pitchFamily="66" charset="0"/>
              </a:rPr>
              <a:t>that adults. </a:t>
            </a:r>
          </a:p>
          <a:p>
            <a:pPr eaLnBrk="1" hangingPunct="1">
              <a:lnSpc>
                <a:spcPct val="100000"/>
              </a:lnSpc>
              <a:spcBef>
                <a:spcPct val="0"/>
              </a:spcBef>
              <a:buFontTx/>
              <a:buNone/>
            </a:pPr>
            <a:endParaRPr lang="en-GB" altLang="en-US" sz="2400" dirty="0" smtClean="0">
              <a:solidFill>
                <a:schemeClr val="tx1"/>
              </a:solidFill>
              <a:latin typeface="Comic Sans MS" panose="030F0702030302020204" pitchFamily="66" charset="0"/>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422572" y="526698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53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1119</TotalTime>
  <Words>315</Words>
  <Application>Microsoft Office PowerPoint</Application>
  <PresentationFormat>On-screen Show (4:3)</PresentationFormat>
  <Paragraphs>46</Paragraphs>
  <Slides>8</Slides>
  <Notes>0</Notes>
  <HiddenSlides>0</HiddenSlides>
  <MMClips>7</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Sassoon Infant Md</vt:lpstr>
      <vt:lpstr>Calibri</vt:lpstr>
      <vt:lpstr>Sassoon Infant Rg</vt:lpstr>
      <vt:lpstr>BPreplay</vt:lpstr>
      <vt:lpstr>Comic Sans MS</vt:lpstr>
      <vt:lpstr>Office Theme</vt:lpstr>
      <vt:lpstr>Healthy Living</vt:lpstr>
      <vt:lpstr>PowerPoint Presentation</vt:lpstr>
      <vt:lpstr>PowerPoint Presentation</vt:lpstr>
      <vt:lpstr>PowerPoint Presentation</vt:lpstr>
      <vt:lpstr>PowerPoint Presentation</vt:lpstr>
      <vt:lpstr>PowerPoint Presentation</vt:lpstr>
      <vt:lpstr>Having a happy attitude</vt:lpstr>
      <vt:lpstr>Getting enough sleep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Fiona Robley</cp:lastModifiedBy>
  <cp:revision>137</cp:revision>
  <dcterms:created xsi:type="dcterms:W3CDTF">2014-10-01T16:09:27Z</dcterms:created>
  <dcterms:modified xsi:type="dcterms:W3CDTF">2020-06-12T08:24:10Z</dcterms:modified>
</cp:coreProperties>
</file>