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0"/>
  </p:handoutMasterIdLst>
  <p:sldIdLst>
    <p:sldId id="258" r:id="rId2"/>
    <p:sldId id="273" r:id="rId3"/>
    <p:sldId id="266" r:id="rId4"/>
    <p:sldId id="267" r:id="rId5"/>
    <p:sldId id="268" r:id="rId6"/>
    <p:sldId id="269" r:id="rId7"/>
    <p:sldId id="270" r:id="rId8"/>
    <p:sldId id="272" r:id="rId9"/>
  </p:sldIdLst>
  <p:sldSz cx="9144000" cy="6858000" type="screen4x3"/>
  <p:notesSz cx="6858000" cy="9144000"/>
  <p:embeddedFontLst>
    <p:embeddedFont>
      <p:font typeface="Sassoon Infant Md" panose="02000603050000020003" charset="0"/>
      <p:regular r:id="rId11"/>
    </p:embeddedFont>
    <p:embeddedFont>
      <p:font typeface="Sassoon Infant Rg" panose="02000503030000020003" charset="0"/>
      <p:regular r:id="rId12"/>
      <p:bold r:id="rId13"/>
    </p:embeddedFont>
    <p:embeddedFont>
      <p:font typeface="Calibri" panose="020F050202020403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8C"/>
    <a:srgbClr val="F4C434"/>
    <a:srgbClr val="CDE779"/>
    <a:srgbClr val="643F51"/>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1038" y="-36"/>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31C1E2-9875-4586-8F13-653782DD7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E19EC9C-BE92-432D-A739-EFCEEE7290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E22337-8510-43C8-91F2-48AC6DE7D329}" type="datetimeFigureOut">
              <a:rPr lang="en-GB"/>
              <a:pPr>
                <a:defRPr/>
              </a:pPr>
              <a:t>12/06/2020</a:t>
            </a:fld>
            <a:endParaRPr lang="en-GB"/>
          </a:p>
        </p:txBody>
      </p:sp>
      <p:sp>
        <p:nvSpPr>
          <p:cNvPr id="4" name="Footer Placeholder 3">
            <a:extLst>
              <a:ext uri="{FF2B5EF4-FFF2-40B4-BE49-F238E27FC236}">
                <a16:creationId xmlns:a16="http://schemas.microsoft.com/office/drawing/2014/main" xmlns="" id="{50C71596-B61C-499F-AB26-ED293163A8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3B0CC81A-6007-48C3-82B1-645302F28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CD4BE3-E457-4E1C-82AD-34EBFDAFD94A}" type="slidenum">
              <a:rPr lang="en-GB"/>
              <a:pPr>
                <a:defRPr/>
              </a:pPr>
              <a:t>‹#›</a:t>
            </a:fld>
            <a:endParaRPr lang="en-GB"/>
          </a:p>
        </p:txBody>
      </p:sp>
    </p:spTree>
    <p:extLst>
      <p:ext uri="{BB962C8B-B14F-4D97-AF65-F5344CB8AC3E}">
        <p14:creationId xmlns:p14="http://schemas.microsoft.com/office/powerpoint/2010/main" val="3731218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0085B989-DF8F-4152-A30D-78BBE265C01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42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96E8CE-6D14-4356-9C78-EECC00443B4A}"/>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90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23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96274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C6362E-F96D-4AF6-939B-BC303FB5125A}"/>
              </a:ext>
            </a:extLst>
          </p:cNvPr>
          <p:cNvSpPr/>
          <p:nvPr/>
        </p:nvSpPr>
        <p:spPr>
          <a:xfrm>
            <a:off x="0" y="2181225"/>
            <a:ext cx="9144000" cy="201930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71" name="Title 7"/>
          <p:cNvSpPr>
            <a:spLocks noGrp="1"/>
          </p:cNvSpPr>
          <p:nvPr>
            <p:ph type="title" idx="4294967295"/>
          </p:nvPr>
        </p:nvSpPr>
        <p:spPr>
          <a:xfrm>
            <a:off x="628650" y="2528888"/>
            <a:ext cx="7886700" cy="1323975"/>
          </a:xfrm>
        </p:spPr>
        <p:txBody>
          <a:bodyPr lIns="0" tIns="0" rIns="0" bIns="0"/>
          <a:lstStyle/>
          <a:p>
            <a:pPr algn="ctr" eaLnBrk="1" hangingPunct="1"/>
            <a:r>
              <a:rPr lang="en-GB" altLang="en-US" sz="8000" b="1" dirty="0" smtClean="0">
                <a:solidFill>
                  <a:schemeClr val="bg1"/>
                </a:solidFill>
                <a:latin typeface="Comic Sans MS" panose="030F0702030302020204" pitchFamily="66" charset="0"/>
              </a:rPr>
              <a:t>Healthy Living</a:t>
            </a:r>
          </a:p>
        </p:txBody>
      </p:sp>
      <p:pic>
        <p:nvPicPr>
          <p:cNvPr id="7172" name="Twinkl Logo"/>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4278313" y="5972175"/>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2936" y="4576627"/>
            <a:ext cx="4754880" cy="19169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346" y="5175946"/>
            <a:ext cx="813344" cy="8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149690" y="4797788"/>
            <a:ext cx="34339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bg1"/>
                </a:solidFill>
                <a:latin typeface="Comic Sans MS" panose="030F0702030302020204" pitchFamily="66" charset="0"/>
              </a:rPr>
              <a:t>Click on the sound picture on each page to hear me read the page to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55650" y="1590675"/>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There are many ways to stay healthy. </a:t>
            </a:r>
          </a:p>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Some of these ways are:</a:t>
            </a:r>
          </a:p>
        </p:txBody>
      </p:sp>
      <p:sp>
        <p:nvSpPr>
          <p:cNvPr id="9219" name="Rectangle 4"/>
          <p:cNvSpPr>
            <a:spLocks noChangeArrowheads="1"/>
          </p:cNvSpPr>
          <p:nvPr/>
        </p:nvSpPr>
        <p:spPr bwMode="auto">
          <a:xfrm>
            <a:off x="2760663" y="741363"/>
            <a:ext cx="362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Staying Healthy</a:t>
            </a:r>
          </a:p>
        </p:txBody>
      </p:sp>
      <p:grpSp>
        <p:nvGrpSpPr>
          <p:cNvPr id="6" name="Group 5"/>
          <p:cNvGrpSpPr>
            <a:grpSpLocks/>
          </p:cNvGrpSpPr>
          <p:nvPr/>
        </p:nvGrpSpPr>
        <p:grpSpPr bwMode="auto">
          <a:xfrm>
            <a:off x="2352675" y="2371725"/>
            <a:ext cx="2111375" cy="1527175"/>
            <a:chOff x="2352432" y="2371139"/>
            <a:chExt cx="2112230" cy="1527175"/>
          </a:xfrm>
        </p:grpSpPr>
        <p:sp>
          <p:nvSpPr>
            <p:cNvPr id="31" name="Rounded Rectangle 30">
              <a:extLst>
                <a:ext uri="{FF2B5EF4-FFF2-40B4-BE49-F238E27FC236}">
                  <a16:creationId xmlns:a16="http://schemas.microsoft.com/office/drawing/2014/main" xmlns="" id="{58A28566-43BF-4417-91F5-E80E72764773}"/>
                </a:ext>
              </a:extLst>
            </p:cNvPr>
            <p:cNvSpPr/>
            <p:nvPr/>
          </p:nvSpPr>
          <p:spPr bwMode="auto">
            <a:xfrm>
              <a:off x="2352432"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6" name="TextBox 10"/>
            <p:cNvSpPr txBox="1">
              <a:spLocks noChangeArrowheads="1"/>
            </p:cNvSpPr>
            <p:nvPr/>
          </p:nvSpPr>
          <p:spPr bwMode="auto">
            <a:xfrm>
              <a:off x="2362387" y="2383738"/>
              <a:ext cx="2102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Exercising regularly</a:t>
              </a:r>
            </a:p>
          </p:txBody>
        </p:sp>
        <p:pic>
          <p:nvPicPr>
            <p:cNvPr id="923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85089" y="2794738"/>
              <a:ext cx="886983" cy="10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4621213" y="2371725"/>
            <a:ext cx="2112962" cy="1527175"/>
            <a:chOff x="4621700" y="2371139"/>
            <a:chExt cx="2112230" cy="1527175"/>
          </a:xfrm>
        </p:grpSpPr>
        <p:sp>
          <p:nvSpPr>
            <p:cNvPr id="37" name="Rounded Rectangle 36">
              <a:extLst>
                <a:ext uri="{FF2B5EF4-FFF2-40B4-BE49-F238E27FC236}">
                  <a16:creationId xmlns:a16="http://schemas.microsoft.com/office/drawing/2014/main" xmlns="" id="{F817AD42-8372-4C9D-B70B-3F4A2E6EC3E3}"/>
                </a:ext>
              </a:extLst>
            </p:cNvPr>
            <p:cNvSpPr/>
            <p:nvPr/>
          </p:nvSpPr>
          <p:spPr bwMode="auto">
            <a:xfrm>
              <a:off x="4621700"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3" name="TextBox 10"/>
            <p:cNvSpPr txBox="1">
              <a:spLocks noChangeArrowheads="1"/>
            </p:cNvSpPr>
            <p:nvPr/>
          </p:nvSpPr>
          <p:spPr bwMode="auto">
            <a:xfrm>
              <a:off x="4631655" y="2383738"/>
              <a:ext cx="2092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Eating healthily</a:t>
              </a:r>
            </a:p>
          </p:txBody>
        </p:sp>
        <p:pic>
          <p:nvPicPr>
            <p:cNvPr id="9234"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217" y="3134726"/>
              <a:ext cx="1011195" cy="5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4632325" y="4044950"/>
            <a:ext cx="2092325" cy="1527175"/>
            <a:chOff x="4631655" y="4045227"/>
            <a:chExt cx="2092320" cy="1527175"/>
          </a:xfrm>
        </p:grpSpPr>
        <p:sp>
          <p:nvSpPr>
            <p:cNvPr id="38" name="Rounded Rectangle 37">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0" name="TextBox 10"/>
            <p:cNvSpPr txBox="1">
              <a:spLocks noChangeArrowheads="1"/>
            </p:cNvSpPr>
            <p:nvPr/>
          </p:nvSpPr>
          <p:spPr bwMode="auto">
            <a:xfrm>
              <a:off x="4631655"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smtClean="0">
                  <a:solidFill>
                    <a:schemeClr val="tx1"/>
                  </a:solidFill>
                  <a:latin typeface="Comic Sans MS" panose="030F0702030302020204" pitchFamily="66" charset="0"/>
                </a:rPr>
                <a:t>Getting enough sleep</a:t>
              </a:r>
              <a:endParaRPr lang="en-GB" altLang="en-US" sz="1600" dirty="0">
                <a:solidFill>
                  <a:schemeClr val="tx1"/>
                </a:solidFill>
                <a:latin typeface="Comic Sans MS" panose="030F0702030302020204" pitchFamily="66" charset="0"/>
              </a:endParaRPr>
            </a:p>
          </p:txBody>
        </p:sp>
        <p:pic>
          <p:nvPicPr>
            <p:cNvPr id="92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2362200" y="4044950"/>
            <a:ext cx="2092325" cy="1527175"/>
            <a:chOff x="2362200" y="4044950"/>
            <a:chExt cx="2092325" cy="1527175"/>
          </a:xfrm>
        </p:grpSpPr>
        <p:grpSp>
          <p:nvGrpSpPr>
            <p:cNvPr id="9225" name="Group 4"/>
            <p:cNvGrpSpPr>
              <a:grpSpLocks/>
            </p:cNvGrpSpPr>
            <p:nvPr/>
          </p:nvGrpSpPr>
          <p:grpSpPr bwMode="auto">
            <a:xfrm>
              <a:off x="2362200" y="4044950"/>
              <a:ext cx="2092325" cy="1527175"/>
              <a:chOff x="2362387" y="4045227"/>
              <a:chExt cx="2092320" cy="1527175"/>
            </a:xfrm>
          </p:grpSpPr>
          <p:sp>
            <p:nvSpPr>
              <p:cNvPr id="32" name="Rounded Rectangle 31">
                <a:extLst>
                  <a:ext uri="{FF2B5EF4-FFF2-40B4-BE49-F238E27FC236}">
                    <a16:creationId xmlns:a16="http://schemas.microsoft.com/office/drawing/2014/main" xmlns="" id="{42632EA3-4A5B-4AEB-864E-C0031AC81F16}"/>
                  </a:ext>
                </a:extLst>
              </p:cNvPr>
              <p:cNvSpPr/>
              <p:nvPr/>
            </p:nvSpPr>
            <p:spPr bwMode="auto">
              <a:xfrm>
                <a:off x="2362387"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8" name="TextBox 10"/>
              <p:cNvSpPr txBox="1">
                <a:spLocks noChangeArrowheads="1"/>
              </p:cNvSpPr>
              <p:nvPr/>
            </p:nvSpPr>
            <p:spPr bwMode="auto">
              <a:xfrm>
                <a:off x="2362387"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Having a happy attitude</a:t>
                </a:r>
              </a:p>
            </p:txBody>
          </p:sp>
        </p:grpSp>
        <p:pic>
          <p:nvPicPr>
            <p:cNvPr id="9226" name="Picture 1"/>
            <p:cNvPicPr>
              <a:picLocks noChangeAspect="1"/>
            </p:cNvPicPr>
            <p:nvPr/>
          </p:nvPicPr>
          <p:blipFill>
            <a:blip r:embed="rId7">
              <a:extLst>
                <a:ext uri="{28A0092B-C50C-407E-A947-70E740481C1C}">
                  <a14:useLocalDpi xmlns:a14="http://schemas.microsoft.com/office/drawing/2010/main" val="0"/>
                </a:ext>
              </a:extLst>
            </a:blip>
            <a:srcRect b="57036"/>
            <a:stretch>
              <a:fillRect/>
            </a:stretch>
          </p:blipFill>
          <p:spPr bwMode="auto">
            <a:xfrm>
              <a:off x="2659018" y="4648356"/>
              <a:ext cx="1477188" cy="92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4549" y="5572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A708B4-1D31-4684-8634-A90F259D44B5}"/>
              </a:ext>
            </a:extLst>
          </p:cNvPr>
          <p:cNvSpPr/>
          <p:nvPr/>
        </p:nvSpPr>
        <p:spPr>
          <a:xfrm>
            <a:off x="438150" y="1647825"/>
            <a:ext cx="8258175" cy="401955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ounded Rectangle 16">
            <a:extLst>
              <a:ext uri="{FF2B5EF4-FFF2-40B4-BE49-F238E27FC236}">
                <a16:creationId xmlns:a16="http://schemas.microsoft.com/office/drawing/2014/main" xmlns="" id="{44B2D451-D91F-4BBE-BF82-C640F638719A}"/>
              </a:ext>
            </a:extLst>
          </p:cNvPr>
          <p:cNvSpPr/>
          <p:nvPr/>
        </p:nvSpPr>
        <p:spPr>
          <a:xfrm>
            <a:off x="755650" y="2160588"/>
            <a:ext cx="3816350" cy="29940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extBox 1"/>
          <p:cNvSpPr txBox="1">
            <a:spLocks noChangeArrowheads="1"/>
          </p:cNvSpPr>
          <p:nvPr/>
        </p:nvSpPr>
        <p:spPr bwMode="auto">
          <a:xfrm>
            <a:off x="755650" y="2226439"/>
            <a:ext cx="3816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Doing regular exercise will help us all feel great and keep our bodies strong! </a:t>
            </a:r>
          </a:p>
          <a:p>
            <a:pPr eaLnBrk="1" hangingPunct="1">
              <a:lnSpc>
                <a:spcPct val="100000"/>
              </a:lnSpc>
              <a:spcBef>
                <a:spcPct val="0"/>
              </a:spcBef>
              <a:buFontTx/>
              <a:buNone/>
            </a:pPr>
            <a:endParaRPr lang="en-GB" altLang="en-US" sz="20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Our hearts need to be kept </a:t>
            </a:r>
            <a:br>
              <a:rPr lang="en-GB" altLang="en-US" sz="2000" dirty="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active.  When you do exercise you might feel your heart beating in your chest quicker or stronger. </a:t>
            </a:r>
            <a:endParaRPr lang="en-GB" altLang="en-US" sz="2000" dirty="0">
              <a:solidFill>
                <a:schemeClr val="tx1"/>
              </a:solidFill>
              <a:latin typeface="Comic Sans MS" panose="030F0702030302020204" pitchFamily="66" charset="0"/>
            </a:endParaRPr>
          </a:p>
        </p:txBody>
      </p:sp>
      <p:sp>
        <p:nvSpPr>
          <p:cNvPr id="10245" name="Rectangle 4"/>
          <p:cNvSpPr>
            <a:spLocks noChangeArrowheads="1"/>
          </p:cNvSpPr>
          <p:nvPr/>
        </p:nvSpPr>
        <p:spPr bwMode="auto">
          <a:xfrm>
            <a:off x="2573338" y="741363"/>
            <a:ext cx="4182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Exercising Is Fun!</a:t>
            </a:r>
          </a:p>
        </p:txBody>
      </p:sp>
      <p:grpSp>
        <p:nvGrpSpPr>
          <p:cNvPr id="10246" name="Group 15"/>
          <p:cNvGrpSpPr>
            <a:grpSpLocks/>
          </p:cNvGrpSpPr>
          <p:nvPr/>
        </p:nvGrpSpPr>
        <p:grpSpPr bwMode="auto">
          <a:xfrm>
            <a:off x="5033963" y="2160588"/>
            <a:ext cx="3295650" cy="3225800"/>
            <a:chOff x="5034321" y="2253337"/>
            <a:chExt cx="3295837" cy="3223408"/>
          </a:xfrm>
        </p:grpSpPr>
        <p:pic>
          <p:nvPicPr>
            <p:cNvPr id="102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34321" y="2253337"/>
              <a:ext cx="2497571" cy="296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67516" y="2703178"/>
              <a:ext cx="1962642" cy="277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5650" y="56673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325688" y="728663"/>
            <a:ext cx="5117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Ways to Stay Active:</a:t>
            </a:r>
          </a:p>
        </p:txBody>
      </p:sp>
      <p:sp>
        <p:nvSpPr>
          <p:cNvPr id="19" name="TextBox 18"/>
          <p:cNvSpPr txBox="1">
            <a:spLocks noChangeArrowheads="1"/>
          </p:cNvSpPr>
          <p:nvPr/>
        </p:nvSpPr>
        <p:spPr bwMode="auto">
          <a:xfrm>
            <a:off x="755650" y="5630863"/>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What are your favourite ways to stay active?</a:t>
            </a:r>
            <a:endParaRPr lang="en-GB" altLang="en-US" sz="2400" dirty="0">
              <a:solidFill>
                <a:schemeClr val="tx1"/>
              </a:solidFill>
              <a:latin typeface="Comic Sans MS" panose="030F0702030302020204" pitchFamily="66" charset="0"/>
            </a:endParaRPr>
          </a:p>
        </p:txBody>
      </p:sp>
      <p:grpSp>
        <p:nvGrpSpPr>
          <p:cNvPr id="26" name="Group 25"/>
          <p:cNvGrpSpPr>
            <a:grpSpLocks/>
          </p:cNvGrpSpPr>
          <p:nvPr/>
        </p:nvGrpSpPr>
        <p:grpSpPr bwMode="auto">
          <a:xfrm>
            <a:off x="3349625" y="1836738"/>
            <a:ext cx="2444750" cy="3332162"/>
            <a:chOff x="3349271" y="1837522"/>
            <a:chExt cx="2445457" cy="3331110"/>
          </a:xfrm>
        </p:grpSpPr>
        <p:sp>
          <p:nvSpPr>
            <p:cNvPr id="13" name="Rounded Rectangle 12">
              <a:extLst>
                <a:ext uri="{FF2B5EF4-FFF2-40B4-BE49-F238E27FC236}">
                  <a16:creationId xmlns:a16="http://schemas.microsoft.com/office/drawing/2014/main" xmlns="" id="{0D129583-3DF6-43AB-A4D6-69FF105B75F3}"/>
                </a:ext>
              </a:extLst>
            </p:cNvPr>
            <p:cNvSpPr/>
            <p:nvPr/>
          </p:nvSpPr>
          <p:spPr>
            <a:xfrm>
              <a:off x="3349271"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8" name="TextBox 20"/>
            <p:cNvSpPr txBox="1">
              <a:spLocks noChangeArrowheads="1"/>
            </p:cNvSpPr>
            <p:nvPr/>
          </p:nvSpPr>
          <p:spPr bwMode="auto">
            <a:xfrm>
              <a:off x="3349271"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Playing games</a:t>
              </a:r>
            </a:p>
          </p:txBody>
        </p:sp>
        <p:pic>
          <p:nvPicPr>
            <p:cNvPr id="112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925" y="2521502"/>
              <a:ext cx="1997547" cy="251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a:grpSpLocks/>
          </p:cNvGrpSpPr>
          <p:nvPr/>
        </p:nvGrpSpPr>
        <p:grpSpPr bwMode="auto">
          <a:xfrm>
            <a:off x="755650" y="1836738"/>
            <a:ext cx="2444750" cy="3332162"/>
            <a:chOff x="755650" y="1837522"/>
            <a:chExt cx="2445457" cy="3331110"/>
          </a:xfrm>
        </p:grpSpPr>
        <p:sp>
          <p:nvSpPr>
            <p:cNvPr id="12" name="Rounded Rectangle 11">
              <a:extLst>
                <a:ext uri="{FF2B5EF4-FFF2-40B4-BE49-F238E27FC236}">
                  <a16:creationId xmlns:a16="http://schemas.microsoft.com/office/drawing/2014/main" xmlns="" id="{EDA2ED62-C1DC-44AC-B8C3-D73DA36005E7}"/>
                </a:ext>
              </a:extLst>
            </p:cNvPr>
            <p:cNvSpPr/>
            <p:nvPr/>
          </p:nvSpPr>
          <p:spPr>
            <a:xfrm>
              <a:off x="755650" y="1837522"/>
              <a:ext cx="2445457" cy="3331110"/>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5" name="TextBox 19"/>
            <p:cNvSpPr txBox="1">
              <a:spLocks noChangeArrowheads="1"/>
            </p:cNvSpPr>
            <p:nvPr/>
          </p:nvSpPr>
          <p:spPr bwMode="auto">
            <a:xfrm>
              <a:off x="755650"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Walking</a:t>
              </a:r>
            </a:p>
          </p:txBody>
        </p:sp>
        <p:pic>
          <p:nvPicPr>
            <p:cNvPr id="112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54572" y="2566458"/>
              <a:ext cx="1847612" cy="23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5943600" y="1836738"/>
            <a:ext cx="2444750" cy="3332162"/>
            <a:chOff x="5942893" y="1837522"/>
            <a:chExt cx="2445457" cy="3331110"/>
          </a:xfrm>
        </p:grpSpPr>
        <p:sp>
          <p:nvSpPr>
            <p:cNvPr id="18" name="Rounded Rectangle 17">
              <a:extLst>
                <a:ext uri="{FF2B5EF4-FFF2-40B4-BE49-F238E27FC236}">
                  <a16:creationId xmlns:a16="http://schemas.microsoft.com/office/drawing/2014/main" xmlns="" id="{22C29BDF-FFA8-4B1F-ABC9-28E23BA11C42}"/>
                </a:ext>
              </a:extLst>
            </p:cNvPr>
            <p:cNvSpPr/>
            <p:nvPr/>
          </p:nvSpPr>
          <p:spPr>
            <a:xfrm>
              <a:off x="5942893"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2" name="TextBox 21"/>
            <p:cNvSpPr txBox="1">
              <a:spLocks noChangeArrowheads="1"/>
            </p:cNvSpPr>
            <p:nvPr/>
          </p:nvSpPr>
          <p:spPr bwMode="auto">
            <a:xfrm>
              <a:off x="5942893"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Dancing</a:t>
              </a:r>
            </a:p>
          </p:txBody>
        </p:sp>
        <p:pic>
          <p:nvPicPr>
            <p:cNvPr id="1127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9913" y="2566458"/>
              <a:ext cx="1471416" cy="229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486" y="7286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959100" y="728663"/>
            <a:ext cx="3276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Healthy Foods</a:t>
            </a:r>
          </a:p>
        </p:txBody>
      </p:sp>
      <p:sp>
        <p:nvSpPr>
          <p:cNvPr id="12291" name="TextBox 13"/>
          <p:cNvSpPr txBox="1">
            <a:spLocks noChangeArrowheads="1"/>
          </p:cNvSpPr>
          <p:nvPr/>
        </p:nvSpPr>
        <p:spPr bwMode="auto">
          <a:xfrm>
            <a:off x="724694" y="1390517"/>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Food gives us the energy we need to do all our daily activities.  We need to eat lots of different types of food so we get the right types of energy in our bodies.</a:t>
            </a:r>
            <a:endParaRPr lang="en-GB" altLang="en-US" sz="2000" dirty="0">
              <a:solidFill>
                <a:schemeClr val="tx1"/>
              </a:solidFill>
              <a:latin typeface="Comic Sans MS" panose="030F0702030302020204" pitchFamily="66" charset="0"/>
            </a:endParaRPr>
          </a:p>
        </p:txBody>
      </p:sp>
      <p:sp>
        <p:nvSpPr>
          <p:cNvPr id="25" name="TextBox 24"/>
          <p:cNvSpPr txBox="1">
            <a:spLocks noChangeArrowheads="1"/>
          </p:cNvSpPr>
          <p:nvPr/>
        </p:nvSpPr>
        <p:spPr bwMode="auto">
          <a:xfrm>
            <a:off x="819604" y="2523230"/>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Fruit and vegetables</a:t>
            </a:r>
          </a:p>
        </p:txBody>
      </p:sp>
      <p:sp>
        <p:nvSpPr>
          <p:cNvPr id="26" name="TextBox 25"/>
          <p:cNvSpPr txBox="1">
            <a:spLocks noChangeArrowheads="1"/>
          </p:cNvSpPr>
          <p:nvPr/>
        </p:nvSpPr>
        <p:spPr bwMode="auto">
          <a:xfrm>
            <a:off x="2139372" y="4303712"/>
            <a:ext cx="1533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Fish and meat or alternatives</a:t>
            </a:r>
            <a:endParaRPr lang="en-GB" altLang="en-US" sz="2000" dirty="0">
              <a:solidFill>
                <a:schemeClr val="tx1"/>
              </a:solidFill>
              <a:latin typeface="Comic Sans MS" panose="030F0702030302020204" pitchFamily="66" charset="0"/>
            </a:endParaRPr>
          </a:p>
        </p:txBody>
      </p:sp>
      <p:sp>
        <p:nvSpPr>
          <p:cNvPr id="27" name="TextBox 26"/>
          <p:cNvSpPr txBox="1">
            <a:spLocks noChangeArrowheads="1"/>
          </p:cNvSpPr>
          <p:nvPr/>
        </p:nvSpPr>
        <p:spPr bwMode="auto">
          <a:xfrm>
            <a:off x="6986790" y="3307557"/>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Eggs, milk and cheese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989" y="3307557"/>
            <a:ext cx="22479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44" y="5072856"/>
            <a:ext cx="23193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2278" y="4244975"/>
            <a:ext cx="20780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4356801" y="2523229"/>
            <a:ext cx="1533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Rice, Pasta, Potatoes, Bread and Cereals</a:t>
            </a:r>
            <a:endParaRPr lang="en-GB" altLang="en-US" sz="2000" dirty="0">
              <a:solidFill>
                <a:schemeClr val="tx1"/>
              </a:solidFill>
              <a:latin typeface="Comic Sans MS" panose="030F0702030302020204" pitchFamily="66" charset="0"/>
            </a:endParaRPr>
          </a:p>
        </p:txBody>
      </p:sp>
      <p:pic>
        <p:nvPicPr>
          <p:cNvPr id="12305" name="Picture 17" descr="Grain clipart bread cereal rice pasta group, Grain bread cereal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397" y="3171973"/>
            <a:ext cx="2945456" cy="294545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8135" y="58964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687638" y="728663"/>
            <a:ext cx="376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Unhealthy Foods</a:t>
            </a:r>
          </a:p>
        </p:txBody>
      </p:sp>
      <p:sp>
        <p:nvSpPr>
          <p:cNvPr id="13315" name="TextBox 13"/>
          <p:cNvSpPr txBox="1">
            <a:spLocks noChangeArrowheads="1"/>
          </p:cNvSpPr>
          <p:nvPr/>
        </p:nvSpPr>
        <p:spPr bwMode="auto">
          <a:xfrm>
            <a:off x="755650" y="156845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Some foods can be unhealthy for us if we eat them too much and can make our bodies unwell.  We should keep these foods for a treat.  </a:t>
            </a:r>
            <a:endParaRPr lang="en-GB" altLang="en-US" sz="2000" dirty="0">
              <a:solidFill>
                <a:schemeClr val="tx1"/>
              </a:solidFill>
              <a:latin typeface="Comic Sans MS" panose="030F0702030302020204" pitchFamily="66" charset="0"/>
            </a:endParaRPr>
          </a:p>
        </p:txBody>
      </p:sp>
      <p:sp>
        <p:nvSpPr>
          <p:cNvPr id="15" name="Rectangle 14">
            <a:extLst>
              <a:ext uri="{FF2B5EF4-FFF2-40B4-BE49-F238E27FC236}">
                <a16:creationId xmlns:a16="http://schemas.microsoft.com/office/drawing/2014/main" xmlns="" id="{B9F46D55-1EE8-4AA0-B4BE-FE8E02262426}"/>
              </a:ext>
            </a:extLst>
          </p:cNvPr>
          <p:cNvSpPr/>
          <p:nvPr/>
        </p:nvSpPr>
        <p:spPr>
          <a:xfrm>
            <a:off x="442913" y="2514600"/>
            <a:ext cx="8258175" cy="3578225"/>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7" name="Group 6">
            <a:extLst>
              <a:ext uri="{FF2B5EF4-FFF2-40B4-BE49-F238E27FC236}">
                <a16:creationId xmlns:a16="http://schemas.microsoft.com/office/drawing/2014/main" xmlns="" id="{3890D4D9-387F-4ECE-B9BD-701DEAD56094}"/>
              </a:ext>
            </a:extLst>
          </p:cNvPr>
          <p:cNvGrpSpPr/>
          <p:nvPr/>
        </p:nvGrpSpPr>
        <p:grpSpPr>
          <a:xfrm>
            <a:off x="755648" y="3546005"/>
            <a:ext cx="7632701" cy="2314002"/>
            <a:chOff x="755649" y="3429000"/>
            <a:chExt cx="6911974" cy="2095500"/>
          </a:xfrm>
          <a:solidFill>
            <a:schemeClr val="bg1"/>
          </a:solidFill>
        </p:grpSpPr>
        <p:sp>
          <p:nvSpPr>
            <p:cNvPr id="11" name="Oval 10">
              <a:extLst>
                <a:ext uri="{FF2B5EF4-FFF2-40B4-BE49-F238E27FC236}">
                  <a16:creationId xmlns:a16="http://schemas.microsoft.com/office/drawing/2014/main" xmlns="" id="{2C2E51A2-D347-4059-95EE-BF5A86D84989}"/>
                </a:ext>
              </a:extLst>
            </p:cNvPr>
            <p:cNvSpPr/>
            <p:nvPr/>
          </p:nvSpPr>
          <p:spPr>
            <a:xfrm>
              <a:off x="755649"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xmlns="" id="{713BC505-4DD4-4F22-A2BB-6554F26BD539}"/>
                </a:ext>
              </a:extLst>
            </p:cNvPr>
            <p:cNvSpPr/>
            <p:nvPr/>
          </p:nvSpPr>
          <p:spPr>
            <a:xfrm>
              <a:off x="3163886"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xmlns="" id="{468B4024-E613-4A3D-B942-825F5240EA70}"/>
                </a:ext>
              </a:extLst>
            </p:cNvPr>
            <p:cNvSpPr/>
            <p:nvPr/>
          </p:nvSpPr>
          <p:spPr>
            <a:xfrm>
              <a:off x="5572123"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8" name="TextBox 7"/>
          <p:cNvSpPr txBox="1">
            <a:spLocks noChangeArrowheads="1"/>
          </p:cNvSpPr>
          <p:nvPr/>
        </p:nvSpPr>
        <p:spPr bwMode="auto">
          <a:xfrm>
            <a:off x="1146175"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Cakes and sweets</a:t>
            </a:r>
          </a:p>
        </p:txBody>
      </p:sp>
      <p:sp>
        <p:nvSpPr>
          <p:cNvPr id="9" name="TextBox 8"/>
          <p:cNvSpPr txBox="1">
            <a:spLocks noChangeArrowheads="1"/>
          </p:cNvSpPr>
          <p:nvPr/>
        </p:nvSpPr>
        <p:spPr bwMode="auto">
          <a:xfrm>
            <a:off x="3805238" y="2746375"/>
            <a:ext cx="153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Chocolate</a:t>
            </a:r>
          </a:p>
        </p:txBody>
      </p:sp>
      <p:sp>
        <p:nvSpPr>
          <p:cNvPr id="10" name="TextBox 9"/>
          <p:cNvSpPr txBox="1">
            <a:spLocks noChangeArrowheads="1"/>
          </p:cNvSpPr>
          <p:nvPr/>
        </p:nvSpPr>
        <p:spPr bwMode="auto">
          <a:xfrm>
            <a:off x="6464300"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Chips and crisps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3844925"/>
            <a:ext cx="22955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144963"/>
            <a:ext cx="18716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625" y="4025900"/>
            <a:ext cx="22050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6406" y="5948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E91BF3C-B6DE-4E73-B009-7020FD6AC84B}"/>
              </a:ext>
            </a:extLst>
          </p:cNvPr>
          <p:cNvSpPr>
            <a:spLocks noGrp="1"/>
          </p:cNvSpPr>
          <p:nvPr>
            <p:ph type="title"/>
          </p:nvPr>
        </p:nvSpPr>
        <p:spPr>
          <a:xfrm>
            <a:off x="431074" y="98516"/>
            <a:ext cx="8220075" cy="1595438"/>
          </a:xfrm>
        </p:spPr>
        <p:txBody>
          <a:bodyPr rtlCol="0">
            <a:normAutofit/>
          </a:bodyPr>
          <a:lstStyle/>
          <a:p>
            <a:pPr algn="ctr" eaLnBrk="1" fontAlgn="auto" hangingPunct="1">
              <a:spcAft>
                <a:spcPts val="0"/>
              </a:spcAft>
              <a:defRPr/>
            </a:pPr>
            <a:r>
              <a:rPr lang="en-GB" sz="4400" b="0" dirty="0" smtClean="0">
                <a:latin typeface="Comic Sans MS" panose="030F0702030302020204" pitchFamily="66" charset="0"/>
              </a:rPr>
              <a:t>Having</a:t>
            </a:r>
            <a:r>
              <a:rPr lang="en-GB" b="0" dirty="0" smtClean="0">
                <a:latin typeface="Comic Sans MS" panose="030F0702030302020204" pitchFamily="66" charset="0"/>
              </a:rPr>
              <a:t> a happy attitude</a:t>
            </a:r>
            <a:endParaRPr lang="en-GB" b="0" dirty="0">
              <a:latin typeface="Comic Sans MS" panose="030F0702030302020204" pitchFamily="66" charset="0"/>
            </a:endParaRPr>
          </a:p>
        </p:txBody>
      </p:sp>
      <p:grpSp>
        <p:nvGrpSpPr>
          <p:cNvPr id="3" name="Group 2"/>
          <p:cNvGrpSpPr>
            <a:grpSpLocks/>
          </p:cNvGrpSpPr>
          <p:nvPr/>
        </p:nvGrpSpPr>
        <p:grpSpPr bwMode="auto">
          <a:xfrm>
            <a:off x="5415362" y="4376057"/>
            <a:ext cx="3122023" cy="1940652"/>
            <a:chOff x="5415362" y="4376057"/>
            <a:chExt cx="3122023" cy="1940652"/>
          </a:xfrm>
        </p:grpSpPr>
        <p:sp>
          <p:nvSpPr>
            <p:cNvPr id="6" name="Rounded Rectangle 5">
              <a:extLst>
                <a:ext uri="{FF2B5EF4-FFF2-40B4-BE49-F238E27FC236}">
                  <a16:creationId xmlns:a16="http://schemas.microsoft.com/office/drawing/2014/main" xmlns="" id="{42632EA3-4A5B-4AEB-864E-C0031AC81F16}"/>
                </a:ext>
              </a:extLst>
            </p:cNvPr>
            <p:cNvSpPr/>
            <p:nvPr/>
          </p:nvSpPr>
          <p:spPr bwMode="auto">
            <a:xfrm>
              <a:off x="5415362" y="4376057"/>
              <a:ext cx="3122023" cy="1940652"/>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b="57036"/>
            <a:stretch>
              <a:fillRect/>
            </a:stretch>
          </p:blipFill>
          <p:spPr bwMode="auto">
            <a:xfrm>
              <a:off x="5609363" y="4589691"/>
              <a:ext cx="273402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87828" y="1240138"/>
            <a:ext cx="76327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Doing things that make us feel good about ourselves can really help to keep our bodies and minds healthy.  There are lots of ways to find happiness.  You could:</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Play with your family or friends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Spend time with your pets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Read a book</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Draw a picture</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Watch your favourite film</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Get a hug from someone in your </a:t>
            </a:r>
            <a:br>
              <a:rPr lang="en-GB" altLang="en-US" sz="2000" dirty="0" smtClean="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family</a:t>
            </a:r>
          </a:p>
          <a:p>
            <a:pPr eaLnBrk="1" hangingPunct="1">
              <a:lnSpc>
                <a:spcPct val="100000"/>
              </a:lnSpc>
              <a:spcBef>
                <a:spcPct val="0"/>
              </a:spcBef>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None/>
            </a:pPr>
            <a:r>
              <a:rPr lang="en-GB" altLang="en-US" sz="2400" dirty="0" smtClean="0">
                <a:solidFill>
                  <a:schemeClr val="tx1"/>
                </a:solidFill>
                <a:latin typeface="Comic Sans MS" panose="030F0702030302020204" pitchFamily="66" charset="0"/>
              </a:rPr>
              <a:t>Think about what you can do that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makes you happy.</a:t>
            </a:r>
            <a:endParaRPr lang="en-GB" altLang="en-US" sz="2400" dirty="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14457" y="273020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6E22F22-E188-4E92-8007-4ABA92C65C56}"/>
              </a:ext>
            </a:extLst>
          </p:cNvPr>
          <p:cNvSpPr>
            <a:spLocks noGrp="1"/>
          </p:cNvSpPr>
          <p:nvPr>
            <p:ph type="title"/>
          </p:nvPr>
        </p:nvSpPr>
        <p:spPr>
          <a:xfrm>
            <a:off x="1358536" y="48061"/>
            <a:ext cx="6010275" cy="1597025"/>
          </a:xfrm>
        </p:spPr>
        <p:txBody>
          <a:bodyPr rtlCol="0">
            <a:normAutofit/>
          </a:bodyPr>
          <a:lstStyle/>
          <a:p>
            <a:pPr eaLnBrk="1" fontAlgn="auto" hangingPunct="1">
              <a:spcAft>
                <a:spcPts val="0"/>
              </a:spcAft>
              <a:defRPr/>
            </a:pPr>
            <a:r>
              <a:rPr lang="en-GB" dirty="0" smtClean="0">
                <a:latin typeface="Comic Sans MS" panose="030F0702030302020204" pitchFamily="66" charset="0"/>
              </a:rPr>
              <a:t>Getting enough sleep</a:t>
            </a:r>
            <a:endParaRPr lang="en-GB" dirty="0">
              <a:latin typeface="Comic Sans MS" panose="030F0702030302020204" pitchFamily="66" charset="0"/>
            </a:endParaRPr>
          </a:p>
        </p:txBody>
      </p:sp>
      <p:grpSp>
        <p:nvGrpSpPr>
          <p:cNvPr id="4" name="Group 3"/>
          <p:cNvGrpSpPr>
            <a:grpSpLocks/>
          </p:cNvGrpSpPr>
          <p:nvPr/>
        </p:nvGrpSpPr>
        <p:grpSpPr bwMode="auto">
          <a:xfrm>
            <a:off x="517525" y="4071076"/>
            <a:ext cx="2891881" cy="2251347"/>
            <a:chOff x="4631655" y="4045227"/>
            <a:chExt cx="2092320" cy="1527175"/>
          </a:xfrm>
        </p:grpSpPr>
        <p:sp>
          <p:nvSpPr>
            <p:cNvPr id="5" name="Rounded Rectangle 4">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47323" y="1364644"/>
            <a:ext cx="76327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You need sleep to let your body rest, to help your body grow and to let your brain understand everything it has seen or listened to during the day.  </a:t>
            </a:r>
          </a:p>
          <a:p>
            <a:pP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If you don’t get enough sleep, you might be too tired to enjoy the next day and it might make you grumpy.  </a:t>
            </a:r>
          </a:p>
          <a:p>
            <a:pPr algn="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algn="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Children need to get more sleep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that adults. </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22572" y="52669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TotalTime>
  <Words>315</Words>
  <Application>Microsoft Office PowerPoint</Application>
  <PresentationFormat>On-screen Show (4:3)</PresentationFormat>
  <Paragraphs>46</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Sassoon Infant Md</vt:lpstr>
      <vt:lpstr>BPreplay</vt:lpstr>
      <vt:lpstr>Sassoon Infant Rg</vt:lpstr>
      <vt:lpstr>Calibri</vt:lpstr>
      <vt:lpstr>Comic Sans MS</vt:lpstr>
      <vt:lpstr>Office Theme</vt:lpstr>
      <vt:lpstr>Healthy Living</vt:lpstr>
      <vt:lpstr>PowerPoint Presentation</vt:lpstr>
      <vt:lpstr>PowerPoint Presentation</vt:lpstr>
      <vt:lpstr>PowerPoint Presentation</vt:lpstr>
      <vt:lpstr>PowerPoint Presentation</vt:lpstr>
      <vt:lpstr>PowerPoint Presentation</vt:lpstr>
      <vt:lpstr>Having a happy attitude</vt:lpstr>
      <vt:lpstr>Getting enough sleep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Fiona Robley</cp:lastModifiedBy>
  <cp:revision>137</cp:revision>
  <dcterms:created xsi:type="dcterms:W3CDTF">2014-10-01T16:09:27Z</dcterms:created>
  <dcterms:modified xsi:type="dcterms:W3CDTF">2020-06-12T08:28:10Z</dcterms:modified>
</cp:coreProperties>
</file>