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73"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Sassoon Infant Rg" panose="02000503030000020003" charset="0"/>
      <p:regular r:id="rId16"/>
      <p:bold r:id="rId17"/>
    </p:embeddedFont>
    <p:embeddedFont>
      <p:font typeface="Twinkl SemiBold" charset="0"/>
      <p:bold r:id="rId18"/>
    </p:embeddedFont>
    <p:embeddedFont>
      <p:font typeface="Twinkl" panose="020B0604020202020204" charset="0"/>
      <p:regular r:id="rId19"/>
      <p:bold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3" d="100"/>
          <a:sy n="73" d="100"/>
        </p:scale>
        <p:origin x="132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4D9111-F3F8-4824-B2FC-E8EEF255246C}" type="datetimeFigureOut">
              <a:rPr lang="en-GB"/>
              <a:pPr>
                <a:defRPr/>
              </a:pPr>
              <a:t>26/05/2020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6766AEB-0E77-4C4A-B498-93F0B6F6DD1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14CBDC-F296-4906-AF6E-92B72F76D31A}" type="datetimeFigureOut">
              <a:rPr lang="en-GB"/>
              <a:pPr>
                <a:defRPr/>
              </a:pPr>
              <a:t>26/05/2020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037F682-0E3B-4ABB-A01E-62A6C073A9A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29111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859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06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19.png"/><Relationship Id="rId12"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964113" y="5316538"/>
            <a:ext cx="381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a:solidFill>
                  <a:schemeClr val="bg1"/>
                </a:solidFill>
              </a:rPr>
              <a:t>Click on the sound picture on each page to hear me read the page to you.  </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5378450"/>
            <a:ext cx="11382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Pirates</a:t>
            </a:r>
          </a:p>
        </p:txBody>
      </p:sp>
      <p:sp>
        <p:nvSpPr>
          <p:cNvPr id="10244" name="Rectangle 4"/>
          <p:cNvSpPr>
            <a:spLocks noChangeArrowheads="1"/>
          </p:cNvSpPr>
          <p:nvPr/>
        </p:nvSpPr>
        <p:spPr bwMode="auto">
          <a:xfrm>
            <a:off x="755650" y="1717675"/>
            <a:ext cx="407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Pirates were people who sailed ships around the world looking for other ships to attack. When they attacked ships, they would try to steal whatever the other ship had, especially treasure. </a:t>
            </a:r>
          </a:p>
        </p:txBody>
      </p:sp>
      <p:sp>
        <p:nvSpPr>
          <p:cNvPr id="10245" name="Rectangle 3"/>
          <p:cNvSpPr>
            <a:spLocks noChangeArrowheads="1"/>
          </p:cNvSpPr>
          <p:nvPr/>
        </p:nvSpPr>
        <p:spPr bwMode="auto">
          <a:xfrm>
            <a:off x="755650" y="3460750"/>
            <a:ext cx="3783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Some pirates had unusual nicknames, such as Blackbeard, Calico Jack and Redbeard.</a:t>
            </a: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b="17288"/>
          <a:stretch>
            <a:fillRect/>
          </a:stretch>
        </p:blipFill>
        <p:spPr bwMode="auto">
          <a:xfrm>
            <a:off x="5019675" y="1481138"/>
            <a:ext cx="3998913"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982" y="67001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All about Pirates</a:t>
            </a:r>
          </a:p>
        </p:txBody>
      </p:sp>
      <p:sp>
        <p:nvSpPr>
          <p:cNvPr id="11268" name="Rectangle 4"/>
          <p:cNvSpPr>
            <a:spLocks noChangeArrowheads="1"/>
          </p:cNvSpPr>
          <p:nvPr/>
        </p:nvSpPr>
        <p:spPr bwMode="auto">
          <a:xfrm>
            <a:off x="809625" y="1497013"/>
            <a:ext cx="751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269" name="Rectangle 3"/>
          <p:cNvSpPr>
            <a:spLocks noChangeArrowheads="1"/>
          </p:cNvSpPr>
          <p:nvPr/>
        </p:nvSpPr>
        <p:spPr bwMode="auto">
          <a:xfrm>
            <a:off x="595313" y="4283075"/>
            <a:ext cx="26812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This flag is called the </a:t>
            </a:r>
            <a:r>
              <a:rPr lang="en-GB" altLang="en-US" b="1">
                <a:solidFill>
                  <a:schemeClr val="tx1"/>
                </a:solidFill>
              </a:rPr>
              <a:t>Jolly Roger</a:t>
            </a:r>
            <a:r>
              <a:rPr lang="en-GB" altLang="en-US">
                <a:solidFill>
                  <a:schemeClr val="tx1"/>
                </a:solidFill>
              </a:rPr>
              <a:t>. Lots of pirate ships flew this flag. When other ships saw the </a:t>
            </a:r>
            <a:r>
              <a:rPr lang="en-GB" altLang="en-US" b="1">
                <a:solidFill>
                  <a:schemeClr val="tx1"/>
                </a:solidFill>
              </a:rPr>
              <a:t>Jolly Roger</a:t>
            </a:r>
            <a:r>
              <a:rPr lang="en-GB" altLang="en-US">
                <a:solidFill>
                  <a:schemeClr val="tx1"/>
                </a:solidFill>
              </a:rPr>
              <a:t>, they knew there was trouble ahead.</a:t>
            </a:r>
          </a:p>
        </p:txBody>
      </p:sp>
      <p:sp>
        <p:nvSpPr>
          <p:cNvPr id="11270" name="Rectangle 6"/>
          <p:cNvSpPr>
            <a:spLocks noChangeArrowheads="1"/>
          </p:cNvSpPr>
          <p:nvPr/>
        </p:nvSpPr>
        <p:spPr bwMode="auto">
          <a:xfrm>
            <a:off x="3276600" y="4283075"/>
            <a:ext cx="26812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Lots of pirates wore </a:t>
            </a:r>
            <a:r>
              <a:rPr lang="en-GB" altLang="en-US" b="1">
                <a:solidFill>
                  <a:schemeClr val="tx1"/>
                </a:solidFill>
              </a:rPr>
              <a:t>gold</a:t>
            </a:r>
            <a:r>
              <a:rPr lang="en-GB" altLang="en-US">
                <a:solidFill>
                  <a:schemeClr val="tx1"/>
                </a:solidFill>
              </a:rPr>
              <a:t> and </a:t>
            </a:r>
            <a:r>
              <a:rPr lang="en-GB" altLang="en-US" b="1">
                <a:solidFill>
                  <a:schemeClr val="tx1"/>
                </a:solidFill>
              </a:rPr>
              <a:t>silver jewellery </a:t>
            </a:r>
            <a:r>
              <a:rPr lang="en-GB" altLang="en-US">
                <a:solidFill>
                  <a:schemeClr val="tx1"/>
                </a:solidFill>
              </a:rPr>
              <a:t>because they believed it gave them good eyesight.</a:t>
            </a:r>
          </a:p>
        </p:txBody>
      </p:sp>
      <p:sp>
        <p:nvSpPr>
          <p:cNvPr id="11271" name="Rectangle 7"/>
          <p:cNvSpPr>
            <a:spLocks noChangeArrowheads="1"/>
          </p:cNvSpPr>
          <p:nvPr/>
        </p:nvSpPr>
        <p:spPr bwMode="auto">
          <a:xfrm>
            <a:off x="5995988" y="4283075"/>
            <a:ext cx="2454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Some pirates wore an </a:t>
            </a:r>
            <a:r>
              <a:rPr lang="en-GB" altLang="en-US" b="1">
                <a:solidFill>
                  <a:schemeClr val="tx1"/>
                </a:solidFill>
              </a:rPr>
              <a:t>eyepatch</a:t>
            </a:r>
            <a:r>
              <a:rPr lang="en-GB" altLang="en-US">
                <a:solidFill>
                  <a:schemeClr val="tx1"/>
                </a:solidFill>
              </a:rPr>
              <a:t>. It is believed that they did this to make each eye stronger so they could see in the dark. </a:t>
            </a:r>
          </a:p>
        </p:txBody>
      </p:sp>
      <p:grpSp>
        <p:nvGrpSpPr>
          <p:cNvPr id="11272" name="1"/>
          <p:cNvGrpSpPr>
            <a:grpSpLocks/>
          </p:cNvGrpSpPr>
          <p:nvPr/>
        </p:nvGrpSpPr>
        <p:grpSpPr bwMode="auto">
          <a:xfrm>
            <a:off x="898525" y="1990725"/>
            <a:ext cx="2074863" cy="2292350"/>
            <a:chOff x="898525" y="1990946"/>
            <a:chExt cx="2074334" cy="2291755"/>
          </a:xfrm>
        </p:grpSpPr>
        <p:sp>
          <p:nvSpPr>
            <p:cNvPr id="3" name="Oval 2"/>
            <p:cNvSpPr/>
            <p:nvPr/>
          </p:nvSpPr>
          <p:spPr>
            <a:xfrm>
              <a:off x="898525" y="1990946"/>
              <a:ext cx="2074334" cy="2074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479" y="2206251"/>
              <a:ext cx="18764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3" name="2"/>
          <p:cNvGrpSpPr>
            <a:grpSpLocks/>
          </p:cNvGrpSpPr>
          <p:nvPr/>
        </p:nvGrpSpPr>
        <p:grpSpPr bwMode="auto">
          <a:xfrm>
            <a:off x="3636963" y="1990725"/>
            <a:ext cx="2074862" cy="2074863"/>
            <a:chOff x="3636962" y="1990946"/>
            <a:chExt cx="2074334" cy="2074334"/>
          </a:xfrm>
        </p:grpSpPr>
        <p:sp>
          <p:nvSpPr>
            <p:cNvPr id="10" name="Oval 9"/>
            <p:cNvSpPr/>
            <p:nvPr/>
          </p:nvSpPr>
          <p:spPr>
            <a:xfrm>
              <a:off x="3636962" y="1990946"/>
              <a:ext cx="2074334" cy="20743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9" name="Picture 12"/>
            <p:cNvPicPr>
              <a:picLocks noChangeAspect="1"/>
            </p:cNvPicPr>
            <p:nvPr/>
          </p:nvPicPr>
          <p:blipFill>
            <a:blip r:embed="rId5">
              <a:extLst>
                <a:ext uri="{28A0092B-C50C-407E-A947-70E740481C1C}">
                  <a14:useLocalDpi xmlns:a14="http://schemas.microsoft.com/office/drawing/2010/main" val="0"/>
                </a:ext>
              </a:extLst>
            </a:blip>
            <a:srcRect b="9064"/>
            <a:stretch>
              <a:fillRect/>
            </a:stretch>
          </p:blipFill>
          <p:spPr bwMode="auto">
            <a:xfrm>
              <a:off x="3741472" y="2205662"/>
              <a:ext cx="1865314" cy="185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4" name="3"/>
          <p:cNvGrpSpPr>
            <a:grpSpLocks/>
          </p:cNvGrpSpPr>
          <p:nvPr/>
        </p:nvGrpSpPr>
        <p:grpSpPr bwMode="auto">
          <a:xfrm>
            <a:off x="6375400" y="1990725"/>
            <a:ext cx="2074863" cy="2074863"/>
            <a:chOff x="6375399" y="1990946"/>
            <a:chExt cx="2074334" cy="2074334"/>
          </a:xfrm>
        </p:grpSpPr>
        <p:sp>
          <p:nvSpPr>
            <p:cNvPr id="11" name="Oval 10"/>
            <p:cNvSpPr/>
            <p:nvPr/>
          </p:nvSpPr>
          <p:spPr>
            <a:xfrm>
              <a:off x="6375399" y="1990946"/>
              <a:ext cx="2074334" cy="20743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26" y="2205662"/>
              <a:ext cx="1897613" cy="18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0491" y="65246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No Girls Allowed</a:t>
            </a:r>
          </a:p>
        </p:txBody>
      </p:sp>
      <p:sp>
        <p:nvSpPr>
          <p:cNvPr id="12292" name="Rectangle 4"/>
          <p:cNvSpPr>
            <a:spLocks noChangeArrowheads="1"/>
          </p:cNvSpPr>
          <p:nvPr/>
        </p:nvSpPr>
        <p:spPr bwMode="auto">
          <a:xfrm>
            <a:off x="809625" y="1404938"/>
            <a:ext cx="7515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Most pirates believed that it was unlucky to have women on board. However, that didn’t stop these women!</a:t>
            </a:r>
          </a:p>
        </p:txBody>
      </p:sp>
      <p:sp>
        <p:nvSpPr>
          <p:cNvPr id="12293" name="Rectangle 5"/>
          <p:cNvSpPr>
            <a:spLocks noChangeArrowheads="1"/>
          </p:cNvSpPr>
          <p:nvPr/>
        </p:nvSpPr>
        <p:spPr bwMode="auto">
          <a:xfrm>
            <a:off x="627063" y="2041525"/>
            <a:ext cx="5926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Grace O’Malley </a:t>
            </a:r>
          </a:p>
          <a:p>
            <a:pPr eaLnBrk="1" hangingPunct="1">
              <a:lnSpc>
                <a:spcPct val="100000"/>
              </a:lnSpc>
              <a:spcBef>
                <a:spcPct val="0"/>
              </a:spcBef>
              <a:buFontTx/>
              <a:buNone/>
            </a:pPr>
            <a:r>
              <a:rPr lang="en-GB" altLang="en-US">
                <a:solidFill>
                  <a:schemeClr val="tx1"/>
                </a:solidFill>
              </a:rPr>
              <a:t>Grace lived nearly 500 years ago and was a leader of the Ó Máille clan in Ireland. Although she had lots of land and people to rule, Grace loved sailing and became known as a fearsome pirate.</a:t>
            </a:r>
          </a:p>
        </p:txBody>
      </p:sp>
      <p:sp>
        <p:nvSpPr>
          <p:cNvPr id="12294" name="Rectangle 16"/>
          <p:cNvSpPr>
            <a:spLocks noChangeArrowheads="1"/>
          </p:cNvSpPr>
          <p:nvPr/>
        </p:nvSpPr>
        <p:spPr bwMode="auto">
          <a:xfrm>
            <a:off x="627063" y="3678238"/>
            <a:ext cx="7940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Anne Bonny </a:t>
            </a: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Over 300 years ago, while sailing to the Caribbean, Anne met a pirate called Jack Rackham. They got married and became a feared pirate couple.</a:t>
            </a:r>
          </a:p>
        </p:txBody>
      </p:sp>
      <p:sp>
        <p:nvSpPr>
          <p:cNvPr id="12295" name="Rectangle 17"/>
          <p:cNvSpPr>
            <a:spLocks noChangeArrowheads="1"/>
          </p:cNvSpPr>
          <p:nvPr/>
        </p:nvSpPr>
        <p:spPr bwMode="auto">
          <a:xfrm>
            <a:off x="627063" y="4826000"/>
            <a:ext cx="7940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Cheng I Sao </a:t>
            </a: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Cheng I Sao’s pirate husband died, she took over leading his pirate crew. After years of ruling her fearsome fleet, the government stated that, if she stopped being a pirate, they would offer her a  </a:t>
            </a:r>
            <a:r>
              <a:rPr lang="en-GB" altLang="en-US" b="1">
                <a:solidFill>
                  <a:schemeClr val="tx1"/>
                </a:solidFill>
              </a:rPr>
              <a:t>          </a:t>
            </a:r>
            <a:r>
              <a:rPr lang="en-GB" altLang="en-US">
                <a:solidFill>
                  <a:schemeClr val="tx1"/>
                </a:solidFill>
              </a:rPr>
              <a:t>. Cheng I Sao agreed and even got to keep most of her treasure!</a:t>
            </a:r>
          </a:p>
        </p:txBody>
      </p:sp>
      <p:grpSp>
        <p:nvGrpSpPr>
          <p:cNvPr id="12296" name="Group 21"/>
          <p:cNvGrpSpPr>
            <a:grpSpLocks/>
          </p:cNvGrpSpPr>
          <p:nvPr/>
        </p:nvGrpSpPr>
        <p:grpSpPr bwMode="auto">
          <a:xfrm>
            <a:off x="6669088" y="1912938"/>
            <a:ext cx="1831975" cy="1946275"/>
            <a:chOff x="6668773" y="1912223"/>
            <a:chExt cx="1832551" cy="1947126"/>
          </a:xfrm>
        </p:grpSpPr>
        <p:sp>
          <p:nvSpPr>
            <p:cNvPr id="20" name="Oval 19"/>
            <p:cNvSpPr/>
            <p:nvPr/>
          </p:nvSpPr>
          <p:spPr>
            <a:xfrm>
              <a:off x="6668773" y="1912223"/>
              <a:ext cx="1832551" cy="18327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303" name="Picture 18"/>
            <p:cNvPicPr>
              <a:picLocks noChangeAspect="1"/>
            </p:cNvPicPr>
            <p:nvPr/>
          </p:nvPicPr>
          <p:blipFill>
            <a:blip r:embed="rId4">
              <a:extLst>
                <a:ext uri="{28A0092B-C50C-407E-A947-70E740481C1C}">
                  <a14:useLocalDpi xmlns:a14="http://schemas.microsoft.com/office/drawing/2010/main" val="0"/>
                </a:ext>
              </a:extLst>
            </a:blip>
            <a:srcRect b="8888"/>
            <a:stretch>
              <a:fillRect/>
            </a:stretch>
          </p:blipFill>
          <p:spPr bwMode="auto">
            <a:xfrm>
              <a:off x="6736416" y="2116932"/>
              <a:ext cx="1697263" cy="174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7" name="EXPLAINATION"/>
          <p:cNvGrpSpPr>
            <a:grpSpLocks/>
          </p:cNvGrpSpPr>
          <p:nvPr/>
        </p:nvGrpSpPr>
        <p:grpSpPr bwMode="auto">
          <a:xfrm>
            <a:off x="7799388" y="361950"/>
            <a:ext cx="1228725" cy="1228725"/>
            <a:chOff x="8425212" y="4349798"/>
            <a:chExt cx="1228727" cy="1228727"/>
          </a:xfrm>
        </p:grpSpPr>
        <p:sp>
          <p:nvSpPr>
            <p:cNvPr id="25" name="Oval 24"/>
            <p:cNvSpPr/>
            <p:nvPr/>
          </p:nvSpPr>
          <p:spPr>
            <a:xfrm>
              <a:off x="8425212" y="4349798"/>
              <a:ext cx="1228727" cy="1228727"/>
            </a:xfrm>
            <a:prstGeom prst="ellipse">
              <a:avLst/>
            </a:prstGeom>
            <a:solidFill>
              <a:schemeClr val="bg1"/>
            </a:solid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1" name="Rectangle 22"/>
            <p:cNvSpPr>
              <a:spLocks noChangeArrowheads="1"/>
            </p:cNvSpPr>
            <p:nvPr/>
          </p:nvSpPr>
          <p:spPr bwMode="auto">
            <a:xfrm>
              <a:off x="8433679" y="4600867"/>
              <a:ext cx="1167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pardon</a:t>
              </a:r>
              <a:r>
                <a:rPr lang="en-GB" altLang="en-US">
                  <a:solidFill>
                    <a:schemeClr val="tx1"/>
                  </a:solidFill>
                </a:rPr>
                <a:t> - to forgive </a:t>
              </a:r>
            </a:p>
          </p:txBody>
        </p:sp>
      </p:grpSp>
      <p:sp>
        <p:nvSpPr>
          <p:cNvPr id="12298" name="PARDON"/>
          <p:cNvSpPr>
            <a:spLocks noChangeArrowheads="1"/>
          </p:cNvSpPr>
          <p:nvPr/>
        </p:nvSpPr>
        <p:spPr bwMode="auto">
          <a:xfrm>
            <a:off x="5738813" y="5640388"/>
            <a:ext cx="93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rgbClr val="18A0DB"/>
                </a:solidFill>
              </a:rPr>
              <a:t>pardon</a:t>
            </a:r>
            <a:endParaRPr lang="en-GB" altLang="en-US">
              <a:solidFill>
                <a:srgbClr val="18A0DB"/>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625" y="63138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What Is Your Pirate Name?</a:t>
            </a:r>
          </a:p>
        </p:txBody>
      </p:sp>
      <p:sp>
        <p:nvSpPr>
          <p:cNvPr id="13316" name="Rectangle 4"/>
          <p:cNvSpPr>
            <a:spLocks noChangeArrowheads="1"/>
          </p:cNvSpPr>
          <p:nvPr/>
        </p:nvSpPr>
        <p:spPr bwMode="auto">
          <a:xfrm>
            <a:off x="809625" y="1404938"/>
            <a:ext cx="751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Use this </a:t>
            </a:r>
            <a:r>
              <a:rPr lang="en-GB" altLang="en-US" b="1">
                <a:solidFill>
                  <a:schemeClr val="tx1"/>
                </a:solidFill>
              </a:rPr>
              <a:t>pirate name generator </a:t>
            </a:r>
            <a:r>
              <a:rPr lang="en-GB" altLang="en-US">
                <a:solidFill>
                  <a:schemeClr val="tx1"/>
                </a:solidFill>
              </a:rPr>
              <a:t>to make yourself a pirate name.</a:t>
            </a:r>
          </a:p>
        </p:txBody>
      </p:sp>
      <p:graphicFrame>
        <p:nvGraphicFramePr>
          <p:cNvPr id="15" name="Table 14">
            <a:extLst/>
          </p:cNvPr>
          <p:cNvGraphicFramePr>
            <a:graphicFrameLocks noGrp="1"/>
          </p:cNvGraphicFramePr>
          <p:nvPr/>
        </p:nvGraphicFramePr>
        <p:xfrm>
          <a:off x="809625" y="1790700"/>
          <a:ext cx="3538538" cy="4348164"/>
        </p:xfrm>
        <a:graphic>
          <a:graphicData uri="http://schemas.openxmlformats.org/drawingml/2006/table">
            <a:tbl>
              <a:tblPr firstRow="1" bandRow="1">
                <a:tableStyleId>{5940675A-B579-460E-94D1-54222C63F5DA}</a:tableStyleId>
              </a:tblPr>
              <a:tblGrid>
                <a:gridCol w="1769269">
                  <a:extLst>
                    <a:ext uri="{9D8B030D-6E8A-4147-A177-3AD203B41FA5}">
                      <a16:colId xmlns:a16="http://schemas.microsoft.com/office/drawing/2014/main" val="20000"/>
                    </a:ext>
                  </a:extLst>
                </a:gridCol>
                <a:gridCol w="1769269">
                  <a:extLst>
                    <a:ext uri="{9D8B030D-6E8A-4147-A177-3AD203B41FA5}">
                      <a16:colId xmlns:a16="http://schemas.microsoft.com/office/drawing/2014/main" val="20001"/>
                    </a:ext>
                  </a:extLst>
                </a:gridCol>
              </a:tblGrid>
              <a:tr h="370809">
                <a:tc gridSpan="2">
                  <a:txBody>
                    <a:bodyPr/>
                    <a:lstStyle/>
                    <a:p>
                      <a:pPr algn="ctr"/>
                      <a:r>
                        <a:rPr lang="en-GB" sz="1800" b="1" dirty="0">
                          <a:latin typeface="Twinkl" pitchFamily="50" charset="0"/>
                        </a:rPr>
                        <a:t>First Name</a:t>
                      </a:r>
                    </a:p>
                  </a:txBody>
                  <a:tcPr marL="91445" marR="91445" marT="45717" marB="45717">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640074">
                <a:tc>
                  <a:txBody>
                    <a:bodyPr/>
                    <a:lstStyle/>
                    <a:p>
                      <a:pPr algn="ctr"/>
                      <a:r>
                        <a:rPr lang="en-GB" sz="1800" dirty="0">
                          <a:latin typeface="Twinkl" pitchFamily="50" charset="0"/>
                        </a:rPr>
                        <a:t>Your Favourite Colour</a:t>
                      </a:r>
                    </a:p>
                  </a:txBody>
                  <a:tcPr marL="91445" marR="91445" marT="45717" marB="45717">
                    <a:solidFill>
                      <a:schemeClr val="bg1"/>
                    </a:solidFill>
                  </a:tcPr>
                </a:tc>
                <a:tc>
                  <a:txBody>
                    <a:bodyPr/>
                    <a:lstStyle/>
                    <a:p>
                      <a:pPr algn="ctr"/>
                      <a:r>
                        <a:rPr lang="en-GB" sz="1800" dirty="0">
                          <a:latin typeface="Twinkl" pitchFamily="50" charset="0"/>
                        </a:rPr>
                        <a:t>Your Pirate First Name</a:t>
                      </a:r>
                    </a:p>
                  </a:txBody>
                  <a:tcPr marL="91445" marR="91445" marT="45717" marB="45717">
                    <a:solidFill>
                      <a:schemeClr val="bg1"/>
                    </a:solidFill>
                  </a:tcPr>
                </a:tc>
                <a:extLst>
                  <a:ext uri="{0D108BD9-81ED-4DB2-BD59-A6C34878D82A}">
                    <a16:rowId xmlns:a16="http://schemas.microsoft.com/office/drawing/2014/main" val="10001"/>
                  </a:ext>
                </a:extLst>
              </a:tr>
              <a:tr h="370809">
                <a:tc>
                  <a:txBody>
                    <a:bodyPr/>
                    <a:lstStyle/>
                    <a:p>
                      <a:r>
                        <a:rPr lang="en-GB" sz="1800" dirty="0">
                          <a:latin typeface="Twinkl" pitchFamily="50" charset="0"/>
                        </a:rPr>
                        <a:t>Blue</a:t>
                      </a:r>
                    </a:p>
                  </a:txBody>
                  <a:tcPr marL="91445" marR="91445" marT="45717" marB="45717">
                    <a:solidFill>
                      <a:schemeClr val="bg1"/>
                    </a:solidFill>
                  </a:tcPr>
                </a:tc>
                <a:tc>
                  <a:txBody>
                    <a:bodyPr/>
                    <a:lstStyle/>
                    <a:p>
                      <a:r>
                        <a:rPr lang="en-GB" sz="1800" dirty="0">
                          <a:latin typeface="Twinkl" pitchFamily="50" charset="0"/>
                        </a:rPr>
                        <a:t>Matey</a:t>
                      </a:r>
                    </a:p>
                  </a:txBody>
                  <a:tcPr marL="91445" marR="91445" marT="45717" marB="45717">
                    <a:solidFill>
                      <a:schemeClr val="bg1"/>
                    </a:solidFill>
                  </a:tcPr>
                </a:tc>
                <a:extLst>
                  <a:ext uri="{0D108BD9-81ED-4DB2-BD59-A6C34878D82A}">
                    <a16:rowId xmlns:a16="http://schemas.microsoft.com/office/drawing/2014/main" val="10002"/>
                  </a:ext>
                </a:extLst>
              </a:tr>
              <a:tr h="370809">
                <a:tc>
                  <a:txBody>
                    <a:bodyPr/>
                    <a:lstStyle/>
                    <a:p>
                      <a:r>
                        <a:rPr lang="en-GB" sz="1800" dirty="0">
                          <a:latin typeface="Twinkl" pitchFamily="50" charset="0"/>
                        </a:rPr>
                        <a:t>Red</a:t>
                      </a:r>
                    </a:p>
                  </a:txBody>
                  <a:tcPr marL="91445" marR="91445" marT="45717" marB="45717">
                    <a:solidFill>
                      <a:schemeClr val="bg1"/>
                    </a:solidFill>
                  </a:tcPr>
                </a:tc>
                <a:tc>
                  <a:txBody>
                    <a:bodyPr/>
                    <a:lstStyle/>
                    <a:p>
                      <a:r>
                        <a:rPr lang="en-GB" sz="1800" dirty="0">
                          <a:latin typeface="Twinkl" pitchFamily="50" charset="0"/>
                        </a:rPr>
                        <a:t>Captain</a:t>
                      </a:r>
                    </a:p>
                  </a:txBody>
                  <a:tcPr marL="91445" marR="91445" marT="45717" marB="45717">
                    <a:solidFill>
                      <a:schemeClr val="bg1"/>
                    </a:solidFill>
                  </a:tcPr>
                </a:tc>
                <a:extLst>
                  <a:ext uri="{0D108BD9-81ED-4DB2-BD59-A6C34878D82A}">
                    <a16:rowId xmlns:a16="http://schemas.microsoft.com/office/drawing/2014/main" val="10003"/>
                  </a:ext>
                </a:extLst>
              </a:tr>
              <a:tr h="370809">
                <a:tc>
                  <a:txBody>
                    <a:bodyPr/>
                    <a:lstStyle/>
                    <a:p>
                      <a:r>
                        <a:rPr lang="en-GB" sz="1800" dirty="0">
                          <a:latin typeface="Twinkl" pitchFamily="50" charset="0"/>
                        </a:rPr>
                        <a:t>Pink</a:t>
                      </a:r>
                    </a:p>
                  </a:txBody>
                  <a:tcPr marL="91445" marR="91445" marT="45717" marB="45717">
                    <a:solidFill>
                      <a:schemeClr val="bg1"/>
                    </a:solidFill>
                  </a:tcPr>
                </a:tc>
                <a:tc>
                  <a:txBody>
                    <a:bodyPr/>
                    <a:lstStyle/>
                    <a:p>
                      <a:r>
                        <a:rPr lang="en-GB" sz="1800" dirty="0" err="1">
                          <a:latin typeface="Twinkl" pitchFamily="50" charset="0"/>
                        </a:rPr>
                        <a:t>Pegleg</a:t>
                      </a:r>
                      <a:endParaRPr lang="en-GB" sz="1800" dirty="0">
                        <a:latin typeface="Twinkl" pitchFamily="50" charset="0"/>
                      </a:endParaRPr>
                    </a:p>
                  </a:txBody>
                  <a:tcPr marL="91445" marR="91445" marT="45717" marB="45717">
                    <a:solidFill>
                      <a:schemeClr val="bg1"/>
                    </a:solidFill>
                  </a:tcPr>
                </a:tc>
                <a:extLst>
                  <a:ext uri="{0D108BD9-81ED-4DB2-BD59-A6C34878D82A}">
                    <a16:rowId xmlns:a16="http://schemas.microsoft.com/office/drawing/2014/main" val="10004"/>
                  </a:ext>
                </a:extLst>
              </a:tr>
              <a:tr h="370809">
                <a:tc>
                  <a:txBody>
                    <a:bodyPr/>
                    <a:lstStyle/>
                    <a:p>
                      <a:r>
                        <a:rPr lang="en-GB" sz="1800" dirty="0">
                          <a:latin typeface="Twinkl" pitchFamily="50" charset="0"/>
                        </a:rPr>
                        <a:t>Purple</a:t>
                      </a:r>
                    </a:p>
                  </a:txBody>
                  <a:tcPr marL="91445" marR="91445" marT="45717" marB="45717">
                    <a:solidFill>
                      <a:schemeClr val="bg1"/>
                    </a:solidFill>
                  </a:tcPr>
                </a:tc>
                <a:tc>
                  <a:txBody>
                    <a:bodyPr/>
                    <a:lstStyle/>
                    <a:p>
                      <a:r>
                        <a:rPr lang="en-GB" sz="1800" dirty="0">
                          <a:latin typeface="Twinkl" pitchFamily="50" charset="0"/>
                        </a:rPr>
                        <a:t>One-eyed</a:t>
                      </a:r>
                    </a:p>
                  </a:txBody>
                  <a:tcPr marL="91445" marR="91445" marT="45717" marB="45717">
                    <a:solidFill>
                      <a:schemeClr val="bg1"/>
                    </a:solidFill>
                  </a:tcPr>
                </a:tc>
                <a:extLst>
                  <a:ext uri="{0D108BD9-81ED-4DB2-BD59-A6C34878D82A}">
                    <a16:rowId xmlns:a16="http://schemas.microsoft.com/office/drawing/2014/main" val="10005"/>
                  </a:ext>
                </a:extLst>
              </a:tr>
              <a:tr h="370809">
                <a:tc>
                  <a:txBody>
                    <a:bodyPr/>
                    <a:lstStyle/>
                    <a:p>
                      <a:r>
                        <a:rPr lang="en-GB" sz="1800" dirty="0">
                          <a:latin typeface="Twinkl" pitchFamily="50" charset="0"/>
                        </a:rPr>
                        <a:t>Green</a:t>
                      </a:r>
                    </a:p>
                  </a:txBody>
                  <a:tcPr marL="91445" marR="91445" marT="45717" marB="45717">
                    <a:solidFill>
                      <a:schemeClr val="bg1"/>
                    </a:solidFill>
                  </a:tcPr>
                </a:tc>
                <a:tc>
                  <a:txBody>
                    <a:bodyPr/>
                    <a:lstStyle/>
                    <a:p>
                      <a:r>
                        <a:rPr lang="en-GB" sz="1800" dirty="0">
                          <a:latin typeface="Twinkl" pitchFamily="50" charset="0"/>
                        </a:rPr>
                        <a:t>Scallywag</a:t>
                      </a:r>
                    </a:p>
                  </a:txBody>
                  <a:tcPr marL="91445" marR="91445" marT="45717" marB="45717">
                    <a:solidFill>
                      <a:schemeClr val="bg1"/>
                    </a:solidFill>
                  </a:tcPr>
                </a:tc>
                <a:extLst>
                  <a:ext uri="{0D108BD9-81ED-4DB2-BD59-A6C34878D82A}">
                    <a16:rowId xmlns:a16="http://schemas.microsoft.com/office/drawing/2014/main" val="10006"/>
                  </a:ext>
                </a:extLst>
              </a:tr>
              <a:tr h="370809">
                <a:tc>
                  <a:txBody>
                    <a:bodyPr/>
                    <a:lstStyle/>
                    <a:p>
                      <a:r>
                        <a:rPr lang="en-GB" sz="1800" dirty="0">
                          <a:latin typeface="Twinkl" pitchFamily="50" charset="0"/>
                        </a:rPr>
                        <a:t>Orange</a:t>
                      </a:r>
                    </a:p>
                  </a:txBody>
                  <a:tcPr marL="91445" marR="91445" marT="45717" marB="45717">
                    <a:solidFill>
                      <a:schemeClr val="bg1"/>
                    </a:solidFill>
                  </a:tcPr>
                </a:tc>
                <a:tc>
                  <a:txBody>
                    <a:bodyPr/>
                    <a:lstStyle/>
                    <a:p>
                      <a:r>
                        <a:rPr lang="en-GB" sz="1800" dirty="0">
                          <a:latin typeface="Twinkl" pitchFamily="50" charset="0"/>
                        </a:rPr>
                        <a:t>Buccaneer</a:t>
                      </a:r>
                    </a:p>
                  </a:txBody>
                  <a:tcPr marL="91445" marR="91445" marT="45717" marB="45717">
                    <a:solidFill>
                      <a:schemeClr val="bg1"/>
                    </a:solidFill>
                  </a:tcPr>
                </a:tc>
                <a:extLst>
                  <a:ext uri="{0D108BD9-81ED-4DB2-BD59-A6C34878D82A}">
                    <a16:rowId xmlns:a16="http://schemas.microsoft.com/office/drawing/2014/main" val="10007"/>
                  </a:ext>
                </a:extLst>
              </a:tr>
              <a:tr h="370809">
                <a:tc>
                  <a:txBody>
                    <a:bodyPr/>
                    <a:lstStyle/>
                    <a:p>
                      <a:r>
                        <a:rPr lang="en-GB" sz="1800" dirty="0">
                          <a:latin typeface="Twinkl" pitchFamily="50" charset="0"/>
                        </a:rPr>
                        <a:t>Yellow</a:t>
                      </a:r>
                    </a:p>
                  </a:txBody>
                  <a:tcPr marL="91445" marR="91445" marT="45717" marB="45717">
                    <a:solidFill>
                      <a:schemeClr val="bg1"/>
                    </a:solidFill>
                  </a:tcPr>
                </a:tc>
                <a:tc>
                  <a:txBody>
                    <a:bodyPr/>
                    <a:lstStyle/>
                    <a:p>
                      <a:r>
                        <a:rPr lang="en-GB" sz="1800" dirty="0">
                          <a:latin typeface="Twinkl" pitchFamily="50" charset="0"/>
                        </a:rPr>
                        <a:t>Master</a:t>
                      </a:r>
                    </a:p>
                  </a:txBody>
                  <a:tcPr marL="91445" marR="91445" marT="45717" marB="45717">
                    <a:solidFill>
                      <a:schemeClr val="bg1"/>
                    </a:solidFill>
                  </a:tcPr>
                </a:tc>
                <a:extLst>
                  <a:ext uri="{0D108BD9-81ED-4DB2-BD59-A6C34878D82A}">
                    <a16:rowId xmlns:a16="http://schemas.microsoft.com/office/drawing/2014/main" val="10008"/>
                  </a:ext>
                </a:extLst>
              </a:tr>
              <a:tr h="370809">
                <a:tc>
                  <a:txBody>
                    <a:bodyPr/>
                    <a:lstStyle/>
                    <a:p>
                      <a:r>
                        <a:rPr lang="en-GB" sz="1800" dirty="0">
                          <a:latin typeface="Twinkl" pitchFamily="50" charset="0"/>
                        </a:rPr>
                        <a:t>Black</a:t>
                      </a:r>
                    </a:p>
                  </a:txBody>
                  <a:tcPr marL="91445" marR="91445" marT="45717" marB="45717">
                    <a:solidFill>
                      <a:schemeClr val="bg1"/>
                    </a:solidFill>
                  </a:tcPr>
                </a:tc>
                <a:tc>
                  <a:txBody>
                    <a:bodyPr/>
                    <a:lstStyle/>
                    <a:p>
                      <a:r>
                        <a:rPr lang="en-GB" sz="1800" dirty="0">
                          <a:latin typeface="Twinkl" pitchFamily="50" charset="0"/>
                        </a:rPr>
                        <a:t>Skipper</a:t>
                      </a:r>
                    </a:p>
                  </a:txBody>
                  <a:tcPr marL="91445" marR="91445" marT="45717" marB="45717">
                    <a:solidFill>
                      <a:schemeClr val="bg1"/>
                    </a:solidFill>
                  </a:tcPr>
                </a:tc>
                <a:extLst>
                  <a:ext uri="{0D108BD9-81ED-4DB2-BD59-A6C34878D82A}">
                    <a16:rowId xmlns:a16="http://schemas.microsoft.com/office/drawing/2014/main" val="10009"/>
                  </a:ext>
                </a:extLst>
              </a:tr>
              <a:tr h="370809">
                <a:tc>
                  <a:txBody>
                    <a:bodyPr/>
                    <a:lstStyle/>
                    <a:p>
                      <a:r>
                        <a:rPr lang="en-GB" sz="1800" dirty="0">
                          <a:latin typeface="Twinkl" pitchFamily="50" charset="0"/>
                        </a:rPr>
                        <a:t>White</a:t>
                      </a:r>
                    </a:p>
                  </a:txBody>
                  <a:tcPr marL="91445" marR="91445" marT="45717" marB="45717">
                    <a:solidFill>
                      <a:schemeClr val="bg1"/>
                    </a:solidFill>
                  </a:tcPr>
                </a:tc>
                <a:tc>
                  <a:txBody>
                    <a:bodyPr/>
                    <a:lstStyle/>
                    <a:p>
                      <a:r>
                        <a:rPr lang="en-GB" sz="1800" dirty="0">
                          <a:latin typeface="Twinkl" pitchFamily="50" charset="0"/>
                        </a:rPr>
                        <a:t>Shipmate</a:t>
                      </a:r>
                    </a:p>
                  </a:txBody>
                  <a:tcPr marL="91445" marR="91445" marT="45717" marB="45717">
                    <a:solidFill>
                      <a:schemeClr val="bg1"/>
                    </a:solidFill>
                  </a:tcPr>
                </a:tc>
                <a:extLst>
                  <a:ext uri="{0D108BD9-81ED-4DB2-BD59-A6C34878D82A}">
                    <a16:rowId xmlns:a16="http://schemas.microsoft.com/office/drawing/2014/main" val="10010"/>
                  </a:ext>
                </a:extLst>
              </a:tr>
            </a:tbl>
          </a:graphicData>
        </a:graphic>
      </p:graphicFrame>
      <p:graphicFrame>
        <p:nvGraphicFramePr>
          <p:cNvPr id="16" name="Table 15">
            <a:extLst/>
          </p:cNvPr>
          <p:cNvGraphicFramePr>
            <a:graphicFrameLocks noGrp="1"/>
          </p:cNvGraphicFramePr>
          <p:nvPr/>
        </p:nvGraphicFramePr>
        <p:xfrm>
          <a:off x="4567238" y="1790700"/>
          <a:ext cx="4051300" cy="3235324"/>
        </p:xfrm>
        <a:graphic>
          <a:graphicData uri="http://schemas.openxmlformats.org/drawingml/2006/table">
            <a:tbl>
              <a:tblPr firstRow="1" bandRow="1">
                <a:tableStyleId>{5940675A-B579-460E-94D1-54222C63F5DA}</a:tableStyleId>
              </a:tblPr>
              <a:tblGrid>
                <a:gridCol w="2025650">
                  <a:extLst>
                    <a:ext uri="{9D8B030D-6E8A-4147-A177-3AD203B41FA5}">
                      <a16:colId xmlns:a16="http://schemas.microsoft.com/office/drawing/2014/main" val="20000"/>
                    </a:ext>
                  </a:extLst>
                </a:gridCol>
                <a:gridCol w="2025650">
                  <a:extLst>
                    <a:ext uri="{9D8B030D-6E8A-4147-A177-3AD203B41FA5}">
                      <a16:colId xmlns:a16="http://schemas.microsoft.com/office/drawing/2014/main" val="20001"/>
                    </a:ext>
                  </a:extLst>
                </a:gridCol>
              </a:tblGrid>
              <a:tr h="370752">
                <a:tc gridSpan="2">
                  <a:txBody>
                    <a:bodyPr/>
                    <a:lstStyle/>
                    <a:p>
                      <a:pPr algn="ctr"/>
                      <a:r>
                        <a:rPr lang="en-GB" sz="1800" b="1" dirty="0">
                          <a:latin typeface="Twinkl" pitchFamily="50" charset="0"/>
                        </a:rPr>
                        <a:t>Second Name</a:t>
                      </a:r>
                    </a:p>
                  </a:txBody>
                  <a:tcPr marL="91452" marR="91452" marT="45710" marB="45710">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640060">
                <a:tc>
                  <a:txBody>
                    <a:bodyPr/>
                    <a:lstStyle/>
                    <a:p>
                      <a:pPr algn="ctr"/>
                      <a:r>
                        <a:rPr lang="en-GB" sz="1800" dirty="0">
                          <a:latin typeface="Twinkl" pitchFamily="50" charset="0"/>
                        </a:rPr>
                        <a:t>Your Favourite Animal</a:t>
                      </a:r>
                    </a:p>
                  </a:txBody>
                  <a:tcPr marL="91452" marR="91452" marT="45710" marB="45710">
                    <a:solidFill>
                      <a:schemeClr val="bg1"/>
                    </a:solidFill>
                  </a:tcPr>
                </a:tc>
                <a:tc>
                  <a:txBody>
                    <a:bodyPr/>
                    <a:lstStyle/>
                    <a:p>
                      <a:pPr algn="ctr"/>
                      <a:r>
                        <a:rPr lang="en-GB" sz="1800" dirty="0">
                          <a:latin typeface="Twinkl" pitchFamily="50" charset="0"/>
                        </a:rPr>
                        <a:t>Your Pirate Second Name</a:t>
                      </a:r>
                    </a:p>
                  </a:txBody>
                  <a:tcPr marL="91452" marR="91452" marT="45710" marB="45710">
                    <a:solidFill>
                      <a:schemeClr val="bg1"/>
                    </a:solidFill>
                  </a:tcPr>
                </a:tc>
                <a:extLst>
                  <a:ext uri="{0D108BD9-81ED-4DB2-BD59-A6C34878D82A}">
                    <a16:rowId xmlns:a16="http://schemas.microsoft.com/office/drawing/2014/main" val="10001"/>
                  </a:ext>
                </a:extLst>
              </a:tr>
              <a:tr h="370752">
                <a:tc>
                  <a:txBody>
                    <a:bodyPr/>
                    <a:lstStyle/>
                    <a:p>
                      <a:r>
                        <a:rPr lang="en-GB" sz="1800" dirty="0">
                          <a:latin typeface="Twinkl" pitchFamily="50" charset="0"/>
                        </a:rPr>
                        <a:t>Cat</a:t>
                      </a:r>
                    </a:p>
                  </a:txBody>
                  <a:tcPr marL="91452" marR="91452" marT="45710" marB="45710">
                    <a:solidFill>
                      <a:schemeClr val="bg1"/>
                    </a:solidFill>
                  </a:tcPr>
                </a:tc>
                <a:tc>
                  <a:txBody>
                    <a:bodyPr/>
                    <a:lstStyle/>
                    <a:p>
                      <a:r>
                        <a:rPr lang="en-GB" sz="1800" dirty="0">
                          <a:latin typeface="Twinkl" pitchFamily="50" charset="0"/>
                        </a:rPr>
                        <a:t>Blackbeard</a:t>
                      </a:r>
                    </a:p>
                  </a:txBody>
                  <a:tcPr marL="91452" marR="91452" marT="45710" marB="45710">
                    <a:solidFill>
                      <a:schemeClr val="bg1"/>
                    </a:solidFill>
                  </a:tcPr>
                </a:tc>
                <a:extLst>
                  <a:ext uri="{0D108BD9-81ED-4DB2-BD59-A6C34878D82A}">
                    <a16:rowId xmlns:a16="http://schemas.microsoft.com/office/drawing/2014/main" val="10002"/>
                  </a:ext>
                </a:extLst>
              </a:tr>
              <a:tr h="370752">
                <a:tc>
                  <a:txBody>
                    <a:bodyPr/>
                    <a:lstStyle/>
                    <a:p>
                      <a:r>
                        <a:rPr lang="en-GB" sz="1800" dirty="0">
                          <a:latin typeface="Twinkl" pitchFamily="50" charset="0"/>
                        </a:rPr>
                        <a:t>Dog</a:t>
                      </a:r>
                    </a:p>
                  </a:txBody>
                  <a:tcPr marL="91452" marR="91452" marT="45710" marB="45710">
                    <a:solidFill>
                      <a:schemeClr val="bg1"/>
                    </a:solidFill>
                  </a:tcPr>
                </a:tc>
                <a:tc>
                  <a:txBody>
                    <a:bodyPr/>
                    <a:lstStyle/>
                    <a:p>
                      <a:r>
                        <a:rPr lang="en-GB" sz="1800" dirty="0">
                          <a:latin typeface="Twinkl" pitchFamily="50" charset="0"/>
                        </a:rPr>
                        <a:t>Sparrow</a:t>
                      </a:r>
                    </a:p>
                  </a:txBody>
                  <a:tcPr marL="91452" marR="91452" marT="45710" marB="45710">
                    <a:solidFill>
                      <a:schemeClr val="bg1"/>
                    </a:solidFill>
                  </a:tcPr>
                </a:tc>
                <a:extLst>
                  <a:ext uri="{0D108BD9-81ED-4DB2-BD59-A6C34878D82A}">
                    <a16:rowId xmlns:a16="http://schemas.microsoft.com/office/drawing/2014/main" val="10003"/>
                  </a:ext>
                </a:extLst>
              </a:tr>
              <a:tr h="370752">
                <a:tc>
                  <a:txBody>
                    <a:bodyPr/>
                    <a:lstStyle/>
                    <a:p>
                      <a:r>
                        <a:rPr lang="en-GB" sz="1800" dirty="0">
                          <a:latin typeface="Twinkl" pitchFamily="50" charset="0"/>
                        </a:rPr>
                        <a:t>Bird</a:t>
                      </a:r>
                    </a:p>
                  </a:txBody>
                  <a:tcPr marL="91452" marR="91452" marT="45710" marB="45710">
                    <a:solidFill>
                      <a:schemeClr val="bg1"/>
                    </a:solidFill>
                  </a:tcPr>
                </a:tc>
                <a:tc>
                  <a:txBody>
                    <a:bodyPr/>
                    <a:lstStyle/>
                    <a:p>
                      <a:r>
                        <a:rPr lang="en-GB" sz="1800" dirty="0">
                          <a:latin typeface="Twinkl" pitchFamily="50" charset="0"/>
                        </a:rPr>
                        <a:t>Hornswoggle</a:t>
                      </a:r>
                    </a:p>
                  </a:txBody>
                  <a:tcPr marL="91452" marR="91452" marT="45710" marB="45710">
                    <a:solidFill>
                      <a:schemeClr val="bg1"/>
                    </a:solidFill>
                  </a:tcPr>
                </a:tc>
                <a:extLst>
                  <a:ext uri="{0D108BD9-81ED-4DB2-BD59-A6C34878D82A}">
                    <a16:rowId xmlns:a16="http://schemas.microsoft.com/office/drawing/2014/main" val="10004"/>
                  </a:ext>
                </a:extLst>
              </a:tr>
              <a:tr h="370752">
                <a:tc>
                  <a:txBody>
                    <a:bodyPr/>
                    <a:lstStyle/>
                    <a:p>
                      <a:r>
                        <a:rPr lang="en-GB" sz="1800" dirty="0">
                          <a:latin typeface="Twinkl" pitchFamily="50" charset="0"/>
                        </a:rPr>
                        <a:t>Hamster</a:t>
                      </a:r>
                    </a:p>
                  </a:txBody>
                  <a:tcPr marL="91452" marR="91452" marT="45710" marB="45710">
                    <a:solidFill>
                      <a:schemeClr val="bg1"/>
                    </a:solidFill>
                  </a:tcPr>
                </a:tc>
                <a:tc>
                  <a:txBody>
                    <a:bodyPr/>
                    <a:lstStyle/>
                    <a:p>
                      <a:r>
                        <a:rPr lang="en-GB" sz="1800" dirty="0">
                          <a:latin typeface="Twinkl" pitchFamily="50" charset="0"/>
                        </a:rPr>
                        <a:t>Swashbuckler</a:t>
                      </a:r>
                    </a:p>
                  </a:txBody>
                  <a:tcPr marL="91452" marR="91452" marT="45710" marB="45710">
                    <a:solidFill>
                      <a:schemeClr val="bg1"/>
                    </a:solidFill>
                  </a:tcPr>
                </a:tc>
                <a:extLst>
                  <a:ext uri="{0D108BD9-81ED-4DB2-BD59-A6C34878D82A}">
                    <a16:rowId xmlns:a16="http://schemas.microsoft.com/office/drawing/2014/main" val="10005"/>
                  </a:ext>
                </a:extLst>
              </a:tr>
              <a:tr h="370752">
                <a:tc>
                  <a:txBody>
                    <a:bodyPr/>
                    <a:lstStyle/>
                    <a:p>
                      <a:r>
                        <a:rPr lang="en-GB" sz="1800" dirty="0">
                          <a:latin typeface="Twinkl" pitchFamily="50" charset="0"/>
                        </a:rPr>
                        <a:t>Horse</a:t>
                      </a:r>
                    </a:p>
                  </a:txBody>
                  <a:tcPr marL="91452" marR="91452" marT="45710" marB="45710">
                    <a:solidFill>
                      <a:schemeClr val="bg1"/>
                    </a:solidFill>
                  </a:tcPr>
                </a:tc>
                <a:tc>
                  <a:txBody>
                    <a:bodyPr/>
                    <a:lstStyle/>
                    <a:p>
                      <a:r>
                        <a:rPr lang="en-GB" sz="1800" dirty="0">
                          <a:latin typeface="Twinkl" pitchFamily="50" charset="0"/>
                        </a:rPr>
                        <a:t>Lubber</a:t>
                      </a:r>
                    </a:p>
                  </a:txBody>
                  <a:tcPr marL="91452" marR="91452" marT="45710" marB="45710">
                    <a:solidFill>
                      <a:schemeClr val="bg1"/>
                    </a:solidFill>
                  </a:tcPr>
                </a:tc>
                <a:extLst>
                  <a:ext uri="{0D108BD9-81ED-4DB2-BD59-A6C34878D82A}">
                    <a16:rowId xmlns:a16="http://schemas.microsoft.com/office/drawing/2014/main" val="10006"/>
                  </a:ext>
                </a:extLst>
              </a:tr>
              <a:tr h="370752">
                <a:tc>
                  <a:txBody>
                    <a:bodyPr/>
                    <a:lstStyle/>
                    <a:p>
                      <a:r>
                        <a:rPr lang="en-GB" sz="1800" dirty="0">
                          <a:latin typeface="Twinkl" pitchFamily="50" charset="0"/>
                        </a:rPr>
                        <a:t>Something else</a:t>
                      </a:r>
                    </a:p>
                  </a:txBody>
                  <a:tcPr marL="91452" marR="91452" marT="45710" marB="45710">
                    <a:solidFill>
                      <a:schemeClr val="bg1"/>
                    </a:solidFill>
                  </a:tcPr>
                </a:tc>
                <a:tc>
                  <a:txBody>
                    <a:bodyPr/>
                    <a:lstStyle/>
                    <a:p>
                      <a:r>
                        <a:rPr lang="en-GB" sz="1800" dirty="0" err="1">
                          <a:latin typeface="Twinkl" pitchFamily="50" charset="0"/>
                        </a:rPr>
                        <a:t>McBoatface</a:t>
                      </a:r>
                      <a:endParaRPr lang="en-GB" sz="1800" dirty="0">
                        <a:latin typeface="Twinkl" pitchFamily="50" charset="0"/>
                      </a:endParaRPr>
                    </a:p>
                  </a:txBody>
                  <a:tcPr marL="91452" marR="91452" marT="45710" marB="45710">
                    <a:solidFill>
                      <a:schemeClr val="bg1"/>
                    </a:solidFill>
                  </a:tcPr>
                </a:tc>
                <a:extLst>
                  <a:ext uri="{0D108BD9-81ED-4DB2-BD59-A6C34878D82A}">
                    <a16:rowId xmlns:a16="http://schemas.microsoft.com/office/drawing/2014/main" val="10007"/>
                  </a:ext>
                </a:extLst>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4825" y="6715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sp>
        <p:nvSpPr>
          <p:cNvPr id="14340" name="Rectangle 4"/>
          <p:cNvSpPr>
            <a:spLocks noChangeArrowheads="1"/>
          </p:cNvSpPr>
          <p:nvPr/>
        </p:nvSpPr>
        <p:spPr bwMode="auto">
          <a:xfrm>
            <a:off x="809625" y="1404938"/>
            <a:ext cx="7515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Pirates had special words for lots of different things.                                      Can you guess what these words and phrases mean?</a:t>
            </a:r>
          </a:p>
        </p:txBody>
      </p:sp>
      <p:grpSp>
        <p:nvGrpSpPr>
          <p:cNvPr id="6" name="ahoy"/>
          <p:cNvGrpSpPr>
            <a:grpSpLocks/>
          </p:cNvGrpSpPr>
          <p:nvPr/>
        </p:nvGrpSpPr>
        <p:grpSpPr bwMode="auto">
          <a:xfrm>
            <a:off x="809625" y="2333625"/>
            <a:ext cx="1066800" cy="1057275"/>
            <a:chOff x="2277533" y="2926028"/>
            <a:chExt cx="1066800" cy="1056745"/>
          </a:xfrm>
        </p:grpSpPr>
        <p:pic>
          <p:nvPicPr>
            <p:cNvPr id="143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ahoy"/>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Ahoy! </a:t>
              </a:r>
            </a:p>
          </p:txBody>
        </p:sp>
      </p:grpSp>
      <p:sp>
        <p:nvSpPr>
          <p:cNvPr id="8" name="Rectangle 7"/>
          <p:cNvSpPr>
            <a:spLocks noChangeArrowheads="1"/>
          </p:cNvSpPr>
          <p:nvPr/>
        </p:nvSpPr>
        <p:spPr bwMode="auto">
          <a:xfrm>
            <a:off x="954088" y="2847975"/>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Hello!</a:t>
            </a:r>
          </a:p>
        </p:txBody>
      </p:sp>
      <p:grpSp>
        <p:nvGrpSpPr>
          <p:cNvPr id="12" name="friend"/>
          <p:cNvGrpSpPr>
            <a:grpSpLocks/>
          </p:cNvGrpSpPr>
          <p:nvPr/>
        </p:nvGrpSpPr>
        <p:grpSpPr bwMode="auto">
          <a:xfrm>
            <a:off x="1709738" y="3390900"/>
            <a:ext cx="1066800" cy="1055688"/>
            <a:chOff x="2277533" y="2926028"/>
            <a:chExt cx="1066800" cy="1056745"/>
          </a:xfrm>
        </p:grpSpPr>
        <p:pic>
          <p:nvPicPr>
            <p:cNvPr id="1438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4" name="Rectangle 13"/>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matey </a:t>
              </a:r>
            </a:p>
          </p:txBody>
        </p:sp>
      </p:grpSp>
      <p:sp>
        <p:nvSpPr>
          <p:cNvPr id="17" name="Rectangle 16"/>
          <p:cNvSpPr>
            <a:spLocks noChangeArrowheads="1"/>
          </p:cNvSpPr>
          <p:nvPr/>
        </p:nvSpPr>
        <p:spPr bwMode="auto">
          <a:xfrm>
            <a:off x="1854200" y="3897313"/>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friend</a:t>
            </a:r>
          </a:p>
        </p:txBody>
      </p:sp>
      <p:grpSp>
        <p:nvGrpSpPr>
          <p:cNvPr id="18" name="avast"/>
          <p:cNvGrpSpPr>
            <a:grpSpLocks/>
          </p:cNvGrpSpPr>
          <p:nvPr/>
        </p:nvGrpSpPr>
        <p:grpSpPr bwMode="auto">
          <a:xfrm>
            <a:off x="2662238" y="2351088"/>
            <a:ext cx="1316037" cy="1314450"/>
            <a:chOff x="2307330" y="2888174"/>
            <a:chExt cx="1315771" cy="1315771"/>
          </a:xfrm>
        </p:grpSpPr>
        <p:pic>
          <p:nvPicPr>
            <p:cNvPr id="14381"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7330" y="2888174"/>
              <a:ext cx="1315771" cy="13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2" name="Rectangle 19"/>
            <p:cNvSpPr>
              <a:spLocks noChangeArrowheads="1"/>
            </p:cNvSpPr>
            <p:nvPr/>
          </p:nvSpPr>
          <p:spPr bwMode="auto">
            <a:xfrm>
              <a:off x="2332565" y="3093226"/>
              <a:ext cx="1262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Avast ye!</a:t>
              </a:r>
            </a:p>
          </p:txBody>
        </p:sp>
      </p:grpSp>
      <p:sp>
        <p:nvSpPr>
          <p:cNvPr id="22" name="Rectangle 21"/>
          <p:cNvSpPr>
            <a:spLocks noChangeArrowheads="1"/>
          </p:cNvSpPr>
          <p:nvPr/>
        </p:nvSpPr>
        <p:spPr bwMode="auto">
          <a:xfrm>
            <a:off x="2700338" y="2789238"/>
            <a:ext cx="121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Pay attention!</a:t>
            </a:r>
          </a:p>
        </p:txBody>
      </p:sp>
      <p:grpSp>
        <p:nvGrpSpPr>
          <p:cNvPr id="24" name="i can see land"/>
          <p:cNvGrpSpPr>
            <a:grpSpLocks/>
          </p:cNvGrpSpPr>
          <p:nvPr/>
        </p:nvGrpSpPr>
        <p:grpSpPr bwMode="auto">
          <a:xfrm>
            <a:off x="809625" y="4632325"/>
            <a:ext cx="1589088" cy="1590675"/>
            <a:chOff x="2204186" y="3046377"/>
            <a:chExt cx="1589562" cy="1589562"/>
          </a:xfrm>
        </p:grpSpPr>
        <p:pic>
          <p:nvPicPr>
            <p:cNvPr id="143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4186" y="3046377"/>
              <a:ext cx="1589562" cy="15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Rectangle 25"/>
            <p:cNvSpPr>
              <a:spLocks noChangeArrowheads="1"/>
            </p:cNvSpPr>
            <p:nvPr/>
          </p:nvSpPr>
          <p:spPr bwMode="auto">
            <a:xfrm>
              <a:off x="2366433" y="3228692"/>
              <a:ext cx="12622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Land ahoy!</a:t>
              </a:r>
            </a:p>
          </p:txBody>
        </p:sp>
      </p:grpSp>
      <p:sp>
        <p:nvSpPr>
          <p:cNvPr id="27" name="Rectangle 26"/>
          <p:cNvSpPr>
            <a:spLocks noChangeArrowheads="1"/>
          </p:cNvSpPr>
          <p:nvPr/>
        </p:nvSpPr>
        <p:spPr bwMode="auto">
          <a:xfrm>
            <a:off x="779463" y="5362575"/>
            <a:ext cx="1677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can see land up ahead.</a:t>
            </a:r>
          </a:p>
        </p:txBody>
      </p:sp>
      <p:grpSp>
        <p:nvGrpSpPr>
          <p:cNvPr id="28" name="aye"/>
          <p:cNvGrpSpPr>
            <a:grpSpLocks/>
          </p:cNvGrpSpPr>
          <p:nvPr/>
        </p:nvGrpSpPr>
        <p:grpSpPr bwMode="auto">
          <a:xfrm>
            <a:off x="2844800" y="4405313"/>
            <a:ext cx="1066800" cy="1055687"/>
            <a:chOff x="2277533" y="2926028"/>
            <a:chExt cx="1066800" cy="1056745"/>
          </a:xfrm>
        </p:grpSpPr>
        <p:pic>
          <p:nvPicPr>
            <p:cNvPr id="14377"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8" name="Rectangle 29"/>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aye </a:t>
              </a:r>
            </a:p>
          </p:txBody>
        </p:sp>
      </p:grpSp>
      <p:sp>
        <p:nvSpPr>
          <p:cNvPr id="31" name="Rectangle 30"/>
          <p:cNvSpPr>
            <a:spLocks noChangeArrowheads="1"/>
          </p:cNvSpPr>
          <p:nvPr/>
        </p:nvSpPr>
        <p:spPr bwMode="auto">
          <a:xfrm>
            <a:off x="3114675" y="4903788"/>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yes</a:t>
            </a:r>
          </a:p>
        </p:txBody>
      </p:sp>
      <p:grpSp>
        <p:nvGrpSpPr>
          <p:cNvPr id="32" name="booty"/>
          <p:cNvGrpSpPr>
            <a:grpSpLocks/>
          </p:cNvGrpSpPr>
          <p:nvPr/>
        </p:nvGrpSpPr>
        <p:grpSpPr bwMode="auto">
          <a:xfrm>
            <a:off x="3948113" y="3411538"/>
            <a:ext cx="1066800" cy="1055687"/>
            <a:chOff x="2277533" y="2926028"/>
            <a:chExt cx="1066800" cy="1056745"/>
          </a:xfrm>
        </p:grpSpPr>
        <p:pic>
          <p:nvPicPr>
            <p:cNvPr id="1437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Rectangle 33"/>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booty</a:t>
              </a:r>
            </a:p>
          </p:txBody>
        </p:sp>
      </p:grpSp>
      <p:sp>
        <p:nvSpPr>
          <p:cNvPr id="35" name="treaure"/>
          <p:cNvSpPr>
            <a:spLocks noChangeArrowheads="1"/>
          </p:cNvSpPr>
          <p:nvPr/>
        </p:nvSpPr>
        <p:spPr bwMode="auto">
          <a:xfrm>
            <a:off x="3973513" y="3867150"/>
            <a:ext cx="101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treasure</a:t>
            </a:r>
          </a:p>
        </p:txBody>
      </p:sp>
      <p:grpSp>
        <p:nvGrpSpPr>
          <p:cNvPr id="36" name="landlubber"/>
          <p:cNvGrpSpPr>
            <a:grpSpLocks/>
          </p:cNvGrpSpPr>
          <p:nvPr/>
        </p:nvGrpSpPr>
        <p:grpSpPr bwMode="auto">
          <a:xfrm>
            <a:off x="4711700" y="2208213"/>
            <a:ext cx="1419225" cy="1419225"/>
            <a:chOff x="2224998" y="2831827"/>
            <a:chExt cx="1419760" cy="1419760"/>
          </a:xfrm>
        </p:grpSpPr>
        <p:pic>
          <p:nvPicPr>
            <p:cNvPr id="14373"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998"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Rectangle 37"/>
            <p:cNvSpPr>
              <a:spLocks noChangeArrowheads="1"/>
            </p:cNvSpPr>
            <p:nvPr/>
          </p:nvSpPr>
          <p:spPr bwMode="auto">
            <a:xfrm>
              <a:off x="2277532" y="3224373"/>
              <a:ext cx="1348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landlubber</a:t>
              </a:r>
            </a:p>
          </p:txBody>
        </p:sp>
      </p:grpSp>
      <p:sp>
        <p:nvSpPr>
          <p:cNvPr id="39" name="non-pirate"/>
          <p:cNvSpPr>
            <a:spLocks noChangeArrowheads="1"/>
          </p:cNvSpPr>
          <p:nvPr/>
        </p:nvSpPr>
        <p:spPr bwMode="auto">
          <a:xfrm>
            <a:off x="4713288" y="2851150"/>
            <a:ext cx="1452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non-pirate</a:t>
            </a:r>
          </a:p>
        </p:txBody>
      </p:sp>
      <p:grpSp>
        <p:nvGrpSpPr>
          <p:cNvPr id="40" name="shiver timbers"/>
          <p:cNvGrpSpPr>
            <a:grpSpLocks/>
          </p:cNvGrpSpPr>
          <p:nvPr/>
        </p:nvGrpSpPr>
        <p:grpSpPr bwMode="auto">
          <a:xfrm>
            <a:off x="3973513" y="4868863"/>
            <a:ext cx="1419225" cy="1419225"/>
            <a:chOff x="2224998" y="2831827"/>
            <a:chExt cx="1419760" cy="1419760"/>
          </a:xfrm>
        </p:grpSpPr>
        <p:pic>
          <p:nvPicPr>
            <p:cNvPr id="14371" name="Picture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998"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2" name="Rectangle 41"/>
            <p:cNvSpPr>
              <a:spLocks noChangeArrowheads="1"/>
            </p:cNvSpPr>
            <p:nvPr/>
          </p:nvSpPr>
          <p:spPr bwMode="auto">
            <a:xfrm>
              <a:off x="2265069" y="2968800"/>
              <a:ext cx="13485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Shiver me timbers!</a:t>
              </a:r>
            </a:p>
          </p:txBody>
        </p:sp>
      </p:grpSp>
      <p:sp>
        <p:nvSpPr>
          <p:cNvPr id="43" name="Rectangle 42"/>
          <p:cNvSpPr>
            <a:spLocks noChangeArrowheads="1"/>
          </p:cNvSpPr>
          <p:nvPr/>
        </p:nvSpPr>
        <p:spPr bwMode="auto">
          <a:xfrm>
            <a:off x="4051300" y="5503863"/>
            <a:ext cx="129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Oh my goodness!</a:t>
            </a:r>
          </a:p>
        </p:txBody>
      </p:sp>
      <p:pic>
        <p:nvPicPr>
          <p:cNvPr id="1435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4900613"/>
            <a:ext cx="26003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yo hohohoo"/>
          <p:cNvGrpSpPr>
            <a:grpSpLocks/>
          </p:cNvGrpSpPr>
          <p:nvPr/>
        </p:nvGrpSpPr>
        <p:grpSpPr bwMode="auto">
          <a:xfrm>
            <a:off x="5432425" y="4041775"/>
            <a:ext cx="1420813" cy="1419225"/>
            <a:chOff x="2216531" y="2831827"/>
            <a:chExt cx="1419760" cy="1419760"/>
          </a:xfrm>
        </p:grpSpPr>
        <p:pic>
          <p:nvPicPr>
            <p:cNvPr id="14369"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531"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Rectangle 45"/>
            <p:cNvSpPr>
              <a:spLocks noChangeArrowheads="1"/>
            </p:cNvSpPr>
            <p:nvPr/>
          </p:nvSpPr>
          <p:spPr bwMode="auto">
            <a:xfrm>
              <a:off x="2270235" y="2969176"/>
              <a:ext cx="1348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yo ho ho</a:t>
              </a:r>
            </a:p>
          </p:txBody>
        </p:sp>
      </p:grpSp>
      <p:sp>
        <p:nvSpPr>
          <p:cNvPr id="47" name="Rectangle 46"/>
          <p:cNvSpPr>
            <a:spLocks noChangeArrowheads="1"/>
          </p:cNvSpPr>
          <p:nvPr/>
        </p:nvSpPr>
        <p:spPr bwMode="auto">
          <a:xfrm>
            <a:off x="5459413" y="4481513"/>
            <a:ext cx="1419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1400">
                <a:solidFill>
                  <a:schemeClr val="tx1"/>
                </a:solidFill>
              </a:rPr>
              <a:t>Something you say when you’re happy.</a:t>
            </a:r>
          </a:p>
        </p:txBody>
      </p:sp>
      <p:grpSp>
        <p:nvGrpSpPr>
          <p:cNvPr id="48" name="doubloons"/>
          <p:cNvGrpSpPr>
            <a:grpSpLocks/>
          </p:cNvGrpSpPr>
          <p:nvPr/>
        </p:nvGrpSpPr>
        <p:grpSpPr bwMode="auto">
          <a:xfrm>
            <a:off x="6543675" y="2149475"/>
            <a:ext cx="1316038" cy="1316038"/>
            <a:chOff x="2307330" y="2888174"/>
            <a:chExt cx="1315771" cy="1315771"/>
          </a:xfrm>
        </p:grpSpPr>
        <p:pic>
          <p:nvPicPr>
            <p:cNvPr id="14367" name="Picture 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7330" y="2888174"/>
              <a:ext cx="1315771" cy="13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Rectangle 49"/>
            <p:cNvSpPr>
              <a:spLocks noChangeArrowheads="1"/>
            </p:cNvSpPr>
            <p:nvPr/>
          </p:nvSpPr>
          <p:spPr bwMode="auto">
            <a:xfrm>
              <a:off x="2349499" y="3211758"/>
              <a:ext cx="1262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doubloons</a:t>
              </a:r>
            </a:p>
          </p:txBody>
        </p:sp>
      </p:grpSp>
      <p:sp>
        <p:nvSpPr>
          <p:cNvPr id="51" name="Rectangle 50"/>
          <p:cNvSpPr>
            <a:spLocks noChangeArrowheads="1"/>
          </p:cNvSpPr>
          <p:nvPr/>
        </p:nvSpPr>
        <p:spPr bwMode="auto">
          <a:xfrm>
            <a:off x="6616700" y="2798763"/>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gold coins</a:t>
            </a:r>
          </a:p>
        </p:txBody>
      </p:sp>
      <p:grpSp>
        <p:nvGrpSpPr>
          <p:cNvPr id="52" name="sea shanty"/>
          <p:cNvGrpSpPr>
            <a:grpSpLocks/>
          </p:cNvGrpSpPr>
          <p:nvPr/>
        </p:nvGrpSpPr>
        <p:grpSpPr bwMode="auto">
          <a:xfrm>
            <a:off x="7405688" y="3582988"/>
            <a:ext cx="1143000" cy="1143000"/>
            <a:chOff x="2389683" y="2919541"/>
            <a:chExt cx="1142791" cy="1142791"/>
          </a:xfrm>
        </p:grpSpPr>
        <p:pic>
          <p:nvPicPr>
            <p:cNvPr id="14365" name="Picture 5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9683" y="2919541"/>
              <a:ext cx="1142791" cy="11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Rectangle 53"/>
            <p:cNvSpPr>
              <a:spLocks noChangeArrowheads="1"/>
            </p:cNvSpPr>
            <p:nvPr/>
          </p:nvSpPr>
          <p:spPr bwMode="auto">
            <a:xfrm>
              <a:off x="2422380" y="2959501"/>
              <a:ext cx="1101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sea shanty</a:t>
              </a:r>
            </a:p>
          </p:txBody>
        </p:sp>
      </p:grpSp>
      <p:sp>
        <p:nvSpPr>
          <p:cNvPr id="55" name="Rectangle 54"/>
          <p:cNvSpPr>
            <a:spLocks noChangeArrowheads="1"/>
          </p:cNvSpPr>
          <p:nvPr/>
        </p:nvSpPr>
        <p:spPr bwMode="auto">
          <a:xfrm>
            <a:off x="7386638" y="4151313"/>
            <a:ext cx="121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song</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4700" y="6540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nextCondLst>
                <p:cond evt="onClick" delay="0">
                  <p:tgtEl>
                    <p:spTgt spid="3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5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nextCondLst>
                <p:cond evt="onClick" delay="0">
                  <p:tgtEl>
                    <p:spTgt spid="52"/>
                  </p:tgtEl>
                </p:cond>
              </p:nextCondLst>
            </p:seq>
            <p:seq concurrent="1" nextAc="seek">
              <p:cTn id="68" restart="whenNotActive" fill="hold" evtFilter="cancelBubble" nodeType="interactiveSeq">
                <p:stCondLst>
                  <p:cond evt="onClick" delay="0">
                    <p:tgtEl>
                      <p:spTgt spid="4"/>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4297" fill="hold"/>
                                        <p:tgtEl>
                                          <p:spTgt spid="4"/>
                                        </p:tgtEl>
                                      </p:cBhvr>
                                    </p:cmd>
                                  </p:childTnLst>
                                </p:cTn>
                              </p:par>
                            </p:childTnLst>
                          </p:cTn>
                        </p:par>
                      </p:childTnLst>
                    </p:cTn>
                  </p:par>
                </p:childTnLst>
              </p:cTn>
              <p:nextCondLst>
                <p:cond evt="onClick" delay="0">
                  <p:tgtEl>
                    <p:spTgt spid="4"/>
                  </p:tgtEl>
                </p:cond>
              </p:nextCondLst>
            </p:seq>
            <p:audio>
              <p:cMediaNode vol="80000">
                <p:cTn id="73" fill="hold" display="0">
                  <p:stCondLst>
                    <p:cond delay="indefinite"/>
                  </p:stCondLst>
                  <p:endCondLst>
                    <p:cond evt="onStopAudio" delay="0">
                      <p:tgtEl>
                        <p:sldTgt/>
                      </p:tgtEl>
                    </p:cond>
                  </p:endCondLst>
                </p:cTn>
                <p:tgtEl>
                  <p:spTgt spid="4"/>
                </p:tgtEl>
              </p:cMediaNode>
            </p:audio>
          </p:childTnLst>
        </p:cTn>
      </p:par>
    </p:tnLst>
    <p:bldLst>
      <p:bldP spid="8" grpId="0"/>
      <p:bldP spid="17" grpId="0"/>
      <p:bldP spid="22" grpId="0"/>
      <p:bldP spid="27" grpId="0"/>
      <p:bldP spid="31" grpId="0"/>
      <p:bldP spid="35" grpId="0"/>
      <p:bldP spid="39" grpId="0"/>
      <p:bldP spid="43" grpId="0"/>
      <p:bldP spid="47" grpId="0"/>
      <p:bldP spid="51"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grpSp>
        <p:nvGrpSpPr>
          <p:cNvPr id="15364" name="Group 8"/>
          <p:cNvGrpSpPr>
            <a:grpSpLocks/>
          </p:cNvGrpSpPr>
          <p:nvPr/>
        </p:nvGrpSpPr>
        <p:grpSpPr bwMode="auto">
          <a:xfrm flipH="1">
            <a:off x="142875" y="1125538"/>
            <a:ext cx="3095625" cy="5732462"/>
            <a:chOff x="6048899" y="1124965"/>
            <a:chExt cx="3095102" cy="5733035"/>
          </a:xfrm>
        </p:grpSpPr>
        <p:grpSp>
          <p:nvGrpSpPr>
            <p:cNvPr id="15370" name="Group 5"/>
            <p:cNvGrpSpPr>
              <a:grpSpLocks/>
            </p:cNvGrpSpPr>
            <p:nvPr/>
          </p:nvGrpSpPr>
          <p:grpSpPr bwMode="auto">
            <a:xfrm>
              <a:off x="6048899" y="1124965"/>
              <a:ext cx="2628374" cy="1873338"/>
              <a:chOff x="2245828" y="1373628"/>
              <a:chExt cx="2628374" cy="1873338"/>
            </a:xfrm>
          </p:grpSpPr>
          <p:pic>
            <p:nvPicPr>
              <p:cNvPr id="153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566" y="1373628"/>
                <a:ext cx="2616636" cy="18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4"/>
              <p:cNvSpPr>
                <a:spLocks noChangeArrowheads="1"/>
              </p:cNvSpPr>
              <p:nvPr/>
            </p:nvSpPr>
            <p:spPr bwMode="auto">
              <a:xfrm>
                <a:off x="2245828" y="1946231"/>
                <a:ext cx="2628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Here are some tips for talking like a pirate.</a:t>
                </a:r>
              </a:p>
            </p:txBody>
          </p:sp>
        </p:grpSp>
        <p:pic>
          <p:nvPicPr>
            <p:cNvPr id="15371" name="Picture 10"/>
            <p:cNvPicPr>
              <a:picLocks noChangeAspect="1"/>
            </p:cNvPicPr>
            <p:nvPr/>
          </p:nvPicPr>
          <p:blipFill>
            <a:blip r:embed="rId5">
              <a:extLst>
                <a:ext uri="{28A0092B-C50C-407E-A947-70E740481C1C}">
                  <a14:useLocalDpi xmlns:a14="http://schemas.microsoft.com/office/drawing/2010/main" val="0"/>
                </a:ext>
              </a:extLst>
            </a:blip>
            <a:srcRect b="17288"/>
            <a:stretch>
              <a:fillRect/>
            </a:stretch>
          </p:blipFill>
          <p:spPr bwMode="auto">
            <a:xfrm>
              <a:off x="6051582" y="2472551"/>
              <a:ext cx="3092419" cy="438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Rectangle 7"/>
          <p:cNvSpPr>
            <a:spLocks noChangeArrowheads="1"/>
          </p:cNvSpPr>
          <p:nvPr/>
        </p:nvSpPr>
        <p:spPr bwMode="auto">
          <a:xfrm>
            <a:off x="3433763" y="182562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Have a go at making your voice sound like a growl.</a:t>
            </a:r>
          </a:p>
        </p:txBody>
      </p:sp>
      <p:sp>
        <p:nvSpPr>
          <p:cNvPr id="15366" name="Rectangle 9"/>
          <p:cNvSpPr>
            <a:spLocks noChangeArrowheads="1"/>
          </p:cNvSpPr>
          <p:nvPr/>
        </p:nvSpPr>
        <p:spPr bwMode="auto">
          <a:xfrm>
            <a:off x="3433763" y="2874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Try to emphasise the ‘r’ sound in all of your words.</a:t>
            </a:r>
          </a:p>
        </p:txBody>
      </p:sp>
      <p:sp>
        <p:nvSpPr>
          <p:cNvPr id="15367" name="Rectangle 11"/>
          <p:cNvSpPr>
            <a:spLocks noChangeArrowheads="1"/>
          </p:cNvSpPr>
          <p:nvPr/>
        </p:nvSpPr>
        <p:spPr bwMode="auto">
          <a:xfrm>
            <a:off x="3433763" y="3922713"/>
            <a:ext cx="505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Don’t say the letter ‘h’ in any words, for example ‘me hearties’ would be ‘me arties’.</a:t>
            </a:r>
          </a:p>
        </p:txBody>
      </p:sp>
      <p:sp>
        <p:nvSpPr>
          <p:cNvPr id="15368" name="Rectangle 12"/>
          <p:cNvSpPr>
            <a:spLocks noChangeArrowheads="1"/>
          </p:cNvSpPr>
          <p:nvPr/>
        </p:nvSpPr>
        <p:spPr bwMode="auto">
          <a:xfrm>
            <a:off x="3433763" y="5248275"/>
            <a:ext cx="505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Don’t say the letter ‘g’ at the end of words, for example ‘sailing’ would be ‘sailin’.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82" y="64275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grpSp>
        <p:nvGrpSpPr>
          <p:cNvPr id="16388" name="Group 13"/>
          <p:cNvGrpSpPr>
            <a:grpSpLocks/>
          </p:cNvGrpSpPr>
          <p:nvPr/>
        </p:nvGrpSpPr>
        <p:grpSpPr bwMode="auto">
          <a:xfrm>
            <a:off x="4194175" y="3860800"/>
            <a:ext cx="4325938" cy="2552700"/>
            <a:chOff x="3846661" y="3708400"/>
            <a:chExt cx="4326557" cy="2552457"/>
          </a:xfrm>
        </p:grpSpPr>
        <p:grpSp>
          <p:nvGrpSpPr>
            <p:cNvPr id="16411" name="Group 5"/>
            <p:cNvGrpSpPr>
              <a:grpSpLocks/>
            </p:cNvGrpSpPr>
            <p:nvPr/>
          </p:nvGrpSpPr>
          <p:grpSpPr bwMode="auto">
            <a:xfrm>
              <a:off x="3846661" y="3708400"/>
              <a:ext cx="2341559" cy="1676401"/>
              <a:chOff x="2290710" y="1428173"/>
              <a:chExt cx="2341559" cy="1676401"/>
            </a:xfrm>
          </p:grpSpPr>
          <p:pic>
            <p:nvPicPr>
              <p:cNvPr id="164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0710" y="1428173"/>
                <a:ext cx="2341559"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4"/>
              <p:cNvSpPr>
                <a:spLocks noChangeArrowheads="1"/>
              </p:cNvSpPr>
              <p:nvPr/>
            </p:nvSpPr>
            <p:spPr bwMode="auto">
              <a:xfrm>
                <a:off x="2375708" y="1801463"/>
                <a:ext cx="2163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‘Arrgh, me matey, lets go sailin’ and get some booty!’</a:t>
                </a:r>
              </a:p>
            </p:txBody>
          </p:sp>
        </p:grpSp>
        <p:grpSp>
          <p:nvGrpSpPr>
            <p:cNvPr id="16412" name="Group 6"/>
            <p:cNvGrpSpPr>
              <a:grpSpLocks/>
            </p:cNvGrpSpPr>
            <p:nvPr/>
          </p:nvGrpSpPr>
          <p:grpSpPr bwMode="auto">
            <a:xfrm>
              <a:off x="5942879" y="4266390"/>
              <a:ext cx="2230339" cy="1994467"/>
              <a:chOff x="4459522" y="2217456"/>
              <a:chExt cx="2230339" cy="1994467"/>
            </a:xfrm>
          </p:grpSpPr>
          <p:sp>
            <p:nvSpPr>
              <p:cNvPr id="3" name="Oval 2"/>
              <p:cNvSpPr/>
              <p:nvPr/>
            </p:nvSpPr>
            <p:spPr>
              <a:xfrm>
                <a:off x="4949712" y="2472189"/>
                <a:ext cx="1740149" cy="173973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14" name="Picture 10"/>
              <p:cNvPicPr>
                <a:picLocks noChangeAspect="1"/>
              </p:cNvPicPr>
              <p:nvPr/>
            </p:nvPicPr>
            <p:blipFill>
              <a:blip r:embed="rId5">
                <a:extLst>
                  <a:ext uri="{28A0092B-C50C-407E-A947-70E740481C1C}">
                    <a14:useLocalDpi xmlns:a14="http://schemas.microsoft.com/office/drawing/2010/main" val="0"/>
                  </a:ext>
                </a:extLst>
              </a:blip>
              <a:srcRect b="45268"/>
              <a:stretch>
                <a:fillRect/>
              </a:stretch>
            </p:blipFill>
            <p:spPr bwMode="auto">
              <a:xfrm>
                <a:off x="4459522" y="2217456"/>
                <a:ext cx="2125429" cy="199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389" name="Group 35"/>
          <p:cNvGrpSpPr>
            <a:grpSpLocks/>
          </p:cNvGrpSpPr>
          <p:nvPr/>
        </p:nvGrpSpPr>
        <p:grpSpPr bwMode="auto">
          <a:xfrm>
            <a:off x="4851400" y="1657350"/>
            <a:ext cx="3563938" cy="1984375"/>
            <a:chOff x="5035406" y="1402481"/>
            <a:chExt cx="3563823" cy="1983434"/>
          </a:xfrm>
        </p:grpSpPr>
        <p:grpSp>
          <p:nvGrpSpPr>
            <p:cNvPr id="16405" name="Group 15"/>
            <p:cNvGrpSpPr>
              <a:grpSpLocks/>
            </p:cNvGrpSpPr>
            <p:nvPr/>
          </p:nvGrpSpPr>
          <p:grpSpPr bwMode="auto">
            <a:xfrm>
              <a:off x="5127748" y="1402481"/>
              <a:ext cx="3471481" cy="1983434"/>
              <a:chOff x="5114225" y="3600075"/>
              <a:chExt cx="3471481" cy="1983434"/>
            </a:xfrm>
          </p:grpSpPr>
          <p:sp>
            <p:nvSpPr>
              <p:cNvPr id="19" name="Oval 18"/>
              <p:cNvSpPr/>
              <p:nvPr/>
            </p:nvSpPr>
            <p:spPr>
              <a:xfrm>
                <a:off x="5113955" y="3844434"/>
                <a:ext cx="1739844" cy="17390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8" name="Group 16"/>
              <p:cNvGrpSpPr>
                <a:grpSpLocks/>
              </p:cNvGrpSpPr>
              <p:nvPr/>
            </p:nvGrpSpPr>
            <p:grpSpPr bwMode="auto">
              <a:xfrm>
                <a:off x="6511747" y="3600075"/>
                <a:ext cx="2073959" cy="1484817"/>
                <a:chOff x="4955796" y="1319848"/>
                <a:chExt cx="2073959" cy="1484817"/>
              </a:xfrm>
            </p:grpSpPr>
            <p:pic>
              <p:nvPicPr>
                <p:cNvPr id="16409"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4955796" y="1319848"/>
                  <a:ext cx="2073959" cy="148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Rectangle 22"/>
                <p:cNvSpPr>
                  <a:spLocks noChangeArrowheads="1"/>
                </p:cNvSpPr>
                <p:nvPr/>
              </p:nvSpPr>
              <p:spPr bwMode="auto">
                <a:xfrm>
                  <a:off x="5381806" y="1573850"/>
                  <a:ext cx="1221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‘Shiver me timbers, land ahoy!’</a:t>
                  </a:r>
                </a:p>
              </p:txBody>
            </p:sp>
          </p:grpSp>
        </p:grpSp>
        <p:pic>
          <p:nvPicPr>
            <p:cNvPr id="16406" name="Picture 14"/>
            <p:cNvPicPr>
              <a:picLocks noChangeAspect="1"/>
            </p:cNvPicPr>
            <p:nvPr/>
          </p:nvPicPr>
          <p:blipFill>
            <a:blip r:embed="rId7">
              <a:extLst>
                <a:ext uri="{28A0092B-C50C-407E-A947-70E740481C1C}">
                  <a14:useLocalDpi xmlns:a14="http://schemas.microsoft.com/office/drawing/2010/main" val="0"/>
                </a:ext>
              </a:extLst>
            </a:blip>
            <a:srcRect t="-549" r="9985" b="49272"/>
            <a:stretch>
              <a:fillRect/>
            </a:stretch>
          </p:blipFill>
          <p:spPr bwMode="auto">
            <a:xfrm>
              <a:off x="5035406" y="1798730"/>
              <a:ext cx="1599106" cy="158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0" name="Group 37"/>
          <p:cNvGrpSpPr>
            <a:grpSpLocks/>
          </p:cNvGrpSpPr>
          <p:nvPr/>
        </p:nvGrpSpPr>
        <p:grpSpPr bwMode="auto">
          <a:xfrm>
            <a:off x="809625" y="1868488"/>
            <a:ext cx="3786188" cy="2381250"/>
            <a:chOff x="781189" y="1489529"/>
            <a:chExt cx="3786046" cy="2380944"/>
          </a:xfrm>
        </p:grpSpPr>
        <p:grpSp>
          <p:nvGrpSpPr>
            <p:cNvPr id="16399" name="Group 28"/>
            <p:cNvGrpSpPr>
              <a:grpSpLocks/>
            </p:cNvGrpSpPr>
            <p:nvPr/>
          </p:nvGrpSpPr>
          <p:grpSpPr bwMode="auto">
            <a:xfrm flipH="1">
              <a:off x="807884" y="1489529"/>
              <a:ext cx="3759351" cy="2380944"/>
              <a:chOff x="3846661" y="3708400"/>
              <a:chExt cx="3735124" cy="2365600"/>
            </a:xfrm>
          </p:grpSpPr>
          <p:sp>
            <p:nvSpPr>
              <p:cNvPr id="32" name="Oval 31"/>
              <p:cNvSpPr/>
              <p:nvPr/>
            </p:nvSpPr>
            <p:spPr>
              <a:xfrm>
                <a:off x="5841832" y="4334495"/>
                <a:ext cx="1739662" cy="17395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2" name="Group 29"/>
              <p:cNvGrpSpPr>
                <a:grpSpLocks/>
              </p:cNvGrpSpPr>
              <p:nvPr/>
            </p:nvGrpSpPr>
            <p:grpSpPr bwMode="auto">
              <a:xfrm>
                <a:off x="3846661" y="3708400"/>
                <a:ext cx="2341559" cy="1676401"/>
                <a:chOff x="2290710" y="1428173"/>
                <a:chExt cx="2341559" cy="1676401"/>
              </a:xfrm>
            </p:grpSpPr>
            <p:pic>
              <p:nvPicPr>
                <p:cNvPr id="16403" name="Picture 3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0710" y="1428173"/>
                  <a:ext cx="2341559"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Rectangle 34"/>
                <p:cNvSpPr>
                  <a:spLocks noChangeArrowheads="1"/>
                </p:cNvSpPr>
                <p:nvPr/>
              </p:nvSpPr>
              <p:spPr bwMode="auto">
                <a:xfrm>
                  <a:off x="2480069" y="1851937"/>
                  <a:ext cx="1941633" cy="8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‘Yo ho ho, there be lots of doubloons for us.’</a:t>
                  </a:r>
                </a:p>
              </p:txBody>
            </p:sp>
          </p:grpSp>
        </p:grpSp>
        <p:pic>
          <p:nvPicPr>
            <p:cNvPr id="16400" name="Picture 36"/>
            <p:cNvPicPr>
              <a:picLocks noChangeAspect="1"/>
            </p:cNvPicPr>
            <p:nvPr/>
          </p:nvPicPr>
          <p:blipFill>
            <a:blip r:embed="rId9">
              <a:extLst>
                <a:ext uri="{28A0092B-C50C-407E-A947-70E740481C1C}">
                  <a14:useLocalDpi xmlns:a14="http://schemas.microsoft.com/office/drawing/2010/main" val="0"/>
                </a:ext>
              </a:extLst>
            </a:blip>
            <a:srcRect b="46625"/>
            <a:stretch>
              <a:fillRect/>
            </a:stretch>
          </p:blipFill>
          <p:spPr bwMode="auto">
            <a:xfrm>
              <a:off x="781189" y="2137672"/>
              <a:ext cx="1595061" cy="17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1" name="Group 39"/>
          <p:cNvGrpSpPr>
            <a:grpSpLocks/>
          </p:cNvGrpSpPr>
          <p:nvPr/>
        </p:nvGrpSpPr>
        <p:grpSpPr bwMode="auto">
          <a:xfrm>
            <a:off x="849313" y="4554538"/>
            <a:ext cx="3563937" cy="1863725"/>
            <a:chOff x="622625" y="4418789"/>
            <a:chExt cx="3563374" cy="1864521"/>
          </a:xfrm>
        </p:grpSpPr>
        <p:grpSp>
          <p:nvGrpSpPr>
            <p:cNvPr id="16393" name="Group 23"/>
            <p:cNvGrpSpPr>
              <a:grpSpLocks/>
            </p:cNvGrpSpPr>
            <p:nvPr/>
          </p:nvGrpSpPr>
          <p:grpSpPr bwMode="auto">
            <a:xfrm flipH="1">
              <a:off x="622625" y="4418789"/>
              <a:ext cx="3215842" cy="1837374"/>
              <a:chOff x="5114225" y="3600075"/>
              <a:chExt cx="3471481" cy="1983434"/>
            </a:xfrm>
          </p:grpSpPr>
          <p:sp>
            <p:nvSpPr>
              <p:cNvPr id="25" name="Oval 24"/>
              <p:cNvSpPr/>
              <p:nvPr/>
            </p:nvSpPr>
            <p:spPr>
              <a:xfrm>
                <a:off x="5114306" y="3843524"/>
                <a:ext cx="1739127" cy="1740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396" name="Group 25"/>
              <p:cNvGrpSpPr>
                <a:grpSpLocks/>
              </p:cNvGrpSpPr>
              <p:nvPr/>
            </p:nvGrpSpPr>
            <p:grpSpPr bwMode="auto">
              <a:xfrm>
                <a:off x="6511747" y="3600075"/>
                <a:ext cx="2073959" cy="1484817"/>
                <a:chOff x="4955796" y="1319848"/>
                <a:chExt cx="2073959" cy="1484817"/>
              </a:xfrm>
            </p:grpSpPr>
            <p:pic>
              <p:nvPicPr>
                <p:cNvPr id="1639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955796" y="1319848"/>
                  <a:ext cx="2073959" cy="148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27"/>
                <p:cNvSpPr>
                  <a:spLocks noChangeArrowheads="1"/>
                </p:cNvSpPr>
                <p:nvPr/>
              </p:nvSpPr>
              <p:spPr bwMode="auto">
                <a:xfrm>
                  <a:off x="5297931" y="1673641"/>
                  <a:ext cx="1471947" cy="5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‘Avast, ye scurvy dog!’</a:t>
                  </a:r>
                </a:p>
              </p:txBody>
            </p:sp>
          </p:grpSp>
        </p:grpSp>
        <p:pic>
          <p:nvPicPr>
            <p:cNvPr id="16394" name="Picture 38"/>
            <p:cNvPicPr>
              <a:picLocks noChangeAspect="1"/>
            </p:cNvPicPr>
            <p:nvPr/>
          </p:nvPicPr>
          <p:blipFill>
            <a:blip r:embed="rId11">
              <a:extLst>
                <a:ext uri="{28A0092B-C50C-407E-A947-70E740481C1C}">
                  <a14:useLocalDpi xmlns:a14="http://schemas.microsoft.com/office/drawing/2010/main" val="0"/>
                </a:ext>
              </a:extLst>
            </a:blip>
            <a:srcRect b="50943"/>
            <a:stretch>
              <a:fillRect/>
            </a:stretch>
          </p:blipFill>
          <p:spPr bwMode="auto">
            <a:xfrm>
              <a:off x="2352663" y="4671454"/>
              <a:ext cx="1833336" cy="161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2315" y="65246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107</TotalTime>
  <Words>583</Words>
  <Application>Microsoft Office PowerPoint</Application>
  <PresentationFormat>On-screen Show (4:3)</PresentationFormat>
  <Paragraphs>91</Paragraphs>
  <Slides>8</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Sassoon Infant Rg</vt:lpstr>
      <vt:lpstr>Twinkl SemiBold</vt:lpstr>
      <vt:lpstr>Twinkl</vt:lpstr>
      <vt:lpstr>Arial</vt:lpstr>
      <vt:lpstr>Office Theme</vt:lpstr>
      <vt:lpstr>PowerPoint Presentation</vt:lpstr>
      <vt:lpstr>Pirates</vt:lpstr>
      <vt:lpstr>All about Pirates</vt:lpstr>
      <vt:lpstr>No Girls Allowed</vt:lpstr>
      <vt:lpstr>What Is Your Pirate Name?</vt:lpstr>
      <vt:lpstr>Talk like a Pirate</vt:lpstr>
      <vt:lpstr>Talk like a Pirate</vt:lpstr>
      <vt:lpstr>Talk like a Pirate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Jennifer Simpson</cp:lastModifiedBy>
  <cp:revision>17</cp:revision>
  <dcterms:created xsi:type="dcterms:W3CDTF">2018-07-17T07:35:52Z</dcterms:created>
  <dcterms:modified xsi:type="dcterms:W3CDTF">2020-05-26T08:28:23Z</dcterms:modified>
</cp:coreProperties>
</file>