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7" r:id="rId3"/>
    <p:sldId id="257" r:id="rId4"/>
    <p:sldId id="270" r:id="rId5"/>
    <p:sldId id="258" r:id="rId6"/>
    <p:sldId id="282" r:id="rId7"/>
    <p:sldId id="283" r:id="rId8"/>
    <p:sldId id="259" r:id="rId9"/>
    <p:sldId id="260" r:id="rId10"/>
    <p:sldId id="261" r:id="rId11"/>
    <p:sldId id="284" r:id="rId12"/>
    <p:sldId id="262" r:id="rId13"/>
    <p:sldId id="263" r:id="rId14"/>
    <p:sldId id="264" r:id="rId15"/>
    <p:sldId id="285" r:id="rId16"/>
    <p:sldId id="265" r:id="rId17"/>
    <p:sldId id="268" r:id="rId18"/>
    <p:sldId id="266" r:id="rId19"/>
    <p:sldId id="276" r:id="rId20"/>
    <p:sldId id="269" r:id="rId21"/>
    <p:sldId id="279" r:id="rId22"/>
    <p:sldId id="278" r:id="rId23"/>
    <p:sldId id="287" r:id="rId24"/>
    <p:sldId id="286" r:id="rId25"/>
    <p:sldId id="271" r:id="rId26"/>
    <p:sldId id="281" r:id="rId27"/>
    <p:sldId id="28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>
        <p:scale>
          <a:sx n="76" d="100"/>
          <a:sy n="76" d="100"/>
        </p:scale>
        <p:origin x="-120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F7617-A292-4DCC-A6AD-5CD73C2F971C}" type="datetimeFigureOut">
              <a:rPr lang="en-GB" smtClean="0"/>
              <a:t>25/09/2015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8821CC-9601-4750-8229-B07331ECC888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F7617-A292-4DCC-A6AD-5CD73C2F971C}" type="datetimeFigureOut">
              <a:rPr lang="en-GB" smtClean="0"/>
              <a:t>25/09/2015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21CC-9601-4750-8229-B07331ECC88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F7617-A292-4DCC-A6AD-5CD73C2F971C}" type="datetimeFigureOut">
              <a:rPr lang="en-GB" smtClean="0"/>
              <a:t>25/09/2015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21CC-9601-4750-8229-B07331ECC88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F7617-A292-4DCC-A6AD-5CD73C2F971C}" type="datetimeFigureOut">
              <a:rPr lang="en-GB" smtClean="0"/>
              <a:t>25/09/2015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21CC-9601-4750-8229-B07331ECC88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F7617-A292-4DCC-A6AD-5CD73C2F971C}" type="datetimeFigureOut">
              <a:rPr lang="en-GB" smtClean="0"/>
              <a:t>25/09/2015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21CC-9601-4750-8229-B07331ECC88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F7617-A292-4DCC-A6AD-5CD73C2F971C}" type="datetimeFigureOut">
              <a:rPr lang="en-GB" smtClean="0"/>
              <a:t>25/09/2015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21CC-9601-4750-8229-B07331ECC888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F7617-A292-4DCC-A6AD-5CD73C2F971C}" type="datetimeFigureOut">
              <a:rPr lang="en-GB" smtClean="0"/>
              <a:t>25/09/2015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21CC-9601-4750-8229-B07331ECC888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F7617-A292-4DCC-A6AD-5CD73C2F971C}" type="datetimeFigureOut">
              <a:rPr lang="en-GB" smtClean="0"/>
              <a:t>25/09/2015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21CC-9601-4750-8229-B07331ECC88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F7617-A292-4DCC-A6AD-5CD73C2F971C}" type="datetimeFigureOut">
              <a:rPr lang="en-GB" smtClean="0"/>
              <a:t>25/09/2015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21CC-9601-4750-8229-B07331ECC88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F7617-A292-4DCC-A6AD-5CD73C2F971C}" type="datetimeFigureOut">
              <a:rPr lang="en-GB" smtClean="0"/>
              <a:t>25/09/2015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21CC-9601-4750-8229-B07331ECC88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F7617-A292-4DCC-A6AD-5CD73C2F971C}" type="datetimeFigureOut">
              <a:rPr lang="en-GB" smtClean="0"/>
              <a:t>25/09/2015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21CC-9601-4750-8229-B07331ECC88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21F7617-A292-4DCC-A6AD-5CD73C2F971C}" type="datetimeFigureOut">
              <a:rPr lang="en-GB" smtClean="0"/>
              <a:t>25/09/2015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C8821CC-9601-4750-8229-B07331ECC88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a1MWNo9dQ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S2aEfbEi7s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uact=8&amp;ved=0CAcQjRxqFQoTCMPejtmr7McCFYpdGgodCLsI-A&amp;url=http://www.tiger-stores.ie/tiger_kids/games/ludo_20012228_4.html&amp;bvm=bv.102022582,d.d2s&amp;psig=AFQjCNHquNhPYWdNXSA46GrYgbQf2E6o8w&amp;ust=1441970153891145" TargetMode="Externa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rimarygames.co.uk/" TargetMode="External"/><Relationship Id="rId3" Type="http://schemas.openxmlformats.org/officeDocument/2006/relationships/hyperlink" Target="https://illuminations.nctm.org/" TargetMode="External"/><Relationship Id="rId7" Type="http://schemas.openxmlformats.org/officeDocument/2006/relationships/hyperlink" Target="http://nrich.maths.org/frontpage" TargetMode="External"/><Relationship Id="rId2" Type="http://schemas.openxmlformats.org/officeDocument/2006/relationships/hyperlink" Target="http://www.smartygame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swego.org/ocsd-web/games/Mathmagician/cathymath.html" TargetMode="External"/><Relationship Id="rId5" Type="http://schemas.openxmlformats.org/officeDocument/2006/relationships/hyperlink" Target="http://www.snappymaths.com/" TargetMode="External"/><Relationship Id="rId10" Type="http://schemas.openxmlformats.org/officeDocument/2006/relationships/hyperlink" Target="http://www.communication4all.co.uk/" TargetMode="External"/><Relationship Id="rId4" Type="http://schemas.openxmlformats.org/officeDocument/2006/relationships/hyperlink" Target="http://www.topmarks.co.uk/" TargetMode="External"/><Relationship Id="rId9" Type="http://schemas.openxmlformats.org/officeDocument/2006/relationships/hyperlink" Target="http://www.multiplication.com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cationscotland.gov.uk/parentzone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772400" cy="4267200"/>
          </a:xfrm>
        </p:spPr>
        <p:txBody>
          <a:bodyPr>
            <a:normAutofit/>
          </a:bodyPr>
          <a:lstStyle/>
          <a:p>
            <a:r>
              <a:rPr lang="en-GB" sz="6000" dirty="0" smtClean="0"/>
              <a:t>Numeracy at </a:t>
            </a:r>
            <a:r>
              <a:rPr lang="en-GB" sz="6000" dirty="0" err="1" smtClean="0"/>
              <a:t>Stoneyburn</a:t>
            </a:r>
            <a:r>
              <a:rPr lang="en-GB" sz="6000" dirty="0" smtClean="0"/>
              <a:t/>
            </a:r>
            <a:br>
              <a:rPr lang="en-GB" sz="6000" dirty="0" smtClean="0"/>
            </a:br>
            <a:r>
              <a:rPr lang="en-GB" sz="6000" dirty="0"/>
              <a:t/>
            </a:r>
            <a:br>
              <a:rPr lang="en-GB" sz="6000" dirty="0"/>
            </a:br>
            <a:endParaRPr lang="en-GB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Parent Worksho</a:t>
            </a:r>
            <a:r>
              <a:rPr lang="en-GB" sz="5400" dirty="0"/>
              <a:t>p</a:t>
            </a:r>
            <a:endParaRPr lang="en-GB" sz="5400" dirty="0" smtClean="0"/>
          </a:p>
        </p:txBody>
      </p:sp>
      <p:pic>
        <p:nvPicPr>
          <p:cNvPr id="3074" name="Picture 2" descr="C:\Users\katie.gardinier\AppData\Local\Microsoft\Windows\Temporary Internet Files\Content.IE5\RHWLCRDZ\numbers0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068960"/>
            <a:ext cx="4211960" cy="1988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katie.gardinier\AppData\Local\Microsoft\Windows\Temporary Internet Files\Content.IE5\VAUK04XV\dice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21548">
            <a:off x="257525" y="2864292"/>
            <a:ext cx="2357595" cy="187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katie.gardinier\AppData\Local\Microsoft\Windows\Temporary Internet Files\Content.IE5\N9SZ2OSH\excel_10frame_final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76780">
            <a:off x="6507842" y="3207658"/>
            <a:ext cx="2676525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16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Abstract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sz="9000" dirty="0" smtClean="0"/>
              <a:t>3 + 3 = 6</a:t>
            </a:r>
            <a:endParaRPr lang="en-GB" sz="9000" dirty="0"/>
          </a:p>
        </p:txBody>
      </p:sp>
    </p:spTree>
    <p:extLst>
      <p:ext uri="{BB962C8B-B14F-4D97-AF65-F5344CB8AC3E}">
        <p14:creationId xmlns:p14="http://schemas.microsoft.com/office/powerpoint/2010/main" val="256883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Progression in learning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How we help your children to move forwards</a:t>
            </a:r>
          </a:p>
          <a:p>
            <a:r>
              <a:rPr lang="en-GB" dirty="0" smtClean="0"/>
              <a:t>(Multiplication)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19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GB" dirty="0" smtClean="0"/>
              <a:t>Concrete</a:t>
            </a:r>
            <a:endParaRPr lang="en-GB" sz="1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00808"/>
            <a:ext cx="6770888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106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GB" dirty="0"/>
              <a:t>V</a:t>
            </a:r>
            <a:r>
              <a:rPr lang="en-GB" dirty="0" smtClean="0"/>
              <a:t>isual</a:t>
            </a:r>
            <a:endParaRPr lang="en-GB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356435"/>
            <a:ext cx="3960440" cy="477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545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Abstract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sz="9000" dirty="0" smtClean="0"/>
              <a:t>3 x 4 =12</a:t>
            </a:r>
            <a:endParaRPr lang="en-GB" sz="9000" dirty="0"/>
          </a:p>
        </p:txBody>
      </p:sp>
    </p:spTree>
    <p:extLst>
      <p:ext uri="{BB962C8B-B14F-4D97-AF65-F5344CB8AC3E}">
        <p14:creationId xmlns:p14="http://schemas.microsoft.com/office/powerpoint/2010/main" val="333740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</a:t>
            </a:r>
            <a:br>
              <a:rPr lang="en-GB" dirty="0" smtClean="0"/>
            </a:br>
            <a:r>
              <a:rPr lang="en-GB" dirty="0" smtClean="0"/>
              <a:t>key areas of </a:t>
            </a:r>
            <a:br>
              <a:rPr lang="en-GB" dirty="0" smtClean="0"/>
            </a:br>
            <a:r>
              <a:rPr lang="en-GB" dirty="0" smtClean="0"/>
              <a:t>learning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22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>Instant recognition of regular </a:t>
            </a:r>
            <a:r>
              <a:rPr lang="en-GB" dirty="0" smtClean="0"/>
              <a:t>patterns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Regular Dot </a:t>
            </a:r>
            <a:r>
              <a:rPr lang="en-GB" dirty="0"/>
              <a:t>Patterns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852936"/>
            <a:ext cx="3429000" cy="385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 descr="https://encrypted-tbn2.gstatic.com/images?q=tbn:ANd9GcTu5VYJ-jHXFMmoVAbgj1hi1GHUMRtiMBvwhYJ_rB3U-mp8LCW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492896"/>
            <a:ext cx="4104456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548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Irregular patterns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988840"/>
            <a:ext cx="4968551" cy="4691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93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Finger Patterns</a:t>
            </a:r>
            <a:endParaRPr lang="en-GB" dirty="0"/>
          </a:p>
        </p:txBody>
      </p:sp>
      <p:pic>
        <p:nvPicPr>
          <p:cNvPr id="4" name="Content Placeholder 3" descr="http://knp.kentuckymathematics.org/knp/pintrest/2267.2_S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43808" y="1772816"/>
            <a:ext cx="3497208" cy="45259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30627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Instant recognition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>
                <a:solidFill>
                  <a:srgbClr val="FFFF00"/>
                </a:solidFill>
                <a:hlinkClick r:id="rId2"/>
              </a:rPr>
              <a:t>What do you see, how do you see it?</a:t>
            </a:r>
          </a:p>
          <a:p>
            <a:pPr marL="0" indent="0" algn="ctr">
              <a:buNone/>
            </a:pPr>
            <a:endParaRPr lang="en-GB" dirty="0" smtClean="0">
              <a:hlinkClick r:id="rId2"/>
            </a:endParaRPr>
          </a:p>
          <a:p>
            <a:pPr marL="0" indent="0" algn="ctr">
              <a:buNone/>
            </a:pPr>
            <a:endParaRPr lang="en-GB" dirty="0">
              <a:hlinkClick r:id="rId2"/>
            </a:endParaRPr>
          </a:p>
          <a:p>
            <a:pPr marL="0" indent="0" algn="ctr">
              <a:buNone/>
            </a:pPr>
            <a:r>
              <a:rPr lang="en-GB" dirty="0" smtClean="0">
                <a:hlinkClick r:id="rId2"/>
              </a:rPr>
              <a:t>https://www.youtube.com/watch?v=Ya1MWNo9dQw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314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>
              <a:hlinkClick r:id="rId2"/>
            </a:endParaRPr>
          </a:p>
          <a:p>
            <a:pPr marL="0" indent="0">
              <a:buNone/>
            </a:pPr>
            <a:endParaRPr lang="en-GB" dirty="0">
              <a:hlinkClick r:id="rId2"/>
            </a:endParaRPr>
          </a:p>
          <a:p>
            <a:pPr marL="0" indent="0">
              <a:buNone/>
            </a:pPr>
            <a:endParaRPr lang="en-GB" dirty="0" smtClean="0">
              <a:hlinkClick r:id="rId2"/>
            </a:endParaRPr>
          </a:p>
          <a:p>
            <a:pPr marL="0" indent="0">
              <a:buNone/>
            </a:pPr>
            <a:endParaRPr lang="en-GB" dirty="0">
              <a:hlinkClick r:id="rId2"/>
            </a:endParaRPr>
          </a:p>
          <a:p>
            <a:pPr marL="0" indent="0" algn="ctr">
              <a:buNone/>
            </a:pPr>
            <a:r>
              <a:rPr lang="en-GB" dirty="0" smtClean="0">
                <a:hlinkClick r:id="rId2"/>
              </a:rPr>
              <a:t>https://www.youtube.com/watch?v=MS2aEfbEi7s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142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82558">
            <a:off x="777694" y="1558099"/>
            <a:ext cx="4157397" cy="2564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 descr="https://encrypted-tbn3.gstatic.com/images?q=tbn:ANd9GcQPsbS89doXrsHKkshVGgUxI03qsP_4Sp1CIANystkwBKmDpwF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6024">
            <a:off x="5278218" y="3681190"/>
            <a:ext cx="3528392" cy="2680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72208" y="4836766"/>
            <a:ext cx="3969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larendon" pitchFamily="18" charset="0"/>
              </a:rPr>
              <a:t>Dominoes or  Cards</a:t>
            </a:r>
            <a:endParaRPr lang="en-GB" sz="2400" b="1" dirty="0">
              <a:latin typeface="Clarendo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Games to play at home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70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itywomenflaward.co.uk/wp-content/uploads/2014/05/snakes-and-ladder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638" y="2204864"/>
            <a:ext cx="4364685" cy="4364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Image result for ludo"/>
          <p:cNvSpPr>
            <a:spLocks noChangeAspect="1" noChangeArrowheads="1"/>
          </p:cNvSpPr>
          <p:nvPr/>
        </p:nvSpPr>
        <p:spPr bwMode="auto">
          <a:xfrm>
            <a:off x="1174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0" name="Picture 6" descr="http://www.tiger-stores.ie/uploads/c_product/20012228_picture_4874_3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996952"/>
            <a:ext cx="3648075" cy="3648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Board games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250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Homework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Remove distractions. (Screens, phones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Try to do homework at a regular time.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Have high expectations.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/>
              <a:t>S</a:t>
            </a:r>
            <a:r>
              <a:rPr lang="en-GB" dirty="0" smtClean="0"/>
              <a:t>peak to class teacher about homework if you have questions.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345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Suggested websites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u="sng" dirty="0">
                <a:hlinkClick r:id="rId2"/>
              </a:rPr>
              <a:t>http://www.smartygames.com/</a:t>
            </a:r>
            <a:endParaRPr lang="en-GB" dirty="0"/>
          </a:p>
          <a:p>
            <a:pPr lvl="0"/>
            <a:r>
              <a:rPr lang="en-GB" u="sng" dirty="0">
                <a:hlinkClick r:id="rId3"/>
              </a:rPr>
              <a:t>https://illuminations.nctm.org/</a:t>
            </a:r>
            <a:endParaRPr lang="en-GB" dirty="0"/>
          </a:p>
          <a:p>
            <a:pPr lvl="0"/>
            <a:r>
              <a:rPr lang="en-GB" u="sng" dirty="0">
                <a:hlinkClick r:id="rId4"/>
              </a:rPr>
              <a:t>http://www.topmarks.co.uk/</a:t>
            </a:r>
            <a:endParaRPr lang="en-GB" dirty="0"/>
          </a:p>
          <a:p>
            <a:pPr lvl="0"/>
            <a:r>
              <a:rPr lang="en-GB" u="sng" dirty="0">
                <a:hlinkClick r:id="rId5"/>
              </a:rPr>
              <a:t>http://www.snappymaths.com/</a:t>
            </a:r>
            <a:endParaRPr lang="en-GB" dirty="0"/>
          </a:p>
          <a:p>
            <a:pPr lvl="0"/>
            <a:r>
              <a:rPr lang="en-GB" u="sng" dirty="0">
                <a:hlinkClick r:id="rId6"/>
              </a:rPr>
              <a:t>http://www.oswego.org/ocsd-web/games/Mathmagician/cathymath.html</a:t>
            </a:r>
            <a:r>
              <a:rPr lang="en-GB" dirty="0"/>
              <a:t> (search Math magician)</a:t>
            </a:r>
          </a:p>
          <a:p>
            <a:pPr lvl="0"/>
            <a:r>
              <a:rPr lang="en-GB" u="sng" dirty="0">
                <a:hlinkClick r:id="rId7"/>
              </a:rPr>
              <a:t>http://nrich.maths.org/frontpage</a:t>
            </a:r>
            <a:endParaRPr lang="en-GB" dirty="0"/>
          </a:p>
          <a:p>
            <a:pPr lvl="0"/>
            <a:r>
              <a:rPr lang="en-GB" u="sng" dirty="0">
                <a:hlinkClick r:id="rId8"/>
              </a:rPr>
              <a:t>http://www.primarygames.co.uk/</a:t>
            </a:r>
            <a:endParaRPr lang="en-GB" dirty="0"/>
          </a:p>
          <a:p>
            <a:pPr lvl="0"/>
            <a:r>
              <a:rPr lang="en-GB" dirty="0">
                <a:hlinkClick r:id="rId9"/>
              </a:rPr>
              <a:t>http://www.multiplication.com</a:t>
            </a:r>
            <a:r>
              <a:rPr lang="en-GB" dirty="0" smtClean="0">
                <a:hlinkClick r:id="rId9"/>
              </a:rPr>
              <a:t>/</a:t>
            </a:r>
            <a:endParaRPr lang="en-GB" dirty="0"/>
          </a:p>
          <a:p>
            <a:r>
              <a:rPr lang="en-GB" dirty="0">
                <a:hlinkClick r:id="rId10"/>
              </a:rPr>
              <a:t>http://</a:t>
            </a:r>
            <a:r>
              <a:rPr lang="en-GB" dirty="0" smtClean="0">
                <a:hlinkClick r:id="rId10"/>
              </a:rPr>
              <a:t>www.communication4all.co.uk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13221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 other things could you do at home?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Go for a walk and count how many steps/jumps you take</a:t>
            </a:r>
          </a:p>
          <a:p>
            <a:r>
              <a:rPr lang="en-GB" dirty="0" smtClean="0"/>
              <a:t>When tidying up encourage children to organise toys/books in size order</a:t>
            </a:r>
          </a:p>
          <a:p>
            <a:r>
              <a:rPr lang="en-GB" dirty="0" smtClean="0"/>
              <a:t>Baking- what do you need to do to change a recipe for 6 cupcakes to make 12?</a:t>
            </a:r>
          </a:p>
          <a:p>
            <a:r>
              <a:rPr lang="en-GB" dirty="0" smtClean="0"/>
              <a:t>Give your child some money to buy things while shopping</a:t>
            </a:r>
          </a:p>
          <a:p>
            <a:r>
              <a:rPr lang="en-GB" dirty="0" smtClean="0"/>
              <a:t>When wrapping presents encourage your child to estimate how much paper they need to wrap the gift.</a:t>
            </a:r>
          </a:p>
          <a:p>
            <a:r>
              <a:rPr lang="en-GB" dirty="0" smtClean="0"/>
              <a:t>Calculate the cost of a takeaway/home delivery and how much change is due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6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Top Tips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Rectangle 3"/>
          <p:cNvSpPr/>
          <p:nvPr/>
        </p:nvSpPr>
        <p:spPr>
          <a:xfrm>
            <a:off x="956021" y="1628800"/>
            <a:ext cx="74168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00B050"/>
                </a:solidFill>
              </a:rPr>
              <a:t>Be </a:t>
            </a:r>
            <a:r>
              <a:rPr lang="en-GB" sz="2400" b="1" dirty="0">
                <a:solidFill>
                  <a:srgbClr val="00B050"/>
                </a:solidFill>
              </a:rPr>
              <a:t>positive about maths!</a:t>
            </a:r>
            <a:r>
              <a:rPr lang="en-GB" sz="2400" dirty="0">
                <a:solidFill>
                  <a:srgbClr val="00B050"/>
                </a:solidFill>
              </a:rPr>
              <a:t> </a:t>
            </a:r>
            <a:r>
              <a:rPr lang="en-GB" sz="2400" dirty="0" smtClean="0"/>
              <a:t>Avoid saying </a:t>
            </a:r>
            <a:r>
              <a:rPr lang="en-GB" sz="2400" dirty="0"/>
              <a:t>things like ‘I can’t do maths’ or ‘I hated maths at school</a:t>
            </a:r>
            <a:r>
              <a:rPr lang="en-GB" sz="2400" dirty="0" smtClean="0"/>
              <a:t>’ or “I was never any good at Maths at school”... </a:t>
            </a:r>
            <a:r>
              <a:rPr lang="en-GB" sz="2400" dirty="0"/>
              <a:t>your child might start to think like that </a:t>
            </a:r>
            <a:r>
              <a:rPr lang="en-GB" sz="2400" dirty="0" smtClean="0"/>
              <a:t>themselves…..especially girls!</a:t>
            </a:r>
            <a:endParaRPr lang="en-GB" sz="2400" dirty="0"/>
          </a:p>
          <a:p>
            <a:r>
              <a:rPr lang="en-GB" sz="2400" b="1" dirty="0">
                <a:solidFill>
                  <a:srgbClr val="00B050"/>
                </a:solidFill>
              </a:rPr>
              <a:t>Point out the maths in everyday life</a:t>
            </a:r>
            <a:r>
              <a:rPr lang="en-GB" sz="2400" dirty="0">
                <a:solidFill>
                  <a:srgbClr val="00B050"/>
                </a:solidFill>
              </a:rPr>
              <a:t>. </a:t>
            </a:r>
            <a:r>
              <a:rPr lang="en-GB" sz="2400" dirty="0"/>
              <a:t>Include your child in activities involving maths such as using money, cooking and travelling</a:t>
            </a:r>
            <a:r>
              <a:rPr lang="en-GB" sz="2400" dirty="0" smtClean="0"/>
              <a:t>.</a:t>
            </a:r>
            <a:endParaRPr lang="en-GB" sz="2400" dirty="0"/>
          </a:p>
          <a:p>
            <a:r>
              <a:rPr lang="en-GB" sz="2400" b="1" dirty="0">
                <a:solidFill>
                  <a:srgbClr val="00B050"/>
                </a:solidFill>
              </a:rPr>
              <a:t>Praise your child for effort rather than talent</a:t>
            </a:r>
            <a:r>
              <a:rPr lang="en-GB" sz="2400" dirty="0">
                <a:solidFill>
                  <a:srgbClr val="00B050"/>
                </a:solidFill>
              </a:rPr>
              <a:t> </a:t>
            </a:r>
            <a:r>
              <a:rPr lang="en-GB" sz="2400" dirty="0"/>
              <a:t>- this shows them that by working hard they can always improve</a:t>
            </a:r>
            <a:r>
              <a:rPr lang="en-GB" sz="2400" dirty="0" smtClean="0"/>
              <a:t>.</a:t>
            </a:r>
          </a:p>
          <a:p>
            <a:endParaRPr lang="en-GB" sz="2400" dirty="0"/>
          </a:p>
          <a:p>
            <a:r>
              <a:rPr lang="en-GB" sz="2400" dirty="0">
                <a:hlinkClick r:id="rId2"/>
              </a:rPr>
              <a:t>http://www.educationscotland.gov.uk/parentzone</a:t>
            </a:r>
            <a:r>
              <a:rPr lang="en-GB" sz="2400" dirty="0" smtClean="0">
                <a:hlinkClick r:id="rId2"/>
              </a:rPr>
              <a:t>/</a:t>
            </a:r>
            <a:endParaRPr lang="en-GB" sz="2400" dirty="0" smtClean="0"/>
          </a:p>
          <a:p>
            <a:endParaRPr lang="en-GB" sz="24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4780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marL="0" indent="0" algn="ctr">
              <a:buNone/>
            </a:pPr>
            <a:r>
              <a:rPr lang="en-GB" sz="6000" dirty="0" smtClean="0"/>
              <a:t>Any Questions?</a:t>
            </a:r>
          </a:p>
          <a:p>
            <a:pPr marL="0" indent="0" algn="ctr">
              <a:buNone/>
            </a:pPr>
            <a:endParaRPr lang="en-GB" sz="9600" dirty="0"/>
          </a:p>
        </p:txBody>
      </p:sp>
      <p:pic>
        <p:nvPicPr>
          <p:cNvPr id="2051" name="Picture 3" descr="C:\Users\katie.gardinier\AppData\Local\Microsoft\Windows\Temporary Internet Files\Content.IE5\CWZ8KX1S\question-mark-in-blue-round-button-6154-large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284984"/>
            <a:ext cx="3132328" cy="313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512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5000" dirty="0" smtClean="0"/>
              <a:t>Time to visit classrooms and see what your children are up to!</a:t>
            </a:r>
            <a:endParaRPr lang="en-GB" sz="5000" dirty="0"/>
          </a:p>
        </p:txBody>
      </p:sp>
    </p:spTree>
    <p:extLst>
      <p:ext uri="{BB962C8B-B14F-4D97-AF65-F5344CB8AC3E}">
        <p14:creationId xmlns:p14="http://schemas.microsoft.com/office/powerpoint/2010/main" val="388601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the research says.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How do we teach number at school?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What might a lesson look like?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How can we help at home?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519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Research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Parental involvement has particularly positive outcomes in pre-school and early years. 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Mums, particularly, have a huge influence on girls achievement in Maths – Jo </a:t>
            </a:r>
            <a:r>
              <a:rPr lang="en-GB" dirty="0" err="1" smtClean="0"/>
              <a:t>Boaler</a:t>
            </a: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60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8229600" cy="1157288"/>
          </a:xfrm>
        </p:spPr>
        <p:txBody>
          <a:bodyPr>
            <a:noAutofit/>
          </a:bodyPr>
          <a:lstStyle/>
          <a:p>
            <a:r>
              <a:rPr lang="en-GB" sz="3500" b="1" dirty="0" smtClean="0"/>
              <a:t>How children learn numeracy at school</a:t>
            </a:r>
            <a:endParaRPr lang="en-GB" sz="3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28775"/>
            <a:ext cx="8229600" cy="4525963"/>
          </a:xfrm>
        </p:spPr>
        <p:txBody>
          <a:bodyPr/>
          <a:lstStyle/>
          <a:p>
            <a:r>
              <a:rPr lang="en-GB" dirty="0" smtClean="0"/>
              <a:t>Counting forwards and backwards (all stages)</a:t>
            </a:r>
          </a:p>
          <a:p>
            <a:r>
              <a:rPr lang="en-GB" dirty="0" smtClean="0"/>
              <a:t>Base 5 / Base 10 (moving on to 100s,1000s,10 000s+)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Concrete </a:t>
            </a:r>
          </a:p>
          <a:p>
            <a:r>
              <a:rPr lang="en-GB" dirty="0" smtClean="0"/>
              <a:t>Visual			</a:t>
            </a:r>
            <a:endParaRPr lang="en-GB" dirty="0" smtClean="0"/>
          </a:p>
          <a:p>
            <a:r>
              <a:rPr lang="en-GB" dirty="0" smtClean="0"/>
              <a:t>Abstract </a:t>
            </a:r>
            <a:r>
              <a:rPr lang="en-GB" dirty="0" smtClean="0"/>
              <a:t>	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2" descr="http://missmernagh.files.wordpress.com/2011/11/interactive-5-frame-mats.jpg?w=300&amp;h=1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794373"/>
            <a:ext cx="2857500" cy="105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encrypted-tbn3.gstatic.com/images?q=tbn:ANd9GcTxa8PDvtIuxdVA1-fo-EYq_eusW47EnubIkgupx-kODWFpsAS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839737"/>
            <a:ext cx="2464592" cy="98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175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500" dirty="0" smtClean="0"/>
              <a:t>What might a lesson look like?</a:t>
            </a:r>
            <a:endParaRPr lang="en-GB" sz="4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Mental agility (warm up) Daily</a:t>
            </a:r>
          </a:p>
          <a:p>
            <a:r>
              <a:rPr lang="en-GB" dirty="0" smtClean="0"/>
              <a:t>Numeracy lesson / Maths lesson</a:t>
            </a:r>
          </a:p>
          <a:p>
            <a:r>
              <a:rPr lang="en-GB" dirty="0" smtClean="0"/>
              <a:t>Learning Intentions &amp; Success Criteria shared</a:t>
            </a:r>
          </a:p>
          <a:p>
            <a:r>
              <a:rPr lang="en-GB" dirty="0" smtClean="0"/>
              <a:t>Accessible  variety of resources for pupils to use</a:t>
            </a:r>
          </a:p>
          <a:p>
            <a:r>
              <a:rPr lang="en-GB" dirty="0" smtClean="0"/>
              <a:t>Wall displays that children can refer to and that reflect their current learning</a:t>
            </a:r>
          </a:p>
          <a:p>
            <a:r>
              <a:rPr lang="en-GB" dirty="0" smtClean="0"/>
              <a:t>Opportunities for children to practice the skills they have learned</a:t>
            </a:r>
          </a:p>
          <a:p>
            <a:r>
              <a:rPr lang="en-GB" dirty="0" smtClean="0"/>
              <a:t>Plenary session to round off(What have we learned?)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55264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Progression in learning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How we help your children to move forwards</a:t>
            </a:r>
          </a:p>
          <a:p>
            <a:r>
              <a:rPr lang="en-GB" dirty="0" smtClean="0"/>
              <a:t>(Addition)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097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43136" y="332656"/>
            <a:ext cx="7510214" cy="1084263"/>
          </a:xfrm>
        </p:spPr>
        <p:txBody>
          <a:bodyPr/>
          <a:lstStyle/>
          <a:p>
            <a:r>
              <a:rPr lang="en-GB" dirty="0" smtClean="0"/>
              <a:t>Concrete </a:t>
            </a:r>
            <a:endParaRPr lang="en-GB" sz="1400" dirty="0">
              <a:solidFill>
                <a:srgbClr val="FF0000"/>
              </a:solidFill>
            </a:endParaRP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8177698" cy="4607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919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GB" dirty="0" smtClean="0"/>
              <a:t>Visual</a:t>
            </a:r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938" y="2309813"/>
            <a:ext cx="6334125" cy="223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655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391</TotalTime>
  <Words>423</Words>
  <Application>Microsoft Office PowerPoint</Application>
  <PresentationFormat>On-screen Show (4:3)</PresentationFormat>
  <Paragraphs>114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Executive</vt:lpstr>
      <vt:lpstr>Numeracy at Stoneyburn  </vt:lpstr>
      <vt:lpstr>PowerPoint Presentation</vt:lpstr>
      <vt:lpstr>Overview</vt:lpstr>
      <vt:lpstr>Research</vt:lpstr>
      <vt:lpstr>How children learn numeracy at school</vt:lpstr>
      <vt:lpstr>What might a lesson look like?</vt:lpstr>
      <vt:lpstr>Progression in learning</vt:lpstr>
      <vt:lpstr>Concrete </vt:lpstr>
      <vt:lpstr>Visual</vt:lpstr>
      <vt:lpstr>Abstract</vt:lpstr>
      <vt:lpstr>Progression in learning</vt:lpstr>
      <vt:lpstr>Concrete</vt:lpstr>
      <vt:lpstr>Visual</vt:lpstr>
      <vt:lpstr>Abstract</vt:lpstr>
      <vt:lpstr>Other  key areas of  learning</vt:lpstr>
      <vt:lpstr> Instant recognition of regular patterns</vt:lpstr>
      <vt:lpstr>Irregular patterns</vt:lpstr>
      <vt:lpstr>Finger Patterns</vt:lpstr>
      <vt:lpstr>Instant recognition</vt:lpstr>
      <vt:lpstr>Games to play at home</vt:lpstr>
      <vt:lpstr>Board games</vt:lpstr>
      <vt:lpstr>Homework</vt:lpstr>
      <vt:lpstr>Suggested websites</vt:lpstr>
      <vt:lpstr>What  other things could you do at home?</vt:lpstr>
      <vt:lpstr>Top Tips</vt:lpstr>
      <vt:lpstr>PowerPoint Presentation</vt:lpstr>
      <vt:lpstr>PowerPoint Presentation</vt:lpstr>
    </vt:vector>
  </TitlesOfParts>
  <Company>West Lothian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Numeracy at Home</dc:title>
  <dc:creator>Katie Gardinier</dc:creator>
  <cp:lastModifiedBy>Katie Gardinier</cp:lastModifiedBy>
  <cp:revision>37</cp:revision>
  <dcterms:created xsi:type="dcterms:W3CDTF">2015-05-28T08:35:50Z</dcterms:created>
  <dcterms:modified xsi:type="dcterms:W3CDTF">2015-09-25T14:13:01Z</dcterms:modified>
</cp:coreProperties>
</file>