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0" r:id="rId4"/>
    <p:sldId id="268" r:id="rId5"/>
    <p:sldId id="264" r:id="rId6"/>
    <p:sldId id="275" r:id="rId7"/>
    <p:sldId id="258" r:id="rId8"/>
    <p:sldId id="284" r:id="rId9"/>
    <p:sldId id="274" r:id="rId10"/>
    <p:sldId id="267" r:id="rId11"/>
    <p:sldId id="290" r:id="rId12"/>
    <p:sldId id="263" r:id="rId13"/>
    <p:sldId id="273" r:id="rId14"/>
    <p:sldId id="301" r:id="rId15"/>
    <p:sldId id="257" r:id="rId16"/>
    <p:sldId id="285" r:id="rId17"/>
    <p:sldId id="259" r:id="rId18"/>
    <p:sldId id="291" r:id="rId19"/>
    <p:sldId id="292" r:id="rId20"/>
    <p:sldId id="293" r:id="rId21"/>
    <p:sldId id="262" r:id="rId22"/>
    <p:sldId id="269" r:id="rId23"/>
    <p:sldId id="294" r:id="rId24"/>
    <p:sldId id="295" r:id="rId25"/>
    <p:sldId id="296" r:id="rId26"/>
    <p:sldId id="279" r:id="rId27"/>
    <p:sldId id="281" r:id="rId28"/>
    <p:sldId id="286" r:id="rId29"/>
    <p:sldId id="260" r:id="rId30"/>
    <p:sldId id="302" r:id="rId31"/>
    <p:sldId id="303" r:id="rId32"/>
    <p:sldId id="265" r:id="rId33"/>
    <p:sldId id="304" r:id="rId34"/>
    <p:sldId id="272" r:id="rId35"/>
    <p:sldId id="277" r:id="rId36"/>
    <p:sldId id="287" r:id="rId37"/>
    <p:sldId id="282" r:id="rId38"/>
    <p:sldId id="261" r:id="rId39"/>
    <p:sldId id="266" r:id="rId40"/>
    <p:sldId id="278" r:id="rId41"/>
    <p:sldId id="297" r:id="rId42"/>
    <p:sldId id="298" r:id="rId43"/>
    <p:sldId id="289" r:id="rId44"/>
    <p:sldId id="299" r:id="rId45"/>
    <p:sldId id="288" r:id="rId46"/>
    <p:sldId id="300" r:id="rId47"/>
    <p:sldId id="30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2D4"/>
    <a:srgbClr val="ED9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7411BC-12F5-4BE5-B491-5A1CDFAA4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4FDBCA6-A5F2-4178-8060-4C2FA89A6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7EB737B-422A-4872-AF8E-F1DDF7B791A5}"/>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5" name="Footer Placeholder 4">
            <a:extLst>
              <a:ext uri="{FF2B5EF4-FFF2-40B4-BE49-F238E27FC236}">
                <a16:creationId xmlns="" xmlns:a16="http://schemas.microsoft.com/office/drawing/2014/main" id="{E6C36B92-74DA-4E17-8362-8238AE84A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296F0A6-49A4-4D96-8BC6-0703FC5C3396}"/>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67607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AF221-A9FF-41F1-8B72-E64E20BCB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CE04901-3D28-481D-92F7-D1CA8168A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5063E4-A47C-402F-B803-65FB7BBF3CD9}"/>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5" name="Footer Placeholder 4">
            <a:extLst>
              <a:ext uri="{FF2B5EF4-FFF2-40B4-BE49-F238E27FC236}">
                <a16:creationId xmlns="" xmlns:a16="http://schemas.microsoft.com/office/drawing/2014/main" id="{6EE77460-239C-44B7-A090-1FD1FD8E0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08B0DEE-0775-442B-8B51-3D25F6B86391}"/>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91355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0D958D5-1B7E-4260-B09E-CE1933CD8A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290370D-17B3-462A-9974-477A84A4C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696A71-C7D5-42D3-9482-724DAB2EC18A}"/>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5" name="Footer Placeholder 4">
            <a:extLst>
              <a:ext uri="{FF2B5EF4-FFF2-40B4-BE49-F238E27FC236}">
                <a16:creationId xmlns="" xmlns:a16="http://schemas.microsoft.com/office/drawing/2014/main" id="{BB78DBAC-7A23-4E49-ABDB-FC7071C74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A56364-A4AB-4C60-AA6E-583F14664E5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5606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A700E7-C4C2-4D06-B038-3B2E0984C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B4C736-DFE9-4AA5-BB8B-DC68DB761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2C77ECE-371F-46A5-80D8-0C0098D3D643}"/>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5" name="Footer Placeholder 4">
            <a:extLst>
              <a:ext uri="{FF2B5EF4-FFF2-40B4-BE49-F238E27FC236}">
                <a16:creationId xmlns="" xmlns:a16="http://schemas.microsoft.com/office/drawing/2014/main" id="{72836A8A-9348-4F4B-A837-DE5F57984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C81501-3561-4E84-8479-1D1751172F5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5798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B7724B-13D9-4530-9714-E1785C883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CD1488E-5319-4CB6-A02F-BB311D0674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1784066-ABBC-43DF-B43A-6040CD9F33C3}"/>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5" name="Footer Placeholder 4">
            <a:extLst>
              <a:ext uri="{FF2B5EF4-FFF2-40B4-BE49-F238E27FC236}">
                <a16:creationId xmlns="" xmlns:a16="http://schemas.microsoft.com/office/drawing/2014/main" id="{B9D2CBBC-9A64-435C-807C-2B6E599BD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B1B3BFC-8AAF-4629-9A5A-3E7EAF446A6D}"/>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99941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70ACC-86A5-4FE2-A1C2-73703023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7B8380-9AC2-4AEC-AECF-8E863B5CF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BF9ECFD-79E0-4054-9498-1DF0AC7B9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A0A04B8-9DD7-400C-B744-8285D7EC9FF7}"/>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6" name="Footer Placeholder 5">
            <a:extLst>
              <a:ext uri="{FF2B5EF4-FFF2-40B4-BE49-F238E27FC236}">
                <a16:creationId xmlns="" xmlns:a16="http://schemas.microsoft.com/office/drawing/2014/main" id="{F3273B2C-1C16-4C7E-8EA3-0C59F2675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82EF2CC-E34C-4135-B0D8-4D695A1A3D3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4693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A80AD0-EEF7-40BD-9A72-F640A0B4C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B0E1E67-DE7D-4C69-B115-3C2B42A7B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A8B57BC-4ADD-476B-A8BB-90BF56BFFA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61D3E0E-1CDB-4A13-A26A-375D9F197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516DADA-03EF-4D91-9A3A-A8906EC46F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36C73C-A1BD-479A-B724-5F1422FEF6E6}"/>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8" name="Footer Placeholder 7">
            <a:extLst>
              <a:ext uri="{FF2B5EF4-FFF2-40B4-BE49-F238E27FC236}">
                <a16:creationId xmlns="" xmlns:a16="http://schemas.microsoft.com/office/drawing/2014/main" id="{DD61F0CC-7DDA-418F-9BF8-29DD726B91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2743BBF-819E-4E9B-8738-12BBC1BCADB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50708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647EE-FC51-4FD3-95BF-E519513D3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C9FFB36-719A-4A4E-9601-D51CEF0D9CD2}"/>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4" name="Footer Placeholder 3">
            <a:extLst>
              <a:ext uri="{FF2B5EF4-FFF2-40B4-BE49-F238E27FC236}">
                <a16:creationId xmlns="" xmlns:a16="http://schemas.microsoft.com/office/drawing/2014/main" id="{945B4538-7FF9-4FE6-8448-A601E2FD5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4826000-F960-4BFC-8185-76388B48BBEA}"/>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3865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6A2E5D8-41E0-4FF3-99E5-4C7A7D7BA9C0}"/>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3" name="Footer Placeholder 2">
            <a:extLst>
              <a:ext uri="{FF2B5EF4-FFF2-40B4-BE49-F238E27FC236}">
                <a16:creationId xmlns="" xmlns:a16="http://schemas.microsoft.com/office/drawing/2014/main" id="{0F144AF0-73F3-4660-801D-D344ED088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677CBF4-4247-456B-92BE-0C7D2A2D280F}"/>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9834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9D20E0-975F-4617-8746-542E3D0D4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B2531FC-2143-4469-864D-B6CA54249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8DFD8F4-A8E1-40FB-80D6-32ACB9EF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F2C738D-60CD-4E4F-86FA-585029F4C054}"/>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6" name="Footer Placeholder 5">
            <a:extLst>
              <a:ext uri="{FF2B5EF4-FFF2-40B4-BE49-F238E27FC236}">
                <a16:creationId xmlns="" xmlns:a16="http://schemas.microsoft.com/office/drawing/2014/main" id="{7924F643-F22B-4BAB-BFF2-F4974D9D9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D0490C1-9683-4A48-8894-07AD2932D152}"/>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64316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B521E0-8EB8-426C-8AA4-96694911E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9A657D5-41F9-412C-9272-914A46B83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993DA6B-D685-4E86-BFB6-7608AC337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6159DD9-9597-4C69-895E-C4640CCD5B19}"/>
              </a:ext>
            </a:extLst>
          </p:cNvPr>
          <p:cNvSpPr>
            <a:spLocks noGrp="1"/>
          </p:cNvSpPr>
          <p:nvPr>
            <p:ph type="dt" sz="half" idx="10"/>
          </p:nvPr>
        </p:nvSpPr>
        <p:spPr/>
        <p:txBody>
          <a:bodyPr/>
          <a:lstStyle/>
          <a:p>
            <a:fld id="{07308872-AAC4-47A6-BAB1-E5BCC8FC660A}" type="datetimeFigureOut">
              <a:rPr lang="en-US" smtClean="0"/>
              <a:t>6/10/2020</a:t>
            </a:fld>
            <a:endParaRPr lang="en-US"/>
          </a:p>
        </p:txBody>
      </p:sp>
      <p:sp>
        <p:nvSpPr>
          <p:cNvPr id="6" name="Footer Placeholder 5">
            <a:extLst>
              <a:ext uri="{FF2B5EF4-FFF2-40B4-BE49-F238E27FC236}">
                <a16:creationId xmlns="" xmlns:a16="http://schemas.microsoft.com/office/drawing/2014/main" id="{B50BF3A6-5065-48C2-AE20-2E31D892B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D2B0432-690E-469A-924F-D874390306F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45505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D50D967-2EE2-426B-9986-FFE90C58C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C585E42-F494-4997-BF8D-0E4DBED6B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446E1D4-D5C8-49B3-970D-970F8780E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08872-AAC4-47A6-BAB1-E5BCC8FC660A}" type="datetimeFigureOut">
              <a:rPr lang="en-US" smtClean="0"/>
              <a:t>6/10/2020</a:t>
            </a:fld>
            <a:endParaRPr lang="en-US"/>
          </a:p>
        </p:txBody>
      </p:sp>
      <p:sp>
        <p:nvSpPr>
          <p:cNvPr id="5" name="Footer Placeholder 4">
            <a:extLst>
              <a:ext uri="{FF2B5EF4-FFF2-40B4-BE49-F238E27FC236}">
                <a16:creationId xmlns="" xmlns:a16="http://schemas.microsoft.com/office/drawing/2014/main" id="{E396B3C3-0268-4A90-A6DA-70D631BB7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6ABBAD5-8279-45AF-9AF4-966EEB18B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FF3EA-56F4-4044-9C55-8CA5FD03CFBB}" type="slidenum">
              <a:rPr lang="en-US" smtClean="0"/>
              <a:t>‹#›</a:t>
            </a:fld>
            <a:endParaRPr lang="en-US"/>
          </a:p>
        </p:txBody>
      </p:sp>
    </p:spTree>
    <p:extLst>
      <p:ext uri="{BB962C8B-B14F-4D97-AF65-F5344CB8AC3E}">
        <p14:creationId xmlns:p14="http://schemas.microsoft.com/office/powerpoint/2010/main" val="278260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vDNUXa5sIHU"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GC_mV1IpjWA"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jpeg"/><Relationship Id="rId12" Type="http://schemas.microsoft.com/office/2007/relationships/hdphoto" Target="../media/hdphoto2.wdp"/><Relationship Id="rId2" Type="http://schemas.openxmlformats.org/officeDocument/2006/relationships/image" Target="../media/image19.jpeg"/><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 Id="rId14"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jpeg"/><Relationship Id="rId12" Type="http://schemas.microsoft.com/office/2007/relationships/hdphoto" Target="../media/hdphoto2.wdp"/><Relationship Id="rId2" Type="http://schemas.openxmlformats.org/officeDocument/2006/relationships/image" Target="../media/image19.jpeg"/><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 Id="rId1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jpeg"/><Relationship Id="rId12" Type="http://schemas.microsoft.com/office/2007/relationships/hdphoto" Target="../media/hdphoto2.wdp"/><Relationship Id="rId2" Type="http://schemas.openxmlformats.org/officeDocument/2006/relationships/image" Target="../media/image19.jpeg"/><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 Id="rId1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jwLKPDJqldw"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fcbWb1FkSC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KGqBfyQFG_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_oqkZbkZ6g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rR-KP8KH1N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ERRGapwSVQ&amp;t=17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2Do309e4Y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8OHP9OriMA&amp;t=33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HyZfIlxws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7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9A3775C-2AAE-4B66-9B20-7E1DFAC52F68}"/>
              </a:ext>
            </a:extLst>
          </p:cNvPr>
          <p:cNvSpPr>
            <a:spLocks noGrp="1"/>
          </p:cNvSpPr>
          <p:nvPr>
            <p:ph type="ctrTitle"/>
          </p:nvPr>
        </p:nvSpPr>
        <p:spPr/>
        <p:txBody>
          <a:bodyPr/>
          <a:lstStyle/>
          <a:p>
            <a:r>
              <a:rPr lang="en-US" b="1" dirty="0">
                <a:latin typeface="Comic Sans MS" panose="030F0702030302020204" pitchFamily="66" charset="0"/>
              </a:rPr>
              <a:t>Disney Virtual Trip</a:t>
            </a:r>
          </a:p>
        </p:txBody>
      </p:sp>
      <p:sp>
        <p:nvSpPr>
          <p:cNvPr id="3" name="Subtitle 2">
            <a:extLst>
              <a:ext uri="{FF2B5EF4-FFF2-40B4-BE49-F238E27FC236}">
                <a16:creationId xmlns="" xmlns:a16="http://schemas.microsoft.com/office/drawing/2014/main" id="{AE8C6839-2F69-43A0-8B06-9A8B676A3355}"/>
              </a:ext>
            </a:extLst>
          </p:cNvPr>
          <p:cNvSpPr>
            <a:spLocks noGrp="1"/>
          </p:cNvSpPr>
          <p:nvPr>
            <p:ph type="subTitle" idx="1"/>
          </p:nvPr>
        </p:nvSpPr>
        <p:spPr/>
        <p:txBody>
          <a:bodyPr/>
          <a:lstStyle/>
          <a:p>
            <a:r>
              <a:rPr lang="en-US" b="1" dirty="0">
                <a:latin typeface="Comic Sans MS" panose="030F0702030302020204" pitchFamily="66" charset="0"/>
              </a:rPr>
              <a:t>Primary </a:t>
            </a:r>
            <a:r>
              <a:rPr lang="en-US" b="1" dirty="0" smtClean="0">
                <a:latin typeface="Comic Sans MS" panose="030F0702030302020204" pitchFamily="66" charset="0"/>
              </a:rPr>
              <a:t>1</a:t>
            </a:r>
            <a:endParaRPr lang="en-US" b="1" dirty="0">
              <a:latin typeface="Comic Sans MS" panose="030F0702030302020204" pitchFamily="66" charset="0"/>
            </a:endParaRPr>
          </a:p>
        </p:txBody>
      </p:sp>
    </p:spTree>
    <p:extLst>
      <p:ext uri="{BB962C8B-B14F-4D97-AF65-F5344CB8AC3E}">
        <p14:creationId xmlns:p14="http://schemas.microsoft.com/office/powerpoint/2010/main" val="67058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1AE51BAE-E69C-48CA-A00B-BD48EC3B1C50}"/>
              </a:ext>
            </a:extLst>
          </p:cNvPr>
          <p:cNvSpPr>
            <a:spLocks noGrp="1"/>
          </p:cNvSpPr>
          <p:nvPr>
            <p:ph type="title"/>
          </p:nvPr>
        </p:nvSpPr>
        <p:spPr/>
        <p:txBody>
          <a:bodyPr/>
          <a:lstStyle/>
          <a:p>
            <a:r>
              <a:rPr lang="en-US" b="1" u="sng" dirty="0">
                <a:latin typeface="Comic Sans MS" panose="030F0702030302020204" pitchFamily="66" charset="0"/>
              </a:rPr>
              <a:t>Numeracy</a:t>
            </a:r>
          </a:p>
        </p:txBody>
      </p:sp>
      <p:sp>
        <p:nvSpPr>
          <p:cNvPr id="3" name="Content Placeholder 2">
            <a:extLst>
              <a:ext uri="{FF2B5EF4-FFF2-40B4-BE49-F238E27FC236}">
                <a16:creationId xmlns="" xmlns:a16="http://schemas.microsoft.com/office/drawing/2014/main" id="{03D21FA1-7732-4FFC-88A5-B6C275EA5D1F}"/>
              </a:ext>
            </a:extLst>
          </p:cNvPr>
          <p:cNvSpPr>
            <a:spLocks noGrp="1"/>
          </p:cNvSpPr>
          <p:nvPr>
            <p:ph idx="1"/>
          </p:nvPr>
        </p:nvSpPr>
        <p:spPr>
          <a:xfrm>
            <a:off x="174171" y="1436914"/>
            <a:ext cx="11756572" cy="5055961"/>
          </a:xfrm>
        </p:spPr>
        <p:txBody>
          <a:bodyPr>
            <a:normAutofit/>
          </a:bodyPr>
          <a:lstStyle/>
          <a:p>
            <a:pPr marL="0" indent="0">
              <a:buNone/>
            </a:pPr>
            <a:r>
              <a:rPr lang="en-US" dirty="0">
                <a:latin typeface="Comic Sans MS" panose="030F0702030302020204" pitchFamily="66" charset="0"/>
              </a:rPr>
              <a:t>Look at the map of Disney </a:t>
            </a:r>
            <a:r>
              <a:rPr lang="en-US" dirty="0" smtClean="0">
                <a:latin typeface="Comic Sans MS" panose="030F0702030302020204" pitchFamily="66" charset="0"/>
              </a:rPr>
              <a:t>Land (on the next page). </a:t>
            </a:r>
            <a:r>
              <a:rPr lang="en-US" dirty="0">
                <a:latin typeface="Comic Sans MS" panose="030F0702030302020204" pitchFamily="66" charset="0"/>
              </a:rPr>
              <a:t>Can you find your way through the map? </a:t>
            </a:r>
          </a:p>
          <a:p>
            <a:pPr marL="0" indent="0">
              <a:buNone/>
            </a:pPr>
            <a:r>
              <a:rPr lang="en-US" dirty="0">
                <a:latin typeface="Comic Sans MS" panose="030F0702030302020204" pitchFamily="66" charset="0"/>
              </a:rPr>
              <a:t>1 Start at the Entrance and go to Donald’s house boat.</a:t>
            </a:r>
          </a:p>
          <a:p>
            <a:pPr marL="0" indent="0">
              <a:buNone/>
            </a:pPr>
            <a:r>
              <a:rPr lang="en-US" dirty="0">
                <a:latin typeface="Comic Sans MS" panose="030F0702030302020204" pitchFamily="66" charset="0"/>
              </a:rPr>
              <a:t>2 Start at the log flume and go to the rollercoaster.</a:t>
            </a:r>
          </a:p>
          <a:p>
            <a:pPr marL="0" indent="0">
              <a:buNone/>
            </a:pPr>
            <a:r>
              <a:rPr lang="en-US" dirty="0">
                <a:latin typeface="Comic Sans MS" panose="030F0702030302020204" pitchFamily="66" charset="0"/>
              </a:rPr>
              <a:t>3 Start at the pond and go to the Frozen ride.</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Challenge</a:t>
            </a:r>
            <a:r>
              <a:rPr lang="en-US" b="1" dirty="0">
                <a:latin typeface="Comic Sans MS" panose="030F0702030302020204" pitchFamily="66" charset="0"/>
              </a:rPr>
              <a:t>: </a:t>
            </a:r>
            <a:r>
              <a:rPr lang="en-US" dirty="0">
                <a:latin typeface="Comic Sans MS" panose="030F0702030302020204" pitchFamily="66" charset="0"/>
              </a:rPr>
              <a:t>Can you give detailed directions on how to get from each place to the next. For example, “Turn left then go straight until you get to the pond”.</a:t>
            </a:r>
          </a:p>
          <a:p>
            <a:pPr marL="0" indent="0">
              <a:buNone/>
            </a:pPr>
            <a:endParaRPr lang="en-US" dirty="0"/>
          </a:p>
        </p:txBody>
      </p:sp>
    </p:spTree>
    <p:extLst>
      <p:ext uri="{BB962C8B-B14F-4D97-AF65-F5344CB8AC3E}">
        <p14:creationId xmlns:p14="http://schemas.microsoft.com/office/powerpoint/2010/main" val="2541119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rintable treasure maps for kids (With images) | Treasure maps for ...">
            <a:extLst>
              <a:ext uri="{FF2B5EF4-FFF2-40B4-BE49-F238E27FC236}">
                <a16:creationId xmlns="" xmlns:a16="http://schemas.microsoft.com/office/drawing/2014/main" id="{C4F6966D-A9D3-4881-AEB8-93850A730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5" y="-160720"/>
            <a:ext cx="12030468" cy="71794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9add97676a30527ea6da0e1acb22fb4_fun-and-free-clipart-pond-clipart ...">
            <a:extLst>
              <a:ext uri="{FF2B5EF4-FFF2-40B4-BE49-F238E27FC236}">
                <a16:creationId xmlns="" xmlns:a16="http://schemas.microsoft.com/office/drawing/2014/main" id="{F3BD7776-9AD1-4412-8C0A-71D34C15C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32" y="1648160"/>
            <a:ext cx="2787549" cy="15030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ireworks clipart fireworkds, Fireworks fireworkds Transparent ...">
            <a:extLst>
              <a:ext uri="{FF2B5EF4-FFF2-40B4-BE49-F238E27FC236}">
                <a16:creationId xmlns="" xmlns:a16="http://schemas.microsoft.com/office/drawing/2014/main" id="{47556515-B7D8-4EA4-ACA2-39B88673F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57" y="907256"/>
            <a:ext cx="1233487" cy="9239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eat the Crowds and Skip the Line at Disney World's Frozen Ever ...">
            <a:extLst>
              <a:ext uri="{FF2B5EF4-FFF2-40B4-BE49-F238E27FC236}">
                <a16:creationId xmlns="" xmlns:a16="http://schemas.microsoft.com/office/drawing/2014/main" id="{8F312237-F6B0-4214-BB5D-7D456B6F85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58" t="34754" r="10978" b="31225"/>
          <a:stretch/>
        </p:blipFill>
        <p:spPr bwMode="auto">
          <a:xfrm>
            <a:off x="8535384" y="5105703"/>
            <a:ext cx="2268906"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44+ Disneyland Clipart ... Disneyland Clipart | ClipartLook">
            <a:extLst>
              <a:ext uri="{FF2B5EF4-FFF2-40B4-BE49-F238E27FC236}">
                <a16:creationId xmlns="" xmlns:a16="http://schemas.microsoft.com/office/drawing/2014/main" id="{A9B60C81-E1D2-4A0A-9FE9-47B179454E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86" t="14376" r="4755" b="19326"/>
          <a:stretch/>
        </p:blipFill>
        <p:spPr bwMode="auto">
          <a:xfrm>
            <a:off x="4801198" y="2175316"/>
            <a:ext cx="2589604" cy="195186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The best free Disneyland clipart images. Download from 86 free ...">
            <a:extLst>
              <a:ext uri="{FF2B5EF4-FFF2-40B4-BE49-F238E27FC236}">
                <a16:creationId xmlns="" xmlns:a16="http://schemas.microsoft.com/office/drawing/2014/main" id="{CB104B11-32E2-475F-B9E4-B9D33BD825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4366" y="787452"/>
            <a:ext cx="1721415" cy="17214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55 Disneyland Stock Vector Illustration And Royalty Free ...">
            <a:extLst>
              <a:ext uri="{FF2B5EF4-FFF2-40B4-BE49-F238E27FC236}">
                <a16:creationId xmlns="" xmlns:a16="http://schemas.microsoft.com/office/drawing/2014/main" id="{40F46705-6745-407E-AEBE-ED5574A6DB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977" t="5751" r="29853" b="67726"/>
          <a:stretch/>
        </p:blipFill>
        <p:spPr bwMode="auto">
          <a:xfrm>
            <a:off x="9038521" y="1112599"/>
            <a:ext cx="1336179" cy="928468"/>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disney world clipart - Google Search in 2020 | Disney character ...">
            <a:extLst>
              <a:ext uri="{FF2B5EF4-FFF2-40B4-BE49-F238E27FC236}">
                <a16:creationId xmlns="" xmlns:a16="http://schemas.microsoft.com/office/drawing/2014/main" id="{E9E60D07-E023-40E0-B9A5-6A6E60798D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9898" y="5135616"/>
            <a:ext cx="2589604" cy="1219569"/>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a:extLst>
              <a:ext uri="{FF2B5EF4-FFF2-40B4-BE49-F238E27FC236}">
                <a16:creationId xmlns="" xmlns:a16="http://schemas.microsoft.com/office/drawing/2014/main" id="{5DC1DE8B-C47B-40BD-9DAE-F291EB4A79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3554" y="3823083"/>
            <a:ext cx="2181300" cy="17855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Mickey Mouse Clubhouse Clips &amp; Look At Clip Art Images - ClipartLook">
            <a:extLst>
              <a:ext uri="{FF2B5EF4-FFF2-40B4-BE49-F238E27FC236}">
                <a16:creationId xmlns="" xmlns:a16="http://schemas.microsoft.com/office/drawing/2014/main" id="{FFC2062B-5238-43E6-B32B-5F7EC8140EE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1354" b="13273"/>
          <a:stretch/>
        </p:blipFill>
        <p:spPr bwMode="auto">
          <a:xfrm>
            <a:off x="8727302" y="2903916"/>
            <a:ext cx="1885071" cy="142083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 xmlns:a16="http://schemas.microsoft.com/office/drawing/2014/main" id="{82777858-3FEE-4776-8E3F-57CE33C51B27}"/>
              </a:ext>
            </a:extLst>
          </p:cNvPr>
          <p:cNvCxnSpPr>
            <a:stCxn id="7188" idx="0"/>
          </p:cNvCxnSpPr>
          <p:nvPr/>
        </p:nvCxnSpPr>
        <p:spPr>
          <a:xfrm flipV="1">
            <a:off x="5964700" y="4127183"/>
            <a:ext cx="0" cy="1008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73BBBD15-CCCD-4C20-94A6-D5FD2237C9D2}"/>
              </a:ext>
            </a:extLst>
          </p:cNvPr>
          <p:cNvCxnSpPr>
            <a:cxnSpLocks/>
          </p:cNvCxnSpPr>
          <p:nvPr/>
        </p:nvCxnSpPr>
        <p:spPr>
          <a:xfrm flipV="1">
            <a:off x="5989975" y="1671099"/>
            <a:ext cx="0" cy="5042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DC8ED3C-7819-4F93-BA14-25E4FED568C4}"/>
              </a:ext>
            </a:extLst>
          </p:cNvPr>
          <p:cNvCxnSpPr/>
          <p:nvPr/>
        </p:nvCxnSpPr>
        <p:spPr>
          <a:xfrm flipV="1">
            <a:off x="2386447" y="3012465"/>
            <a:ext cx="0" cy="1008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6AD5956B-5485-43F3-9DEE-5356A96EB2CC}"/>
              </a:ext>
            </a:extLst>
          </p:cNvPr>
          <p:cNvCxnSpPr>
            <a:cxnSpLocks/>
          </p:cNvCxnSpPr>
          <p:nvPr/>
        </p:nvCxnSpPr>
        <p:spPr>
          <a:xfrm flipV="1">
            <a:off x="9711009" y="4324755"/>
            <a:ext cx="0" cy="8108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F5B489B2-F72C-4FB0-B695-16EB104F9063}"/>
              </a:ext>
            </a:extLst>
          </p:cNvPr>
          <p:cNvCxnSpPr>
            <a:cxnSpLocks/>
          </p:cNvCxnSpPr>
          <p:nvPr/>
        </p:nvCxnSpPr>
        <p:spPr>
          <a:xfrm>
            <a:off x="6581444" y="1576834"/>
            <a:ext cx="252745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D5F7E9C2-A498-4310-B2E3-B0B03D3A5045}"/>
              </a:ext>
            </a:extLst>
          </p:cNvPr>
          <p:cNvCxnSpPr>
            <a:cxnSpLocks/>
          </p:cNvCxnSpPr>
          <p:nvPr/>
        </p:nvCxnSpPr>
        <p:spPr>
          <a:xfrm>
            <a:off x="3614854" y="5286309"/>
            <a:ext cx="126372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D85C06F6-6F10-404A-A668-782A34D0B546}"/>
              </a:ext>
            </a:extLst>
          </p:cNvPr>
          <p:cNvCxnSpPr>
            <a:cxnSpLocks/>
          </p:cNvCxnSpPr>
          <p:nvPr/>
        </p:nvCxnSpPr>
        <p:spPr>
          <a:xfrm>
            <a:off x="4015464" y="2720561"/>
            <a:ext cx="126372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64806225-21DF-4955-9C07-7C1DB911C880}"/>
              </a:ext>
            </a:extLst>
          </p:cNvPr>
          <p:cNvCxnSpPr>
            <a:cxnSpLocks/>
          </p:cNvCxnSpPr>
          <p:nvPr/>
        </p:nvCxnSpPr>
        <p:spPr>
          <a:xfrm>
            <a:off x="7390802" y="3429000"/>
            <a:ext cx="13365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29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A1F06925-674F-4065-BF4D-2067F9676E78}"/>
              </a:ext>
            </a:extLst>
          </p:cNvPr>
          <p:cNvSpPr>
            <a:spLocks noGrp="1"/>
          </p:cNvSpPr>
          <p:nvPr>
            <p:ph type="title"/>
          </p:nvPr>
        </p:nvSpPr>
        <p:spPr/>
        <p:txBody>
          <a:bodyPr/>
          <a:lstStyle/>
          <a:p>
            <a:r>
              <a:rPr lang="en-US" b="1" u="sng" dirty="0">
                <a:latin typeface="Comic Sans MS" panose="030F0702030302020204" pitchFamily="66" charset="0"/>
              </a:rPr>
              <a:t>Writing</a:t>
            </a:r>
          </a:p>
        </p:txBody>
      </p:sp>
      <p:sp>
        <p:nvSpPr>
          <p:cNvPr id="3" name="Content Placeholder 2">
            <a:extLst>
              <a:ext uri="{FF2B5EF4-FFF2-40B4-BE49-F238E27FC236}">
                <a16:creationId xmlns="" xmlns:a16="http://schemas.microsoft.com/office/drawing/2014/main" id="{76EB1D26-4F43-492A-BE67-5C5DA8CA7A1A}"/>
              </a:ext>
            </a:extLst>
          </p:cNvPr>
          <p:cNvSpPr>
            <a:spLocks noGrp="1"/>
          </p:cNvSpPr>
          <p:nvPr>
            <p:ph idx="1"/>
          </p:nvPr>
        </p:nvSpPr>
        <p:spPr/>
        <p:txBody>
          <a:bodyPr>
            <a:normAutofit/>
          </a:bodyPr>
          <a:lstStyle/>
          <a:p>
            <a:pPr marL="0" indent="0">
              <a:buNone/>
            </a:pPr>
            <a:r>
              <a:rPr lang="en-US" dirty="0">
                <a:latin typeface="Comic Sans MS" panose="030F0702030302020204" pitchFamily="66" charset="0"/>
              </a:rPr>
              <a:t>Watch the Monsters Inc ride clip, it is a 360 degree experience so you can drag the screen to see all around you. </a:t>
            </a:r>
          </a:p>
          <a:p>
            <a:pPr marL="0" indent="0">
              <a:buNone/>
            </a:pPr>
            <a:r>
              <a:rPr lang="en-US" dirty="0">
                <a:latin typeface="Comic Sans MS" panose="030F0702030302020204" pitchFamily="66" charset="0"/>
              </a:rPr>
              <a:t>Design your own monster and record yourself describing them. Are they kind, scary, fluffy, angry? Can you think of any other ways to describe them?</a:t>
            </a:r>
          </a:p>
          <a:p>
            <a:pPr marL="0" indent="0">
              <a:buNone/>
            </a:pPr>
            <a:r>
              <a:rPr lang="en-US" b="1" dirty="0" smtClean="0">
                <a:latin typeface="Comic Sans MS" panose="030F0702030302020204" pitchFamily="66" charset="0"/>
              </a:rPr>
              <a:t>Challenge: </a:t>
            </a:r>
            <a:r>
              <a:rPr lang="en-US" dirty="0">
                <a:latin typeface="Comic Sans MS" panose="030F0702030302020204" pitchFamily="66" charset="0"/>
              </a:rPr>
              <a:t>– Create a story where your monster is the main character. </a:t>
            </a:r>
          </a:p>
          <a:p>
            <a:pPr marL="0" indent="0">
              <a:buNone/>
            </a:pPr>
            <a:r>
              <a:rPr lang="en-US" dirty="0">
                <a:latin typeface="Comic Sans MS" panose="030F0702030302020204" pitchFamily="66" charset="0"/>
                <a:hlinkClick r:id="rId4"/>
              </a:rPr>
              <a:t>https://www.youtube.com/watch?v=vDNUXa5sIHU</a:t>
            </a:r>
            <a:endParaRPr lang="en-US"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90685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08C2E246-1F2D-4FE3-9A78-3967BEE0FE2A}"/>
              </a:ext>
            </a:extLst>
          </p:cNvPr>
          <p:cNvSpPr>
            <a:spLocks noGrp="1"/>
          </p:cNvSpPr>
          <p:nvPr>
            <p:ph type="title"/>
          </p:nvPr>
        </p:nvSpPr>
        <p:spPr/>
        <p:txBody>
          <a:bodyPr/>
          <a:lstStyle/>
          <a:p>
            <a:r>
              <a:rPr lang="en-US" b="1" u="sng" dirty="0" smtClean="0">
                <a:latin typeface="Comic Sans MS" panose="030F0702030302020204" pitchFamily="66" charset="0"/>
              </a:rPr>
              <a:t>IDL</a:t>
            </a:r>
            <a:br>
              <a:rPr lang="en-US" b="1" u="sng" dirty="0" smtClean="0">
                <a:latin typeface="Comic Sans MS" panose="030F0702030302020204" pitchFamily="66" charset="0"/>
              </a:rPr>
            </a:br>
            <a:endParaRPr lang="en-US" b="1" u="sng" dirty="0">
              <a:latin typeface="Comic Sans MS" panose="030F0702030302020204" pitchFamily="66" charset="0"/>
            </a:endParaRPr>
          </a:p>
        </p:txBody>
      </p:sp>
      <p:sp>
        <p:nvSpPr>
          <p:cNvPr id="3" name="Content Placeholder 2">
            <a:extLst>
              <a:ext uri="{FF2B5EF4-FFF2-40B4-BE49-F238E27FC236}">
                <a16:creationId xmlns="" xmlns:a16="http://schemas.microsoft.com/office/drawing/2014/main" id="{26C00BD7-D836-42AE-9767-05D82EAE7BD2}"/>
              </a:ext>
            </a:extLst>
          </p:cNvPr>
          <p:cNvSpPr>
            <a:spLocks noGrp="1"/>
          </p:cNvSpPr>
          <p:nvPr>
            <p:ph idx="1"/>
          </p:nvPr>
        </p:nvSpPr>
        <p:spPr>
          <a:xfrm>
            <a:off x="154912" y="1253331"/>
            <a:ext cx="12037087" cy="5239544"/>
          </a:xfrm>
        </p:spPr>
        <p:txBody>
          <a:bodyPr>
            <a:normAutofit/>
          </a:bodyPr>
          <a:lstStyle/>
          <a:p>
            <a:pPr marL="0" indent="0">
              <a:buNone/>
            </a:pPr>
            <a:r>
              <a:rPr lang="en-US" b="1" u="sng" dirty="0">
                <a:latin typeface="Comic Sans MS" panose="030F0702030302020204" pitchFamily="66" charset="0"/>
              </a:rPr>
              <a:t>Weather</a:t>
            </a:r>
          </a:p>
          <a:p>
            <a:pPr marL="0" indent="0">
              <a:buNone/>
            </a:pPr>
            <a:r>
              <a:rPr lang="en-US" dirty="0">
                <a:latin typeface="Comic Sans MS" panose="030F0702030302020204" pitchFamily="66" charset="0"/>
              </a:rPr>
              <a:t>Disney Land is in Orlando in America. </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Find out what the weather is like in Orlando today. Is it sunny, cloudy or windy? What is the temperature</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b="1" dirty="0">
                <a:latin typeface="Comic Sans MS" panose="030F0702030302020204" pitchFamily="66" charset="0"/>
              </a:rPr>
              <a:t>Extension: </a:t>
            </a:r>
            <a:r>
              <a:rPr lang="en-US" dirty="0">
                <a:latin typeface="Comic Sans MS" panose="030F0702030302020204" pitchFamily="66" charset="0"/>
              </a:rPr>
              <a:t>What is the weather and temperature here? Is it hotter or colder?</a:t>
            </a:r>
          </a:p>
          <a:p>
            <a:pPr marL="0" indent="0">
              <a:buNone/>
            </a:pPr>
            <a:endParaRPr lang="en-US" dirty="0"/>
          </a:p>
        </p:txBody>
      </p:sp>
    </p:spTree>
    <p:extLst>
      <p:ext uri="{BB962C8B-B14F-4D97-AF65-F5344CB8AC3E}">
        <p14:creationId xmlns:p14="http://schemas.microsoft.com/office/powerpoint/2010/main" val="622708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84FFE12-6428-4070-A2A7-B3AEDA177DA2}"/>
              </a:ext>
            </a:extLst>
          </p:cNvPr>
          <p:cNvSpPr>
            <a:spLocks noGrp="1"/>
          </p:cNvSpPr>
          <p:nvPr>
            <p:ph idx="1"/>
          </p:nvPr>
        </p:nvSpPr>
        <p:spPr/>
        <p:txBody>
          <a:bodyPr/>
          <a:lstStyle/>
          <a:p>
            <a:endParaRPr lang="en-US" dirty="0"/>
          </a:p>
        </p:txBody>
      </p:sp>
      <p:sp>
        <p:nvSpPr>
          <p:cNvPr id="7" name="Title 6">
            <a:extLst>
              <a:ext uri="{FF2B5EF4-FFF2-40B4-BE49-F238E27FC236}">
                <a16:creationId xmlns="" xmlns:a16="http://schemas.microsoft.com/office/drawing/2014/main" id="{E7473AC0-3ABE-47CC-8A67-4CB8DA051D1F}"/>
              </a:ext>
            </a:extLst>
          </p:cNvPr>
          <p:cNvSpPr>
            <a:spLocks noGrp="1"/>
          </p:cNvSpPr>
          <p:nvPr>
            <p:ph type="title"/>
          </p:nvPr>
        </p:nvSpPr>
        <p:spPr/>
        <p:txBody>
          <a:bodyPr/>
          <a:lstStyle/>
          <a:p>
            <a:endParaRPr lang="en-US" dirty="0"/>
          </a:p>
        </p:txBody>
      </p:sp>
      <p:pic>
        <p:nvPicPr>
          <p:cNvPr id="8194" name="Picture 2" descr="Weather Chart">
            <a:extLst>
              <a:ext uri="{FF2B5EF4-FFF2-40B4-BE49-F238E27FC236}">
                <a16:creationId xmlns="" xmlns:a16="http://schemas.microsoft.com/office/drawing/2014/main" id="{14884A67-4B14-4DF5-8998-5E36A59E9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086"/>
          <a:stretch/>
        </p:blipFill>
        <p:spPr bwMode="auto">
          <a:xfrm>
            <a:off x="541082" y="-35208"/>
            <a:ext cx="11109835" cy="69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69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E424FFF2-4D15-4609-92A3-B040B4A9B1C7}"/>
              </a:ext>
            </a:extLst>
          </p:cNvPr>
          <p:cNvSpPr>
            <a:spLocks noGrp="1"/>
          </p:cNvSpPr>
          <p:nvPr>
            <p:ph type="title"/>
          </p:nvPr>
        </p:nvSpPr>
        <p:spPr/>
        <p:txBody>
          <a:bodyPr/>
          <a:lstStyle/>
          <a:p>
            <a:r>
              <a:rPr lang="en-US" b="1" u="sng" dirty="0" smtClean="0">
                <a:latin typeface="Comic Sans MS" panose="030F0702030302020204" pitchFamily="66" charset="0"/>
              </a:rPr>
              <a:t>Reading</a:t>
            </a:r>
            <a:br>
              <a:rPr lang="en-US" b="1" u="sng" dirty="0" smtClean="0">
                <a:latin typeface="Comic Sans MS" panose="030F0702030302020204" pitchFamily="66" charset="0"/>
              </a:rPr>
            </a:br>
            <a:endParaRPr lang="en-US" b="1" u="sng" dirty="0">
              <a:latin typeface="Comic Sans MS" panose="030F0702030302020204" pitchFamily="66" charset="0"/>
            </a:endParaRPr>
          </a:p>
        </p:txBody>
      </p:sp>
      <p:sp>
        <p:nvSpPr>
          <p:cNvPr id="3" name="Content Placeholder 2">
            <a:extLst>
              <a:ext uri="{FF2B5EF4-FFF2-40B4-BE49-F238E27FC236}">
                <a16:creationId xmlns="" xmlns:a16="http://schemas.microsoft.com/office/drawing/2014/main" id="{64F42FDF-B426-486D-8CF3-73AEBF19F399}"/>
              </a:ext>
            </a:extLst>
          </p:cNvPr>
          <p:cNvSpPr>
            <a:spLocks noGrp="1"/>
          </p:cNvSpPr>
          <p:nvPr>
            <p:ph idx="1"/>
          </p:nvPr>
        </p:nvSpPr>
        <p:spPr>
          <a:xfrm>
            <a:off x="239486" y="1349829"/>
            <a:ext cx="11560628" cy="4827134"/>
          </a:xfrm>
        </p:spPr>
        <p:txBody>
          <a:bodyPr>
            <a:normAutofit/>
          </a:bodyPr>
          <a:lstStyle/>
          <a:p>
            <a:pPr marL="0" indent="0">
              <a:buNone/>
            </a:pPr>
            <a:r>
              <a:rPr lang="en-US" dirty="0">
                <a:latin typeface="Comic Sans MS" panose="030F0702030302020204" pitchFamily="66" charset="0"/>
              </a:rPr>
              <a:t>Listen to ‘Under the Sea’. </a:t>
            </a:r>
          </a:p>
          <a:p>
            <a:pPr marL="0" indent="0">
              <a:buNone/>
            </a:pPr>
            <a:r>
              <a:rPr lang="en-US" u="sng" dirty="0">
                <a:latin typeface="Comic Sans MS" panose="030F0702030302020204" pitchFamily="66" charset="0"/>
                <a:hlinkClick r:id="rId4"/>
              </a:rPr>
              <a:t>https://www.youtube.com/watch?v=GC_mV1IpjWA</a:t>
            </a:r>
            <a:r>
              <a:rPr lang="en-US" dirty="0">
                <a:latin typeface="Comic Sans MS" panose="030F0702030302020204" pitchFamily="66" charset="0"/>
              </a:rPr>
              <a:t> </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Why </a:t>
            </a:r>
            <a:r>
              <a:rPr lang="en-US" dirty="0">
                <a:latin typeface="Comic Sans MS" panose="030F0702030302020204" pitchFamily="66" charset="0"/>
              </a:rPr>
              <a:t>does Sebastian think it is better to live under the sea? </a:t>
            </a:r>
            <a:r>
              <a:rPr lang="en-US" dirty="0" smtClean="0">
                <a:latin typeface="Comic Sans MS" panose="030F0702030302020204" pitchFamily="66" charset="0"/>
              </a:rPr>
              <a:t>Tell someone at home or record </a:t>
            </a:r>
            <a:r>
              <a:rPr lang="en-US" dirty="0">
                <a:latin typeface="Comic Sans MS" panose="030F0702030302020204" pitchFamily="66" charset="0"/>
              </a:rPr>
              <a:t>yourself explaining 2 reasons from the song. </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Challenge:</a:t>
            </a:r>
            <a:r>
              <a:rPr lang="en-US" dirty="0" smtClean="0">
                <a:latin typeface="Comic Sans MS" panose="030F0702030302020204" pitchFamily="66" charset="0"/>
              </a:rPr>
              <a:t> </a:t>
            </a:r>
            <a:r>
              <a:rPr lang="en-US" dirty="0">
                <a:latin typeface="Comic Sans MS" panose="030F0702030302020204" pitchFamily="66" charset="0"/>
              </a:rPr>
              <a:t>You could identify 2 reasons as above and then also think about why it might not be better to live on land. You could create your own short song/verse to convince Sebastian if you wish!</a:t>
            </a:r>
          </a:p>
          <a:p>
            <a:pPr marL="0" indent="0">
              <a:buNone/>
            </a:pPr>
            <a:endParaRPr lang="en-US" dirty="0"/>
          </a:p>
        </p:txBody>
      </p:sp>
    </p:spTree>
    <p:extLst>
      <p:ext uri="{BB962C8B-B14F-4D97-AF65-F5344CB8AC3E}">
        <p14:creationId xmlns:p14="http://schemas.microsoft.com/office/powerpoint/2010/main" val="412128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283CF391-EB21-4D10-AC6A-22F0EA7605A0}"/>
              </a:ext>
            </a:extLst>
          </p:cNvPr>
          <p:cNvSpPr>
            <a:spLocks noGrp="1"/>
          </p:cNvSpPr>
          <p:nvPr>
            <p:ph type="title"/>
          </p:nvPr>
        </p:nvSpPr>
        <p:spPr/>
        <p:txBody>
          <a:bodyPr/>
          <a:lstStyle/>
          <a:p>
            <a:r>
              <a:rPr lang="en-US" b="1" u="sng" dirty="0">
                <a:latin typeface="Comic Sans MS" panose="030F0702030302020204" pitchFamily="66" charset="0"/>
              </a:rPr>
              <a:t>Day 3</a:t>
            </a:r>
          </a:p>
        </p:txBody>
      </p:sp>
    </p:spTree>
    <p:extLst>
      <p:ext uri="{BB962C8B-B14F-4D97-AF65-F5344CB8AC3E}">
        <p14:creationId xmlns:p14="http://schemas.microsoft.com/office/powerpoint/2010/main" val="9402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E424FFF2-4D15-4609-92A3-B040B4A9B1C7}"/>
              </a:ext>
            </a:extLst>
          </p:cNvPr>
          <p:cNvSpPr>
            <a:spLocks noGrp="1"/>
          </p:cNvSpPr>
          <p:nvPr>
            <p:ph type="title"/>
          </p:nvPr>
        </p:nvSpPr>
        <p:spPr/>
        <p:txBody>
          <a:bodyPr/>
          <a:lstStyle/>
          <a:p>
            <a:r>
              <a:rPr lang="en-US" b="1" u="sng" dirty="0">
                <a:latin typeface="Comic Sans MS" panose="030F0702030302020204" pitchFamily="66" charset="0"/>
              </a:rPr>
              <a:t>Reading</a:t>
            </a:r>
          </a:p>
        </p:txBody>
      </p:sp>
      <p:sp>
        <p:nvSpPr>
          <p:cNvPr id="3" name="Content Placeholder 2">
            <a:extLst>
              <a:ext uri="{FF2B5EF4-FFF2-40B4-BE49-F238E27FC236}">
                <a16:creationId xmlns="" xmlns:a16="http://schemas.microsoft.com/office/drawing/2014/main" id="{64F42FDF-B426-486D-8CF3-73AEBF19F399}"/>
              </a:ext>
            </a:extLst>
          </p:cNvPr>
          <p:cNvSpPr>
            <a:spLocks noGrp="1"/>
          </p:cNvSpPr>
          <p:nvPr>
            <p:ph idx="1"/>
          </p:nvPr>
        </p:nvSpPr>
        <p:spPr/>
        <p:txBody>
          <a:bodyPr>
            <a:normAutofit fontScale="77500" lnSpcReduction="20000"/>
          </a:bodyPr>
          <a:lstStyle/>
          <a:p>
            <a:pPr marL="0" indent="0">
              <a:buNone/>
            </a:pPr>
            <a:r>
              <a:rPr lang="en-US" sz="3800" dirty="0" smtClean="0">
                <a:latin typeface="Comic Sans MS" panose="030F0702030302020204" pitchFamily="66" charset="0"/>
              </a:rPr>
              <a:t>Look </a:t>
            </a:r>
            <a:r>
              <a:rPr lang="en-US" sz="3800" dirty="0">
                <a:latin typeface="Comic Sans MS" panose="030F0702030302020204" pitchFamily="66" charset="0"/>
              </a:rPr>
              <a:t>closely at the </a:t>
            </a:r>
            <a:r>
              <a:rPr lang="en-US" sz="3800" dirty="0" smtClean="0">
                <a:latin typeface="Comic Sans MS" panose="030F0702030302020204" pitchFamily="66" charset="0"/>
              </a:rPr>
              <a:t>pictures (on the next 3 pages) </a:t>
            </a:r>
            <a:r>
              <a:rPr lang="en-US" sz="3800" dirty="0">
                <a:latin typeface="Comic Sans MS" panose="030F0702030302020204" pitchFamily="66" charset="0"/>
              </a:rPr>
              <a:t>and see if you can spot any sounds/CVC words/common words. </a:t>
            </a:r>
            <a:endParaRPr lang="en-US" sz="3800" dirty="0" smtClean="0">
              <a:latin typeface="Comic Sans MS" panose="030F0702030302020204" pitchFamily="66" charset="0"/>
            </a:endParaRPr>
          </a:p>
          <a:p>
            <a:pPr marL="0" indent="0">
              <a:buNone/>
            </a:pPr>
            <a:endParaRPr lang="en-US" sz="3800" dirty="0" smtClean="0">
              <a:latin typeface="Comic Sans MS" panose="030F0702030302020204" pitchFamily="66" charset="0"/>
            </a:endParaRPr>
          </a:p>
          <a:p>
            <a:pPr marL="0" indent="0">
              <a:buNone/>
            </a:pPr>
            <a:r>
              <a:rPr lang="en-US" sz="3800" dirty="0" smtClean="0">
                <a:latin typeface="Comic Sans MS" panose="030F0702030302020204" pitchFamily="66" charset="0"/>
              </a:rPr>
              <a:t>Read the sounds/ words to someone at home or </a:t>
            </a:r>
            <a:r>
              <a:rPr lang="en-US" sz="3800" dirty="0">
                <a:latin typeface="Comic Sans MS" panose="030F0702030302020204" pitchFamily="66" charset="0"/>
              </a:rPr>
              <a:t>r</a:t>
            </a:r>
            <a:r>
              <a:rPr lang="en-US" sz="3800" dirty="0" smtClean="0">
                <a:latin typeface="Comic Sans MS" panose="030F0702030302020204" pitchFamily="66" charset="0"/>
              </a:rPr>
              <a:t>ecord </a:t>
            </a:r>
            <a:r>
              <a:rPr lang="en-US" sz="3800" dirty="0">
                <a:latin typeface="Comic Sans MS" panose="030F0702030302020204" pitchFamily="66" charset="0"/>
              </a:rPr>
              <a:t>yourself saying the sounds or reading the words. </a:t>
            </a:r>
            <a:endParaRPr lang="en-US" sz="3800" dirty="0" smtClean="0">
              <a:latin typeface="Comic Sans MS" panose="030F0702030302020204" pitchFamily="66" charset="0"/>
            </a:endParaRPr>
          </a:p>
          <a:p>
            <a:pPr marL="0" indent="0">
              <a:buNone/>
            </a:pPr>
            <a:endParaRPr lang="en-US" sz="3800" dirty="0" smtClean="0">
              <a:latin typeface="Comic Sans MS" panose="030F0702030302020204" pitchFamily="66" charset="0"/>
            </a:endParaRPr>
          </a:p>
          <a:p>
            <a:pPr marL="0" indent="0">
              <a:buNone/>
            </a:pPr>
            <a:r>
              <a:rPr lang="en-US" sz="3800" dirty="0" smtClean="0">
                <a:latin typeface="Comic Sans MS" panose="030F0702030302020204" pitchFamily="66" charset="0"/>
              </a:rPr>
              <a:t>You </a:t>
            </a:r>
            <a:r>
              <a:rPr lang="en-US" sz="3800" dirty="0">
                <a:latin typeface="Comic Sans MS" panose="030F0702030302020204" pitchFamily="66" charset="0"/>
              </a:rPr>
              <a:t>could create your own picture and hide words for somebody else to find. There are 3 pictures so that you can choose your challenge.</a:t>
            </a:r>
          </a:p>
          <a:p>
            <a:pPr marL="0" indent="0">
              <a:buNone/>
            </a:pPr>
            <a:endParaRPr lang="en-US" dirty="0"/>
          </a:p>
          <a:p>
            <a:pPr marL="0" indent="0">
              <a:buNone/>
            </a:pPr>
            <a:r>
              <a:rPr lang="en-GB" sz="1900" dirty="0">
                <a:latin typeface="Comic Sans MS" panose="030F0702030302020204" pitchFamily="66" charset="0"/>
              </a:rPr>
              <a:t> </a:t>
            </a:r>
            <a:endParaRPr lang="en-US" sz="1900" dirty="0">
              <a:latin typeface="Comic Sans MS" panose="030F0702030302020204" pitchFamily="66" charset="0"/>
            </a:endParaRPr>
          </a:p>
        </p:txBody>
      </p:sp>
    </p:spTree>
    <p:extLst>
      <p:ext uri="{BB962C8B-B14F-4D97-AF65-F5344CB8AC3E}">
        <p14:creationId xmlns:p14="http://schemas.microsoft.com/office/powerpoint/2010/main" val="3021428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Frozen Directors' Character Guide | Movies | Empire">
            <a:extLst>
              <a:ext uri="{FF2B5EF4-FFF2-40B4-BE49-F238E27FC236}">
                <a16:creationId xmlns="" xmlns:a16="http://schemas.microsoft.com/office/drawing/2014/main" id="{DA8C43C9-319E-4830-9DFC-2A55C2CA5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3F4DE942-5861-47FC-8F79-05B0C1C4A2B1}"/>
              </a:ext>
            </a:extLst>
          </p:cNvPr>
          <p:cNvSpPr txBox="1"/>
          <p:nvPr/>
        </p:nvSpPr>
        <p:spPr>
          <a:xfrm>
            <a:off x="7104185" y="4628271"/>
            <a:ext cx="1069144" cy="523220"/>
          </a:xfrm>
          <a:prstGeom prst="rect">
            <a:avLst/>
          </a:prstGeom>
          <a:noFill/>
        </p:spPr>
        <p:txBody>
          <a:bodyPr wrap="square" rtlCol="0">
            <a:spAutoFit/>
          </a:bodyPr>
          <a:lstStyle/>
          <a:p>
            <a:r>
              <a:rPr lang="en-US" sz="2800" dirty="0">
                <a:latin typeface="Sassoon Infant Std" panose="020B0503020103030203" pitchFamily="34" charset="0"/>
              </a:rPr>
              <a:t>the</a:t>
            </a:r>
          </a:p>
        </p:txBody>
      </p:sp>
      <p:sp>
        <p:nvSpPr>
          <p:cNvPr id="6" name="TextBox 5">
            <a:extLst>
              <a:ext uri="{FF2B5EF4-FFF2-40B4-BE49-F238E27FC236}">
                <a16:creationId xmlns="" xmlns:a16="http://schemas.microsoft.com/office/drawing/2014/main" id="{419C40B2-D8E3-4C20-88AD-816F7A665D06}"/>
              </a:ext>
            </a:extLst>
          </p:cNvPr>
          <p:cNvSpPr txBox="1"/>
          <p:nvPr/>
        </p:nvSpPr>
        <p:spPr>
          <a:xfrm>
            <a:off x="9811895" y="2425777"/>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go</a:t>
            </a:r>
          </a:p>
        </p:txBody>
      </p:sp>
      <p:sp>
        <p:nvSpPr>
          <p:cNvPr id="7" name="TextBox 6">
            <a:extLst>
              <a:ext uri="{FF2B5EF4-FFF2-40B4-BE49-F238E27FC236}">
                <a16:creationId xmlns="" xmlns:a16="http://schemas.microsoft.com/office/drawing/2014/main" id="{21ECD113-734B-47F2-9529-14BA6840CC72}"/>
              </a:ext>
            </a:extLst>
          </p:cNvPr>
          <p:cNvSpPr txBox="1"/>
          <p:nvPr/>
        </p:nvSpPr>
        <p:spPr>
          <a:xfrm>
            <a:off x="1133445" y="399361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she</a:t>
            </a:r>
          </a:p>
        </p:txBody>
      </p:sp>
      <p:sp>
        <p:nvSpPr>
          <p:cNvPr id="8" name="TextBox 7">
            <a:extLst>
              <a:ext uri="{FF2B5EF4-FFF2-40B4-BE49-F238E27FC236}">
                <a16:creationId xmlns="" xmlns:a16="http://schemas.microsoft.com/office/drawing/2014/main" id="{FFB46A87-FE90-4B47-AC23-3C9C4C105D5D}"/>
              </a:ext>
            </a:extLst>
          </p:cNvPr>
          <p:cNvSpPr txBox="1"/>
          <p:nvPr/>
        </p:nvSpPr>
        <p:spPr>
          <a:xfrm>
            <a:off x="3052015" y="599987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my</a:t>
            </a:r>
          </a:p>
        </p:txBody>
      </p:sp>
      <p:sp>
        <p:nvSpPr>
          <p:cNvPr id="9" name="TextBox 8">
            <a:extLst>
              <a:ext uri="{FF2B5EF4-FFF2-40B4-BE49-F238E27FC236}">
                <a16:creationId xmlns="" xmlns:a16="http://schemas.microsoft.com/office/drawing/2014/main" id="{CA1A9969-F361-4C57-AE6C-761F7AD9924E}"/>
              </a:ext>
            </a:extLst>
          </p:cNvPr>
          <p:cNvSpPr txBox="1"/>
          <p:nvPr/>
        </p:nvSpPr>
        <p:spPr>
          <a:xfrm>
            <a:off x="4757642" y="347039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me</a:t>
            </a:r>
          </a:p>
        </p:txBody>
      </p:sp>
      <p:sp>
        <p:nvSpPr>
          <p:cNvPr id="10" name="TextBox 9">
            <a:extLst>
              <a:ext uri="{FF2B5EF4-FFF2-40B4-BE49-F238E27FC236}">
                <a16:creationId xmlns="" xmlns:a16="http://schemas.microsoft.com/office/drawing/2014/main" id="{FEED63B3-239D-4AC5-8872-E606C3484D1B}"/>
              </a:ext>
            </a:extLst>
          </p:cNvPr>
          <p:cNvSpPr txBox="1"/>
          <p:nvPr/>
        </p:nvSpPr>
        <p:spPr>
          <a:xfrm>
            <a:off x="912152" y="97817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we</a:t>
            </a:r>
          </a:p>
        </p:txBody>
      </p:sp>
      <p:sp>
        <p:nvSpPr>
          <p:cNvPr id="11" name="TextBox 10">
            <a:extLst>
              <a:ext uri="{FF2B5EF4-FFF2-40B4-BE49-F238E27FC236}">
                <a16:creationId xmlns="" xmlns:a16="http://schemas.microsoft.com/office/drawing/2014/main" id="{0F73DA9C-B0A0-4A5B-A4ED-686D20143B96}"/>
              </a:ext>
            </a:extLst>
          </p:cNvPr>
          <p:cNvSpPr txBox="1"/>
          <p:nvPr/>
        </p:nvSpPr>
        <p:spPr>
          <a:xfrm>
            <a:off x="6096000" y="3596961"/>
            <a:ext cx="1069144" cy="523220"/>
          </a:xfrm>
          <a:prstGeom prst="rect">
            <a:avLst/>
          </a:prstGeom>
          <a:noFill/>
        </p:spPr>
        <p:txBody>
          <a:bodyPr wrap="square" rtlCol="0">
            <a:spAutoFit/>
          </a:bodyPr>
          <a:lstStyle/>
          <a:p>
            <a:r>
              <a:rPr lang="en-US" sz="2800" dirty="0">
                <a:solidFill>
                  <a:schemeClr val="bg2">
                    <a:lumMod val="90000"/>
                  </a:schemeClr>
                </a:solidFill>
                <a:latin typeface="Sassoon Infant Std" panose="020B0503020103030203" pitchFamily="34" charset="0"/>
              </a:rPr>
              <a:t>they</a:t>
            </a:r>
          </a:p>
        </p:txBody>
      </p:sp>
      <p:sp>
        <p:nvSpPr>
          <p:cNvPr id="12" name="TextBox 11">
            <a:extLst>
              <a:ext uri="{FF2B5EF4-FFF2-40B4-BE49-F238E27FC236}">
                <a16:creationId xmlns="" xmlns:a16="http://schemas.microsoft.com/office/drawing/2014/main" id="{4C3C0BCD-5982-426E-A226-D6A394F344E0}"/>
              </a:ext>
            </a:extLst>
          </p:cNvPr>
          <p:cNvSpPr txBox="1"/>
          <p:nvPr/>
        </p:nvSpPr>
        <p:spPr>
          <a:xfrm>
            <a:off x="4121159" y="51605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up</a:t>
            </a:r>
          </a:p>
        </p:txBody>
      </p:sp>
      <p:sp>
        <p:nvSpPr>
          <p:cNvPr id="13" name="TextBox 12">
            <a:extLst>
              <a:ext uri="{FF2B5EF4-FFF2-40B4-BE49-F238E27FC236}">
                <a16:creationId xmlns="" xmlns:a16="http://schemas.microsoft.com/office/drawing/2014/main" id="{78545D56-1A72-45A0-986E-BF93CBE27F35}"/>
              </a:ext>
            </a:extLst>
          </p:cNvPr>
          <p:cNvSpPr txBox="1"/>
          <p:nvPr/>
        </p:nvSpPr>
        <p:spPr>
          <a:xfrm>
            <a:off x="10158704" y="131479"/>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this</a:t>
            </a:r>
          </a:p>
        </p:txBody>
      </p:sp>
      <p:sp>
        <p:nvSpPr>
          <p:cNvPr id="14" name="TextBox 13">
            <a:extLst>
              <a:ext uri="{FF2B5EF4-FFF2-40B4-BE49-F238E27FC236}">
                <a16:creationId xmlns="" xmlns:a16="http://schemas.microsoft.com/office/drawing/2014/main" id="{227119BF-C2D4-4740-B18E-38E387F21AF2}"/>
              </a:ext>
            </a:extLst>
          </p:cNvPr>
          <p:cNvSpPr txBox="1"/>
          <p:nvPr/>
        </p:nvSpPr>
        <p:spPr>
          <a:xfrm>
            <a:off x="6348448" y="607349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them</a:t>
            </a:r>
          </a:p>
        </p:txBody>
      </p:sp>
      <p:sp>
        <p:nvSpPr>
          <p:cNvPr id="15" name="TextBox 14">
            <a:extLst>
              <a:ext uri="{FF2B5EF4-FFF2-40B4-BE49-F238E27FC236}">
                <a16:creationId xmlns="" xmlns:a16="http://schemas.microsoft.com/office/drawing/2014/main" id="{1404C138-4E93-4ECF-ADB4-F64BD214416D}"/>
              </a:ext>
            </a:extLst>
          </p:cNvPr>
          <p:cNvSpPr txBox="1"/>
          <p:nvPr/>
        </p:nvSpPr>
        <p:spPr>
          <a:xfrm>
            <a:off x="2622435" y="582347"/>
            <a:ext cx="1069144" cy="523220"/>
          </a:xfrm>
          <a:prstGeom prst="rect">
            <a:avLst/>
          </a:prstGeom>
          <a:noFill/>
        </p:spPr>
        <p:txBody>
          <a:bodyPr wrap="square" rtlCol="0">
            <a:spAutoFit/>
          </a:bodyPr>
          <a:lstStyle/>
          <a:p>
            <a:r>
              <a:rPr lang="en-US" sz="2800" dirty="0">
                <a:solidFill>
                  <a:srgbClr val="FFC000"/>
                </a:solidFill>
                <a:latin typeface="Sassoon Infant Std" panose="020B0503020103030203" pitchFamily="34" charset="0"/>
              </a:rPr>
              <a:t>got</a:t>
            </a:r>
          </a:p>
        </p:txBody>
      </p:sp>
    </p:spTree>
    <p:extLst>
      <p:ext uri="{BB962C8B-B14F-4D97-AF65-F5344CB8AC3E}">
        <p14:creationId xmlns:p14="http://schemas.microsoft.com/office/powerpoint/2010/main" val="2296982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5479F5-B39D-4D02-89B0-9ACA2FB3194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CAD4A24-05EF-4036-9022-67D7A6388797}"/>
              </a:ext>
            </a:extLst>
          </p:cNvPr>
          <p:cNvSpPr>
            <a:spLocks noGrp="1"/>
          </p:cNvSpPr>
          <p:nvPr>
            <p:ph idx="1"/>
          </p:nvPr>
        </p:nvSpPr>
        <p:spPr/>
        <p:txBody>
          <a:bodyPr/>
          <a:lstStyle/>
          <a:p>
            <a:endParaRPr lang="en-US"/>
          </a:p>
        </p:txBody>
      </p:sp>
      <p:pic>
        <p:nvPicPr>
          <p:cNvPr id="10242" name="Picture 2" descr="TEST: Do You Remember All Of The Characters From The Lion King?">
            <a:extLst>
              <a:ext uri="{FF2B5EF4-FFF2-40B4-BE49-F238E27FC236}">
                <a16:creationId xmlns="" xmlns:a16="http://schemas.microsoft.com/office/drawing/2014/main" id="{6D8C38EE-27FE-4FFC-BCAA-C07D91992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5" y="249701"/>
            <a:ext cx="12150185" cy="63585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6160133B-A600-4D19-8E6A-FA210C366A94}"/>
              </a:ext>
            </a:extLst>
          </p:cNvPr>
          <p:cNvSpPr txBox="1"/>
          <p:nvPr/>
        </p:nvSpPr>
        <p:spPr>
          <a:xfrm>
            <a:off x="709648" y="156401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log</a:t>
            </a:r>
          </a:p>
        </p:txBody>
      </p:sp>
      <p:sp>
        <p:nvSpPr>
          <p:cNvPr id="6" name="TextBox 5">
            <a:extLst>
              <a:ext uri="{FF2B5EF4-FFF2-40B4-BE49-F238E27FC236}">
                <a16:creationId xmlns="" xmlns:a16="http://schemas.microsoft.com/office/drawing/2014/main" id="{85EC0BD2-8BE3-46C1-A6DD-7EABD666C1F8}"/>
              </a:ext>
            </a:extLst>
          </p:cNvPr>
          <p:cNvSpPr txBox="1"/>
          <p:nvPr/>
        </p:nvSpPr>
        <p:spPr>
          <a:xfrm>
            <a:off x="11007384" y="1383136"/>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dog</a:t>
            </a:r>
          </a:p>
        </p:txBody>
      </p:sp>
      <p:sp>
        <p:nvSpPr>
          <p:cNvPr id="7" name="TextBox 6">
            <a:extLst>
              <a:ext uri="{FF2B5EF4-FFF2-40B4-BE49-F238E27FC236}">
                <a16:creationId xmlns="" xmlns:a16="http://schemas.microsoft.com/office/drawing/2014/main" id="{F27BB450-6FE1-4C45-91AA-EEA4D4C216DC}"/>
              </a:ext>
            </a:extLst>
          </p:cNvPr>
          <p:cNvSpPr txBox="1"/>
          <p:nvPr/>
        </p:nvSpPr>
        <p:spPr>
          <a:xfrm>
            <a:off x="167208" y="449909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gap</a:t>
            </a:r>
          </a:p>
        </p:txBody>
      </p:sp>
      <p:sp>
        <p:nvSpPr>
          <p:cNvPr id="8" name="TextBox 7">
            <a:extLst>
              <a:ext uri="{FF2B5EF4-FFF2-40B4-BE49-F238E27FC236}">
                <a16:creationId xmlns="" xmlns:a16="http://schemas.microsoft.com/office/drawing/2014/main" id="{8A7BCF4B-62C8-4240-8E35-D8A61936CA0B}"/>
              </a:ext>
            </a:extLst>
          </p:cNvPr>
          <p:cNvSpPr txBox="1"/>
          <p:nvPr/>
        </p:nvSpPr>
        <p:spPr>
          <a:xfrm>
            <a:off x="10378184" y="402182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tin</a:t>
            </a:r>
          </a:p>
        </p:txBody>
      </p:sp>
      <p:sp>
        <p:nvSpPr>
          <p:cNvPr id="9" name="TextBox 8">
            <a:extLst>
              <a:ext uri="{FF2B5EF4-FFF2-40B4-BE49-F238E27FC236}">
                <a16:creationId xmlns="" xmlns:a16="http://schemas.microsoft.com/office/drawing/2014/main" id="{44FF8491-FED9-47CA-BBE7-EAB1F630990E}"/>
              </a:ext>
            </a:extLst>
          </p:cNvPr>
          <p:cNvSpPr txBox="1"/>
          <p:nvPr/>
        </p:nvSpPr>
        <p:spPr>
          <a:xfrm>
            <a:off x="6440370" y="195856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fan</a:t>
            </a:r>
          </a:p>
        </p:txBody>
      </p:sp>
      <p:sp>
        <p:nvSpPr>
          <p:cNvPr id="10" name="TextBox 9">
            <a:extLst>
              <a:ext uri="{FF2B5EF4-FFF2-40B4-BE49-F238E27FC236}">
                <a16:creationId xmlns="" xmlns:a16="http://schemas.microsoft.com/office/drawing/2014/main" id="{E71045B8-90CE-4FDA-A8C0-7700C14160C8}"/>
              </a:ext>
            </a:extLst>
          </p:cNvPr>
          <p:cNvSpPr txBox="1"/>
          <p:nvPr/>
        </p:nvSpPr>
        <p:spPr>
          <a:xfrm>
            <a:off x="7301410" y="5293985"/>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rip</a:t>
            </a:r>
          </a:p>
        </p:txBody>
      </p:sp>
      <p:sp>
        <p:nvSpPr>
          <p:cNvPr id="11" name="TextBox 10">
            <a:extLst>
              <a:ext uri="{FF2B5EF4-FFF2-40B4-BE49-F238E27FC236}">
                <a16:creationId xmlns="" xmlns:a16="http://schemas.microsoft.com/office/drawing/2014/main" id="{26C542C2-AE0E-4A32-A616-C7885FE93532}"/>
              </a:ext>
            </a:extLst>
          </p:cNvPr>
          <p:cNvSpPr txBox="1"/>
          <p:nvPr/>
        </p:nvSpPr>
        <p:spPr>
          <a:xfrm>
            <a:off x="7929011" y="1302405"/>
            <a:ext cx="1069144" cy="523220"/>
          </a:xfrm>
          <a:prstGeom prst="rect">
            <a:avLst/>
          </a:prstGeom>
          <a:noFill/>
        </p:spPr>
        <p:txBody>
          <a:bodyPr wrap="square" rtlCol="0">
            <a:spAutoFit/>
          </a:bodyPr>
          <a:lstStyle/>
          <a:p>
            <a:r>
              <a:rPr lang="en-US" sz="2800" dirty="0">
                <a:solidFill>
                  <a:schemeClr val="tx2">
                    <a:lumMod val="60000"/>
                    <a:lumOff val="40000"/>
                  </a:schemeClr>
                </a:solidFill>
                <a:latin typeface="Sassoon Infant Std" panose="020B0503020103030203" pitchFamily="34" charset="0"/>
              </a:rPr>
              <a:t>bus</a:t>
            </a:r>
          </a:p>
        </p:txBody>
      </p:sp>
      <p:sp>
        <p:nvSpPr>
          <p:cNvPr id="12" name="TextBox 11">
            <a:extLst>
              <a:ext uri="{FF2B5EF4-FFF2-40B4-BE49-F238E27FC236}">
                <a16:creationId xmlns="" xmlns:a16="http://schemas.microsoft.com/office/drawing/2014/main" id="{4BB4D186-8051-430B-8C84-BDE57294AE8E}"/>
              </a:ext>
            </a:extLst>
          </p:cNvPr>
          <p:cNvSpPr txBox="1"/>
          <p:nvPr/>
        </p:nvSpPr>
        <p:spPr>
          <a:xfrm>
            <a:off x="5067598" y="208723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leg</a:t>
            </a:r>
          </a:p>
        </p:txBody>
      </p:sp>
      <p:sp>
        <p:nvSpPr>
          <p:cNvPr id="13" name="TextBox 12">
            <a:extLst>
              <a:ext uri="{FF2B5EF4-FFF2-40B4-BE49-F238E27FC236}">
                <a16:creationId xmlns="" xmlns:a16="http://schemas.microsoft.com/office/drawing/2014/main" id="{9878D8BB-CD86-4F6B-90AB-4AC14A50902C}"/>
              </a:ext>
            </a:extLst>
          </p:cNvPr>
          <p:cNvSpPr txBox="1"/>
          <p:nvPr/>
        </p:nvSpPr>
        <p:spPr>
          <a:xfrm>
            <a:off x="6484146" y="3221081"/>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red</a:t>
            </a:r>
          </a:p>
        </p:txBody>
      </p:sp>
      <p:sp>
        <p:nvSpPr>
          <p:cNvPr id="14" name="TextBox 13">
            <a:extLst>
              <a:ext uri="{FF2B5EF4-FFF2-40B4-BE49-F238E27FC236}">
                <a16:creationId xmlns="" xmlns:a16="http://schemas.microsoft.com/office/drawing/2014/main" id="{E2FFB0F2-F25B-4378-A29E-FBC2D13307B1}"/>
              </a:ext>
            </a:extLst>
          </p:cNvPr>
          <p:cNvSpPr txBox="1"/>
          <p:nvPr/>
        </p:nvSpPr>
        <p:spPr>
          <a:xfrm>
            <a:off x="9385191" y="439641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cub</a:t>
            </a:r>
          </a:p>
        </p:txBody>
      </p:sp>
      <p:sp>
        <p:nvSpPr>
          <p:cNvPr id="15" name="TextBox 14">
            <a:extLst>
              <a:ext uri="{FF2B5EF4-FFF2-40B4-BE49-F238E27FC236}">
                <a16:creationId xmlns="" xmlns:a16="http://schemas.microsoft.com/office/drawing/2014/main" id="{B7BCF87D-2DCB-41F1-A39E-FC85FDF436A7}"/>
              </a:ext>
            </a:extLst>
          </p:cNvPr>
          <p:cNvSpPr txBox="1"/>
          <p:nvPr/>
        </p:nvSpPr>
        <p:spPr>
          <a:xfrm>
            <a:off x="3314462" y="1273219"/>
            <a:ext cx="1069144" cy="523220"/>
          </a:xfrm>
          <a:prstGeom prst="rect">
            <a:avLst/>
          </a:prstGeom>
          <a:noFill/>
        </p:spPr>
        <p:txBody>
          <a:bodyPr wrap="square" rtlCol="0">
            <a:spAutoFit/>
          </a:bodyPr>
          <a:lstStyle/>
          <a:p>
            <a:r>
              <a:rPr lang="en-US" sz="2800" dirty="0">
                <a:solidFill>
                  <a:srgbClr val="00B0F0"/>
                </a:solidFill>
                <a:latin typeface="Sassoon Infant Std" panose="020B0503020103030203" pitchFamily="34" charset="0"/>
              </a:rPr>
              <a:t>fly</a:t>
            </a:r>
          </a:p>
        </p:txBody>
      </p:sp>
      <p:sp>
        <p:nvSpPr>
          <p:cNvPr id="16" name="TextBox 15">
            <a:extLst>
              <a:ext uri="{FF2B5EF4-FFF2-40B4-BE49-F238E27FC236}">
                <a16:creationId xmlns="" xmlns:a16="http://schemas.microsoft.com/office/drawing/2014/main" id="{D424FF76-0A58-4723-AA97-8FCC76AF0760}"/>
              </a:ext>
            </a:extLst>
          </p:cNvPr>
          <p:cNvSpPr txBox="1"/>
          <p:nvPr/>
        </p:nvSpPr>
        <p:spPr>
          <a:xfrm>
            <a:off x="3973521" y="3972108"/>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fin</a:t>
            </a:r>
          </a:p>
        </p:txBody>
      </p:sp>
      <p:sp>
        <p:nvSpPr>
          <p:cNvPr id="17" name="TextBox 16">
            <a:extLst>
              <a:ext uri="{FF2B5EF4-FFF2-40B4-BE49-F238E27FC236}">
                <a16:creationId xmlns="" xmlns:a16="http://schemas.microsoft.com/office/drawing/2014/main" id="{DE09B6D4-1140-418E-AF68-9359E44C9FA3}"/>
              </a:ext>
            </a:extLst>
          </p:cNvPr>
          <p:cNvSpPr txBox="1"/>
          <p:nvPr/>
        </p:nvSpPr>
        <p:spPr>
          <a:xfrm>
            <a:off x="4318165" y="5653743"/>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pig</a:t>
            </a:r>
          </a:p>
        </p:txBody>
      </p:sp>
    </p:spTree>
    <p:extLst>
      <p:ext uri="{BB962C8B-B14F-4D97-AF65-F5344CB8AC3E}">
        <p14:creationId xmlns:p14="http://schemas.microsoft.com/office/powerpoint/2010/main" val="1131818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283CF391-EB21-4D10-AC6A-22F0EA7605A0}"/>
              </a:ext>
            </a:extLst>
          </p:cNvPr>
          <p:cNvSpPr>
            <a:spLocks noGrp="1"/>
          </p:cNvSpPr>
          <p:nvPr>
            <p:ph type="title"/>
          </p:nvPr>
        </p:nvSpPr>
        <p:spPr/>
        <p:txBody>
          <a:bodyPr/>
          <a:lstStyle/>
          <a:p>
            <a:r>
              <a:rPr lang="en-US" b="1" dirty="0"/>
              <a:t>Day 1</a:t>
            </a:r>
          </a:p>
        </p:txBody>
      </p:sp>
    </p:spTree>
    <p:extLst>
      <p:ext uri="{BB962C8B-B14F-4D97-AF65-F5344CB8AC3E}">
        <p14:creationId xmlns:p14="http://schemas.microsoft.com/office/powerpoint/2010/main" val="300622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A033E1-566F-461B-B3A2-BCB659CA0DC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AEAAEB8-1B44-4E2B-9BC9-680D10EE7F7A}"/>
              </a:ext>
            </a:extLst>
          </p:cNvPr>
          <p:cNvSpPr>
            <a:spLocks noGrp="1"/>
          </p:cNvSpPr>
          <p:nvPr>
            <p:ph idx="1"/>
          </p:nvPr>
        </p:nvSpPr>
        <p:spPr/>
        <p:txBody>
          <a:bodyPr/>
          <a:lstStyle/>
          <a:p>
            <a:endParaRPr lang="en-US"/>
          </a:p>
        </p:txBody>
      </p:sp>
      <p:pic>
        <p:nvPicPr>
          <p:cNvPr id="11266" name="Picture 2" descr="Meet The 5 Major Characters From 'Inside Out'">
            <a:extLst>
              <a:ext uri="{FF2B5EF4-FFF2-40B4-BE49-F238E27FC236}">
                <a16:creationId xmlns="" xmlns:a16="http://schemas.microsoft.com/office/drawing/2014/main" id="{75A2C59D-1DF5-4452-AC08-23CBC11C9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612ECDA1-694B-4738-9E7D-EBEEB5300953}"/>
              </a:ext>
            </a:extLst>
          </p:cNvPr>
          <p:cNvSpPr txBox="1"/>
          <p:nvPr/>
        </p:nvSpPr>
        <p:spPr>
          <a:xfrm>
            <a:off x="5935848" y="5852017"/>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s</a:t>
            </a:r>
          </a:p>
        </p:txBody>
      </p:sp>
      <p:sp>
        <p:nvSpPr>
          <p:cNvPr id="6" name="TextBox 5">
            <a:extLst>
              <a:ext uri="{FF2B5EF4-FFF2-40B4-BE49-F238E27FC236}">
                <a16:creationId xmlns="" xmlns:a16="http://schemas.microsoft.com/office/drawing/2014/main" id="{5583D37A-60BC-47B2-83A2-73E7E0C203F7}"/>
              </a:ext>
            </a:extLst>
          </p:cNvPr>
          <p:cNvSpPr txBox="1"/>
          <p:nvPr/>
        </p:nvSpPr>
        <p:spPr>
          <a:xfrm>
            <a:off x="4290717" y="103537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r</a:t>
            </a:r>
          </a:p>
        </p:txBody>
      </p:sp>
      <p:sp>
        <p:nvSpPr>
          <p:cNvPr id="7" name="TextBox 6">
            <a:extLst>
              <a:ext uri="{FF2B5EF4-FFF2-40B4-BE49-F238E27FC236}">
                <a16:creationId xmlns="" xmlns:a16="http://schemas.microsoft.com/office/drawing/2014/main" id="{35BB751D-CBF0-4A77-B668-6C7CA1686CF1}"/>
              </a:ext>
            </a:extLst>
          </p:cNvPr>
          <p:cNvSpPr txBox="1"/>
          <p:nvPr/>
        </p:nvSpPr>
        <p:spPr>
          <a:xfrm>
            <a:off x="8979192" y="251443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f</a:t>
            </a:r>
          </a:p>
        </p:txBody>
      </p:sp>
      <p:sp>
        <p:nvSpPr>
          <p:cNvPr id="8" name="TextBox 7">
            <a:extLst>
              <a:ext uri="{FF2B5EF4-FFF2-40B4-BE49-F238E27FC236}">
                <a16:creationId xmlns="" xmlns:a16="http://schemas.microsoft.com/office/drawing/2014/main" id="{32CDDA2F-61B6-424D-B9B1-94BD2E1B1379}"/>
              </a:ext>
            </a:extLst>
          </p:cNvPr>
          <p:cNvSpPr txBox="1"/>
          <p:nvPr/>
        </p:nvSpPr>
        <p:spPr>
          <a:xfrm>
            <a:off x="8458557" y="205293"/>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e</a:t>
            </a:r>
          </a:p>
        </p:txBody>
      </p:sp>
      <p:sp>
        <p:nvSpPr>
          <p:cNvPr id="9" name="TextBox 8">
            <a:extLst>
              <a:ext uri="{FF2B5EF4-FFF2-40B4-BE49-F238E27FC236}">
                <a16:creationId xmlns="" xmlns:a16="http://schemas.microsoft.com/office/drawing/2014/main" id="{1C7DF840-4FAC-44F0-8FCD-6A8DA572295B}"/>
              </a:ext>
            </a:extLst>
          </p:cNvPr>
          <p:cNvSpPr txBox="1"/>
          <p:nvPr/>
        </p:nvSpPr>
        <p:spPr>
          <a:xfrm>
            <a:off x="2928349" y="182867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a:t>
            </a:r>
          </a:p>
        </p:txBody>
      </p:sp>
      <p:sp>
        <p:nvSpPr>
          <p:cNvPr id="10" name="TextBox 9">
            <a:extLst>
              <a:ext uri="{FF2B5EF4-FFF2-40B4-BE49-F238E27FC236}">
                <a16:creationId xmlns="" xmlns:a16="http://schemas.microsoft.com/office/drawing/2014/main" id="{3234AE70-DAE5-49B2-BC93-C088B7E8B006}"/>
              </a:ext>
            </a:extLst>
          </p:cNvPr>
          <p:cNvSpPr txBox="1"/>
          <p:nvPr/>
        </p:nvSpPr>
        <p:spPr>
          <a:xfrm>
            <a:off x="4743298" y="1998335"/>
            <a:ext cx="1069144" cy="523220"/>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g</a:t>
            </a:r>
          </a:p>
        </p:txBody>
      </p:sp>
      <p:sp>
        <p:nvSpPr>
          <p:cNvPr id="11" name="TextBox 10">
            <a:extLst>
              <a:ext uri="{FF2B5EF4-FFF2-40B4-BE49-F238E27FC236}">
                <a16:creationId xmlns="" xmlns:a16="http://schemas.microsoft.com/office/drawing/2014/main" id="{CDE34718-B459-42D0-AD30-B819B4A36166}"/>
              </a:ext>
            </a:extLst>
          </p:cNvPr>
          <p:cNvSpPr txBox="1"/>
          <p:nvPr/>
        </p:nvSpPr>
        <p:spPr>
          <a:xfrm>
            <a:off x="4977689" y="540861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a:t>
            </a:r>
          </a:p>
        </p:txBody>
      </p:sp>
      <p:sp>
        <p:nvSpPr>
          <p:cNvPr id="12" name="TextBox 11">
            <a:extLst>
              <a:ext uri="{FF2B5EF4-FFF2-40B4-BE49-F238E27FC236}">
                <a16:creationId xmlns="" xmlns:a16="http://schemas.microsoft.com/office/drawing/2014/main" id="{712C7351-B674-4A54-A5E6-B301273B659E}"/>
              </a:ext>
            </a:extLst>
          </p:cNvPr>
          <p:cNvSpPr txBox="1"/>
          <p:nvPr/>
        </p:nvSpPr>
        <p:spPr>
          <a:xfrm>
            <a:off x="3231022" y="20152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a:t>
            </a:r>
          </a:p>
        </p:txBody>
      </p:sp>
      <p:sp>
        <p:nvSpPr>
          <p:cNvPr id="13" name="TextBox 12">
            <a:extLst>
              <a:ext uri="{FF2B5EF4-FFF2-40B4-BE49-F238E27FC236}">
                <a16:creationId xmlns="" xmlns:a16="http://schemas.microsoft.com/office/drawing/2014/main" id="{B1134F64-7FC8-4CD8-BF02-F325F143BF54}"/>
              </a:ext>
            </a:extLst>
          </p:cNvPr>
          <p:cNvSpPr txBox="1"/>
          <p:nvPr/>
        </p:nvSpPr>
        <p:spPr>
          <a:xfrm>
            <a:off x="2953951" y="316739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y</a:t>
            </a:r>
          </a:p>
        </p:txBody>
      </p:sp>
      <p:sp>
        <p:nvSpPr>
          <p:cNvPr id="14" name="TextBox 13">
            <a:extLst>
              <a:ext uri="{FF2B5EF4-FFF2-40B4-BE49-F238E27FC236}">
                <a16:creationId xmlns="" xmlns:a16="http://schemas.microsoft.com/office/drawing/2014/main" id="{631502F2-068D-42A2-83C3-AF27D8D2F720}"/>
              </a:ext>
            </a:extLst>
          </p:cNvPr>
          <p:cNvSpPr txBox="1"/>
          <p:nvPr/>
        </p:nvSpPr>
        <p:spPr>
          <a:xfrm>
            <a:off x="6296606" y="36512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j</a:t>
            </a:r>
          </a:p>
        </p:txBody>
      </p:sp>
      <p:sp>
        <p:nvSpPr>
          <p:cNvPr id="15" name="TextBox 14">
            <a:extLst>
              <a:ext uri="{FF2B5EF4-FFF2-40B4-BE49-F238E27FC236}">
                <a16:creationId xmlns="" xmlns:a16="http://schemas.microsoft.com/office/drawing/2014/main" id="{26AD5422-96F7-44D7-B918-F54B217575D5}"/>
              </a:ext>
            </a:extLst>
          </p:cNvPr>
          <p:cNvSpPr txBox="1"/>
          <p:nvPr/>
        </p:nvSpPr>
        <p:spPr>
          <a:xfrm>
            <a:off x="7608682" y="605029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h</a:t>
            </a:r>
          </a:p>
        </p:txBody>
      </p:sp>
      <p:sp>
        <p:nvSpPr>
          <p:cNvPr id="16" name="TextBox 15">
            <a:extLst>
              <a:ext uri="{FF2B5EF4-FFF2-40B4-BE49-F238E27FC236}">
                <a16:creationId xmlns="" xmlns:a16="http://schemas.microsoft.com/office/drawing/2014/main" id="{DA213107-D7C6-4666-8E0F-72DCA4E4E8B8}"/>
              </a:ext>
            </a:extLst>
          </p:cNvPr>
          <p:cNvSpPr txBox="1"/>
          <p:nvPr/>
        </p:nvSpPr>
        <p:spPr>
          <a:xfrm>
            <a:off x="3908545" y="5915353"/>
            <a:ext cx="1069144" cy="523220"/>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q</a:t>
            </a:r>
          </a:p>
        </p:txBody>
      </p:sp>
      <p:sp>
        <p:nvSpPr>
          <p:cNvPr id="17" name="TextBox 16">
            <a:extLst>
              <a:ext uri="{FF2B5EF4-FFF2-40B4-BE49-F238E27FC236}">
                <a16:creationId xmlns="" xmlns:a16="http://schemas.microsoft.com/office/drawing/2014/main" id="{6C7A044E-60F5-42D6-AF83-2F748C2D72BC}"/>
              </a:ext>
            </a:extLst>
          </p:cNvPr>
          <p:cNvSpPr txBox="1"/>
          <p:nvPr/>
        </p:nvSpPr>
        <p:spPr>
          <a:xfrm>
            <a:off x="6831178" y="1121758"/>
            <a:ext cx="1069144" cy="523220"/>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a</a:t>
            </a:r>
          </a:p>
        </p:txBody>
      </p:sp>
    </p:spTree>
    <p:extLst>
      <p:ext uri="{BB962C8B-B14F-4D97-AF65-F5344CB8AC3E}">
        <p14:creationId xmlns:p14="http://schemas.microsoft.com/office/powerpoint/2010/main" val="1436549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A1F06925-674F-4065-BF4D-2067F9676E78}"/>
              </a:ext>
            </a:extLst>
          </p:cNvPr>
          <p:cNvSpPr>
            <a:spLocks noGrp="1"/>
          </p:cNvSpPr>
          <p:nvPr>
            <p:ph type="title"/>
          </p:nvPr>
        </p:nvSpPr>
        <p:spPr/>
        <p:txBody>
          <a:bodyPr/>
          <a:lstStyle/>
          <a:p>
            <a:r>
              <a:rPr lang="en-US" b="1" u="sng" dirty="0">
                <a:latin typeface="Comic Sans MS" panose="030F0702030302020204" pitchFamily="66" charset="0"/>
              </a:rPr>
              <a:t>Writing</a:t>
            </a:r>
          </a:p>
        </p:txBody>
      </p:sp>
      <p:sp>
        <p:nvSpPr>
          <p:cNvPr id="3" name="Content Placeholder 2">
            <a:extLst>
              <a:ext uri="{FF2B5EF4-FFF2-40B4-BE49-F238E27FC236}">
                <a16:creationId xmlns="" xmlns:a16="http://schemas.microsoft.com/office/drawing/2014/main" id="{76EB1D26-4F43-492A-BE67-5C5DA8CA7A1A}"/>
              </a:ext>
            </a:extLst>
          </p:cNvPr>
          <p:cNvSpPr>
            <a:spLocks noGrp="1"/>
          </p:cNvSpPr>
          <p:nvPr>
            <p:ph idx="1"/>
          </p:nvPr>
        </p:nvSpPr>
        <p:spPr>
          <a:xfrm>
            <a:off x="0" y="1825625"/>
            <a:ext cx="11952514" cy="4351338"/>
          </a:xfrm>
        </p:spPr>
        <p:txBody>
          <a:bodyPr>
            <a:normAutofit/>
          </a:bodyPr>
          <a:lstStyle/>
          <a:p>
            <a:pPr marL="0" indent="0">
              <a:buNone/>
            </a:pPr>
            <a:r>
              <a:rPr lang="en-US" sz="4000" dirty="0" smtClean="0">
                <a:latin typeface="Comic Sans MS" panose="030F0702030302020204" pitchFamily="66" charset="0"/>
              </a:rPr>
              <a:t>Make </a:t>
            </a:r>
            <a:r>
              <a:rPr lang="en-US" sz="4000" dirty="0">
                <a:latin typeface="Comic Sans MS" panose="030F0702030302020204" pitchFamily="66" charset="0"/>
              </a:rPr>
              <a:t>a postcard to tell somebody all about your virtual trip to Disney Land! You will need to draw a detailed picture on one side and write your message on the other side. </a:t>
            </a:r>
            <a:endParaRPr lang="en-US" sz="4000" dirty="0" smtClean="0">
              <a:latin typeface="Comic Sans MS" panose="030F0702030302020204" pitchFamily="66" charset="0"/>
            </a:endParaRPr>
          </a:p>
          <a:p>
            <a:pPr marL="0" indent="0">
              <a:buNone/>
            </a:pPr>
            <a:endParaRPr lang="en-US" sz="4000" dirty="0" smtClean="0">
              <a:latin typeface="Comic Sans MS" panose="030F0702030302020204" pitchFamily="66" charset="0"/>
            </a:endParaRPr>
          </a:p>
          <a:p>
            <a:pPr marL="0" indent="0">
              <a:buNone/>
            </a:pPr>
            <a:r>
              <a:rPr lang="en-US" sz="4000" b="1" dirty="0" smtClean="0">
                <a:latin typeface="Comic Sans MS" panose="030F0702030302020204" pitchFamily="66" charset="0"/>
              </a:rPr>
              <a:t>Challenge</a:t>
            </a:r>
            <a:r>
              <a:rPr lang="en-US" sz="4000" b="1" dirty="0">
                <a:latin typeface="Comic Sans MS" panose="030F0702030302020204" pitchFamily="66" charset="0"/>
              </a:rPr>
              <a:t>: </a:t>
            </a:r>
            <a:r>
              <a:rPr lang="en-US" sz="4000" dirty="0">
                <a:latin typeface="Comic Sans MS" panose="030F0702030302020204" pitchFamily="66" charset="0"/>
              </a:rPr>
              <a:t>Can you write the person’s address? </a:t>
            </a: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4075089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1AE51BAE-E69C-48CA-A00B-BD48EC3B1C50}"/>
              </a:ext>
            </a:extLst>
          </p:cNvPr>
          <p:cNvSpPr>
            <a:spLocks noGrp="1"/>
          </p:cNvSpPr>
          <p:nvPr>
            <p:ph type="title"/>
          </p:nvPr>
        </p:nvSpPr>
        <p:spPr/>
        <p:txBody>
          <a:bodyPr/>
          <a:lstStyle/>
          <a:p>
            <a:r>
              <a:rPr lang="en-US" b="1" u="sng" dirty="0" smtClean="0">
                <a:latin typeface="Comic Sans MS" panose="030F0702030302020204" pitchFamily="66" charset="0"/>
              </a:rPr>
              <a:t>Numeracy</a:t>
            </a:r>
            <a:r>
              <a:rPr lang="en-US" dirty="0" smtClean="0"/>
              <a:t/>
            </a:r>
            <a:br>
              <a:rPr lang="en-US" dirty="0" smtClean="0"/>
            </a:br>
            <a:endParaRPr lang="en-US" dirty="0"/>
          </a:p>
        </p:txBody>
      </p:sp>
      <p:sp>
        <p:nvSpPr>
          <p:cNvPr id="3" name="Content Placeholder 2">
            <a:extLst>
              <a:ext uri="{FF2B5EF4-FFF2-40B4-BE49-F238E27FC236}">
                <a16:creationId xmlns="" xmlns:a16="http://schemas.microsoft.com/office/drawing/2014/main" id="{03D21FA1-7732-4FFC-88A5-B6C275EA5D1F}"/>
              </a:ext>
            </a:extLst>
          </p:cNvPr>
          <p:cNvSpPr>
            <a:spLocks noGrp="1"/>
          </p:cNvSpPr>
          <p:nvPr>
            <p:ph idx="1"/>
          </p:nvPr>
        </p:nvSpPr>
        <p:spPr>
          <a:xfrm>
            <a:off x="217713" y="1436914"/>
            <a:ext cx="11800115" cy="5268686"/>
          </a:xfrm>
        </p:spPr>
        <p:txBody>
          <a:bodyPr>
            <a:normAutofit/>
          </a:bodyPr>
          <a:lstStyle/>
          <a:p>
            <a:pPr marL="0" indent="0">
              <a:buNone/>
            </a:pPr>
            <a:r>
              <a:rPr lang="en-US" sz="3600" dirty="0">
                <a:latin typeface="Comic Sans MS" panose="030F0702030302020204" pitchFamily="66" charset="0"/>
              </a:rPr>
              <a:t>Here is a snack menu from Disney </a:t>
            </a:r>
            <a:r>
              <a:rPr lang="en-US" sz="3600" dirty="0" smtClean="0">
                <a:latin typeface="Comic Sans MS" panose="030F0702030302020204" pitchFamily="66" charset="0"/>
              </a:rPr>
              <a:t>Land (see the next 3 pages). </a:t>
            </a:r>
            <a:endParaRPr lang="en-US" sz="3600" dirty="0">
              <a:latin typeface="Comic Sans MS" panose="030F0702030302020204" pitchFamily="66" charset="0"/>
            </a:endParaRPr>
          </a:p>
          <a:p>
            <a:pPr marL="0" indent="0">
              <a:buNone/>
            </a:pPr>
            <a:r>
              <a:rPr lang="en-US" sz="3600" dirty="0" smtClean="0">
                <a:latin typeface="Comic Sans MS" panose="030F0702030302020204" pitchFamily="66" charset="0"/>
              </a:rPr>
              <a:t>Pick </a:t>
            </a:r>
            <a:r>
              <a:rPr lang="en-US" sz="3600" dirty="0">
                <a:latin typeface="Comic Sans MS" panose="030F0702030302020204" pitchFamily="66" charset="0"/>
              </a:rPr>
              <a:t>the snack that you would like, and choose the correct coins to pay for it. There are 3 </a:t>
            </a:r>
            <a:r>
              <a:rPr lang="en-US" sz="3600" dirty="0" smtClean="0">
                <a:latin typeface="Comic Sans MS" panose="030F0702030302020204" pitchFamily="66" charset="0"/>
              </a:rPr>
              <a:t>pages</a:t>
            </a:r>
            <a:r>
              <a:rPr lang="en-US" sz="3600" dirty="0">
                <a:latin typeface="Comic Sans MS" panose="030F0702030302020204" pitchFamily="66" charset="0"/>
              </a:rPr>
              <a:t>, so you could do this 3 times</a:t>
            </a:r>
            <a:r>
              <a:rPr lang="en-US" sz="3600" dirty="0" smtClean="0">
                <a:latin typeface="Comic Sans MS" panose="030F0702030302020204" pitchFamily="66" charset="0"/>
              </a:rPr>
              <a:t>.</a:t>
            </a:r>
          </a:p>
          <a:p>
            <a:pPr marL="0" indent="0">
              <a:buNone/>
            </a:pPr>
            <a:r>
              <a:rPr lang="en-US" sz="3600" dirty="0" smtClean="0">
                <a:latin typeface="Comic Sans MS" panose="030F0702030302020204" pitchFamily="66" charset="0"/>
              </a:rPr>
              <a:t> </a:t>
            </a:r>
          </a:p>
          <a:p>
            <a:pPr marL="0" indent="0">
              <a:buNone/>
            </a:pPr>
            <a:r>
              <a:rPr lang="en-US" sz="3600" b="1" dirty="0" smtClean="0">
                <a:latin typeface="Comic Sans MS" panose="030F0702030302020204" pitchFamily="66" charset="0"/>
              </a:rPr>
              <a:t>Challenge</a:t>
            </a:r>
            <a:r>
              <a:rPr lang="en-US" sz="3600" b="1" dirty="0">
                <a:latin typeface="Comic Sans MS" panose="030F0702030302020204" pitchFamily="66" charset="0"/>
              </a:rPr>
              <a:t>: </a:t>
            </a:r>
            <a:r>
              <a:rPr lang="en-US" sz="3600" dirty="0">
                <a:latin typeface="Comic Sans MS" panose="030F0702030302020204" pitchFamily="66" charset="0"/>
              </a:rPr>
              <a:t>How much change would you get if you paid with a 10p coin?</a:t>
            </a:r>
          </a:p>
          <a:p>
            <a:pPr marL="0" indent="0">
              <a:buNone/>
            </a:pPr>
            <a:endParaRPr lang="en-GB" sz="1900" dirty="0">
              <a:latin typeface="Comic Sans MS" panose="030F0702030302020204" pitchFamily="66" charset="0"/>
            </a:endParaRPr>
          </a:p>
        </p:txBody>
      </p:sp>
    </p:spTree>
    <p:extLst>
      <p:ext uri="{BB962C8B-B14F-4D97-AF65-F5344CB8AC3E}">
        <p14:creationId xmlns:p14="http://schemas.microsoft.com/office/powerpoint/2010/main" val="1057801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 xmlns:a16="http://schemas.microsoft.com/office/drawing/2014/main" id="{301551EA-DF2E-4BE1-B2F8-04998A2892B8}"/>
              </a:ext>
            </a:extLst>
          </p:cNvPr>
          <p:cNvGraphicFramePr>
            <a:graphicFrameLocks noGrp="1"/>
          </p:cNvGraphicFramePr>
          <p:nvPr>
            <p:extLst>
              <p:ext uri="{D42A27DB-BD31-4B8C-83A1-F6EECF244321}">
                <p14:modId xmlns:p14="http://schemas.microsoft.com/office/powerpoint/2010/main" val="2329759675"/>
              </p:ext>
            </p:extLst>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 xmlns:a16="http://schemas.microsoft.com/office/drawing/2014/main" val="641562326"/>
                    </a:ext>
                  </a:extLst>
                </a:gridCol>
                <a:gridCol w="4064000">
                  <a:extLst>
                    <a:ext uri="{9D8B030D-6E8A-4147-A177-3AD203B41FA5}">
                      <a16:colId xmlns=""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972547823"/>
                  </a:ext>
                </a:extLst>
              </a:tr>
            </a:tbl>
          </a:graphicData>
        </a:graphic>
      </p:graphicFrame>
      <p:sp>
        <p:nvSpPr>
          <p:cNvPr id="2" name="Title 1">
            <a:extLst>
              <a:ext uri="{FF2B5EF4-FFF2-40B4-BE49-F238E27FC236}">
                <a16:creationId xmlns=""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 xmlns:a16="http://schemas.microsoft.com/office/drawing/2014/main" id="{AE8CDCB8-B15A-49B6-9C90-4D29C6508F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 xmlns:a16="http://schemas.microsoft.com/office/drawing/2014/main" id="{8FA5446B-B33D-4C98-A529-E95D443188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 xmlns:a16="http://schemas.microsoft.com/office/drawing/2014/main" id="{CBB3FBBC-2288-4187-B613-F1264E5FB73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207739" y="5570765"/>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00484" y="492603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 xmlns:a16="http://schemas.microsoft.com/office/drawing/2014/main" id="{0EBFDD1A-C2BD-48F1-9350-3FCBBE6D3F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 xmlns:a16="http://schemas.microsoft.com/office/drawing/2014/main" id="{96E83F99-2E48-44F3-8E98-8462B237EF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28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 xmlns:a16="http://schemas.microsoft.com/office/drawing/2014/main" id="{301551EA-DF2E-4BE1-B2F8-04998A2892B8}"/>
              </a:ext>
            </a:extLst>
          </p:cNvPr>
          <p:cNvGraphicFramePr>
            <a:graphicFrameLocks noGrp="1"/>
          </p:cNvGraphicFramePr>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 xmlns:a16="http://schemas.microsoft.com/office/drawing/2014/main" val="641562326"/>
                    </a:ext>
                  </a:extLst>
                </a:gridCol>
                <a:gridCol w="4064000">
                  <a:extLst>
                    <a:ext uri="{9D8B030D-6E8A-4147-A177-3AD203B41FA5}">
                      <a16:colId xmlns=""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972547823"/>
                  </a:ext>
                </a:extLst>
              </a:tr>
            </a:tbl>
          </a:graphicData>
        </a:graphic>
      </p:graphicFrame>
      <p:sp>
        <p:nvSpPr>
          <p:cNvPr id="2" name="Title 1">
            <a:extLst>
              <a:ext uri="{FF2B5EF4-FFF2-40B4-BE49-F238E27FC236}">
                <a16:creationId xmlns=""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 xmlns:a16="http://schemas.microsoft.com/office/drawing/2014/main" id="{AE8CDCB8-B15A-49B6-9C90-4D29C6508F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 xmlns:a16="http://schemas.microsoft.com/office/drawing/2014/main" id="{8FA5446B-B33D-4C98-A529-E95D443188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 xmlns:a16="http://schemas.microsoft.com/office/drawing/2014/main" id="{CBB3FBBC-2288-4187-B613-F1264E5FB73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207739" y="5570765"/>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00484" y="492603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 xmlns:a16="http://schemas.microsoft.com/office/drawing/2014/main" id="{0EBFDD1A-C2BD-48F1-9350-3FCBBE6D3F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 xmlns:a16="http://schemas.microsoft.com/office/drawing/2014/main" id="{96E83F99-2E48-44F3-8E98-8462B237EF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09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 xmlns:a16="http://schemas.microsoft.com/office/drawing/2014/main" id="{301551EA-DF2E-4BE1-B2F8-04998A2892B8}"/>
              </a:ext>
            </a:extLst>
          </p:cNvPr>
          <p:cNvGraphicFramePr>
            <a:graphicFrameLocks noGrp="1"/>
          </p:cNvGraphicFramePr>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 xmlns:a16="http://schemas.microsoft.com/office/drawing/2014/main" val="641562326"/>
                    </a:ext>
                  </a:extLst>
                </a:gridCol>
                <a:gridCol w="4064000">
                  <a:extLst>
                    <a:ext uri="{9D8B030D-6E8A-4147-A177-3AD203B41FA5}">
                      <a16:colId xmlns=""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 xmlns:a16="http://schemas.microsoft.com/office/drawing/2014/main" val="972547823"/>
                  </a:ext>
                </a:extLst>
              </a:tr>
            </a:tbl>
          </a:graphicData>
        </a:graphic>
      </p:graphicFrame>
      <p:sp>
        <p:nvSpPr>
          <p:cNvPr id="2" name="Title 1">
            <a:extLst>
              <a:ext uri="{FF2B5EF4-FFF2-40B4-BE49-F238E27FC236}">
                <a16:creationId xmlns=""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 xmlns:a16="http://schemas.microsoft.com/office/drawing/2014/main" id="{AE8CDCB8-B15A-49B6-9C90-4D29C6508F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 xmlns:a16="http://schemas.microsoft.com/office/drawing/2014/main" id="{8FA5446B-B33D-4C98-A529-E95D443188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 xmlns:a16="http://schemas.microsoft.com/office/drawing/2014/main" id="{CBB3FBBC-2288-4187-B613-F1264E5FB73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379341" y="5710223"/>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55070" y="474295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 xmlns:a16="http://schemas.microsoft.com/office/drawing/2014/main" id="{0EBFDD1A-C2BD-48F1-9350-3FCBBE6D3F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 xmlns:a16="http://schemas.microsoft.com/office/drawing/2014/main" id="{96E83F99-2E48-44F3-8E98-8462B237EF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35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947BBCAF-6BC3-4D0B-B422-F922C4D3CD80}"/>
              </a:ext>
            </a:extLst>
          </p:cNvPr>
          <p:cNvSpPr>
            <a:spLocks noGrp="1"/>
          </p:cNvSpPr>
          <p:nvPr>
            <p:ph type="title"/>
          </p:nvPr>
        </p:nvSpPr>
        <p:spPr/>
        <p:txBody>
          <a:bodyPr/>
          <a:lstStyle/>
          <a:p>
            <a:r>
              <a:rPr lang="en-US" b="1" u="sng" dirty="0">
                <a:latin typeface="Comic Sans MS" panose="030F0702030302020204" pitchFamily="66" charset="0"/>
              </a:rPr>
              <a:t>HWB</a:t>
            </a:r>
          </a:p>
        </p:txBody>
      </p:sp>
      <p:sp>
        <p:nvSpPr>
          <p:cNvPr id="3" name="Content Placeholder 2">
            <a:extLst>
              <a:ext uri="{FF2B5EF4-FFF2-40B4-BE49-F238E27FC236}">
                <a16:creationId xmlns="" xmlns:a16="http://schemas.microsoft.com/office/drawing/2014/main" id="{44CAEA05-37F9-4FF1-A898-7444D982E1FF}"/>
              </a:ext>
            </a:extLst>
          </p:cNvPr>
          <p:cNvSpPr>
            <a:spLocks noGrp="1"/>
          </p:cNvSpPr>
          <p:nvPr>
            <p:ph idx="1"/>
          </p:nvPr>
        </p:nvSpPr>
        <p:spPr>
          <a:xfrm>
            <a:off x="195943" y="1825625"/>
            <a:ext cx="11691257" cy="4466318"/>
          </a:xfrm>
        </p:spPr>
        <p:txBody>
          <a:bodyPr>
            <a:normAutofit/>
          </a:bodyPr>
          <a:lstStyle/>
          <a:p>
            <a:pPr marL="0" indent="0">
              <a:buNone/>
            </a:pPr>
            <a:r>
              <a:rPr lang="en-US" sz="3600" dirty="0">
                <a:latin typeface="Comic Sans MS" panose="030F0702030302020204" pitchFamily="66" charset="0"/>
              </a:rPr>
              <a:t>Watch the clip of Ratatouille </a:t>
            </a:r>
            <a:endParaRPr lang="en-US" sz="3600" dirty="0" smtClean="0">
              <a:latin typeface="Comic Sans MS" panose="030F0702030302020204" pitchFamily="66" charset="0"/>
            </a:endParaRPr>
          </a:p>
          <a:p>
            <a:pPr marL="0" indent="0">
              <a:buNone/>
            </a:pPr>
            <a:endParaRPr lang="en-US" sz="3600" dirty="0" smtClean="0">
              <a:latin typeface="Comic Sans MS" panose="030F0702030302020204" pitchFamily="66" charset="0"/>
            </a:endParaRPr>
          </a:p>
          <a:p>
            <a:pPr marL="0" indent="0">
              <a:buNone/>
            </a:pPr>
            <a:r>
              <a:rPr lang="en-US" sz="3600" dirty="0" smtClean="0">
                <a:latin typeface="Comic Sans MS" panose="030F0702030302020204" pitchFamily="66" charset="0"/>
              </a:rPr>
              <a:t>Can </a:t>
            </a:r>
            <a:r>
              <a:rPr lang="en-US" sz="3600" dirty="0">
                <a:latin typeface="Comic Sans MS" panose="030F0702030302020204" pitchFamily="66" charset="0"/>
              </a:rPr>
              <a:t>you help to prepare a meal or snack today? </a:t>
            </a:r>
            <a:endParaRPr lang="en-US" sz="3600" dirty="0" smtClean="0">
              <a:latin typeface="Comic Sans MS" panose="030F0702030302020204" pitchFamily="66" charset="0"/>
            </a:endParaRPr>
          </a:p>
          <a:p>
            <a:pPr marL="0" indent="0">
              <a:buNone/>
            </a:pPr>
            <a:r>
              <a:rPr lang="en-US" sz="3600" dirty="0" smtClean="0">
                <a:latin typeface="Comic Sans MS" panose="030F0702030302020204" pitchFamily="66" charset="0"/>
              </a:rPr>
              <a:t>You </a:t>
            </a:r>
            <a:r>
              <a:rPr lang="en-US" sz="3600" dirty="0">
                <a:latin typeface="Comic Sans MS" panose="030F0702030302020204" pitchFamily="66" charset="0"/>
              </a:rPr>
              <a:t>could look at a recipe with an adult if they are using one. </a:t>
            </a:r>
          </a:p>
          <a:p>
            <a:pPr marL="0" indent="0">
              <a:buNone/>
            </a:pPr>
            <a:r>
              <a:rPr lang="en-GB" sz="3600" u="sng" dirty="0">
                <a:latin typeface="Comic Sans MS" panose="030F0702030302020204" pitchFamily="66" charset="0"/>
                <a:hlinkClick r:id="rId4"/>
              </a:rPr>
              <a:t>https://www.youtube.com/watch?v=jwLKPDJqldw</a:t>
            </a:r>
            <a:endParaRPr lang="en-GB" sz="3600" u="sng" dirty="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3591460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08C2E246-1F2D-4FE3-9A78-3967BEE0FE2A}"/>
              </a:ext>
            </a:extLst>
          </p:cNvPr>
          <p:cNvSpPr>
            <a:spLocks noGrp="1"/>
          </p:cNvSpPr>
          <p:nvPr>
            <p:ph type="title"/>
          </p:nvPr>
        </p:nvSpPr>
        <p:spPr/>
        <p:txBody>
          <a:bodyPr/>
          <a:lstStyle/>
          <a:p>
            <a:r>
              <a:rPr lang="en-US" b="1" u="sng" dirty="0" smtClean="0">
                <a:latin typeface="Comic Sans MS" panose="030F0702030302020204" pitchFamily="66" charset="0"/>
              </a:rPr>
              <a:t>IDL</a:t>
            </a:r>
            <a:r>
              <a:rPr lang="en-US" dirty="0" smtClean="0"/>
              <a:t/>
            </a:r>
            <a:br>
              <a:rPr lang="en-US" dirty="0" smtClean="0"/>
            </a:br>
            <a:endParaRPr lang="en-US" dirty="0"/>
          </a:p>
        </p:txBody>
      </p:sp>
      <p:sp>
        <p:nvSpPr>
          <p:cNvPr id="3" name="Content Placeholder 2">
            <a:extLst>
              <a:ext uri="{FF2B5EF4-FFF2-40B4-BE49-F238E27FC236}">
                <a16:creationId xmlns="" xmlns:a16="http://schemas.microsoft.com/office/drawing/2014/main" id="{26C00BD7-D836-42AE-9767-05D82EAE7BD2}"/>
              </a:ext>
            </a:extLst>
          </p:cNvPr>
          <p:cNvSpPr>
            <a:spLocks noGrp="1"/>
          </p:cNvSpPr>
          <p:nvPr>
            <p:ph idx="1"/>
          </p:nvPr>
        </p:nvSpPr>
        <p:spPr>
          <a:xfrm>
            <a:off x="838200" y="1393371"/>
            <a:ext cx="10515600" cy="4783592"/>
          </a:xfrm>
        </p:spPr>
        <p:txBody>
          <a:bodyPr>
            <a:normAutofit lnSpcReduction="10000"/>
          </a:bodyPr>
          <a:lstStyle/>
          <a:p>
            <a:r>
              <a:rPr lang="en-US" sz="3600" dirty="0" smtClean="0">
                <a:latin typeface="Comic Sans MS" panose="030F0702030302020204" pitchFamily="66" charset="0"/>
              </a:rPr>
              <a:t>Mickey </a:t>
            </a:r>
            <a:r>
              <a:rPr lang="en-US" sz="3600" dirty="0">
                <a:latin typeface="Comic Sans MS" panose="030F0702030302020204" pitchFamily="66" charset="0"/>
              </a:rPr>
              <a:t>has asked for your help to design a new ride for Disney Land! You could draw your ride, video yourself describing it, or build it out of blocks, recycling etc. </a:t>
            </a:r>
            <a:endParaRPr lang="en-US" sz="3600" dirty="0" smtClean="0">
              <a:latin typeface="Comic Sans MS" panose="030F0702030302020204" pitchFamily="66" charset="0"/>
            </a:endParaRPr>
          </a:p>
          <a:p>
            <a:pPr marL="0" indent="0">
              <a:buNone/>
            </a:pPr>
            <a:endParaRPr lang="en-US" sz="3600" dirty="0" smtClean="0">
              <a:latin typeface="Comic Sans MS" panose="030F0702030302020204" pitchFamily="66" charset="0"/>
            </a:endParaRPr>
          </a:p>
          <a:p>
            <a:r>
              <a:rPr lang="en-US" sz="3600" b="1" dirty="0" smtClean="0">
                <a:latin typeface="Comic Sans MS" panose="030F0702030302020204" pitchFamily="66" charset="0"/>
              </a:rPr>
              <a:t>Challenge</a:t>
            </a:r>
            <a:r>
              <a:rPr lang="en-US" sz="3600" dirty="0" smtClean="0">
                <a:latin typeface="Comic Sans MS" panose="030F0702030302020204" pitchFamily="66" charset="0"/>
              </a:rPr>
              <a:t>: You may wish to </a:t>
            </a:r>
            <a:r>
              <a:rPr lang="en-US" sz="3600" dirty="0">
                <a:latin typeface="Comic Sans MS" panose="030F0702030302020204" pitchFamily="66" charset="0"/>
              </a:rPr>
              <a:t>make a poster to advertise your </a:t>
            </a:r>
            <a:r>
              <a:rPr lang="en-US" sz="3600" dirty="0" smtClean="0">
                <a:latin typeface="Comic Sans MS" panose="030F0702030302020204" pitchFamily="66" charset="0"/>
              </a:rPr>
              <a:t>ride</a:t>
            </a:r>
          </a:p>
          <a:p>
            <a:pPr marL="0" indent="0">
              <a:buNone/>
            </a:pPr>
            <a:r>
              <a:rPr lang="en-US" sz="3600" dirty="0" smtClean="0">
                <a:latin typeface="Comic Sans MS" panose="030F0702030302020204" pitchFamily="66" charset="0"/>
              </a:rPr>
              <a:t>- </a:t>
            </a:r>
            <a:r>
              <a:rPr lang="en-US" sz="3600" dirty="0">
                <a:latin typeface="Comic Sans MS" panose="030F0702030302020204" pitchFamily="66" charset="0"/>
              </a:rPr>
              <a:t>R</a:t>
            </a:r>
            <a:r>
              <a:rPr lang="en-US" sz="3600" dirty="0" smtClean="0">
                <a:latin typeface="Comic Sans MS" panose="030F0702030302020204" pitchFamily="66" charset="0"/>
              </a:rPr>
              <a:t>emember </a:t>
            </a:r>
            <a:r>
              <a:rPr lang="en-US" sz="3600" dirty="0">
                <a:latin typeface="Comic Sans MS" panose="030F0702030302020204" pitchFamily="66" charset="0"/>
              </a:rPr>
              <a:t>to include the price, height limit and any safety rules that you have.</a:t>
            </a:r>
          </a:p>
          <a:p>
            <a:endParaRPr lang="en-US" dirty="0">
              <a:latin typeface="Comic Sans MS" panose="030F0702030302020204" pitchFamily="66" charset="0"/>
            </a:endParaRPr>
          </a:p>
        </p:txBody>
      </p:sp>
    </p:spTree>
    <p:extLst>
      <p:ext uri="{BB962C8B-B14F-4D97-AF65-F5344CB8AC3E}">
        <p14:creationId xmlns:p14="http://schemas.microsoft.com/office/powerpoint/2010/main" val="1135393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283CF391-EB21-4D10-AC6A-22F0EA7605A0}"/>
              </a:ext>
            </a:extLst>
          </p:cNvPr>
          <p:cNvSpPr>
            <a:spLocks noGrp="1"/>
          </p:cNvSpPr>
          <p:nvPr>
            <p:ph type="title"/>
          </p:nvPr>
        </p:nvSpPr>
        <p:spPr/>
        <p:txBody>
          <a:bodyPr/>
          <a:lstStyle/>
          <a:p>
            <a:r>
              <a:rPr lang="en-US" b="1" u="sng" dirty="0">
                <a:latin typeface="Comic Sans MS" panose="030F0702030302020204" pitchFamily="66" charset="0"/>
              </a:rPr>
              <a:t>Day 4</a:t>
            </a:r>
          </a:p>
        </p:txBody>
      </p:sp>
    </p:spTree>
    <p:extLst>
      <p:ext uri="{BB962C8B-B14F-4D97-AF65-F5344CB8AC3E}">
        <p14:creationId xmlns:p14="http://schemas.microsoft.com/office/powerpoint/2010/main" val="1410698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E424FFF2-4D15-4609-92A3-B040B4A9B1C7}"/>
              </a:ext>
            </a:extLst>
          </p:cNvPr>
          <p:cNvSpPr>
            <a:spLocks noGrp="1"/>
          </p:cNvSpPr>
          <p:nvPr>
            <p:ph type="title"/>
          </p:nvPr>
        </p:nvSpPr>
        <p:spPr/>
        <p:txBody>
          <a:bodyPr/>
          <a:lstStyle/>
          <a:p>
            <a:r>
              <a:rPr lang="en-US" b="1" u="sng" dirty="0" smtClean="0">
                <a:latin typeface="Comic Sans MS" panose="030F0702030302020204" pitchFamily="66" charset="0"/>
              </a:rPr>
              <a:t>Reading</a:t>
            </a:r>
            <a:r>
              <a:rPr lang="en-US" dirty="0" smtClean="0">
                <a:latin typeface="Comic Sans MS" panose="030F0702030302020204" pitchFamily="66" charset="0"/>
              </a:rPr>
              <a:t> (This page and Next 2 pages)</a:t>
            </a:r>
            <a:endParaRPr lang="en-US" dirty="0">
              <a:latin typeface="Comic Sans MS" panose="030F0702030302020204" pitchFamily="66" charset="0"/>
            </a:endParaRPr>
          </a:p>
        </p:txBody>
      </p:sp>
      <p:sp>
        <p:nvSpPr>
          <p:cNvPr id="3" name="Content Placeholder 2">
            <a:extLst>
              <a:ext uri="{FF2B5EF4-FFF2-40B4-BE49-F238E27FC236}">
                <a16:creationId xmlns="" xmlns:a16="http://schemas.microsoft.com/office/drawing/2014/main" id="{64F42FDF-B426-486D-8CF3-73AEBF19F399}"/>
              </a:ext>
            </a:extLst>
          </p:cNvPr>
          <p:cNvSpPr>
            <a:spLocks noGrp="1"/>
          </p:cNvSpPr>
          <p:nvPr>
            <p:ph idx="1"/>
          </p:nvPr>
        </p:nvSpPr>
        <p:spPr>
          <a:xfrm>
            <a:off x="174171" y="1825625"/>
            <a:ext cx="11451772" cy="4351338"/>
          </a:xfrm>
        </p:spPr>
        <p:txBody>
          <a:bodyPr>
            <a:normAutofit/>
          </a:bodyPr>
          <a:lstStyle/>
          <a:p>
            <a:pPr marL="0" indent="0">
              <a:buNone/>
            </a:pPr>
            <a:r>
              <a:rPr lang="en-US" sz="4400" dirty="0">
                <a:latin typeface="Comic Sans MS" panose="030F0702030302020204" pitchFamily="66" charset="0"/>
              </a:rPr>
              <a:t>Can you read each character’s name? Can you match them to the correct pictures</a:t>
            </a:r>
            <a:r>
              <a:rPr lang="en-US" sz="4400" dirty="0" smtClean="0">
                <a:latin typeface="Comic Sans MS" panose="030F0702030302020204" pitchFamily="66" charset="0"/>
              </a:rPr>
              <a:t>? </a:t>
            </a:r>
          </a:p>
          <a:p>
            <a:pPr marL="0" indent="0">
              <a:buNone/>
            </a:pPr>
            <a:endParaRPr lang="en-US" sz="4400" dirty="0" smtClean="0">
              <a:latin typeface="Comic Sans MS" panose="030F0702030302020204" pitchFamily="66" charset="0"/>
            </a:endParaRPr>
          </a:p>
          <a:p>
            <a:pPr marL="0" indent="0">
              <a:buNone/>
            </a:pPr>
            <a:r>
              <a:rPr lang="en-US" sz="4400" b="1" dirty="0" smtClean="0">
                <a:latin typeface="Comic Sans MS" panose="030F0702030302020204" pitchFamily="66" charset="0"/>
              </a:rPr>
              <a:t>Challenge: </a:t>
            </a:r>
            <a:r>
              <a:rPr lang="en-US" sz="4400" dirty="0">
                <a:latin typeface="Comic Sans MS" panose="030F0702030302020204" pitchFamily="66" charset="0"/>
              </a:rPr>
              <a:t>Match the phrases to the correct pictures</a:t>
            </a:r>
            <a:r>
              <a:rPr lang="en-US" sz="4400" dirty="0" smtClean="0">
                <a:latin typeface="Comic Sans MS" panose="030F0702030302020204" pitchFamily="66" charset="0"/>
              </a:rPr>
              <a:t>. </a:t>
            </a:r>
            <a:endParaRPr lang="en-US" sz="4400"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3895802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E5614FD7-720E-4671-9034-7DCEE6E1D3EC}"/>
              </a:ext>
            </a:extLst>
          </p:cNvPr>
          <p:cNvSpPr>
            <a:spLocks noGrp="1"/>
          </p:cNvSpPr>
          <p:nvPr>
            <p:ph type="title"/>
          </p:nvPr>
        </p:nvSpPr>
        <p:spPr/>
        <p:txBody>
          <a:bodyPr/>
          <a:lstStyle/>
          <a:p>
            <a:r>
              <a:rPr lang="en-US" b="1" u="sng" dirty="0">
                <a:latin typeface="Comic Sans MS" panose="030F0702030302020204" pitchFamily="66" charset="0"/>
              </a:rPr>
              <a:t>Art</a:t>
            </a:r>
          </a:p>
        </p:txBody>
      </p:sp>
      <p:sp>
        <p:nvSpPr>
          <p:cNvPr id="3" name="Content Placeholder 2">
            <a:extLst>
              <a:ext uri="{FF2B5EF4-FFF2-40B4-BE49-F238E27FC236}">
                <a16:creationId xmlns="" xmlns:a16="http://schemas.microsoft.com/office/drawing/2014/main" id="{D1459790-D3F2-45EF-A371-AA7FCEBC61A9}"/>
              </a:ext>
            </a:extLst>
          </p:cNvPr>
          <p:cNvSpPr>
            <a:spLocks noGrp="1"/>
          </p:cNvSpPr>
          <p:nvPr>
            <p:ph idx="1"/>
          </p:nvPr>
        </p:nvSpPr>
        <p:spPr/>
        <p:txBody>
          <a:bodyPr>
            <a:normAutofit/>
          </a:bodyPr>
          <a:lstStyle/>
          <a:p>
            <a:pPr marL="0" indent="0">
              <a:buNone/>
            </a:pPr>
            <a:r>
              <a:rPr lang="en-US" sz="3200" dirty="0">
                <a:latin typeface="Comic Sans MS" panose="030F0702030302020204" pitchFamily="66" charset="0"/>
              </a:rPr>
              <a:t>Create a passport that you can use during your trip! Remember to include a front cover, your name, a picture of yourself and lots of space for characters names! Each time you see a character this week in a ride, video or song, make sure to write their name in your passport! </a:t>
            </a:r>
            <a:endParaRPr lang="en-US" sz="3200" dirty="0" smtClean="0">
              <a:latin typeface="Comic Sans MS" panose="030F0702030302020204" pitchFamily="66" charset="0"/>
            </a:endParaRPr>
          </a:p>
          <a:p>
            <a:pPr marL="0" indent="0">
              <a:buNone/>
            </a:pPr>
            <a:r>
              <a:rPr lang="en-US" sz="3200" dirty="0" smtClean="0">
                <a:latin typeface="Comic Sans MS" panose="030F0702030302020204" pitchFamily="66" charset="0"/>
              </a:rPr>
              <a:t>How </a:t>
            </a:r>
            <a:r>
              <a:rPr lang="en-US" sz="3200" dirty="0">
                <a:latin typeface="Comic Sans MS" panose="030F0702030302020204" pitchFamily="66" charset="0"/>
              </a:rPr>
              <a:t>many characters will you meet by the end of the week?</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72951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BAF9625-EC3A-4464-B34D-5901CD45D57B}"/>
              </a:ext>
            </a:extLst>
          </p:cNvPr>
          <p:cNvSpPr>
            <a:spLocks noGrp="1"/>
          </p:cNvSpPr>
          <p:nvPr>
            <p:ph idx="1"/>
          </p:nvPr>
        </p:nvSpPr>
        <p:spPr>
          <a:xfrm>
            <a:off x="587679" y="422709"/>
            <a:ext cx="10515600" cy="6241137"/>
          </a:xfrm>
        </p:spPr>
        <p:txBody>
          <a:bodyPr>
            <a:normAutofit/>
          </a:bodyPr>
          <a:lstStyle/>
          <a:p>
            <a:pPr marL="0" indent="0">
              <a:buNone/>
            </a:pPr>
            <a:r>
              <a:rPr lang="en-US" sz="6600" dirty="0"/>
              <a:t>Elsa </a:t>
            </a:r>
          </a:p>
          <a:p>
            <a:pPr marL="0" indent="0">
              <a:buNone/>
            </a:pPr>
            <a:r>
              <a:rPr lang="en-US" sz="6600" dirty="0"/>
              <a:t>Chip </a:t>
            </a:r>
          </a:p>
          <a:p>
            <a:pPr marL="0" indent="0">
              <a:buNone/>
            </a:pPr>
            <a:r>
              <a:rPr lang="en-US" sz="6600" dirty="0"/>
              <a:t>Goofy </a:t>
            </a:r>
          </a:p>
          <a:p>
            <a:pPr marL="0" indent="0">
              <a:buNone/>
            </a:pPr>
            <a:r>
              <a:rPr lang="en-US" sz="6600" dirty="0"/>
              <a:t>Simba </a:t>
            </a:r>
          </a:p>
          <a:p>
            <a:pPr marL="0" indent="0">
              <a:buNone/>
            </a:pPr>
            <a:r>
              <a:rPr lang="en-US" sz="6600" dirty="0"/>
              <a:t>Baloo </a:t>
            </a:r>
          </a:p>
          <a:p>
            <a:pPr marL="0" indent="0">
              <a:buNone/>
            </a:pPr>
            <a:r>
              <a:rPr lang="en-US" sz="6600" dirty="0"/>
              <a:t>Buzz </a:t>
            </a:r>
          </a:p>
          <a:p>
            <a:pPr marL="0" indent="0">
              <a:buNone/>
            </a:pPr>
            <a:endParaRPr lang="en-US" dirty="0"/>
          </a:p>
        </p:txBody>
      </p:sp>
      <p:pic>
        <p:nvPicPr>
          <p:cNvPr id="4" name="Picture 12" descr="Baloo Bear | Disney Character | A Complete Guide">
            <a:extLst>
              <a:ext uri="{FF2B5EF4-FFF2-40B4-BE49-F238E27FC236}">
                <a16:creationId xmlns="" xmlns:a16="http://schemas.microsoft.com/office/drawing/2014/main" id="{1BF10006-AD5C-488E-93F2-253BA020D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5529" y="31420"/>
            <a:ext cx="903732" cy="9037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Simba/Gallery | Disney Wiki | Fandom">
            <a:extLst>
              <a:ext uri="{FF2B5EF4-FFF2-40B4-BE49-F238E27FC236}">
                <a16:creationId xmlns="" xmlns:a16="http://schemas.microsoft.com/office/drawing/2014/main" id="{84E893BD-DCC2-4391-86F4-799F72BD7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29" y="442652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e would like you to take a look at our gratis specimen on the ...">
            <a:extLst>
              <a:ext uri="{FF2B5EF4-FFF2-40B4-BE49-F238E27FC236}">
                <a16:creationId xmlns="" xmlns:a16="http://schemas.microsoft.com/office/drawing/2014/main" id="{A7002EAC-E033-40DE-821B-0552B3BE4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40" y="3303309"/>
            <a:ext cx="772921" cy="11657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IP 'N' DALE (с изображениями) | Мультипликационные иллютрации ...">
            <a:extLst>
              <a:ext uri="{FF2B5EF4-FFF2-40B4-BE49-F238E27FC236}">
                <a16:creationId xmlns="" xmlns:a16="http://schemas.microsoft.com/office/drawing/2014/main" id="{1261554E-DCB0-4EA9-B753-4E5751FD5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663" y="5511452"/>
            <a:ext cx="968778" cy="1315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sa | Disney Frozen">
            <a:extLst>
              <a:ext uri="{FF2B5EF4-FFF2-40B4-BE49-F238E27FC236}">
                <a16:creationId xmlns="" xmlns:a16="http://schemas.microsoft.com/office/drawing/2014/main" id="{FE09CA6E-CA75-4FE6-8874-2A276DA4F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9457" y="2144275"/>
            <a:ext cx="1159034" cy="1159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uzz Lightyear | Disney Wiki | Fandom">
            <a:extLst>
              <a:ext uri="{FF2B5EF4-FFF2-40B4-BE49-F238E27FC236}">
                <a16:creationId xmlns="" xmlns:a16="http://schemas.microsoft.com/office/drawing/2014/main" id="{9FB95708-0474-43A7-8FBC-7042E17D5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3829" y="982889"/>
            <a:ext cx="1156693" cy="111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58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4F42FDF-B426-486D-8CF3-73AEBF19F399}"/>
              </a:ext>
            </a:extLst>
          </p:cNvPr>
          <p:cNvSpPr>
            <a:spLocks noGrp="1"/>
          </p:cNvSpPr>
          <p:nvPr>
            <p:ph idx="1"/>
          </p:nvPr>
        </p:nvSpPr>
        <p:spPr>
          <a:xfrm>
            <a:off x="211898" y="302935"/>
            <a:ext cx="10515600" cy="6321702"/>
          </a:xfrm>
        </p:spPr>
        <p:txBody>
          <a:bodyPr>
            <a:normAutofit fontScale="92500" lnSpcReduction="10000"/>
          </a:bodyPr>
          <a:lstStyle/>
          <a:p>
            <a:pPr marL="0" indent="0">
              <a:buNone/>
            </a:pPr>
            <a:r>
              <a:rPr lang="en-US" dirty="0"/>
              <a:t>Match the phrases to the correct pictures.</a:t>
            </a:r>
          </a:p>
          <a:p>
            <a:pPr marL="0" indent="0">
              <a:buNone/>
            </a:pPr>
            <a:endParaRPr lang="en-US" dirty="0"/>
          </a:p>
          <a:p>
            <a:pPr marL="0" indent="0">
              <a:buNone/>
            </a:pPr>
            <a:r>
              <a:rPr lang="en-US" sz="4000" dirty="0"/>
              <a:t>Two ducks in a boat.</a:t>
            </a:r>
          </a:p>
          <a:p>
            <a:pPr marL="0" indent="0">
              <a:buNone/>
            </a:pPr>
            <a:endParaRPr lang="en-US" sz="4000" dirty="0"/>
          </a:p>
          <a:p>
            <a:pPr marL="0" indent="0">
              <a:buNone/>
            </a:pPr>
            <a:r>
              <a:rPr lang="en-US" sz="4000" dirty="0"/>
              <a:t>A mouse and his house.</a:t>
            </a:r>
          </a:p>
          <a:p>
            <a:pPr marL="0" indent="0">
              <a:buNone/>
            </a:pPr>
            <a:endParaRPr lang="en-US" sz="4000" dirty="0"/>
          </a:p>
          <a:p>
            <a:pPr marL="0" indent="0">
              <a:buNone/>
            </a:pPr>
            <a:r>
              <a:rPr lang="en-US" sz="4000" dirty="0"/>
              <a:t>There is a rat in a hat.</a:t>
            </a:r>
          </a:p>
          <a:p>
            <a:pPr marL="0" indent="0">
              <a:buNone/>
            </a:pPr>
            <a:endParaRPr lang="en-US" sz="4000" dirty="0"/>
          </a:p>
          <a:p>
            <a:pPr marL="0" indent="0">
              <a:buNone/>
            </a:pPr>
            <a:r>
              <a:rPr lang="en-US" sz="4000" dirty="0"/>
              <a:t>Stitch is sad.</a:t>
            </a:r>
          </a:p>
          <a:p>
            <a:pPr marL="0" indent="0">
              <a:buNone/>
            </a:pPr>
            <a:endParaRPr lang="en-US" sz="4000" dirty="0"/>
          </a:p>
          <a:p>
            <a:pPr marL="0" indent="0">
              <a:buNone/>
            </a:pPr>
            <a:r>
              <a:rPr lang="en-US" sz="4000" dirty="0"/>
              <a:t>The fish are in bags.</a:t>
            </a:r>
          </a:p>
          <a:p>
            <a:pPr marL="0" indent="0">
              <a:buNone/>
            </a:pPr>
            <a:endParaRPr lang="en-US" dirty="0"/>
          </a:p>
          <a:p>
            <a:pPr marL="0" indent="0">
              <a:buNone/>
            </a:pPr>
            <a:endParaRPr lang="en-US" dirty="0"/>
          </a:p>
        </p:txBody>
      </p:sp>
      <p:pic>
        <p:nvPicPr>
          <p:cNvPr id="2062" name="Picture 14" descr="Lilo &amp; Stitch - Stitch is waiting for his family [HD] - YouTube">
            <a:extLst>
              <a:ext uri="{FF2B5EF4-FFF2-40B4-BE49-F238E27FC236}">
                <a16:creationId xmlns="" xmlns:a16="http://schemas.microsoft.com/office/drawing/2014/main" id="{9F551EE4-6A82-45D1-925E-CC4380F5C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764" y="5736995"/>
            <a:ext cx="1867208" cy="104563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happened to the 'Finding Nemo' Tank Gang?">
            <a:extLst>
              <a:ext uri="{FF2B5EF4-FFF2-40B4-BE49-F238E27FC236}">
                <a16:creationId xmlns="" xmlns:a16="http://schemas.microsoft.com/office/drawing/2014/main" id="{18A58232-8620-41C5-9BC0-B658DB741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785" y="75369"/>
            <a:ext cx="2315778" cy="13089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daisy and donald in boat">
            <a:extLst>
              <a:ext uri="{FF2B5EF4-FFF2-40B4-BE49-F238E27FC236}">
                <a16:creationId xmlns="" xmlns:a16="http://schemas.microsoft.com/office/drawing/2014/main" id="{4A9AD63C-15B6-4AC2-AF30-65F341F3E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851" y="2760673"/>
            <a:ext cx="1430698" cy="160336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ickey Mouse House | CARTOON">
            <a:extLst>
              <a:ext uri="{FF2B5EF4-FFF2-40B4-BE49-F238E27FC236}">
                <a16:creationId xmlns="" xmlns:a16="http://schemas.microsoft.com/office/drawing/2014/main" id="{2F0F1149-6FD3-430E-9CC7-53E37576A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186" y="4527574"/>
            <a:ext cx="1496363" cy="112082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emy | Disney Wiki | Fandom">
            <a:extLst>
              <a:ext uri="{FF2B5EF4-FFF2-40B4-BE49-F238E27FC236}">
                <a16:creationId xmlns="" xmlns:a16="http://schemas.microsoft.com/office/drawing/2014/main" id="{B617A363-8D94-40EC-8E3C-3FD34A2A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1281" y="1451755"/>
            <a:ext cx="1048177" cy="130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84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A1F06925-674F-4065-BF4D-2067F9676E78}"/>
              </a:ext>
            </a:extLst>
          </p:cNvPr>
          <p:cNvSpPr>
            <a:spLocks noGrp="1"/>
          </p:cNvSpPr>
          <p:nvPr>
            <p:ph type="title"/>
          </p:nvPr>
        </p:nvSpPr>
        <p:spPr/>
        <p:txBody>
          <a:bodyPr/>
          <a:lstStyle/>
          <a:p>
            <a:r>
              <a:rPr lang="en-US" b="1" u="sng" dirty="0">
                <a:latin typeface="Comic Sans MS" panose="030F0702030302020204" pitchFamily="66" charset="0"/>
              </a:rPr>
              <a:t>Writing</a:t>
            </a:r>
          </a:p>
        </p:txBody>
      </p:sp>
      <p:sp>
        <p:nvSpPr>
          <p:cNvPr id="3" name="Content Placeholder 2">
            <a:extLst>
              <a:ext uri="{FF2B5EF4-FFF2-40B4-BE49-F238E27FC236}">
                <a16:creationId xmlns="" xmlns:a16="http://schemas.microsoft.com/office/drawing/2014/main" id="{76EB1D26-4F43-492A-BE67-5C5DA8CA7A1A}"/>
              </a:ext>
            </a:extLst>
          </p:cNvPr>
          <p:cNvSpPr>
            <a:spLocks noGrp="1"/>
          </p:cNvSpPr>
          <p:nvPr>
            <p:ph idx="1"/>
          </p:nvPr>
        </p:nvSpPr>
        <p:spPr>
          <a:xfrm>
            <a:off x="152399" y="1825625"/>
            <a:ext cx="11778343" cy="4667250"/>
          </a:xfrm>
        </p:spPr>
        <p:txBody>
          <a:bodyPr>
            <a:normAutofit lnSpcReduction="10000"/>
          </a:bodyPr>
          <a:lstStyle/>
          <a:p>
            <a:pPr marL="0" indent="0">
              <a:buNone/>
            </a:pPr>
            <a:r>
              <a:rPr lang="en-US" b="1" dirty="0">
                <a:latin typeface="Comic Sans MS" panose="030F0702030302020204" pitchFamily="66" charset="0"/>
              </a:rPr>
              <a:t>Task: </a:t>
            </a:r>
            <a:r>
              <a:rPr lang="en-US" dirty="0">
                <a:latin typeface="Comic Sans MS" panose="030F0702030302020204" pitchFamily="66" charset="0"/>
              </a:rPr>
              <a:t>We’re Flying Through the Air! Enjoy the Aladdin ride, where you fly through the sky on a magic carpet! </a:t>
            </a:r>
          </a:p>
          <a:p>
            <a:pPr marL="0" indent="0">
              <a:buNone/>
            </a:pP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Can </a:t>
            </a:r>
            <a:r>
              <a:rPr lang="en-US" dirty="0">
                <a:latin typeface="Comic Sans MS" panose="030F0702030302020204" pitchFamily="66" charset="0"/>
              </a:rPr>
              <a:t>you draw pictures/make a list of things that can fly? </a:t>
            </a: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r>
              <a:rPr lang="en-US" b="1" dirty="0" smtClean="0">
                <a:latin typeface="Comic Sans MS" panose="030F0702030302020204" pitchFamily="66" charset="0"/>
              </a:rPr>
              <a:t>Challenge</a:t>
            </a:r>
            <a:r>
              <a:rPr lang="en-US" b="1" dirty="0">
                <a:latin typeface="Comic Sans MS" panose="030F0702030302020204" pitchFamily="66" charset="0"/>
              </a:rPr>
              <a:t>: </a:t>
            </a:r>
            <a:r>
              <a:rPr lang="en-US" dirty="0">
                <a:latin typeface="Comic Sans MS" panose="030F0702030302020204" pitchFamily="66" charset="0"/>
              </a:rPr>
              <a:t>Write a sentence to tell me where you would fly to if you had a magic carpet. </a:t>
            </a:r>
          </a:p>
          <a:p>
            <a:pPr marL="0" indent="0">
              <a:buNone/>
            </a:pPr>
            <a:r>
              <a:rPr lang="en-US" dirty="0" smtClean="0">
                <a:latin typeface="Comic Sans MS" panose="030F0702030302020204" pitchFamily="66" charset="0"/>
                <a:hlinkClick r:id="rId4"/>
              </a:rPr>
              <a:t>https</a:t>
            </a:r>
            <a:r>
              <a:rPr lang="en-US" dirty="0">
                <a:latin typeface="Comic Sans MS" panose="030F0702030302020204" pitchFamily="66" charset="0"/>
                <a:hlinkClick r:id="rId4"/>
              </a:rPr>
              <a:t>://www.youtube.com/watch?v=fcbWb1FkSC0</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GB" sz="2300" dirty="0" smtClean="0">
                <a:latin typeface="Comic Sans MS" panose="030F0702030302020204" pitchFamily="66" charset="0"/>
              </a:rPr>
              <a:t>.</a:t>
            </a:r>
            <a:r>
              <a:rPr lang="en-GB" sz="2300" dirty="0">
                <a:latin typeface="Comic Sans MS" panose="030F0702030302020204" pitchFamily="66" charset="0"/>
              </a:rPr>
              <a:t> </a:t>
            </a:r>
            <a:endParaRPr lang="en-US" sz="2300" dirty="0">
              <a:latin typeface="Comic Sans MS" panose="030F0702030302020204" pitchFamily="66" charset="0"/>
            </a:endParaRPr>
          </a:p>
        </p:txBody>
      </p:sp>
    </p:spTree>
    <p:extLst>
      <p:ext uri="{BB962C8B-B14F-4D97-AF65-F5344CB8AC3E}">
        <p14:creationId xmlns:p14="http://schemas.microsoft.com/office/powerpoint/2010/main" val="1118034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423F7-3F6F-4774-AA84-01A858BFA663}"/>
              </a:ext>
            </a:extLst>
          </p:cNvPr>
          <p:cNvSpPr>
            <a:spLocks noGrp="1"/>
          </p:cNvSpPr>
          <p:nvPr>
            <p:ph type="title"/>
          </p:nvPr>
        </p:nvSpPr>
        <p:spPr>
          <a:xfrm>
            <a:off x="575152" y="85724"/>
            <a:ext cx="10515600" cy="574327"/>
          </a:xfrm>
        </p:spPr>
        <p:txBody>
          <a:bodyPr>
            <a:noAutofit/>
          </a:bodyPr>
          <a:lstStyle/>
          <a:p>
            <a:pPr algn="ctr"/>
            <a:r>
              <a:rPr lang="en-US" sz="3600" dirty="0"/>
              <a:t>Numeracy: Primary 1</a:t>
            </a:r>
          </a:p>
        </p:txBody>
      </p:sp>
      <p:sp>
        <p:nvSpPr>
          <p:cNvPr id="3" name="Content Placeholder 2">
            <a:extLst>
              <a:ext uri="{FF2B5EF4-FFF2-40B4-BE49-F238E27FC236}">
                <a16:creationId xmlns="" xmlns:a16="http://schemas.microsoft.com/office/drawing/2014/main" id="{A000403D-A1DD-4D4A-A223-980FC824659C}"/>
              </a:ext>
            </a:extLst>
          </p:cNvPr>
          <p:cNvSpPr>
            <a:spLocks noGrp="1"/>
          </p:cNvSpPr>
          <p:nvPr>
            <p:ph idx="1"/>
          </p:nvPr>
        </p:nvSpPr>
        <p:spPr>
          <a:xfrm>
            <a:off x="656048" y="3298908"/>
            <a:ext cx="4360101" cy="574327"/>
          </a:xfrm>
        </p:spPr>
        <p:txBody>
          <a:bodyPr/>
          <a:lstStyle/>
          <a:p>
            <a:pPr marL="0" indent="0">
              <a:buNone/>
            </a:pPr>
            <a:r>
              <a:rPr lang="en-US" dirty="0"/>
              <a:t>The park opens at 9 o’clock.</a:t>
            </a:r>
          </a:p>
        </p:txBody>
      </p:sp>
      <p:sp>
        <p:nvSpPr>
          <p:cNvPr id="4" name="Content Placeholder 2">
            <a:extLst>
              <a:ext uri="{FF2B5EF4-FFF2-40B4-BE49-F238E27FC236}">
                <a16:creationId xmlns="" xmlns:a16="http://schemas.microsoft.com/office/drawing/2014/main" id="{891091A3-D058-401E-8B7E-8263C12AA609}"/>
              </a:ext>
            </a:extLst>
          </p:cNvPr>
          <p:cNvSpPr txBox="1">
            <a:spLocks/>
          </p:cNvSpPr>
          <p:nvPr/>
        </p:nvSpPr>
        <p:spPr>
          <a:xfrm>
            <a:off x="575152" y="6388396"/>
            <a:ext cx="5023982" cy="57432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visit Mickey’s house at 4 o’clock.</a:t>
            </a:r>
          </a:p>
          <a:p>
            <a:pPr marL="0" indent="0">
              <a:buFont typeface="Arial" panose="020B0604020202020204" pitchFamily="34" charset="0"/>
              <a:buNone/>
            </a:pPr>
            <a:endParaRPr lang="en-US" dirty="0"/>
          </a:p>
        </p:txBody>
      </p:sp>
      <p:sp>
        <p:nvSpPr>
          <p:cNvPr id="5" name="Content Placeholder 2">
            <a:extLst>
              <a:ext uri="{FF2B5EF4-FFF2-40B4-BE49-F238E27FC236}">
                <a16:creationId xmlns="" xmlns:a16="http://schemas.microsoft.com/office/drawing/2014/main" id="{57682E07-D08F-4BCA-909D-2B43B78AE7F3}"/>
              </a:ext>
            </a:extLst>
          </p:cNvPr>
          <p:cNvSpPr txBox="1">
            <a:spLocks/>
          </p:cNvSpPr>
          <p:nvPr/>
        </p:nvSpPr>
        <p:spPr>
          <a:xfrm>
            <a:off x="6341300" y="6388396"/>
            <a:ext cx="5157593" cy="57432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Challenge: The park closes at half past 8.</a:t>
            </a:r>
          </a:p>
        </p:txBody>
      </p:sp>
      <p:sp>
        <p:nvSpPr>
          <p:cNvPr id="6" name="Content Placeholder 2">
            <a:extLst>
              <a:ext uri="{FF2B5EF4-FFF2-40B4-BE49-F238E27FC236}">
                <a16:creationId xmlns="" xmlns:a16="http://schemas.microsoft.com/office/drawing/2014/main" id="{50840CCB-CD6A-4327-A1D7-86689BFABEB0}"/>
              </a:ext>
            </a:extLst>
          </p:cNvPr>
          <p:cNvSpPr txBox="1">
            <a:spLocks/>
          </p:cNvSpPr>
          <p:nvPr/>
        </p:nvSpPr>
        <p:spPr>
          <a:xfrm>
            <a:off x="6422640" y="3429000"/>
            <a:ext cx="5257800" cy="5743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go on the log flumes at 11 o’clock.</a:t>
            </a:r>
          </a:p>
          <a:p>
            <a:pPr marL="0" indent="0">
              <a:buFont typeface="Arial" panose="020B0604020202020204" pitchFamily="34" charset="0"/>
              <a:buNone/>
            </a:pPr>
            <a:endParaRPr lang="en-US" dirty="0"/>
          </a:p>
        </p:txBody>
      </p:sp>
      <p:pic>
        <p:nvPicPr>
          <p:cNvPr id="10" name="Picture 2" descr="Blank Clock Faces for Exercises | Clock face printable, Blank ...">
            <a:extLst>
              <a:ext uri="{FF2B5EF4-FFF2-40B4-BE49-F238E27FC236}">
                <a16:creationId xmlns="" xmlns:a16="http://schemas.microsoft.com/office/drawing/2014/main" id="{F2BD1A49-0F33-45EA-B32B-426097BA0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52600" y="867645"/>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lank Clock Faces for Exercises | Clock face printable, Blank ...">
            <a:extLst>
              <a:ext uri="{FF2B5EF4-FFF2-40B4-BE49-F238E27FC236}">
                <a16:creationId xmlns="" xmlns:a16="http://schemas.microsoft.com/office/drawing/2014/main" id="{2C672B65-2222-47B7-A52F-C7BAF5C32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lank Clock Faces for Exercises | Clock face printable, Blank ...">
            <a:extLst>
              <a:ext uri="{FF2B5EF4-FFF2-40B4-BE49-F238E27FC236}">
                <a16:creationId xmlns="" xmlns:a16="http://schemas.microsoft.com/office/drawing/2014/main" id="{B4941514-B669-4F03-A430-14900EB53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941371"/>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ank Clock Faces for Exercises | Clock face printable, Blank ...">
            <a:extLst>
              <a:ext uri="{FF2B5EF4-FFF2-40B4-BE49-F238E27FC236}">
                <a16:creationId xmlns="" xmlns:a16="http://schemas.microsoft.com/office/drawing/2014/main" id="{40623111-9A60-418E-9061-A17AFD25A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70843"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 xmlns:a16="http://schemas.microsoft.com/office/drawing/2014/main" id="{48C226C5-2380-48A0-A52C-481162FE7D6E}"/>
              </a:ext>
            </a:extLst>
          </p:cNvPr>
          <p:cNvSpPr txBox="1">
            <a:spLocks/>
          </p:cNvSpPr>
          <p:nvPr/>
        </p:nvSpPr>
        <p:spPr>
          <a:xfrm>
            <a:off x="3368977" y="852553"/>
            <a:ext cx="5257799" cy="5743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Draw the hour and minute hands to show the time.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27506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08C2E246-1F2D-4FE3-9A78-3967BEE0FE2A}"/>
              </a:ext>
            </a:extLst>
          </p:cNvPr>
          <p:cNvSpPr>
            <a:spLocks noGrp="1"/>
          </p:cNvSpPr>
          <p:nvPr>
            <p:ph type="title"/>
          </p:nvPr>
        </p:nvSpPr>
        <p:spPr/>
        <p:txBody>
          <a:bodyPr/>
          <a:lstStyle/>
          <a:p>
            <a:r>
              <a:rPr lang="en-US" b="1" u="sng" dirty="0">
                <a:latin typeface="Comic Sans MS" panose="030F0702030302020204" pitchFamily="66" charset="0"/>
              </a:rPr>
              <a:t>IDL</a:t>
            </a:r>
          </a:p>
        </p:txBody>
      </p:sp>
      <p:sp>
        <p:nvSpPr>
          <p:cNvPr id="3" name="Content Placeholder 2">
            <a:extLst>
              <a:ext uri="{FF2B5EF4-FFF2-40B4-BE49-F238E27FC236}">
                <a16:creationId xmlns="" xmlns:a16="http://schemas.microsoft.com/office/drawing/2014/main" id="{26C00BD7-D836-42AE-9767-05D82EAE7BD2}"/>
              </a:ext>
            </a:extLst>
          </p:cNvPr>
          <p:cNvSpPr>
            <a:spLocks noGrp="1"/>
          </p:cNvSpPr>
          <p:nvPr>
            <p:ph idx="1"/>
          </p:nvPr>
        </p:nvSpPr>
        <p:spPr>
          <a:xfrm>
            <a:off x="0" y="1825625"/>
            <a:ext cx="8469086" cy="4351338"/>
          </a:xfrm>
        </p:spPr>
        <p:txBody>
          <a:bodyPr>
            <a:normAutofit/>
          </a:bodyPr>
          <a:lstStyle/>
          <a:p>
            <a:pPr marL="0" indent="0">
              <a:buNone/>
            </a:pPr>
            <a:r>
              <a:rPr lang="en-US" sz="4000" b="1" u="sng" dirty="0" smtClean="0">
                <a:latin typeface="Comic Sans MS" panose="030F0702030302020204" pitchFamily="66" charset="0"/>
              </a:rPr>
              <a:t>Science </a:t>
            </a:r>
            <a:endParaRPr lang="en-US" sz="4000" b="1" u="sng" dirty="0">
              <a:latin typeface="Comic Sans MS" panose="030F0702030302020204" pitchFamily="66" charset="0"/>
            </a:endParaRPr>
          </a:p>
          <a:p>
            <a:pPr marL="0" indent="0">
              <a:buNone/>
            </a:pPr>
            <a:r>
              <a:rPr lang="en-US" sz="4000" dirty="0">
                <a:latin typeface="Comic Sans MS" panose="030F0702030302020204" pitchFamily="66" charset="0"/>
              </a:rPr>
              <a:t>Look at the picture of Cinderella’s castle. Can you create your own castle using materials of your choice? You could use sticks, blocks, or anything else that you wish. Be as creative as you can!</a:t>
            </a:r>
          </a:p>
          <a:p>
            <a:pPr marL="0" indent="0">
              <a:buNone/>
            </a:pPr>
            <a:endParaRPr lang="en-US" dirty="0">
              <a:latin typeface="Comic Sans MS" panose="030F0702030302020204" pitchFamily="66" charset="0"/>
            </a:endParaRPr>
          </a:p>
          <a:p>
            <a:pPr marL="0" indent="0">
              <a:buNone/>
            </a:pPr>
            <a:endParaRPr lang="en-US" sz="2000" dirty="0">
              <a:latin typeface="Comic Sans MS" panose="030F0702030302020204" pitchFamily="66" charset="0"/>
            </a:endParaRPr>
          </a:p>
        </p:txBody>
      </p:sp>
      <p:pic>
        <p:nvPicPr>
          <p:cNvPr id="7170" name="Picture 2" descr="Cinderella Castle - Wikipedia">
            <a:extLst>
              <a:ext uri="{FF2B5EF4-FFF2-40B4-BE49-F238E27FC236}">
                <a16:creationId xmlns="" xmlns:a16="http://schemas.microsoft.com/office/drawing/2014/main" id="{B4FD73CD-DCBF-4301-8C59-54B6847FD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3439" y="175365"/>
            <a:ext cx="3228056" cy="458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51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947BBCAF-6BC3-4D0B-B422-F922C4D3CD80}"/>
              </a:ext>
            </a:extLst>
          </p:cNvPr>
          <p:cNvSpPr>
            <a:spLocks noGrp="1"/>
          </p:cNvSpPr>
          <p:nvPr>
            <p:ph type="title"/>
          </p:nvPr>
        </p:nvSpPr>
        <p:spPr/>
        <p:txBody>
          <a:bodyPr/>
          <a:lstStyle/>
          <a:p>
            <a:r>
              <a:rPr lang="en-US" b="1" u="sng" dirty="0">
                <a:latin typeface="Comic Sans MS" panose="030F0702030302020204" pitchFamily="66" charset="0"/>
              </a:rPr>
              <a:t>HWB</a:t>
            </a:r>
          </a:p>
        </p:txBody>
      </p:sp>
      <p:sp>
        <p:nvSpPr>
          <p:cNvPr id="3" name="Content Placeholder 2">
            <a:extLst>
              <a:ext uri="{FF2B5EF4-FFF2-40B4-BE49-F238E27FC236}">
                <a16:creationId xmlns="" xmlns:a16="http://schemas.microsoft.com/office/drawing/2014/main" id="{44CAEA05-37F9-4FF1-A898-7444D982E1FF}"/>
              </a:ext>
            </a:extLst>
          </p:cNvPr>
          <p:cNvSpPr>
            <a:spLocks noGrp="1"/>
          </p:cNvSpPr>
          <p:nvPr>
            <p:ph idx="1"/>
          </p:nvPr>
        </p:nvSpPr>
        <p:spPr>
          <a:xfrm>
            <a:off x="261258" y="1825625"/>
            <a:ext cx="7600338" cy="4351338"/>
          </a:xfrm>
        </p:spPr>
        <p:txBody>
          <a:bodyPr>
            <a:normAutofit lnSpcReduction="10000"/>
          </a:bodyPr>
          <a:lstStyle/>
          <a:p>
            <a:pPr marL="0" indent="0">
              <a:buNone/>
            </a:pPr>
            <a:r>
              <a:rPr lang="en-US" sz="4000" dirty="0">
                <a:latin typeface="Comic Sans MS" panose="030F0702030302020204" pitchFamily="66" charset="0"/>
              </a:rPr>
              <a:t>Eeyore is known for being sad sometimes. What could you do when you are feeling sad to make yourself feel a bit better</a:t>
            </a:r>
            <a:r>
              <a:rPr lang="en-US" sz="4000" dirty="0" smtClean="0">
                <a:latin typeface="Comic Sans MS" panose="030F0702030302020204" pitchFamily="66" charset="0"/>
              </a:rPr>
              <a:t>?</a:t>
            </a:r>
          </a:p>
          <a:p>
            <a:pPr marL="0" indent="0">
              <a:buNone/>
            </a:pPr>
            <a:endParaRPr lang="en-US" sz="4000" dirty="0">
              <a:latin typeface="Comic Sans MS" panose="030F0702030302020204" pitchFamily="66" charset="0"/>
            </a:endParaRPr>
          </a:p>
          <a:p>
            <a:pPr marL="0" indent="0">
              <a:buNone/>
            </a:pPr>
            <a:r>
              <a:rPr lang="en-US" sz="4000" b="1" dirty="0">
                <a:latin typeface="Comic Sans MS" panose="030F0702030302020204" pitchFamily="66" charset="0"/>
              </a:rPr>
              <a:t>Extension: </a:t>
            </a:r>
            <a:r>
              <a:rPr lang="en-US" sz="4000" dirty="0">
                <a:latin typeface="Comic Sans MS" panose="030F0702030302020204" pitchFamily="66" charset="0"/>
              </a:rPr>
              <a:t>How could you help a friend who was feeling sad?</a:t>
            </a:r>
          </a:p>
          <a:p>
            <a:pPr marL="0" indent="0">
              <a:buNone/>
            </a:pPr>
            <a:endParaRPr lang="en-US" dirty="0">
              <a:latin typeface="Comic Sans MS" panose="030F0702030302020204" pitchFamily="66" charset="0"/>
            </a:endParaRPr>
          </a:p>
        </p:txBody>
      </p:sp>
      <p:pic>
        <p:nvPicPr>
          <p:cNvPr id="6146" name="Picture 2" descr="The Subtle Bravery of Eeyore in WINNIE-THE-POOH - Nerdist">
            <a:extLst>
              <a:ext uri="{FF2B5EF4-FFF2-40B4-BE49-F238E27FC236}">
                <a16:creationId xmlns="" xmlns:a16="http://schemas.microsoft.com/office/drawing/2014/main" id="{A23A6421-1AC4-4A9F-9552-3091B7878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595" y="3682652"/>
            <a:ext cx="3751793" cy="281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75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283CF391-EB21-4D10-AC6A-22F0EA7605A0}"/>
              </a:ext>
            </a:extLst>
          </p:cNvPr>
          <p:cNvSpPr>
            <a:spLocks noGrp="1"/>
          </p:cNvSpPr>
          <p:nvPr>
            <p:ph type="title"/>
          </p:nvPr>
        </p:nvSpPr>
        <p:spPr/>
        <p:txBody>
          <a:bodyPr/>
          <a:lstStyle/>
          <a:p>
            <a:r>
              <a:rPr lang="en-US" b="1" u="sng" dirty="0">
                <a:latin typeface="Comic Sans MS" panose="030F0702030302020204" pitchFamily="66" charset="0"/>
              </a:rPr>
              <a:t>Day 5</a:t>
            </a:r>
          </a:p>
        </p:txBody>
      </p:sp>
    </p:spTree>
    <p:extLst>
      <p:ext uri="{BB962C8B-B14F-4D97-AF65-F5344CB8AC3E}">
        <p14:creationId xmlns:p14="http://schemas.microsoft.com/office/powerpoint/2010/main" val="3557744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08C2E246-1F2D-4FE3-9A78-3967BEE0FE2A}"/>
              </a:ext>
            </a:extLst>
          </p:cNvPr>
          <p:cNvSpPr>
            <a:spLocks noGrp="1"/>
          </p:cNvSpPr>
          <p:nvPr>
            <p:ph type="title"/>
          </p:nvPr>
        </p:nvSpPr>
        <p:spPr/>
        <p:txBody>
          <a:bodyPr/>
          <a:lstStyle/>
          <a:p>
            <a:r>
              <a:rPr lang="en-US" b="1" u="sng" dirty="0" smtClean="0">
                <a:latin typeface="Comic Sans MS" panose="030F0702030302020204" pitchFamily="66" charset="0"/>
              </a:rPr>
              <a:t>IDL</a:t>
            </a:r>
            <a:br>
              <a:rPr lang="en-US" b="1" u="sng" dirty="0" smtClean="0">
                <a:latin typeface="Comic Sans MS" panose="030F0702030302020204" pitchFamily="66" charset="0"/>
              </a:rPr>
            </a:br>
            <a:endParaRPr lang="en-US" b="1" u="sng" dirty="0">
              <a:latin typeface="Comic Sans MS" panose="030F0702030302020204" pitchFamily="66" charset="0"/>
            </a:endParaRPr>
          </a:p>
        </p:txBody>
      </p:sp>
      <p:sp>
        <p:nvSpPr>
          <p:cNvPr id="3" name="Content Placeholder 2">
            <a:extLst>
              <a:ext uri="{FF2B5EF4-FFF2-40B4-BE49-F238E27FC236}">
                <a16:creationId xmlns="" xmlns:a16="http://schemas.microsoft.com/office/drawing/2014/main" id="{26C00BD7-D836-42AE-9767-05D82EAE7BD2}"/>
              </a:ext>
            </a:extLst>
          </p:cNvPr>
          <p:cNvSpPr>
            <a:spLocks noGrp="1"/>
          </p:cNvSpPr>
          <p:nvPr>
            <p:ph idx="1"/>
          </p:nvPr>
        </p:nvSpPr>
        <p:spPr>
          <a:xfrm>
            <a:off x="0" y="1436915"/>
            <a:ext cx="6713952" cy="5055960"/>
          </a:xfrm>
        </p:spPr>
        <p:txBody>
          <a:bodyPr>
            <a:normAutofit lnSpcReduction="10000"/>
          </a:bodyPr>
          <a:lstStyle/>
          <a:p>
            <a:pPr marL="0" indent="0">
              <a:buNone/>
            </a:pPr>
            <a:r>
              <a:rPr lang="en-US" sz="3200" dirty="0">
                <a:latin typeface="Comic Sans MS" panose="030F0702030302020204" pitchFamily="66" charset="0"/>
              </a:rPr>
              <a:t>Look at this picture from the movie ‘Moana’. </a:t>
            </a:r>
          </a:p>
          <a:p>
            <a:pPr marL="0" indent="0">
              <a:buNone/>
            </a:pPr>
            <a:r>
              <a:rPr lang="en-US" sz="3200" dirty="0">
                <a:latin typeface="Comic Sans MS" panose="030F0702030302020204" pitchFamily="66" charset="0"/>
              </a:rPr>
              <a:t>Only 1 in 1000 turtles live to be adults, they need our help! </a:t>
            </a:r>
          </a:p>
          <a:p>
            <a:pPr marL="0" indent="0">
              <a:buNone/>
            </a:pPr>
            <a:r>
              <a:rPr lang="en-US" sz="3200" dirty="0">
                <a:latin typeface="Comic Sans MS" panose="030F0702030302020204" pitchFamily="66" charset="0"/>
              </a:rPr>
              <a:t>Can you help the baby turtle to get to the sea by pointing out all of the obstacles. </a:t>
            </a:r>
          </a:p>
          <a:p>
            <a:pPr marL="0" indent="0">
              <a:buNone/>
            </a:pPr>
            <a:r>
              <a:rPr lang="en-US" sz="3200" dirty="0">
                <a:latin typeface="Comic Sans MS" panose="030F0702030302020204" pitchFamily="66" charset="0"/>
              </a:rPr>
              <a:t>What do humans need to do when they are on the beach to keep turtles safe</a:t>
            </a:r>
            <a:r>
              <a:rPr lang="en-US" sz="3200" dirty="0" smtClean="0">
                <a:latin typeface="Comic Sans MS" panose="030F0702030302020204" pitchFamily="66" charset="0"/>
              </a:rPr>
              <a:t>? Talk to someone at home about this </a:t>
            </a:r>
            <a:endParaRPr lang="en-US" sz="3200" dirty="0">
              <a:latin typeface="Comic Sans MS" panose="030F0702030302020204" pitchFamily="66" charset="0"/>
            </a:endParaRPr>
          </a:p>
          <a:p>
            <a:pPr marL="0" indent="0">
              <a:buNone/>
            </a:pPr>
            <a:endParaRPr lang="en-US" sz="2400" dirty="0">
              <a:latin typeface="Comic Sans MS" panose="030F0702030302020204" pitchFamily="66" charset="0"/>
            </a:endParaRPr>
          </a:p>
        </p:txBody>
      </p:sp>
      <p:pic>
        <p:nvPicPr>
          <p:cNvPr id="4" name="Picture 3">
            <a:extLst>
              <a:ext uri="{FF2B5EF4-FFF2-40B4-BE49-F238E27FC236}">
                <a16:creationId xmlns="" xmlns:a16="http://schemas.microsoft.com/office/drawing/2014/main" id="{C89495A5-80DE-48A6-9BDD-0B2DB5078154}"/>
              </a:ext>
            </a:extLst>
          </p:cNvPr>
          <p:cNvPicPr>
            <a:picLocks noChangeAspect="1"/>
          </p:cNvPicPr>
          <p:nvPr/>
        </p:nvPicPr>
        <p:blipFill rotWithShape="1">
          <a:blip r:embed="rId3"/>
          <a:srcRect l="30692" t="13315" r="31808" b="-24"/>
          <a:stretch/>
        </p:blipFill>
        <p:spPr>
          <a:xfrm>
            <a:off x="6713952" y="90814"/>
            <a:ext cx="5135670" cy="6676371"/>
          </a:xfrm>
          <a:prstGeom prst="rect">
            <a:avLst/>
          </a:prstGeom>
        </p:spPr>
      </p:pic>
    </p:spTree>
    <p:extLst>
      <p:ext uri="{BB962C8B-B14F-4D97-AF65-F5344CB8AC3E}">
        <p14:creationId xmlns:p14="http://schemas.microsoft.com/office/powerpoint/2010/main" val="3660334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358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E424FFF2-4D15-4609-92A3-B040B4A9B1C7}"/>
              </a:ext>
            </a:extLst>
          </p:cNvPr>
          <p:cNvSpPr>
            <a:spLocks noGrp="1"/>
          </p:cNvSpPr>
          <p:nvPr>
            <p:ph type="title"/>
          </p:nvPr>
        </p:nvSpPr>
        <p:spPr/>
        <p:txBody>
          <a:bodyPr/>
          <a:lstStyle/>
          <a:p>
            <a:r>
              <a:rPr lang="en-US" b="1" u="sng" dirty="0">
                <a:latin typeface="Comic Sans MS" panose="030F0702030302020204" pitchFamily="66" charset="0"/>
              </a:rPr>
              <a:t>Reading</a:t>
            </a:r>
          </a:p>
        </p:txBody>
      </p:sp>
      <p:sp>
        <p:nvSpPr>
          <p:cNvPr id="3" name="Content Placeholder 2">
            <a:extLst>
              <a:ext uri="{FF2B5EF4-FFF2-40B4-BE49-F238E27FC236}">
                <a16:creationId xmlns="" xmlns:a16="http://schemas.microsoft.com/office/drawing/2014/main" id="{64F42FDF-B426-486D-8CF3-73AEBF19F399}"/>
              </a:ext>
            </a:extLst>
          </p:cNvPr>
          <p:cNvSpPr>
            <a:spLocks noGrp="1"/>
          </p:cNvSpPr>
          <p:nvPr>
            <p:ph idx="1"/>
          </p:nvPr>
        </p:nvSpPr>
        <p:spPr>
          <a:xfrm>
            <a:off x="174171" y="1825625"/>
            <a:ext cx="12017829" cy="4667250"/>
          </a:xfrm>
        </p:spPr>
        <p:txBody>
          <a:bodyPr>
            <a:normAutofit fontScale="92500" lnSpcReduction="10000"/>
          </a:bodyPr>
          <a:lstStyle/>
          <a:p>
            <a:pPr marL="0" indent="0">
              <a:buNone/>
            </a:pPr>
            <a:r>
              <a:rPr lang="en-US" sz="3600" dirty="0">
                <a:latin typeface="Comic Sans MS" panose="030F0702030302020204" pitchFamily="66" charset="0"/>
              </a:rPr>
              <a:t>Watch the clip from ‘Moana’ and answer the questions</a:t>
            </a:r>
            <a:r>
              <a:rPr lang="en-US" sz="3600" dirty="0" smtClean="0">
                <a:latin typeface="Comic Sans MS" panose="030F0702030302020204" pitchFamily="66" charset="0"/>
              </a:rPr>
              <a:t>:</a:t>
            </a:r>
          </a:p>
          <a:p>
            <a:pPr marL="0" indent="0">
              <a:buNone/>
            </a:pPr>
            <a:r>
              <a:rPr lang="en-US" sz="3600" dirty="0" smtClean="0">
                <a:solidFill>
                  <a:srgbClr val="00B050"/>
                </a:solidFill>
                <a:latin typeface="Comic Sans MS" panose="030F0702030302020204" pitchFamily="66" charset="0"/>
                <a:hlinkClick r:id="rId3"/>
              </a:rPr>
              <a:t>https</a:t>
            </a:r>
            <a:r>
              <a:rPr lang="en-US" sz="3600" dirty="0">
                <a:solidFill>
                  <a:srgbClr val="00B050"/>
                </a:solidFill>
                <a:latin typeface="Comic Sans MS" panose="030F0702030302020204" pitchFamily="66" charset="0"/>
                <a:hlinkClick r:id="rId3"/>
              </a:rPr>
              <a:t>://www.youtube.com/watch?v=KGqBfyQFG_g</a:t>
            </a:r>
            <a:endParaRPr lang="en-US" sz="3600" dirty="0">
              <a:solidFill>
                <a:srgbClr val="00B050"/>
              </a:solidFill>
              <a:latin typeface="Comic Sans MS" panose="030F0702030302020204" pitchFamily="66" charset="0"/>
            </a:endParaRPr>
          </a:p>
          <a:p>
            <a:pPr marL="0" indent="0">
              <a:buNone/>
            </a:pPr>
            <a:r>
              <a:rPr lang="en-US" sz="3600" dirty="0">
                <a:latin typeface="Comic Sans MS" panose="030F0702030302020204" pitchFamily="66" charset="0"/>
              </a:rPr>
              <a:t>What did Moana find on the beach?</a:t>
            </a:r>
          </a:p>
          <a:p>
            <a:pPr marL="0" indent="0">
              <a:buNone/>
            </a:pPr>
            <a:r>
              <a:rPr lang="en-US" sz="3600" dirty="0">
                <a:latin typeface="Comic Sans MS" panose="030F0702030302020204" pitchFamily="66" charset="0"/>
              </a:rPr>
              <a:t>Where did the turtle go?</a:t>
            </a:r>
          </a:p>
          <a:p>
            <a:pPr marL="0" indent="0">
              <a:buNone/>
            </a:pPr>
            <a:r>
              <a:rPr lang="en-US" sz="3600" dirty="0">
                <a:latin typeface="Comic Sans MS" panose="030F0702030302020204" pitchFamily="66" charset="0"/>
              </a:rPr>
              <a:t>Why did Moana want to go back to the beach?</a:t>
            </a:r>
          </a:p>
          <a:p>
            <a:pPr marL="0" indent="0">
              <a:buNone/>
            </a:pPr>
            <a:r>
              <a:rPr lang="en-US" sz="3600" b="1" dirty="0" smtClean="0">
                <a:latin typeface="Comic Sans MS" panose="030F0702030302020204" pitchFamily="66" charset="0"/>
              </a:rPr>
              <a:t>Challenge:</a:t>
            </a:r>
            <a:r>
              <a:rPr lang="en-US" sz="3600" dirty="0" smtClean="0">
                <a:latin typeface="Comic Sans MS" panose="030F0702030302020204" pitchFamily="66" charset="0"/>
              </a:rPr>
              <a:t> You </a:t>
            </a:r>
            <a:r>
              <a:rPr lang="en-US" sz="3600" dirty="0">
                <a:latin typeface="Comic Sans MS" panose="030F0702030302020204" pitchFamily="66" charset="0"/>
              </a:rPr>
              <a:t>could think of a question to ask somebody else, to check that they were watching carefully!</a:t>
            </a:r>
          </a:p>
          <a:p>
            <a:pPr marL="0" indent="0">
              <a:buNone/>
            </a:pPr>
            <a:endParaRPr lang="en-US" dirty="0">
              <a:latin typeface="Comic Sans MS" panose="030F0702030302020204" pitchFamily="66" charset="0"/>
            </a:endParaRPr>
          </a:p>
          <a:p>
            <a:pPr marL="0" indent="0">
              <a:buNone/>
            </a:pPr>
            <a:r>
              <a:rPr lang="en-GB" sz="2100" dirty="0">
                <a:latin typeface="Comic Sans MS" panose="030F0702030302020204" pitchFamily="66" charset="0"/>
              </a:rPr>
              <a:t> </a:t>
            </a:r>
            <a:endParaRPr lang="en-US" sz="2100" dirty="0">
              <a:latin typeface="Comic Sans MS" panose="030F0702030302020204" pitchFamily="66" charset="0"/>
            </a:endParaRPr>
          </a:p>
        </p:txBody>
      </p:sp>
    </p:spTree>
    <p:extLst>
      <p:ext uri="{BB962C8B-B14F-4D97-AF65-F5344CB8AC3E}">
        <p14:creationId xmlns:p14="http://schemas.microsoft.com/office/powerpoint/2010/main" val="1737122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358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A1F06925-674F-4065-BF4D-2067F9676E78}"/>
              </a:ext>
            </a:extLst>
          </p:cNvPr>
          <p:cNvSpPr>
            <a:spLocks noGrp="1"/>
          </p:cNvSpPr>
          <p:nvPr>
            <p:ph type="title"/>
          </p:nvPr>
        </p:nvSpPr>
        <p:spPr/>
        <p:txBody>
          <a:bodyPr/>
          <a:lstStyle/>
          <a:p>
            <a:r>
              <a:rPr lang="en-US" b="1" u="sng" dirty="0">
                <a:latin typeface="Comic Sans MS" panose="030F0702030302020204" pitchFamily="66" charset="0"/>
              </a:rPr>
              <a:t>Writing</a:t>
            </a:r>
          </a:p>
        </p:txBody>
      </p:sp>
      <p:sp>
        <p:nvSpPr>
          <p:cNvPr id="3" name="Content Placeholder 2">
            <a:extLst>
              <a:ext uri="{FF2B5EF4-FFF2-40B4-BE49-F238E27FC236}">
                <a16:creationId xmlns="" xmlns:a16="http://schemas.microsoft.com/office/drawing/2014/main" id="{76EB1D26-4F43-492A-BE67-5C5DA8CA7A1A}"/>
              </a:ext>
            </a:extLst>
          </p:cNvPr>
          <p:cNvSpPr>
            <a:spLocks noGrp="1"/>
          </p:cNvSpPr>
          <p:nvPr>
            <p:ph idx="1"/>
          </p:nvPr>
        </p:nvSpPr>
        <p:spPr/>
        <p:txBody>
          <a:bodyPr>
            <a:normAutofit fontScale="85000" lnSpcReduction="10000"/>
          </a:bodyPr>
          <a:lstStyle/>
          <a:p>
            <a:pPr marL="0" indent="0">
              <a:buNone/>
            </a:pPr>
            <a:r>
              <a:rPr lang="en-US" sz="3900" dirty="0">
                <a:latin typeface="Comic Sans MS" panose="030F0702030302020204" pitchFamily="66" charset="0"/>
              </a:rPr>
              <a:t>Enjoy the Toy Story ride. </a:t>
            </a:r>
            <a:r>
              <a:rPr lang="en-US" sz="3900" b="1" dirty="0">
                <a:latin typeface="Comic Sans MS" panose="030F0702030302020204" pitchFamily="66" charset="0"/>
                <a:hlinkClick r:id="rId3"/>
              </a:rPr>
              <a:t>https://www.youtube.com/watch?v=_oqkZbkZ6gg</a:t>
            </a:r>
            <a:endParaRPr lang="en-US" sz="3900" b="1" dirty="0">
              <a:latin typeface="Comic Sans MS" panose="030F0702030302020204" pitchFamily="66" charset="0"/>
            </a:endParaRPr>
          </a:p>
          <a:p>
            <a:pPr marL="0" indent="0">
              <a:buNone/>
            </a:pPr>
            <a:r>
              <a:rPr lang="en-US" sz="3900" dirty="0">
                <a:latin typeface="Comic Sans MS" panose="030F0702030302020204" pitchFamily="66" charset="0"/>
              </a:rPr>
              <a:t>The Toy Story characters are all very good friends</a:t>
            </a:r>
            <a:r>
              <a:rPr lang="en-US" sz="3900" dirty="0" smtClean="0">
                <a:latin typeface="Comic Sans MS" panose="030F0702030302020204" pitchFamily="66" charset="0"/>
              </a:rPr>
              <a:t>.</a:t>
            </a:r>
          </a:p>
          <a:p>
            <a:pPr marL="0" indent="0">
              <a:buNone/>
            </a:pPr>
            <a:r>
              <a:rPr lang="en-US" sz="3900" dirty="0" smtClean="0">
                <a:latin typeface="Comic Sans MS" panose="030F0702030302020204" pitchFamily="66" charset="0"/>
              </a:rPr>
              <a:t> </a:t>
            </a:r>
          </a:p>
          <a:p>
            <a:pPr marL="0" indent="0">
              <a:buNone/>
            </a:pPr>
            <a:r>
              <a:rPr lang="en-US" sz="3900" dirty="0" smtClean="0">
                <a:latin typeface="Comic Sans MS" panose="030F0702030302020204" pitchFamily="66" charset="0"/>
              </a:rPr>
              <a:t>Can </a:t>
            </a:r>
            <a:r>
              <a:rPr lang="en-US" sz="3900" dirty="0">
                <a:latin typeface="Comic Sans MS" panose="030F0702030302020204" pitchFamily="66" charset="0"/>
              </a:rPr>
              <a:t>you write a letter to one of your friends? You might want to tell them a piece of news, or what you enjoy doing with them.</a:t>
            </a:r>
          </a:p>
          <a:p>
            <a:pPr marL="0" indent="0">
              <a:buNone/>
            </a:pPr>
            <a:endParaRPr lang="en-US" dirty="0">
              <a:latin typeface="Comic Sans MS" panose="030F0702030302020204" pitchFamily="66" charset="0"/>
            </a:endParaRPr>
          </a:p>
          <a:p>
            <a:pPr marL="0" indent="0">
              <a:buNone/>
            </a:pPr>
            <a:r>
              <a:rPr lang="en-GB" sz="2000" dirty="0">
                <a:latin typeface="Comic Sans MS" panose="030F0702030302020204" pitchFamily="66" charset="0"/>
              </a:rPr>
              <a:t> </a:t>
            </a:r>
            <a:endParaRPr lang="en-US" sz="2000" dirty="0">
              <a:latin typeface="Comic Sans MS" panose="030F0702030302020204" pitchFamily="66" charset="0"/>
            </a:endParaRPr>
          </a:p>
        </p:txBody>
      </p:sp>
    </p:spTree>
    <p:extLst>
      <p:ext uri="{BB962C8B-B14F-4D97-AF65-F5344CB8AC3E}">
        <p14:creationId xmlns:p14="http://schemas.microsoft.com/office/powerpoint/2010/main" val="2352466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1AE51BAE-E69C-48CA-A00B-BD48EC3B1C50}"/>
              </a:ext>
            </a:extLst>
          </p:cNvPr>
          <p:cNvSpPr>
            <a:spLocks noGrp="1"/>
          </p:cNvSpPr>
          <p:nvPr>
            <p:ph type="title"/>
          </p:nvPr>
        </p:nvSpPr>
        <p:spPr/>
        <p:txBody>
          <a:bodyPr/>
          <a:lstStyle/>
          <a:p>
            <a:r>
              <a:rPr lang="en-US" b="1" u="sng" dirty="0">
                <a:latin typeface="Comic Sans MS" panose="030F0702030302020204" pitchFamily="66" charset="0"/>
              </a:rPr>
              <a:t>Numeracy</a:t>
            </a:r>
          </a:p>
        </p:txBody>
      </p:sp>
      <p:sp>
        <p:nvSpPr>
          <p:cNvPr id="3" name="Content Placeholder 2">
            <a:extLst>
              <a:ext uri="{FF2B5EF4-FFF2-40B4-BE49-F238E27FC236}">
                <a16:creationId xmlns="" xmlns:a16="http://schemas.microsoft.com/office/drawing/2014/main" id="{03D21FA1-7732-4FFC-88A5-B6C275EA5D1F}"/>
              </a:ext>
            </a:extLst>
          </p:cNvPr>
          <p:cNvSpPr>
            <a:spLocks noGrp="1"/>
          </p:cNvSpPr>
          <p:nvPr>
            <p:ph idx="1"/>
          </p:nvPr>
        </p:nvSpPr>
        <p:spPr>
          <a:xfrm>
            <a:off x="206327" y="1690689"/>
            <a:ext cx="10515600" cy="4802186"/>
          </a:xfrm>
        </p:spPr>
        <p:txBody>
          <a:bodyPr>
            <a:normAutofit lnSpcReduction="10000"/>
          </a:bodyPr>
          <a:lstStyle/>
          <a:p>
            <a:pPr marL="0" indent="0">
              <a:buNone/>
            </a:pPr>
            <a:r>
              <a:rPr lang="en-US" dirty="0">
                <a:latin typeface="Comic Sans MS" panose="030F0702030302020204" pitchFamily="66" charset="0"/>
              </a:rPr>
              <a:t>To go on today’s the rides you must be taller than:</a:t>
            </a:r>
          </a:p>
          <a:p>
            <a:pPr>
              <a:buFontTx/>
              <a:buChar char="-"/>
            </a:pPr>
            <a:r>
              <a:rPr lang="en-US" dirty="0">
                <a:latin typeface="Comic Sans MS" panose="030F0702030302020204" pitchFamily="66" charset="0"/>
              </a:rPr>
              <a:t>6 pieces of cutlery</a:t>
            </a:r>
          </a:p>
          <a:p>
            <a:pPr>
              <a:buFontTx/>
              <a:buChar char="-"/>
            </a:pPr>
            <a:r>
              <a:rPr lang="en-US" dirty="0">
                <a:latin typeface="Comic Sans MS" panose="030F0702030302020204" pitchFamily="66" charset="0"/>
              </a:rPr>
              <a:t>6 of your own shoes/socks</a:t>
            </a:r>
          </a:p>
          <a:p>
            <a:pPr>
              <a:buFontTx/>
              <a:buChar char="-"/>
            </a:pPr>
            <a:r>
              <a:rPr lang="en-US" dirty="0">
                <a:latin typeface="Comic Sans MS" panose="030F0702030302020204" pitchFamily="66" charset="0"/>
              </a:rPr>
              <a:t>3 books </a:t>
            </a:r>
          </a:p>
          <a:p>
            <a:pPr>
              <a:buFontTx/>
              <a:buChar char="-"/>
            </a:pPr>
            <a:r>
              <a:rPr lang="en-US" dirty="0">
                <a:latin typeface="Comic Sans MS" panose="030F0702030302020204" pitchFamily="66" charset="0"/>
              </a:rPr>
              <a:t>15 blades of grass</a:t>
            </a:r>
          </a:p>
          <a:p>
            <a:pPr marL="0" indent="0">
              <a:buNone/>
            </a:pPr>
            <a:r>
              <a:rPr lang="en-US" dirty="0">
                <a:latin typeface="Comic Sans MS" panose="030F0702030302020204" pitchFamily="66" charset="0"/>
              </a:rPr>
              <a:t>Estimate and then measure whether you are tall enough to ride!</a:t>
            </a:r>
          </a:p>
          <a:p>
            <a:pPr marL="0" indent="0">
              <a:buNone/>
            </a:pPr>
            <a:r>
              <a:rPr lang="en-US" b="1" dirty="0" smtClean="0">
                <a:latin typeface="Comic Sans MS" panose="030F0702030302020204" pitchFamily="66" charset="0"/>
              </a:rPr>
              <a:t>Extension: </a:t>
            </a:r>
            <a:r>
              <a:rPr lang="en-US" dirty="0">
                <a:latin typeface="Comic Sans MS" panose="030F0702030302020204" pitchFamily="66" charset="0"/>
              </a:rPr>
              <a:t>If you have a measuring tape/ruler, you could measure how tall you are. Can you find 3 things that are taller and 3 things that are shorter than you. Measure the height of each thing.</a:t>
            </a:r>
          </a:p>
          <a:p>
            <a:pPr marL="0" indent="0">
              <a:buNone/>
            </a:pPr>
            <a:endParaRPr lang="en-US" dirty="0"/>
          </a:p>
        </p:txBody>
      </p:sp>
      <p:pic>
        <p:nvPicPr>
          <p:cNvPr id="4098" name="Picture 2" descr="Height Requirements at Disney World - Disney Tourist Blog">
            <a:extLst>
              <a:ext uri="{FF2B5EF4-FFF2-40B4-BE49-F238E27FC236}">
                <a16:creationId xmlns="" xmlns:a16="http://schemas.microsoft.com/office/drawing/2014/main" id="{E10951CF-1CB6-4138-ACD4-CB644B2F1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585" y="189254"/>
            <a:ext cx="3205088" cy="372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32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947BBCAF-6BC3-4D0B-B422-F922C4D3CD80}"/>
              </a:ext>
            </a:extLst>
          </p:cNvPr>
          <p:cNvSpPr>
            <a:spLocks noGrp="1"/>
          </p:cNvSpPr>
          <p:nvPr>
            <p:ph type="title"/>
          </p:nvPr>
        </p:nvSpPr>
        <p:spPr/>
        <p:txBody>
          <a:bodyPr/>
          <a:lstStyle/>
          <a:p>
            <a:r>
              <a:rPr lang="en-US" b="1" u="sng" dirty="0">
                <a:latin typeface="Comic Sans MS" panose="030F0702030302020204" pitchFamily="66" charset="0"/>
              </a:rPr>
              <a:t>HWB</a:t>
            </a:r>
          </a:p>
        </p:txBody>
      </p:sp>
      <p:sp>
        <p:nvSpPr>
          <p:cNvPr id="3" name="Content Placeholder 2">
            <a:extLst>
              <a:ext uri="{FF2B5EF4-FFF2-40B4-BE49-F238E27FC236}">
                <a16:creationId xmlns="" xmlns:a16="http://schemas.microsoft.com/office/drawing/2014/main" id="{44CAEA05-37F9-4FF1-A898-7444D982E1FF}"/>
              </a:ext>
            </a:extLst>
          </p:cNvPr>
          <p:cNvSpPr>
            <a:spLocks noGrp="1"/>
          </p:cNvSpPr>
          <p:nvPr>
            <p:ph idx="1"/>
          </p:nvPr>
        </p:nvSpPr>
        <p:spPr/>
        <p:txBody>
          <a:bodyPr/>
          <a:lstStyle/>
          <a:p>
            <a:pPr marL="0" indent="0">
              <a:buNone/>
            </a:pPr>
            <a:r>
              <a:rPr lang="en-US" sz="4400" dirty="0">
                <a:latin typeface="Comic Sans MS" panose="030F0702030302020204" pitchFamily="66" charset="0"/>
              </a:rPr>
              <a:t>Watch the video of the parade. Can you join in with any of the dancing?</a:t>
            </a:r>
          </a:p>
          <a:p>
            <a:pPr marL="0" indent="0">
              <a:buNone/>
            </a:pPr>
            <a:endParaRPr lang="en-US" sz="4400" dirty="0">
              <a:latin typeface="Comic Sans MS" panose="030F0702030302020204" pitchFamily="66" charset="0"/>
            </a:endParaRPr>
          </a:p>
          <a:p>
            <a:pPr marL="0" indent="0">
              <a:buNone/>
            </a:pPr>
            <a:r>
              <a:rPr lang="en-US" sz="3200" dirty="0">
                <a:latin typeface="Comic Sans MS" panose="030F0702030302020204" pitchFamily="66" charset="0"/>
                <a:hlinkClick r:id="rId4"/>
              </a:rPr>
              <a:t>https://www.youtube.com/watch?v=rR-KP8KH1Ng</a:t>
            </a:r>
            <a:endParaRPr lang="en-US" sz="3200" dirty="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825501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E87E1028-CEC4-4CE1-9786-2A33464B0024}"/>
              </a:ext>
            </a:extLst>
          </p:cNvPr>
          <p:cNvGrpSpPr/>
          <p:nvPr/>
        </p:nvGrpSpPr>
        <p:grpSpPr>
          <a:xfrm>
            <a:off x="1809433" y="643466"/>
            <a:ext cx="8573134" cy="5571067"/>
            <a:chOff x="0" y="2914650"/>
            <a:chExt cx="5915025" cy="3943350"/>
          </a:xfrm>
        </p:grpSpPr>
        <p:pic>
          <p:nvPicPr>
            <p:cNvPr id="1040" name="Picture 16" descr="Mickey turns 90, and the Disney marketing machine celebrates ...">
              <a:extLst>
                <a:ext uri="{FF2B5EF4-FFF2-40B4-BE49-F238E27FC236}">
                  <a16:creationId xmlns="" xmlns:a16="http://schemas.microsoft.com/office/drawing/2014/main" id="{D2C9DEFE-464C-4C26-A8F2-071C052C2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 xmlns:a16="http://schemas.microsoft.com/office/drawing/2014/main" id="{66D821B0-4F83-4C29-8AFC-28484FD89CA7}"/>
                </a:ext>
              </a:extLst>
            </p:cNvPr>
            <p:cNvSpPr/>
            <p:nvPr/>
          </p:nvSpPr>
          <p:spPr>
            <a:xfrm>
              <a:off x="2957512" y="3942203"/>
              <a:ext cx="851770" cy="8517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7A274A9F-3383-455A-8FD0-A01CEBBAB8CA}"/>
              </a:ext>
            </a:extLst>
          </p:cNvPr>
          <p:cNvSpPr txBox="1"/>
          <p:nvPr/>
        </p:nvSpPr>
        <p:spPr>
          <a:xfrm>
            <a:off x="-1" y="0"/>
            <a:ext cx="11604171" cy="369332"/>
          </a:xfrm>
          <a:prstGeom prst="rect">
            <a:avLst/>
          </a:prstGeom>
          <a:noFill/>
        </p:spPr>
        <p:txBody>
          <a:bodyPr wrap="square" rtlCol="0">
            <a:spAutoFit/>
          </a:bodyPr>
          <a:lstStyle/>
          <a:p>
            <a:r>
              <a:rPr lang="en-GB" dirty="0"/>
              <a:t>Create a souvenir photo! Take a close photo of your face and add it to the template as your souvenir! </a:t>
            </a:r>
            <a:endParaRPr lang="en-US" dirty="0"/>
          </a:p>
        </p:txBody>
      </p:sp>
    </p:spTree>
    <p:extLst>
      <p:ext uri="{BB962C8B-B14F-4D97-AF65-F5344CB8AC3E}">
        <p14:creationId xmlns:p14="http://schemas.microsoft.com/office/powerpoint/2010/main" val="1926822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4A8F80-E227-4C86-9683-01C4E3D1929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123293B-12D5-4547-ACA5-F04E163EA637}"/>
              </a:ext>
            </a:extLst>
          </p:cNvPr>
          <p:cNvSpPr>
            <a:spLocks noGrp="1"/>
          </p:cNvSpPr>
          <p:nvPr>
            <p:ph idx="1"/>
          </p:nvPr>
        </p:nvSpPr>
        <p:spPr/>
        <p:txBody>
          <a:bodyPr/>
          <a:lstStyle/>
          <a:p>
            <a:endParaRPr lang="en-US"/>
          </a:p>
        </p:txBody>
      </p:sp>
      <p:grpSp>
        <p:nvGrpSpPr>
          <p:cNvPr id="4" name="Group 3">
            <a:extLst>
              <a:ext uri="{FF2B5EF4-FFF2-40B4-BE49-F238E27FC236}">
                <a16:creationId xmlns="" xmlns:a16="http://schemas.microsoft.com/office/drawing/2014/main" id="{42B60530-6ED4-422A-9285-12C7698DD2AD}"/>
              </a:ext>
            </a:extLst>
          </p:cNvPr>
          <p:cNvGrpSpPr/>
          <p:nvPr/>
        </p:nvGrpSpPr>
        <p:grpSpPr>
          <a:xfrm>
            <a:off x="998806" y="0"/>
            <a:ext cx="10194387" cy="6858000"/>
            <a:chOff x="6276975" y="2914650"/>
            <a:chExt cx="5915025" cy="3943350"/>
          </a:xfrm>
        </p:grpSpPr>
        <p:pic>
          <p:nvPicPr>
            <p:cNvPr id="5" name="Picture 16" descr="Mickey turns 90, and the Disney marketing machine celebrates ...">
              <a:extLst>
                <a:ext uri="{FF2B5EF4-FFF2-40B4-BE49-F238E27FC236}">
                  <a16:creationId xmlns="" xmlns:a16="http://schemas.microsoft.com/office/drawing/2014/main" id="{E5933D5F-2E74-4FC4-A2E1-7731E9FAE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 xmlns:a16="http://schemas.microsoft.com/office/drawing/2014/main" id="{ABFC9C8A-097A-4585-8B83-56EE6A166059}"/>
                </a:ext>
              </a:extLst>
            </p:cNvPr>
            <p:cNvSpPr/>
            <p:nvPr/>
          </p:nvSpPr>
          <p:spPr>
            <a:xfrm>
              <a:off x="10611925" y="3932445"/>
              <a:ext cx="977030" cy="8893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932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EB8B6FA-FF15-485F-8017-3480F39C44CC}"/>
              </a:ext>
            </a:extLst>
          </p:cNvPr>
          <p:cNvGrpSpPr/>
          <p:nvPr/>
        </p:nvGrpSpPr>
        <p:grpSpPr>
          <a:xfrm rot="16200000">
            <a:off x="4222474" y="-1348646"/>
            <a:ext cx="6583679" cy="9506056"/>
            <a:chOff x="8736715" y="2386316"/>
            <a:chExt cx="3248025" cy="4286250"/>
          </a:xfrm>
        </p:grpSpPr>
        <p:pic>
          <p:nvPicPr>
            <p:cNvPr id="8" name="Picture 7">
              <a:extLst>
                <a:ext uri="{FF2B5EF4-FFF2-40B4-BE49-F238E27FC236}">
                  <a16:creationId xmlns="" xmlns:a16="http://schemas.microsoft.com/office/drawing/2014/main" id="{9EB7E0B8-CC2D-4367-85F6-06F52FC4A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71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 xmlns:a16="http://schemas.microsoft.com/office/drawing/2014/main" id="{CF692313-4B32-48F2-805E-A96F243D46CE}"/>
                </a:ext>
              </a:extLst>
            </p:cNvPr>
            <p:cNvSpPr/>
            <p:nvPr/>
          </p:nvSpPr>
          <p:spPr>
            <a:xfrm>
              <a:off x="10722279" y="2781670"/>
              <a:ext cx="631521" cy="87525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020986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1E4A86E-E3C8-4470-9364-DE6AC3C0F5E9}"/>
              </a:ext>
            </a:extLst>
          </p:cNvPr>
          <p:cNvGrpSpPr/>
          <p:nvPr/>
        </p:nvGrpSpPr>
        <p:grpSpPr>
          <a:xfrm rot="16200000">
            <a:off x="4588406" y="-814246"/>
            <a:ext cx="6858001" cy="8486490"/>
            <a:chOff x="5309705" y="2386316"/>
            <a:chExt cx="3248025" cy="4286250"/>
          </a:xfrm>
        </p:grpSpPr>
        <p:pic>
          <p:nvPicPr>
            <p:cNvPr id="5" name="Picture 12">
              <a:extLst>
                <a:ext uri="{FF2B5EF4-FFF2-40B4-BE49-F238E27FC236}">
                  <a16:creationId xmlns="" xmlns:a16="http://schemas.microsoft.com/office/drawing/2014/main" id="{D20B18BB-3B73-4BF1-9CAA-1D2FAE0B3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70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9A76DBAA-0696-4A49-A2A6-11A3109DFC5D}"/>
                </a:ext>
              </a:extLst>
            </p:cNvPr>
            <p:cNvSpPr/>
            <p:nvPr/>
          </p:nvSpPr>
          <p:spPr>
            <a:xfrm>
              <a:off x="6187857" y="3147164"/>
              <a:ext cx="501041" cy="563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629175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3404AF9-4464-4F7C-A53A-4FAD53F62E68}"/>
              </a:ext>
            </a:extLst>
          </p:cNvPr>
          <p:cNvGrpSpPr/>
          <p:nvPr/>
        </p:nvGrpSpPr>
        <p:grpSpPr>
          <a:xfrm>
            <a:off x="1491176" y="-2"/>
            <a:ext cx="9533206" cy="6858002"/>
            <a:chOff x="6096000" y="-2"/>
            <a:chExt cx="6096000" cy="4476409"/>
          </a:xfrm>
        </p:grpSpPr>
        <p:pic>
          <p:nvPicPr>
            <p:cNvPr id="11" name="Picture 10" descr="Moana and Maui | Children's Puzzles | Jigsaw Puzzles | Products ...">
              <a:extLst>
                <a:ext uri="{FF2B5EF4-FFF2-40B4-BE49-F238E27FC236}">
                  <a16:creationId xmlns="" xmlns:a16="http://schemas.microsoft.com/office/drawing/2014/main" id="{862424E5-0B91-4BEF-A974-E4DAA2C46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 xmlns:a16="http://schemas.microsoft.com/office/drawing/2014/main" id="{A6AB340F-7D8F-4F51-A650-7B30DDD66D73}"/>
                </a:ext>
              </a:extLst>
            </p:cNvPr>
            <p:cNvSpPr/>
            <p:nvPr/>
          </p:nvSpPr>
          <p:spPr>
            <a:xfrm>
              <a:off x="8166971" y="1326378"/>
              <a:ext cx="692496"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69873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B11FE1A-2E72-44CF-B028-8AE7A2FA62F7}"/>
              </a:ext>
            </a:extLst>
          </p:cNvPr>
          <p:cNvGrpSpPr/>
          <p:nvPr/>
        </p:nvGrpSpPr>
        <p:grpSpPr>
          <a:xfrm>
            <a:off x="1087901" y="0"/>
            <a:ext cx="10016197" cy="6756444"/>
            <a:chOff x="0" y="-2"/>
            <a:chExt cx="6096000" cy="4476409"/>
          </a:xfrm>
        </p:grpSpPr>
        <p:pic>
          <p:nvPicPr>
            <p:cNvPr id="1034" name="Picture 10" descr="Moana and Maui | Children's Puzzles | Jigsaw Puzzles | Products ...">
              <a:extLst>
                <a:ext uri="{FF2B5EF4-FFF2-40B4-BE49-F238E27FC236}">
                  <a16:creationId xmlns="" xmlns:a16="http://schemas.microsoft.com/office/drawing/2014/main" id="{6D5485E1-74B5-431C-84A9-5B8FA642D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 xmlns:a16="http://schemas.microsoft.com/office/drawing/2014/main" id="{5208A3ED-86E4-46CD-AFDD-630213787724}"/>
                </a:ext>
              </a:extLst>
            </p:cNvPr>
            <p:cNvSpPr/>
            <p:nvPr/>
          </p:nvSpPr>
          <p:spPr>
            <a:xfrm>
              <a:off x="4446740" y="171895"/>
              <a:ext cx="569067"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45730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5400" b="1" dirty="0" smtClean="0">
                <a:latin typeface="Comic Sans MS" panose="030F0702030302020204" pitchFamily="66" charset="0"/>
              </a:rPr>
              <a:t>The End… </a:t>
            </a:r>
            <a:endParaRPr lang="en-GB" sz="5400" b="1" dirty="0">
              <a:latin typeface="Comic Sans MS" panose="030F0702030302020204" pitchFamily="66" charset="0"/>
            </a:endParaRPr>
          </a:p>
        </p:txBody>
      </p:sp>
      <p:sp>
        <p:nvSpPr>
          <p:cNvPr id="3" name="Content Placeholder 2"/>
          <p:cNvSpPr>
            <a:spLocks noGrp="1"/>
          </p:cNvSpPr>
          <p:nvPr>
            <p:ph idx="1"/>
          </p:nvPr>
        </p:nvSpPr>
        <p:spPr/>
        <p:txBody>
          <a:bodyPr>
            <a:noAutofit/>
          </a:bodyPr>
          <a:lstStyle/>
          <a:p>
            <a:pPr marL="0" indent="0" algn="ctr">
              <a:buNone/>
            </a:pPr>
            <a:r>
              <a:rPr lang="en-GB" sz="3200" dirty="0" smtClean="0">
                <a:latin typeface="Comic Sans MS" panose="030F0702030302020204" pitchFamily="66" charset="0"/>
              </a:rPr>
              <a:t>I hope you have enjoyed your week at Disneyland P1 </a:t>
            </a:r>
            <a:r>
              <a:rPr lang="en-GB" sz="3200" dirty="0" smtClean="0">
                <a:latin typeface="Comic Sans MS" panose="030F0702030302020204" pitchFamily="66" charset="0"/>
                <a:sym typeface="Wingdings" panose="05000000000000000000" pitchFamily="2" charset="2"/>
              </a:rPr>
              <a:t> </a:t>
            </a:r>
          </a:p>
          <a:p>
            <a:pPr marL="0" indent="0" algn="ctr">
              <a:buNone/>
            </a:pPr>
            <a:endParaRPr lang="en-GB" sz="3200" dirty="0">
              <a:latin typeface="Comic Sans MS" panose="030F0702030302020204" pitchFamily="66" charset="0"/>
              <a:sym typeface="Wingdings" panose="05000000000000000000" pitchFamily="2" charset="2"/>
            </a:endParaRPr>
          </a:p>
          <a:p>
            <a:pPr marL="0" indent="0" algn="ctr">
              <a:buNone/>
            </a:pPr>
            <a:r>
              <a:rPr lang="en-GB" sz="3200" dirty="0" smtClean="0">
                <a:latin typeface="Comic Sans MS" panose="030F0702030302020204" pitchFamily="66" charset="0"/>
                <a:sym typeface="Wingdings" panose="05000000000000000000" pitchFamily="2" charset="2"/>
              </a:rPr>
              <a:t>Have a great weekend and I will be in touch on Monday! </a:t>
            </a:r>
          </a:p>
          <a:p>
            <a:pPr marL="0" indent="0" algn="ctr">
              <a:buNone/>
            </a:pPr>
            <a:endParaRPr lang="en-GB" sz="3200" dirty="0">
              <a:latin typeface="Comic Sans MS" panose="030F0702030302020204" pitchFamily="66" charset="0"/>
              <a:sym typeface="Wingdings" panose="05000000000000000000" pitchFamily="2" charset="2"/>
            </a:endParaRPr>
          </a:p>
          <a:p>
            <a:pPr marL="0" indent="0" algn="ctr">
              <a:buNone/>
            </a:pPr>
            <a:r>
              <a:rPr lang="en-GB" sz="3200" dirty="0" smtClean="0">
                <a:latin typeface="Comic Sans MS" panose="030F0702030302020204" pitchFamily="66" charset="0"/>
                <a:sym typeface="Wingdings" panose="05000000000000000000" pitchFamily="2" charset="2"/>
              </a:rPr>
              <a:t>Missing you all </a:t>
            </a:r>
          </a:p>
          <a:p>
            <a:pPr marL="0" indent="0" algn="ctr">
              <a:buNone/>
            </a:pPr>
            <a:endParaRPr lang="en-GB" sz="3200" dirty="0">
              <a:latin typeface="Comic Sans MS" panose="030F0702030302020204" pitchFamily="66" charset="0"/>
              <a:sym typeface="Wingdings" panose="05000000000000000000" pitchFamily="2" charset="2"/>
            </a:endParaRPr>
          </a:p>
          <a:p>
            <a:pPr marL="0" indent="0" algn="ctr">
              <a:buNone/>
            </a:pPr>
            <a:r>
              <a:rPr lang="en-GB" sz="3200" dirty="0" smtClean="0">
                <a:latin typeface="Comic Sans MS" panose="030F0702030302020204" pitchFamily="66" charset="0"/>
                <a:sym typeface="Wingdings" panose="05000000000000000000" pitchFamily="2" charset="2"/>
              </a:rPr>
              <a:t>Miss </a:t>
            </a:r>
            <a:r>
              <a:rPr lang="en-GB" sz="3200" dirty="0" err="1" smtClean="0">
                <a:latin typeface="Comic Sans MS" panose="030F0702030302020204" pitchFamily="66" charset="0"/>
                <a:sym typeface="Wingdings" panose="05000000000000000000" pitchFamily="2" charset="2"/>
              </a:rPr>
              <a:t>McCullagh</a:t>
            </a:r>
            <a:r>
              <a:rPr lang="en-GB" sz="3200" dirty="0" smtClean="0">
                <a:latin typeface="Comic Sans MS" panose="030F0702030302020204" pitchFamily="66" charset="0"/>
                <a:sym typeface="Wingdings" panose="05000000000000000000" pitchFamily="2" charset="2"/>
              </a:rPr>
              <a:t> </a:t>
            </a:r>
            <a:endParaRPr lang="en-GB" sz="3200" dirty="0">
              <a:latin typeface="Comic Sans MS" panose="030F0702030302020204" pitchFamily="66" charset="0"/>
            </a:endParaRPr>
          </a:p>
        </p:txBody>
      </p:sp>
    </p:spTree>
    <p:extLst>
      <p:ext uri="{BB962C8B-B14F-4D97-AF65-F5344CB8AC3E}">
        <p14:creationId xmlns:p14="http://schemas.microsoft.com/office/powerpoint/2010/main" val="2645260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358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A1F06925-674F-4065-BF4D-2067F9676E78}"/>
              </a:ext>
            </a:extLst>
          </p:cNvPr>
          <p:cNvSpPr>
            <a:spLocks noGrp="1"/>
          </p:cNvSpPr>
          <p:nvPr>
            <p:ph type="title"/>
          </p:nvPr>
        </p:nvSpPr>
        <p:spPr/>
        <p:txBody>
          <a:bodyPr/>
          <a:lstStyle/>
          <a:p>
            <a:r>
              <a:rPr lang="en-US" b="1" u="sng" dirty="0" smtClean="0">
                <a:latin typeface="Comic Sans MS" panose="030F0702030302020204" pitchFamily="66" charset="0"/>
              </a:rPr>
              <a:t>Writing</a:t>
            </a:r>
            <a:br>
              <a:rPr lang="en-US" b="1" u="sng" dirty="0" smtClean="0">
                <a:latin typeface="Comic Sans MS" panose="030F0702030302020204" pitchFamily="66" charset="0"/>
              </a:rPr>
            </a:br>
            <a:endParaRPr lang="en-US" b="1" u="sng" dirty="0">
              <a:latin typeface="Comic Sans MS" panose="030F0702030302020204" pitchFamily="66" charset="0"/>
            </a:endParaRPr>
          </a:p>
        </p:txBody>
      </p:sp>
      <p:sp>
        <p:nvSpPr>
          <p:cNvPr id="3" name="Content Placeholder 2">
            <a:extLst>
              <a:ext uri="{FF2B5EF4-FFF2-40B4-BE49-F238E27FC236}">
                <a16:creationId xmlns="" xmlns:a16="http://schemas.microsoft.com/office/drawing/2014/main" id="{76EB1D26-4F43-492A-BE67-5C5DA8CA7A1A}"/>
              </a:ext>
            </a:extLst>
          </p:cNvPr>
          <p:cNvSpPr>
            <a:spLocks noGrp="1"/>
          </p:cNvSpPr>
          <p:nvPr>
            <p:ph idx="1"/>
          </p:nvPr>
        </p:nvSpPr>
        <p:spPr>
          <a:xfrm>
            <a:off x="838200" y="1371600"/>
            <a:ext cx="10515600" cy="4805363"/>
          </a:xfrm>
        </p:spPr>
        <p:txBody>
          <a:bodyPr>
            <a:normAutofit/>
          </a:bodyPr>
          <a:lstStyle/>
          <a:p>
            <a:pPr marL="0" indent="0">
              <a:buNone/>
            </a:pPr>
            <a:r>
              <a:rPr lang="en-US" dirty="0">
                <a:latin typeface="Comic Sans MS" panose="030F0702030302020204" pitchFamily="66" charset="0"/>
              </a:rPr>
              <a:t>Take a tour of Donald Duck’s house boat. What can you see? Draw and label 5 things that you can see inside his house.</a:t>
            </a:r>
          </a:p>
          <a:p>
            <a:pPr marL="0" indent="0">
              <a:buNone/>
            </a:pPr>
            <a:r>
              <a:rPr lang="en-US" b="1" dirty="0">
                <a:latin typeface="Comic Sans MS" panose="030F0702030302020204" pitchFamily="66" charset="0"/>
              </a:rPr>
              <a:t>Challenge: </a:t>
            </a:r>
            <a:r>
              <a:rPr lang="en-US" dirty="0">
                <a:latin typeface="Comic Sans MS" panose="030F0702030302020204" pitchFamily="66" charset="0"/>
              </a:rPr>
              <a:t>Can you think of a story using Donald Duck’s house as the setting</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Extension: </a:t>
            </a:r>
            <a:r>
              <a:rPr lang="en-US" dirty="0">
                <a:latin typeface="Comic Sans MS" panose="030F0702030302020204" pitchFamily="66" charset="0"/>
              </a:rPr>
              <a:t>Write about how Donald Duck’s house is different to yours, for example, my windows are not circles and I do not dry my washing on my roof!</a:t>
            </a:r>
          </a:p>
          <a:p>
            <a:pPr marL="0" indent="0">
              <a:buNone/>
            </a:pPr>
            <a:r>
              <a:rPr lang="en-US" dirty="0">
                <a:latin typeface="Comic Sans MS" panose="030F0702030302020204" pitchFamily="66" charset="0"/>
                <a:hlinkClick r:id="rId3"/>
              </a:rPr>
              <a:t>https://www.youtube.com/watch?v=XERRGapwSVQ&amp;t=17s</a:t>
            </a:r>
            <a:endParaRPr lang="en-US"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86471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358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08C2E246-1F2D-4FE3-9A78-3967BEE0FE2A}"/>
              </a:ext>
            </a:extLst>
          </p:cNvPr>
          <p:cNvSpPr>
            <a:spLocks noGrp="1"/>
          </p:cNvSpPr>
          <p:nvPr>
            <p:ph type="title"/>
          </p:nvPr>
        </p:nvSpPr>
        <p:spPr/>
        <p:txBody>
          <a:bodyPr/>
          <a:lstStyle/>
          <a:p>
            <a:r>
              <a:rPr lang="en-US" b="1" u="sng" dirty="0">
                <a:latin typeface="Comic Sans MS" panose="030F0702030302020204" pitchFamily="66" charset="0"/>
              </a:rPr>
              <a:t>IDL</a:t>
            </a:r>
          </a:p>
        </p:txBody>
      </p:sp>
      <p:sp>
        <p:nvSpPr>
          <p:cNvPr id="3" name="Content Placeholder 2">
            <a:extLst>
              <a:ext uri="{FF2B5EF4-FFF2-40B4-BE49-F238E27FC236}">
                <a16:creationId xmlns="" xmlns:a16="http://schemas.microsoft.com/office/drawing/2014/main" id="{26C00BD7-D836-42AE-9767-05D82EAE7BD2}"/>
              </a:ext>
            </a:extLst>
          </p:cNvPr>
          <p:cNvSpPr>
            <a:spLocks noGrp="1"/>
          </p:cNvSpPr>
          <p:nvPr>
            <p:ph idx="1"/>
          </p:nvPr>
        </p:nvSpPr>
        <p:spPr>
          <a:xfrm>
            <a:off x="838200" y="1349829"/>
            <a:ext cx="10515600" cy="5143046"/>
          </a:xfrm>
        </p:spPr>
        <p:txBody>
          <a:bodyPr>
            <a:normAutofit/>
          </a:bodyPr>
          <a:lstStyle/>
          <a:p>
            <a:pPr marL="0" indent="0">
              <a:buNone/>
            </a:pPr>
            <a:r>
              <a:rPr lang="en-US" b="1" dirty="0">
                <a:latin typeface="Comic Sans MS" panose="030F0702030302020204" pitchFamily="66" charset="0"/>
              </a:rPr>
              <a:t>Task: </a:t>
            </a:r>
            <a:r>
              <a:rPr lang="en-US" dirty="0">
                <a:latin typeface="Comic Sans MS" panose="030F0702030302020204" pitchFamily="66" charset="0"/>
              </a:rPr>
              <a:t>Enjoy the ‘It’s a Small World’ ride. The ride shows many countries and places around the world. </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Find </a:t>
            </a:r>
            <a:r>
              <a:rPr lang="en-US" dirty="0">
                <a:latin typeface="Comic Sans MS" panose="030F0702030302020204" pitchFamily="66" charset="0"/>
              </a:rPr>
              <a:t>out 2 facts about another country You could </a:t>
            </a:r>
            <a:r>
              <a:rPr lang="en-US" dirty="0" smtClean="0">
                <a:latin typeface="Comic Sans MS" panose="030F0702030302020204" pitchFamily="66" charset="0"/>
              </a:rPr>
              <a:t>tell them to someone in your house/ add </a:t>
            </a:r>
            <a:r>
              <a:rPr lang="en-US" dirty="0">
                <a:latin typeface="Comic Sans MS" panose="030F0702030302020204" pitchFamily="66" charset="0"/>
              </a:rPr>
              <a:t>photos/drawings/text </a:t>
            </a:r>
            <a:r>
              <a:rPr lang="en-US" dirty="0" smtClean="0">
                <a:latin typeface="Comic Sans MS" panose="030F0702030302020204" pitchFamily="66" charset="0"/>
              </a:rPr>
              <a:t>or </a:t>
            </a:r>
            <a:r>
              <a:rPr lang="en-US" dirty="0">
                <a:latin typeface="Comic Sans MS" panose="030F0702030302020204" pitchFamily="66" charset="0"/>
              </a:rPr>
              <a:t>record yourself saying what you have found out. </a:t>
            </a:r>
          </a:p>
          <a:p>
            <a:pPr marL="0" indent="0">
              <a:buNone/>
            </a:pPr>
            <a:r>
              <a:rPr lang="en-US" dirty="0" smtClean="0">
                <a:latin typeface="Comic Sans MS" panose="030F0702030302020204" pitchFamily="66" charset="0"/>
                <a:hlinkClick r:id="rId3"/>
              </a:rPr>
              <a:t>https</a:t>
            </a:r>
            <a:r>
              <a:rPr lang="en-US" dirty="0">
                <a:latin typeface="Comic Sans MS" panose="030F0702030302020204" pitchFamily="66" charset="0"/>
                <a:hlinkClick r:id="rId3"/>
              </a:rPr>
              <a:t>://www.youtube.com/watch?v=I2Do309e4YU</a:t>
            </a:r>
            <a:endParaRPr lang="en-US"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175798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358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E424FFF2-4D15-4609-92A3-B040B4A9B1C7}"/>
              </a:ext>
            </a:extLst>
          </p:cNvPr>
          <p:cNvSpPr>
            <a:spLocks noGrp="1"/>
          </p:cNvSpPr>
          <p:nvPr>
            <p:ph type="title"/>
          </p:nvPr>
        </p:nvSpPr>
        <p:spPr/>
        <p:txBody>
          <a:bodyPr/>
          <a:lstStyle/>
          <a:p>
            <a:r>
              <a:rPr lang="en-US" b="1" u="sng" dirty="0">
                <a:latin typeface="Comic Sans MS" panose="030F0702030302020204" pitchFamily="66" charset="0"/>
              </a:rPr>
              <a:t>Reading</a:t>
            </a:r>
          </a:p>
        </p:txBody>
      </p:sp>
      <p:sp>
        <p:nvSpPr>
          <p:cNvPr id="3" name="Content Placeholder 2">
            <a:extLst>
              <a:ext uri="{FF2B5EF4-FFF2-40B4-BE49-F238E27FC236}">
                <a16:creationId xmlns="" xmlns:a16="http://schemas.microsoft.com/office/drawing/2014/main" id="{64F42FDF-B426-486D-8CF3-73AEBF19F399}"/>
              </a:ext>
            </a:extLst>
          </p:cNvPr>
          <p:cNvSpPr>
            <a:spLocks noGrp="1"/>
          </p:cNvSpPr>
          <p:nvPr>
            <p:ph idx="1"/>
          </p:nvPr>
        </p:nvSpPr>
        <p:spPr/>
        <p:txBody>
          <a:bodyPr>
            <a:normAutofit/>
          </a:bodyPr>
          <a:lstStyle/>
          <a:p>
            <a:pPr marL="0" indent="0">
              <a:buNone/>
            </a:pPr>
            <a:r>
              <a:rPr lang="en-US" dirty="0">
                <a:latin typeface="Comic Sans MS" panose="030F0702030302020204" pitchFamily="66" charset="0"/>
              </a:rPr>
              <a:t>Watch the Frozen ride –  how many words can you think of that rhyme with snow. </a:t>
            </a: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Record </a:t>
            </a:r>
            <a:r>
              <a:rPr lang="en-US" dirty="0">
                <a:latin typeface="Comic Sans MS" panose="030F0702030302020204" pitchFamily="66" charset="0"/>
              </a:rPr>
              <a:t>yourself saying all of the words that you can think of</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hlinkClick r:id="rId3"/>
              </a:rPr>
              <a:t>https://www.youtube.com/watch?v=J8OHP9OriMA&amp;t=33s</a:t>
            </a:r>
            <a:endParaRPr lang="en-US" dirty="0">
              <a:latin typeface="Comic Sans MS" panose="030F0702030302020204" pitchFamily="66" charset="0"/>
            </a:endParaRPr>
          </a:p>
          <a:p>
            <a:pPr marL="0" indent="0">
              <a:buNone/>
            </a:pPr>
            <a:r>
              <a:rPr lang="en-US" b="1" dirty="0">
                <a:latin typeface="Comic Sans MS" panose="030F0702030302020204" pitchFamily="66" charset="0"/>
              </a:rPr>
              <a:t>Challenge: </a:t>
            </a:r>
            <a:r>
              <a:rPr lang="en-US" dirty="0">
                <a:latin typeface="Comic Sans MS" panose="030F0702030302020204" pitchFamily="66" charset="0"/>
              </a:rPr>
              <a:t>Make </a:t>
            </a:r>
            <a:r>
              <a:rPr lang="en-US" dirty="0" smtClean="0">
                <a:latin typeface="Comic Sans MS" panose="030F0702030302020204" pitchFamily="66" charset="0"/>
              </a:rPr>
              <a:t>silly sentences </a:t>
            </a:r>
            <a:r>
              <a:rPr lang="en-US" dirty="0">
                <a:latin typeface="Comic Sans MS" panose="030F0702030302020204" pitchFamily="66" charset="0"/>
              </a:rPr>
              <a:t>using as many of the words as you can</a:t>
            </a:r>
            <a:r>
              <a:rPr lang="en-US" dirty="0"/>
              <a:t>.</a:t>
            </a:r>
          </a:p>
          <a:p>
            <a:pPr marL="0" indent="0">
              <a:buNone/>
            </a:pPr>
            <a:endParaRPr lang="en-US" dirty="0"/>
          </a:p>
        </p:txBody>
      </p:sp>
    </p:spTree>
    <p:extLst>
      <p:ext uri="{BB962C8B-B14F-4D97-AF65-F5344CB8AC3E}">
        <p14:creationId xmlns:p14="http://schemas.microsoft.com/office/powerpoint/2010/main" val="2547316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358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 xmlns:a16="http://schemas.microsoft.com/office/drawing/2014/main" id="{283CF391-EB21-4D10-AC6A-22F0EA7605A0}"/>
              </a:ext>
            </a:extLst>
          </p:cNvPr>
          <p:cNvSpPr>
            <a:spLocks noGrp="1"/>
          </p:cNvSpPr>
          <p:nvPr>
            <p:ph type="title"/>
          </p:nvPr>
        </p:nvSpPr>
        <p:spPr/>
        <p:txBody>
          <a:bodyPr/>
          <a:lstStyle/>
          <a:p>
            <a:r>
              <a:rPr lang="en-US" b="1" u="sng" dirty="0">
                <a:latin typeface="Comic Sans MS" panose="030F0702030302020204" pitchFamily="66" charset="0"/>
              </a:rPr>
              <a:t>Day 2</a:t>
            </a:r>
          </a:p>
        </p:txBody>
      </p:sp>
    </p:spTree>
    <p:extLst>
      <p:ext uri="{BB962C8B-B14F-4D97-AF65-F5344CB8AC3E}">
        <p14:creationId xmlns:p14="http://schemas.microsoft.com/office/powerpoint/2010/main" val="63224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ura.mccullagh1\AppData\Local\Microsoft\Windows\INetCache\IE\8IHZ0RJF\Walt-Disney[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08C2E246-1F2D-4FE3-9A78-3967BEE0FE2A}"/>
              </a:ext>
            </a:extLst>
          </p:cNvPr>
          <p:cNvSpPr>
            <a:spLocks noGrp="1"/>
          </p:cNvSpPr>
          <p:nvPr>
            <p:ph type="title"/>
          </p:nvPr>
        </p:nvSpPr>
        <p:spPr/>
        <p:txBody>
          <a:bodyPr/>
          <a:lstStyle/>
          <a:p>
            <a:r>
              <a:rPr lang="en-US" b="1" u="sng" dirty="0">
                <a:latin typeface="Comic Sans MS" panose="030F0702030302020204" pitchFamily="66" charset="0"/>
              </a:rPr>
              <a:t>HWB</a:t>
            </a:r>
          </a:p>
        </p:txBody>
      </p:sp>
      <p:sp>
        <p:nvSpPr>
          <p:cNvPr id="3" name="Content Placeholder 2">
            <a:extLst>
              <a:ext uri="{FF2B5EF4-FFF2-40B4-BE49-F238E27FC236}">
                <a16:creationId xmlns="" xmlns:a16="http://schemas.microsoft.com/office/drawing/2014/main" id="{26C00BD7-D836-42AE-9767-05D82EAE7BD2}"/>
              </a:ext>
            </a:extLst>
          </p:cNvPr>
          <p:cNvSpPr>
            <a:spLocks noGrp="1"/>
          </p:cNvSpPr>
          <p:nvPr>
            <p:ph idx="1"/>
          </p:nvPr>
        </p:nvSpPr>
        <p:spPr>
          <a:xfrm>
            <a:off x="838200" y="1349829"/>
            <a:ext cx="10515600" cy="5143046"/>
          </a:xfrm>
        </p:spPr>
        <p:txBody>
          <a:bodyPr>
            <a:normAutofit/>
          </a:bodyPr>
          <a:lstStyle/>
          <a:p>
            <a:pPr marL="0" indent="0">
              <a:buNone/>
            </a:pPr>
            <a:endParaRPr lang="en-US" b="1" dirty="0" smtClean="0">
              <a:latin typeface="Comic Sans MS" panose="030F0702030302020204" pitchFamily="66" charset="0"/>
            </a:endParaRPr>
          </a:p>
          <a:p>
            <a:pPr marL="0" indent="0">
              <a:buNone/>
            </a:pPr>
            <a:r>
              <a:rPr lang="en-US" b="1" dirty="0" smtClean="0">
                <a:latin typeface="Comic Sans MS" panose="030F0702030302020204" pitchFamily="66" charset="0"/>
              </a:rPr>
              <a:t>Safety </a:t>
            </a:r>
            <a:r>
              <a:rPr lang="en-US" b="1" dirty="0">
                <a:latin typeface="Comic Sans MS" panose="030F0702030302020204" pitchFamily="66" charset="0"/>
              </a:rPr>
              <a:t>Rules</a:t>
            </a:r>
          </a:p>
          <a:p>
            <a:pPr marL="0" indent="0">
              <a:buNone/>
            </a:pPr>
            <a:r>
              <a:rPr lang="en-US" dirty="0">
                <a:latin typeface="Comic Sans MS" panose="030F0702030302020204" pitchFamily="66" charset="0"/>
              </a:rPr>
              <a:t>Look at the video of Disney Land. </a:t>
            </a: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Can </a:t>
            </a:r>
            <a:r>
              <a:rPr lang="en-US" dirty="0">
                <a:latin typeface="Comic Sans MS" panose="030F0702030302020204" pitchFamily="66" charset="0"/>
              </a:rPr>
              <a:t>you think of any rules or things that you would need to do to keep safe at the park? Think about what you should do on rides, who you would speak to and any extra rules that you can think of</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Extension: </a:t>
            </a:r>
            <a:r>
              <a:rPr lang="en-US" dirty="0">
                <a:latin typeface="Comic Sans MS" panose="030F0702030302020204" pitchFamily="66" charset="0"/>
              </a:rPr>
              <a:t>Create a safety poster to display the rules.</a:t>
            </a:r>
          </a:p>
          <a:p>
            <a:pPr marL="0" indent="0">
              <a:buNone/>
            </a:pPr>
            <a:r>
              <a:rPr lang="en-US" dirty="0">
                <a:latin typeface="Comic Sans MS" panose="030F0702030302020204" pitchFamily="66" charset="0"/>
                <a:hlinkClick r:id="rId4"/>
              </a:rPr>
              <a:t>https://www.youtube.com/watch?v=HyZfIlxwsfI</a:t>
            </a:r>
            <a:endParaRPr lang="en-US"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106039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10673</TotalTime>
  <Words>1561</Words>
  <Application>Microsoft Office PowerPoint</Application>
  <PresentationFormat>Custom</PresentationFormat>
  <Paragraphs>272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Disney Virtual Trip</vt:lpstr>
      <vt:lpstr>Day 1</vt:lpstr>
      <vt:lpstr>Art</vt:lpstr>
      <vt:lpstr>Numeracy</vt:lpstr>
      <vt:lpstr>Writing </vt:lpstr>
      <vt:lpstr>IDL</vt:lpstr>
      <vt:lpstr>Reading</vt:lpstr>
      <vt:lpstr>Day 2</vt:lpstr>
      <vt:lpstr>HWB</vt:lpstr>
      <vt:lpstr>Numeracy</vt:lpstr>
      <vt:lpstr>PowerPoint Presentation</vt:lpstr>
      <vt:lpstr>Writing</vt:lpstr>
      <vt:lpstr>IDL </vt:lpstr>
      <vt:lpstr>PowerPoint Presentation</vt:lpstr>
      <vt:lpstr>Reading </vt:lpstr>
      <vt:lpstr>Day 3</vt:lpstr>
      <vt:lpstr>Reading</vt:lpstr>
      <vt:lpstr>PowerPoint Presentation</vt:lpstr>
      <vt:lpstr>PowerPoint Presentation</vt:lpstr>
      <vt:lpstr>PowerPoint Presentation</vt:lpstr>
      <vt:lpstr>Writing</vt:lpstr>
      <vt:lpstr>Numeracy </vt:lpstr>
      <vt:lpstr>Mickey’s Snack Menu</vt:lpstr>
      <vt:lpstr>Mickey’s Snack Menu</vt:lpstr>
      <vt:lpstr>Mickey’s Snack Menu</vt:lpstr>
      <vt:lpstr>HWB</vt:lpstr>
      <vt:lpstr>IDL </vt:lpstr>
      <vt:lpstr>Day 4</vt:lpstr>
      <vt:lpstr>Reading (This page and Next 2 pages)</vt:lpstr>
      <vt:lpstr>PowerPoint Presentation</vt:lpstr>
      <vt:lpstr>PowerPoint Presentation</vt:lpstr>
      <vt:lpstr>Writing</vt:lpstr>
      <vt:lpstr>Numeracy: Primary 1</vt:lpstr>
      <vt:lpstr>IDL</vt:lpstr>
      <vt:lpstr>HWB</vt:lpstr>
      <vt:lpstr>Day 5</vt:lpstr>
      <vt:lpstr>IDL </vt:lpstr>
      <vt:lpstr>Reading</vt:lpstr>
      <vt:lpstr>Writing</vt:lpstr>
      <vt:lpstr>HWB</vt:lpstr>
      <vt:lpstr>PowerPoint Presentation</vt:lpstr>
      <vt:lpstr>PowerPoint Presentation</vt:lpstr>
      <vt:lpstr>PowerPoint Presentation</vt:lpstr>
      <vt:lpstr>PowerPoint Presentation</vt:lpstr>
      <vt:lpstr>PowerPoint Presentation</vt:lpstr>
      <vt:lpstr>PowerPoint Presentation</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Disney Virtual Trip</dc:title>
  <dc:creator>emma cole</dc:creator>
  <cp:lastModifiedBy>LAURA MCCULLAGH</cp:lastModifiedBy>
  <cp:revision>26</cp:revision>
  <dcterms:created xsi:type="dcterms:W3CDTF">2020-06-02T14:45:15Z</dcterms:created>
  <dcterms:modified xsi:type="dcterms:W3CDTF">2020-06-10T15:40:00Z</dcterms:modified>
</cp:coreProperties>
</file>