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8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2" r:id="rId10"/>
    <p:sldId id="281" r:id="rId11"/>
    <p:sldId id="283" r:id="rId12"/>
    <p:sldId id="284" r:id="rId13"/>
    <p:sldId id="285" r:id="rId14"/>
    <p:sldId id="286" r:id="rId15"/>
    <p:sldId id="267" r:id="rId1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Tuffy" panose="020B0603060100000000" charset="0"/>
      <p:regular r:id="rId23"/>
      <p:bold r:id="rId24"/>
      <p:italic r:id="rId25"/>
      <p:boldItalic r:id="rId26"/>
    </p:embeddedFont>
    <p:embeddedFont>
      <p:font typeface="Twinkl SemiBold" charset="0"/>
      <p:bold r:id="rId27"/>
    </p:embeddedFont>
    <p:embeddedFont>
      <p:font typeface="Sassoon Infant Rg" panose="02000503030000020003" charset="0"/>
      <p:regular r:id="rId28"/>
      <p:bold r:id="rId29"/>
    </p:embeddedFont>
    <p:embeddedFont>
      <p:font typeface="Twinkl" panose="020B0604020202020204" charset="0"/>
      <p:regular r:id="rId30"/>
      <p:bold r:id="rId31"/>
    </p:embeddedFont>
    <p:embeddedFont>
      <p:font typeface="Twinkl Thin" panose="02000000000000000000" charset="0"/>
      <p:regular r:id="rId32"/>
    </p:embeddedFont>
    <p:embeddedFont>
      <p:font typeface="MS PGothic" panose="020B0600070205080204" pitchFamily="34" charset="-128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BBD3"/>
    <a:srgbClr val="004E5E"/>
    <a:srgbClr val="3EB9D1"/>
    <a:srgbClr val="18A0DB"/>
    <a:srgbClr val="DE1E5A"/>
    <a:srgbClr val="BC0105"/>
    <a:srgbClr val="4DB1E3"/>
    <a:srgbClr val="80C1EB"/>
    <a:srgbClr val="ACDDF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81" d="100"/>
          <a:sy n="81" d="100"/>
        </p:scale>
        <p:origin x="-1080" y="-36"/>
      </p:cViewPr>
      <p:guideLst>
        <p:guide orient="horz" pos="2160"/>
        <p:guide orient="horz" pos="3974"/>
        <p:guide orient="horz" pos="346"/>
        <p:guide orient="horz" pos="482"/>
        <p:guide orient="horz" pos="3838"/>
        <p:guide pos="2880"/>
        <p:guide pos="340"/>
        <p:guide pos="5420"/>
        <p:guide pos="476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15/06/2020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15/06/2020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tiff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4E5E"/>
                </a:solidFill>
                <a:latin typeface="+mn-lt"/>
              </a:rPr>
              <a:t>Water Safety Signs</a:t>
            </a:r>
          </a:p>
        </p:txBody>
      </p:sp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1889125" y="6372225"/>
            <a:ext cx="5700713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Photos courtesy of Jerzy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Kociatkiewicz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docentjoyce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U.S. Army Corps of Engineers Savannah District and Kiran Foster (@flickr.com) - granted under creative commons licence – attribution</a:t>
            </a: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xmlns="" id="{7F20623E-9F86-4CA1-8873-25EBF7AB0569}"/>
              </a:ext>
            </a:extLst>
          </p:cNvPr>
          <p:cNvSpPr/>
          <p:nvPr/>
        </p:nvSpPr>
        <p:spPr bwMode="auto">
          <a:xfrm>
            <a:off x="755650" y="2168525"/>
            <a:ext cx="5932488" cy="784225"/>
          </a:xfrm>
          <a:prstGeom prst="roundRect">
            <a:avLst>
              <a:gd name="adj" fmla="val 12719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en-US" dirty="0">
                <a:solidFill>
                  <a:schemeClr val="tx1"/>
                </a:solidFill>
                <a:ea typeface="MS PGothic" panose="020B0600070205080204" pitchFamily="34" charset="-128"/>
              </a:rPr>
              <a:t>“Safe” signs are red with white symbols.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383" y="1770061"/>
            <a:ext cx="2736296" cy="331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90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4E5E"/>
                </a:solidFill>
                <a:latin typeface="+mn-lt"/>
              </a:rPr>
              <a:t>Safety Flags</a:t>
            </a:r>
          </a:p>
        </p:txBody>
      </p:sp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1889125" y="6372225"/>
            <a:ext cx="5700713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Photos courtesy of Jerzy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Kociatkiewicz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docentjoyce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U.S. Army Corps of Engineers Savannah District and Kiran Foster (@flickr.com) - granted under creative commons licence – attribution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55650" y="1514475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altLang="en-US" dirty="0">
                <a:solidFill>
                  <a:schemeClr val="tx1"/>
                </a:solidFill>
                <a:latin typeface="Twinkl SemiBold" pitchFamily="2" charset="0"/>
                <a:ea typeface="Twinkl Thin" panose="02000000000000000000" pitchFamily="2" charset="0"/>
                <a:cs typeface="Twinkl Thin" panose="02000000000000000000" pitchFamily="2" charset="0"/>
              </a:rPr>
              <a:t>At beaches there are special flags:</a:t>
            </a:r>
            <a:endParaRPr lang="en-US" altLang="en-US" b="1" dirty="0">
              <a:solidFill>
                <a:schemeClr val="tx1"/>
              </a:solidFill>
              <a:latin typeface="Twinkl Thin" panose="02000000000000000000" pitchFamily="2" charset="0"/>
              <a:ea typeface="Twinkl Thin" panose="02000000000000000000" pitchFamily="2" charset="0"/>
              <a:cs typeface="Twinkl Thin" panose="02000000000000000000" pitchFamily="2" charset="0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755650" y="1587500"/>
            <a:ext cx="7632700" cy="1635125"/>
            <a:chOff x="755650" y="1587776"/>
            <a:chExt cx="7632700" cy="1634081"/>
          </a:xfrm>
        </p:grpSpPr>
        <p:sp>
          <p:nvSpPr>
            <p:cNvPr id="6" name="Rectangle: Rounded Corners 6">
              <a:extLst>
                <a:ext uri="{FF2B5EF4-FFF2-40B4-BE49-F238E27FC236}">
                  <a16:creationId xmlns:a16="http://schemas.microsoft.com/office/drawing/2014/main" xmlns="" id="{059B102C-58BB-4033-9609-907820B3CB1B}"/>
                </a:ext>
              </a:extLst>
            </p:cNvPr>
            <p:cNvSpPr/>
            <p:nvPr/>
          </p:nvSpPr>
          <p:spPr>
            <a:xfrm>
              <a:off x="755650" y="2087520"/>
              <a:ext cx="7632700" cy="713919"/>
            </a:xfrm>
            <a:prstGeom prst="roundRect">
              <a:avLst/>
            </a:prstGeom>
            <a:solidFill>
              <a:srgbClr val="ACDD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altLang="en-US" dirty="0">
                  <a:solidFill>
                    <a:schemeClr val="tx1"/>
                  </a:solidFill>
                  <a:ea typeface="Twinkl Thin" panose="02000000000000000000" pitchFamily="2" charset="0"/>
                  <a:cs typeface="Twinkl Thin" panose="02000000000000000000" pitchFamily="2" charset="0"/>
                </a:rPr>
                <a:t>red flag – it is not safe to swim </a:t>
              </a:r>
            </a:p>
          </p:txBody>
        </p:sp>
        <p:pic>
          <p:nvPicPr>
            <p:cNvPr id="8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89" t="56697" r="9947"/>
            <a:stretch>
              <a:fillRect/>
            </a:stretch>
          </p:blipFill>
          <p:spPr bwMode="auto">
            <a:xfrm rot="-498033">
              <a:off x="6623434" y="1587776"/>
              <a:ext cx="1622067" cy="1634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755650" y="3165475"/>
            <a:ext cx="7632700" cy="1670050"/>
            <a:chOff x="755650" y="3165853"/>
            <a:chExt cx="7632700" cy="1670299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1C69CBF3-D28B-45AC-B5C0-FE85601BCE9A}"/>
                </a:ext>
              </a:extLst>
            </p:cNvPr>
            <p:cNvSpPr/>
            <p:nvPr/>
          </p:nvSpPr>
          <p:spPr>
            <a:xfrm>
              <a:off x="755650" y="3561200"/>
              <a:ext cx="7632700" cy="712893"/>
            </a:xfrm>
            <a:prstGeom prst="roundRect">
              <a:avLst/>
            </a:prstGeom>
            <a:solidFill>
              <a:srgbClr val="ACDD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Bef>
                  <a:spcPct val="0"/>
                </a:spcBef>
                <a:defRPr/>
              </a:pPr>
              <a:r>
                <a:rPr lang="en-US" altLang="en-US" dirty="0">
                  <a:solidFill>
                    <a:schemeClr val="tx1"/>
                  </a:solidFill>
                  <a:ea typeface="Twinkl Thin" panose="02000000000000000000" pitchFamily="2" charset="0"/>
                  <a:cs typeface="Twinkl Thin" panose="02000000000000000000" pitchFamily="2" charset="0"/>
                </a:rPr>
                <a:t>red and yellow flags – recommended swimming area</a:t>
              </a:r>
            </a:p>
            <a:p>
              <a:pPr>
                <a:spcBef>
                  <a:spcPct val="0"/>
                </a:spcBef>
                <a:defRPr/>
              </a:pPr>
              <a:r>
                <a:rPr lang="en-US" altLang="en-US" dirty="0">
                  <a:solidFill>
                    <a:schemeClr val="tx1"/>
                  </a:solidFill>
                  <a:ea typeface="Twinkl Thin" panose="02000000000000000000" pitchFamily="2" charset="0"/>
                  <a:cs typeface="Twinkl Thin" panose="02000000000000000000" pitchFamily="2" charset="0"/>
                </a:rPr>
                <a:t>with lifeguard supervision</a:t>
              </a:r>
            </a:p>
          </p:txBody>
        </p: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37" r="34735" b="55737"/>
            <a:stretch>
              <a:fillRect/>
            </a:stretch>
          </p:blipFill>
          <p:spPr bwMode="auto">
            <a:xfrm rot="-573118">
              <a:off x="6725145" y="3165853"/>
              <a:ext cx="1552073" cy="1670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755650" y="4614863"/>
            <a:ext cx="7632700" cy="1635125"/>
            <a:chOff x="755650" y="4614507"/>
            <a:chExt cx="7632700" cy="1635140"/>
          </a:xfrm>
        </p:grpSpPr>
        <p:sp>
          <p:nvSpPr>
            <p:cNvPr id="15" name="Rectangle: Rounded Corners 10">
              <a:extLst>
                <a:ext uri="{FF2B5EF4-FFF2-40B4-BE49-F238E27FC236}">
                  <a16:creationId xmlns:a16="http://schemas.microsoft.com/office/drawing/2014/main" xmlns="" id="{816E2C40-888D-4A01-AEC3-AD067DF5E524}"/>
                </a:ext>
              </a:extLst>
            </p:cNvPr>
            <p:cNvSpPr/>
            <p:nvPr/>
          </p:nvSpPr>
          <p:spPr>
            <a:xfrm>
              <a:off x="755650" y="4984397"/>
              <a:ext cx="7632700" cy="714382"/>
            </a:xfrm>
            <a:prstGeom prst="roundRect">
              <a:avLst/>
            </a:prstGeom>
            <a:solidFill>
              <a:srgbClr val="ACDD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Bef>
                  <a:spcPct val="0"/>
                </a:spcBef>
                <a:defRPr/>
              </a:pPr>
              <a:r>
                <a:rPr lang="en-US" altLang="en-US" dirty="0">
                  <a:solidFill>
                    <a:schemeClr val="tx1"/>
                  </a:solidFill>
                  <a:ea typeface="Twinkl Thin" panose="02000000000000000000" pitchFamily="2" charset="0"/>
                  <a:cs typeface="Twinkl Thin" panose="02000000000000000000" pitchFamily="2" charset="0"/>
                </a:rPr>
                <a:t>black and white flags – surfboards and other</a:t>
              </a:r>
            </a:p>
            <a:p>
              <a:pPr>
                <a:spcBef>
                  <a:spcPct val="0"/>
                </a:spcBef>
                <a:defRPr/>
              </a:pPr>
              <a:r>
                <a:rPr lang="en-US" altLang="en-US" dirty="0">
                  <a:solidFill>
                    <a:schemeClr val="tx1"/>
                  </a:solidFill>
                  <a:ea typeface="Twinkl Thin" panose="02000000000000000000" pitchFamily="2" charset="0"/>
                  <a:cs typeface="Twinkl Thin" panose="02000000000000000000" pitchFamily="2" charset="0"/>
                </a:rPr>
                <a:t>non-powered watercraft allowed</a:t>
              </a:r>
            </a:p>
          </p:txBody>
        </p:sp>
        <p:pic>
          <p:nvPicPr>
            <p:cNvPr id="17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773" b="56670"/>
            <a:stretch>
              <a:fillRect/>
            </a:stretch>
          </p:blipFill>
          <p:spPr bwMode="auto">
            <a:xfrm rot="-542043">
              <a:off x="6883521" y="4614507"/>
              <a:ext cx="1425166" cy="1635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6860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4E5E"/>
                </a:solidFill>
                <a:latin typeface="+mn-lt"/>
              </a:rPr>
              <a:t>Go Together</a:t>
            </a:r>
          </a:p>
        </p:txBody>
      </p:sp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1889125" y="6372225"/>
            <a:ext cx="5700713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Photos courtesy of Jerzy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Kociatkiewicz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docentjoyce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U.S. Army Corps of Engineers Savannah District and Kiran Foster (@flickr.com) - granted under creative commons licence – attribution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55650" y="1374775"/>
            <a:ext cx="76327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1"/>
                </a:solidFill>
                <a:ea typeface="Twinkl Thin" panose="02000000000000000000" pitchFamily="2" charset="0"/>
                <a:cs typeface="Twinkl Thin" panose="02000000000000000000" pitchFamily="2" charset="0"/>
              </a:rPr>
              <a:t>Children should always be with an adult around water. Adults can help to point out any dangers.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92" b="23120"/>
          <a:stretch>
            <a:fillRect/>
          </a:stretch>
        </p:blipFill>
        <p:spPr bwMode="auto">
          <a:xfrm>
            <a:off x="755650" y="2128838"/>
            <a:ext cx="7632700" cy="4006850"/>
          </a:xfrm>
          <a:prstGeom prst="rect">
            <a:avLst/>
          </a:prstGeom>
          <a:noFill/>
          <a:ln w="28575">
            <a:solidFill>
              <a:srgbClr val="42BBD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1"/>
          <p:cNvSpPr txBox="1">
            <a:spLocks noChangeArrowheads="1"/>
          </p:cNvSpPr>
          <p:nvPr/>
        </p:nvSpPr>
        <p:spPr bwMode="auto">
          <a:xfrm>
            <a:off x="2789238" y="6240463"/>
            <a:ext cx="3565525" cy="9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ECraig4 (@flickr.com)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353529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4E5E"/>
                </a:solidFill>
                <a:latin typeface="+mn-lt"/>
              </a:rPr>
              <a:t>Learn How to Help</a:t>
            </a:r>
          </a:p>
        </p:txBody>
      </p:sp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1889125" y="6372225"/>
            <a:ext cx="5700713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Photos courtesy of Jerzy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Kociatkiewicz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docentjoyce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U.S. Army Corps of Engineers Savannah District and Kiran Foster (@flickr.com) - granted under creative commons licence – attribution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55650" y="1444625"/>
            <a:ext cx="7632700" cy="1391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tx1"/>
                </a:solidFill>
                <a:ea typeface="MS PGothic" panose="020B0600070205080204" pitchFamily="34" charset="-128"/>
              </a:rPr>
              <a:t>If you see someone in trouble, tell an adult.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tx1"/>
                </a:solidFill>
                <a:ea typeface="MS PGothic" panose="020B0600070205080204" pitchFamily="34" charset="-128"/>
              </a:rPr>
              <a:t>Call 911 if there is an emergency.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tx1"/>
                </a:solidFill>
                <a:ea typeface="MS PGothic" panose="020B0600070205080204" pitchFamily="34" charset="-128"/>
              </a:rPr>
              <a:t>Ask the lifeguard to help.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850" y="3610631"/>
            <a:ext cx="3976687" cy="2157718"/>
          </a:xfrm>
          <a:prstGeom prst="rect">
            <a:avLst/>
          </a:prstGeom>
          <a:noFill/>
          <a:ln w="28575">
            <a:solidFill>
              <a:srgbClr val="42BBD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41" y="3610631"/>
            <a:ext cx="2849610" cy="2150407"/>
          </a:xfrm>
          <a:prstGeom prst="rect">
            <a:avLst/>
          </a:prstGeom>
          <a:noFill/>
          <a:ln w="28575">
            <a:solidFill>
              <a:srgbClr val="42BBD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5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4E5E"/>
                </a:solidFill>
                <a:latin typeface="+mn-lt"/>
              </a:rPr>
              <a:t>Water Safety</a:t>
            </a:r>
          </a:p>
        </p:txBody>
      </p:sp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1889125" y="6372225"/>
            <a:ext cx="5700713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Photos courtesy of Jerzy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Kociatkiewicz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docentjoyce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U.S. Army Corps of Engineers Savannah District and Kiran Foster (@flickr.com) - granted under creative commons licence – attribution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55650" y="1238251"/>
            <a:ext cx="76327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1"/>
                </a:solidFill>
                <a:ea typeface="MS PGothic" panose="020B0600070205080204" pitchFamily="34" charset="-128"/>
              </a:rPr>
              <a:t>Can you think of different ways to keep yourself safe near water?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4" r="22536" b="-2"/>
          <a:stretch>
            <a:fillRect/>
          </a:stretch>
        </p:blipFill>
        <p:spPr bwMode="auto">
          <a:xfrm>
            <a:off x="5449888" y="4230688"/>
            <a:ext cx="2374900" cy="1900237"/>
          </a:xfrm>
          <a:prstGeom prst="rect">
            <a:avLst/>
          </a:prstGeom>
          <a:noFill/>
          <a:ln w="28575">
            <a:solidFill>
              <a:srgbClr val="42BBD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" t="15630" r="10520" b="19781"/>
          <a:stretch/>
        </p:blipFill>
        <p:spPr bwMode="auto">
          <a:xfrm>
            <a:off x="1377950" y="4230688"/>
            <a:ext cx="3925888" cy="1897062"/>
          </a:xfrm>
          <a:prstGeom prst="rect">
            <a:avLst/>
          </a:prstGeom>
          <a:noFill/>
          <a:ln w="28575">
            <a:solidFill>
              <a:srgbClr val="42BBD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7" b="12405"/>
          <a:stretch>
            <a:fillRect/>
          </a:stretch>
        </p:blipFill>
        <p:spPr bwMode="auto">
          <a:xfrm>
            <a:off x="3422650" y="1836738"/>
            <a:ext cx="4402138" cy="2281237"/>
          </a:xfrm>
          <a:prstGeom prst="rect">
            <a:avLst/>
          </a:prstGeom>
          <a:noFill/>
          <a:ln w="28575">
            <a:solidFill>
              <a:srgbClr val="42BBD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34"/>
          <a:stretch>
            <a:fillRect/>
          </a:stretch>
        </p:blipFill>
        <p:spPr bwMode="auto">
          <a:xfrm>
            <a:off x="1377950" y="1835150"/>
            <a:ext cx="1893888" cy="2286000"/>
          </a:xfrm>
          <a:prstGeom prst="rect">
            <a:avLst/>
          </a:prstGeom>
          <a:noFill/>
          <a:ln w="28575">
            <a:solidFill>
              <a:srgbClr val="42BBD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21"/>
          <p:cNvSpPr txBox="1">
            <a:spLocks noChangeArrowheads="1"/>
          </p:cNvSpPr>
          <p:nvPr/>
        </p:nvSpPr>
        <p:spPr bwMode="auto">
          <a:xfrm>
            <a:off x="2203450" y="6232525"/>
            <a:ext cx="4646613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Allan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Donque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docentjoyce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Seattle Municipal Archives and Garry Knight (@flickr.com)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1333058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4E5E"/>
                </a:solidFill>
                <a:latin typeface="+mn-lt"/>
              </a:rPr>
              <a:t>Staying Safe Around Water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" t="12843" r="10538" b="15414"/>
          <a:stretch>
            <a:fillRect/>
          </a:stretch>
        </p:blipFill>
        <p:spPr bwMode="auto">
          <a:xfrm>
            <a:off x="4636653" y="1355149"/>
            <a:ext cx="3671887" cy="2328863"/>
          </a:xfrm>
          <a:prstGeom prst="rect">
            <a:avLst/>
          </a:prstGeom>
          <a:noFill/>
          <a:ln w="28575">
            <a:solidFill>
              <a:srgbClr val="42BBD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9"/>
          <a:stretch>
            <a:fillRect/>
          </a:stretch>
        </p:blipFill>
        <p:spPr bwMode="auto">
          <a:xfrm>
            <a:off x="856239" y="1355149"/>
            <a:ext cx="3673475" cy="2328863"/>
          </a:xfrm>
          <a:prstGeom prst="rect">
            <a:avLst/>
          </a:prstGeom>
          <a:noFill/>
          <a:ln w="28575">
            <a:solidFill>
              <a:srgbClr val="42BBD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" b="3522"/>
          <a:stretch>
            <a:fillRect/>
          </a:stretch>
        </p:blipFill>
        <p:spPr bwMode="auto">
          <a:xfrm>
            <a:off x="856239" y="3791095"/>
            <a:ext cx="3673475" cy="2319337"/>
          </a:xfrm>
          <a:prstGeom prst="rect">
            <a:avLst/>
          </a:prstGeom>
          <a:noFill/>
          <a:ln w="28575">
            <a:solidFill>
              <a:srgbClr val="42BBD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67" b="2962"/>
          <a:stretch>
            <a:fillRect/>
          </a:stretch>
        </p:blipFill>
        <p:spPr bwMode="auto">
          <a:xfrm>
            <a:off x="4636653" y="3791095"/>
            <a:ext cx="3671887" cy="2319337"/>
          </a:xfrm>
          <a:prstGeom prst="rect">
            <a:avLst/>
          </a:prstGeom>
          <a:noFill/>
          <a:ln w="28575">
            <a:solidFill>
              <a:srgbClr val="42BBD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21"/>
          <p:cNvSpPr txBox="1">
            <a:spLocks noChangeArrowheads="1"/>
          </p:cNvSpPr>
          <p:nvPr/>
        </p:nvSpPr>
        <p:spPr bwMode="auto">
          <a:xfrm>
            <a:off x="1736725" y="6219825"/>
            <a:ext cx="5700713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Photos courtesy of Jerzy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Kociatkiewicz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docentjoyce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U.S. Army Corps of Engineers Savannah District and Kiran Foster (@flickr.com) - granted under creative commons licence – attribution</a:t>
            </a:r>
          </a:p>
        </p:txBody>
      </p:sp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1889125" y="6372225"/>
            <a:ext cx="5700713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Photos courtesy of Jerzy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Kociatkiewicz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docentjoyce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U.S. Army Corps of Engineers Savannah District and Kiran Foster (@flickr.com)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847374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7">
            <a:extLst>
              <a:ext uri="{FF2B5EF4-FFF2-40B4-BE49-F238E27FC236}">
                <a16:creationId xmlns:a16="http://schemas.microsoft.com/office/drawing/2014/main" xmlns="" id="{8435F7C8-4E04-4FBA-B07A-7AB397EC3F28}"/>
              </a:ext>
            </a:extLst>
          </p:cNvPr>
          <p:cNvSpPr/>
          <p:nvPr/>
        </p:nvSpPr>
        <p:spPr bwMode="auto">
          <a:xfrm>
            <a:off x="755650" y="4781550"/>
            <a:ext cx="2016125" cy="496888"/>
          </a:xfrm>
          <a:prstGeom prst="round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4E5E"/>
                </a:solidFill>
                <a:latin typeface="+mn-lt"/>
              </a:rPr>
              <a:t>Where Do We Find Water?</a:t>
            </a:r>
          </a:p>
        </p:txBody>
      </p:sp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1889125" y="6214765"/>
            <a:ext cx="5700713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Photos courtesy of Jerzy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Kociatkiewicz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docentjoyce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U.S. Army Corps of Engineers Savannah District and Kiran Foster (@flickr.com) - granted under creative commons licence – attribution</a:t>
            </a:r>
          </a:p>
        </p:txBody>
      </p:sp>
      <p:sp>
        <p:nvSpPr>
          <p:cNvPr id="13" name="Rectangle: Rounded Corners 16">
            <a:extLst>
              <a:ext uri="{FF2B5EF4-FFF2-40B4-BE49-F238E27FC236}">
                <a16:creationId xmlns:a16="http://schemas.microsoft.com/office/drawing/2014/main" xmlns="" id="{D664AF70-C6AA-4462-A4A9-844D020DC901}"/>
              </a:ext>
            </a:extLst>
          </p:cNvPr>
          <p:cNvSpPr/>
          <p:nvPr/>
        </p:nvSpPr>
        <p:spPr bwMode="auto">
          <a:xfrm>
            <a:off x="755650" y="1436688"/>
            <a:ext cx="2016125" cy="495300"/>
          </a:xfrm>
          <a:prstGeom prst="round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951342" y="1422400"/>
            <a:ext cx="2124009" cy="483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200" dirty="0">
                <a:solidFill>
                  <a:schemeClr val="tx1"/>
                </a:solidFill>
              </a:rPr>
              <a:t>ponds</a:t>
            </a:r>
          </a:p>
        </p:txBody>
      </p:sp>
      <p:sp>
        <p:nvSpPr>
          <p:cNvPr id="17" name="Rectangle: Rounded Corners 26">
            <a:extLst>
              <a:ext uri="{FF2B5EF4-FFF2-40B4-BE49-F238E27FC236}">
                <a16:creationId xmlns:a16="http://schemas.microsoft.com/office/drawing/2014/main" xmlns="" id="{C56DD2F2-DC5E-4AA6-AFE9-E60AD7B541A1}"/>
              </a:ext>
            </a:extLst>
          </p:cNvPr>
          <p:cNvSpPr/>
          <p:nvPr/>
        </p:nvSpPr>
        <p:spPr bwMode="auto">
          <a:xfrm>
            <a:off x="755650" y="3111500"/>
            <a:ext cx="2016125" cy="495300"/>
          </a:xfrm>
          <a:prstGeom prst="round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946480" y="3109913"/>
            <a:ext cx="2124010" cy="48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200">
                <a:solidFill>
                  <a:schemeClr val="tx1"/>
                </a:solidFill>
              </a:rPr>
              <a:t>rivers</a:t>
            </a:r>
          </a:p>
        </p:txBody>
      </p:sp>
      <p:sp>
        <p:nvSpPr>
          <p:cNvPr id="24" name="Rectangle 19"/>
          <p:cNvSpPr>
            <a:spLocks noChangeArrowheads="1"/>
          </p:cNvSpPr>
          <p:nvPr/>
        </p:nvSpPr>
        <p:spPr bwMode="auto">
          <a:xfrm>
            <a:off x="927652" y="4779963"/>
            <a:ext cx="2124010" cy="48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200" dirty="0">
                <a:solidFill>
                  <a:schemeClr val="tx1"/>
                </a:solidFill>
              </a:rPr>
              <a:t>baths</a:t>
            </a:r>
          </a:p>
        </p:txBody>
      </p:sp>
      <p:sp>
        <p:nvSpPr>
          <p:cNvPr id="26" name="Rectangle: Rounded Corners 30">
            <a:extLst>
              <a:ext uri="{FF2B5EF4-FFF2-40B4-BE49-F238E27FC236}">
                <a16:creationId xmlns:a16="http://schemas.microsoft.com/office/drawing/2014/main" xmlns="" id="{3E32BB46-0001-4485-BA89-6985FA83D598}"/>
              </a:ext>
            </a:extLst>
          </p:cNvPr>
          <p:cNvSpPr/>
          <p:nvPr/>
        </p:nvSpPr>
        <p:spPr bwMode="auto">
          <a:xfrm>
            <a:off x="4776788" y="1436688"/>
            <a:ext cx="2016125" cy="495300"/>
          </a:xfrm>
          <a:prstGeom prst="round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8" name="Rectangle 21"/>
          <p:cNvSpPr>
            <a:spLocks noChangeArrowheads="1"/>
          </p:cNvSpPr>
          <p:nvPr/>
        </p:nvSpPr>
        <p:spPr bwMode="auto">
          <a:xfrm>
            <a:off x="4931501" y="1436688"/>
            <a:ext cx="2124490" cy="484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200" dirty="0">
                <a:solidFill>
                  <a:schemeClr val="tx1"/>
                </a:solidFill>
              </a:rPr>
              <a:t>pools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AE8CD7ED-7262-441F-9D47-247D4FF66CBC}"/>
              </a:ext>
            </a:extLst>
          </p:cNvPr>
          <p:cNvSpPr/>
          <p:nvPr/>
        </p:nvSpPr>
        <p:spPr bwMode="auto">
          <a:xfrm>
            <a:off x="4776788" y="3109913"/>
            <a:ext cx="2016125" cy="495300"/>
          </a:xfrm>
          <a:prstGeom prst="round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1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/>
          <a:stretch>
            <a:fillRect/>
          </a:stretch>
        </p:blipFill>
        <p:spPr bwMode="auto">
          <a:xfrm>
            <a:off x="5993747" y="3110434"/>
            <a:ext cx="2369203" cy="1475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22"/>
          <p:cNvSpPr>
            <a:spLocks noChangeArrowheads="1"/>
          </p:cNvSpPr>
          <p:nvPr/>
        </p:nvSpPr>
        <p:spPr bwMode="auto">
          <a:xfrm>
            <a:off x="4936601" y="3108325"/>
            <a:ext cx="2124490" cy="48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200">
                <a:solidFill>
                  <a:schemeClr val="tx1"/>
                </a:solidFill>
              </a:rPr>
              <a:t>lakes</a:t>
            </a:r>
          </a:p>
        </p:txBody>
      </p:sp>
      <p:sp>
        <p:nvSpPr>
          <p:cNvPr id="34" name="Rectangle: Rounded Corners 28">
            <a:extLst>
              <a:ext uri="{FF2B5EF4-FFF2-40B4-BE49-F238E27FC236}">
                <a16:creationId xmlns:a16="http://schemas.microsoft.com/office/drawing/2014/main" xmlns="" id="{2FFE4358-191D-432F-AB64-321E15A5EF9E}"/>
              </a:ext>
            </a:extLst>
          </p:cNvPr>
          <p:cNvSpPr/>
          <p:nvPr/>
        </p:nvSpPr>
        <p:spPr bwMode="auto">
          <a:xfrm>
            <a:off x="4776788" y="4783138"/>
            <a:ext cx="2016125" cy="495300"/>
          </a:xfrm>
          <a:prstGeom prst="round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5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6"/>
          <a:stretch>
            <a:fillRect/>
          </a:stretch>
        </p:blipFill>
        <p:spPr bwMode="auto">
          <a:xfrm>
            <a:off x="5993746" y="4776558"/>
            <a:ext cx="2369204" cy="139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23"/>
          <p:cNvSpPr>
            <a:spLocks noChangeArrowheads="1"/>
          </p:cNvSpPr>
          <p:nvPr/>
        </p:nvSpPr>
        <p:spPr bwMode="auto">
          <a:xfrm>
            <a:off x="4931501" y="4768850"/>
            <a:ext cx="2124490" cy="483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200">
                <a:solidFill>
                  <a:schemeClr val="tx1"/>
                </a:solidFill>
              </a:rPr>
              <a:t>oceans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5" b="4882"/>
          <a:stretch/>
        </p:blipFill>
        <p:spPr>
          <a:xfrm>
            <a:off x="1989657" y="1444619"/>
            <a:ext cx="2372793" cy="144516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2" b="842"/>
          <a:stretch/>
        </p:blipFill>
        <p:spPr>
          <a:xfrm>
            <a:off x="1979301" y="3122785"/>
            <a:ext cx="2383149" cy="146350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002893" y="4805367"/>
            <a:ext cx="2359557" cy="1285614"/>
            <a:chOff x="2002893" y="4805367"/>
            <a:chExt cx="2359557" cy="1285614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51" b="12096"/>
            <a:stretch/>
          </p:blipFill>
          <p:spPr>
            <a:xfrm>
              <a:off x="2002893" y="4805367"/>
              <a:ext cx="2359557" cy="128561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1838" y="5402222"/>
              <a:ext cx="1251332" cy="577852"/>
            </a:xfrm>
            <a:prstGeom prst="rect">
              <a:avLst/>
            </a:prstGeom>
          </p:spPr>
        </p:pic>
      </p:grp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7" b="2335"/>
          <a:stretch/>
        </p:blipFill>
        <p:spPr>
          <a:xfrm>
            <a:off x="5993747" y="1441000"/>
            <a:ext cx="2369204" cy="14847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1" b="6615"/>
          <a:stretch/>
        </p:blipFill>
        <p:spPr>
          <a:xfrm>
            <a:off x="5993746" y="4776559"/>
            <a:ext cx="2369204" cy="13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768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400" dirty="0">
                <a:solidFill>
                  <a:srgbClr val="004E5E"/>
                </a:solidFill>
                <a:latin typeface="+mn-lt"/>
              </a:rPr>
              <a:t>How Do We Stay Safe Around Water?</a:t>
            </a:r>
          </a:p>
        </p:txBody>
      </p:sp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1889125" y="6372225"/>
            <a:ext cx="5700713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Photos courtesy of Jerzy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Kociatkiewicz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docentjoyce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U.S. Army Corps of Engineers Savannah District and Kiran Foster (@flickr.com) - granted under creative commons licence – attribution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840508" y="1514475"/>
            <a:ext cx="7547841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1"/>
                </a:solidFill>
                <a:ea typeface="Twinkl Thin" panose="02000000000000000000" pitchFamily="2" charset="0"/>
                <a:cs typeface="Twinkl Thin" panose="02000000000000000000" pitchFamily="2" charset="0"/>
              </a:rPr>
              <a:t>When out and about near water, there is a special code we should follow: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755650" y="1976438"/>
            <a:ext cx="898525" cy="4267200"/>
            <a:chOff x="755650" y="1977096"/>
            <a:chExt cx="898980" cy="4266950"/>
          </a:xfrm>
        </p:grpSpPr>
        <p:sp>
          <p:nvSpPr>
            <p:cNvPr id="6" name="Rectangle: Rounded Corners 6">
              <a:extLst>
                <a:ext uri="{FF2B5EF4-FFF2-40B4-BE49-F238E27FC236}">
                  <a16:creationId xmlns:a16="http://schemas.microsoft.com/office/drawing/2014/main" xmlns="" id="{E6485CDC-B28C-43AF-B90A-3493B804667D}"/>
                </a:ext>
              </a:extLst>
            </p:cNvPr>
            <p:cNvSpPr/>
            <p:nvPr/>
          </p:nvSpPr>
          <p:spPr>
            <a:xfrm>
              <a:off x="755650" y="1977096"/>
              <a:ext cx="898980" cy="4266950"/>
            </a:xfrm>
            <a:prstGeom prst="roundRect">
              <a:avLst>
                <a:gd name="adj" fmla="val 22723"/>
              </a:avLst>
            </a:prstGeom>
            <a:solidFill>
              <a:srgbClr val="ACDD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D8DCEB4C-C760-4E92-860E-8D1228E96EE6}"/>
                </a:ext>
              </a:extLst>
            </p:cNvPr>
            <p:cNvSpPr/>
            <p:nvPr/>
          </p:nvSpPr>
          <p:spPr>
            <a:xfrm>
              <a:off x="1030427" y="2231081"/>
              <a:ext cx="546377" cy="3752630"/>
            </a:xfrm>
            <a:prstGeom prst="rect">
              <a:avLst/>
            </a:prstGeom>
          </p:spPr>
          <p:txBody>
            <a:bodyPr lIns="0" tIns="72000" rIns="0" bIns="72000">
              <a:spAutoFit/>
            </a:bodyPr>
            <a:lstStyle/>
            <a:p>
              <a:pPr eaLnBrk="1" fontAlgn="auto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500" b="1" dirty="0">
                  <a:solidFill>
                    <a:srgbClr val="004E5E"/>
                  </a:solidFill>
                  <a:latin typeface="+mn-lt"/>
                  <a:cs typeface="Twinkl Thin"/>
                </a:rPr>
                <a:t>S</a:t>
              </a:r>
              <a:br>
                <a:rPr lang="en-US" sz="4500" b="1" dirty="0">
                  <a:solidFill>
                    <a:srgbClr val="004E5E"/>
                  </a:solidFill>
                  <a:latin typeface="+mn-lt"/>
                  <a:cs typeface="Twinkl Thin"/>
                </a:rPr>
              </a:br>
              <a:endParaRPr lang="en-US" sz="4500" b="1" dirty="0">
                <a:solidFill>
                  <a:srgbClr val="004E5E"/>
                </a:solidFill>
                <a:latin typeface="+mn-lt"/>
                <a:cs typeface="Twinkl Thin"/>
              </a:endParaRPr>
            </a:p>
            <a:p>
              <a:pPr eaLnBrk="1" fontAlgn="auto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500" b="1" dirty="0">
                  <a:solidFill>
                    <a:srgbClr val="004E5E"/>
                  </a:solidFill>
                  <a:latin typeface="+mn-lt"/>
                  <a:cs typeface="Twinkl Thin"/>
                </a:rPr>
                <a:t>A</a:t>
              </a:r>
              <a:br>
                <a:rPr lang="en-US" sz="4500" b="1" dirty="0">
                  <a:solidFill>
                    <a:srgbClr val="004E5E"/>
                  </a:solidFill>
                  <a:latin typeface="+mn-lt"/>
                  <a:cs typeface="Twinkl Thin"/>
                </a:rPr>
              </a:br>
              <a:endParaRPr lang="en-US" sz="4500" b="1" dirty="0">
                <a:solidFill>
                  <a:srgbClr val="004E5E"/>
                </a:solidFill>
                <a:latin typeface="+mn-lt"/>
                <a:cs typeface="Twinkl Thin"/>
              </a:endParaRPr>
            </a:p>
            <a:p>
              <a:pPr eaLnBrk="1" fontAlgn="auto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500" b="1" dirty="0">
                  <a:solidFill>
                    <a:srgbClr val="004E5E"/>
                  </a:solidFill>
                  <a:latin typeface="+mn-lt"/>
                  <a:cs typeface="Twinkl Thin"/>
                </a:rPr>
                <a:t>F</a:t>
              </a:r>
              <a:br>
                <a:rPr lang="en-US" sz="4500" b="1" dirty="0">
                  <a:solidFill>
                    <a:srgbClr val="004E5E"/>
                  </a:solidFill>
                  <a:latin typeface="+mn-lt"/>
                  <a:cs typeface="Twinkl Thin"/>
                </a:rPr>
              </a:br>
              <a:endParaRPr lang="en-US" sz="4500" b="1" dirty="0">
                <a:solidFill>
                  <a:srgbClr val="004E5E"/>
                </a:solidFill>
                <a:latin typeface="+mn-lt"/>
                <a:cs typeface="Twinkl Thin"/>
              </a:endParaRPr>
            </a:p>
            <a:p>
              <a:pPr eaLnBrk="1" fontAlgn="auto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500" b="1" dirty="0">
                  <a:solidFill>
                    <a:srgbClr val="004E5E"/>
                  </a:solidFill>
                  <a:latin typeface="+mn-lt"/>
                  <a:cs typeface="Twinkl Thin"/>
                </a:rPr>
                <a:t>E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1822450" y="1976438"/>
            <a:ext cx="1589088" cy="4267200"/>
            <a:chOff x="1822003" y="1977096"/>
            <a:chExt cx="1589309" cy="4266950"/>
          </a:xfrm>
        </p:grpSpPr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xmlns="" id="{6D584C92-0F35-44EB-A763-FCDF3C0E4624}"/>
                </a:ext>
              </a:extLst>
            </p:cNvPr>
            <p:cNvSpPr/>
            <p:nvPr/>
          </p:nvSpPr>
          <p:spPr>
            <a:xfrm>
              <a:off x="1822003" y="1977096"/>
              <a:ext cx="1589309" cy="4266950"/>
            </a:xfrm>
            <a:prstGeom prst="roundRect">
              <a:avLst>
                <a:gd name="adj" fmla="val 12669"/>
              </a:avLst>
            </a:prstGeom>
            <a:solidFill>
              <a:srgbClr val="ACDD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1981496" y="2231476"/>
              <a:ext cx="1429816" cy="3752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500" b="1" dirty="0">
                  <a:solidFill>
                    <a:schemeClr val="tx1"/>
                  </a:solidFill>
                  <a:ea typeface="Twinkl Thin" panose="02000000000000000000" pitchFamily="2" charset="0"/>
                  <a:cs typeface="Twinkl Thin" panose="02000000000000000000" pitchFamily="2" charset="0"/>
                </a:rPr>
                <a:t>S</a:t>
              </a:r>
              <a:r>
                <a:rPr lang="en-US" altLang="en-US" sz="2500" dirty="0">
                  <a:solidFill>
                    <a:schemeClr val="tx1"/>
                  </a:solidFill>
                  <a:ea typeface="Twinkl Thin" panose="02000000000000000000" pitchFamily="2" charset="0"/>
                  <a:cs typeface="Twinkl Thin" panose="02000000000000000000" pitchFamily="2" charset="0"/>
                </a:rPr>
                <a:t>tay</a:t>
              </a:r>
              <a:br>
                <a:rPr lang="en-US" altLang="en-US" sz="2500" dirty="0">
                  <a:solidFill>
                    <a:schemeClr val="tx1"/>
                  </a:solidFill>
                  <a:ea typeface="Twinkl Thin" panose="02000000000000000000" pitchFamily="2" charset="0"/>
                  <a:cs typeface="Twinkl Thin" panose="02000000000000000000" pitchFamily="2" charset="0"/>
                </a:rPr>
              </a:br>
              <a:endParaRPr lang="en-US" altLang="en-US" sz="2500" dirty="0">
                <a:solidFill>
                  <a:schemeClr val="tx1"/>
                </a:solidFill>
                <a:ea typeface="Twinkl Thin" panose="02000000000000000000" pitchFamily="2" charset="0"/>
                <a:cs typeface="Twinkl Thin" panose="02000000000000000000" pitchFamily="2" charset="0"/>
              </a:endParaRPr>
            </a:p>
            <a:p>
              <a:pPr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500" b="1" dirty="0">
                  <a:solidFill>
                    <a:schemeClr val="tx1"/>
                  </a:solidFill>
                  <a:ea typeface="Twinkl Thin" panose="02000000000000000000" pitchFamily="2" charset="0"/>
                  <a:cs typeface="Twinkl Thin" panose="02000000000000000000" pitchFamily="2" charset="0"/>
                </a:rPr>
                <a:t>A</a:t>
              </a:r>
              <a:r>
                <a:rPr lang="en-US" altLang="en-US" sz="2500" dirty="0">
                  <a:solidFill>
                    <a:schemeClr val="tx1"/>
                  </a:solidFill>
                  <a:ea typeface="Twinkl Thin" panose="02000000000000000000" pitchFamily="2" charset="0"/>
                  <a:cs typeface="Twinkl Thin" panose="02000000000000000000" pitchFamily="2" charset="0"/>
                </a:rPr>
                <a:t>way</a:t>
              </a:r>
              <a:br>
                <a:rPr lang="en-US" altLang="en-US" sz="2500" dirty="0">
                  <a:solidFill>
                    <a:schemeClr val="tx1"/>
                  </a:solidFill>
                  <a:ea typeface="Twinkl Thin" panose="02000000000000000000" pitchFamily="2" charset="0"/>
                  <a:cs typeface="Twinkl Thin" panose="02000000000000000000" pitchFamily="2" charset="0"/>
                </a:rPr>
              </a:br>
              <a:endParaRPr lang="en-US" altLang="en-US" sz="2500" dirty="0">
                <a:solidFill>
                  <a:schemeClr val="tx1"/>
                </a:solidFill>
                <a:ea typeface="Twinkl Thin" panose="02000000000000000000" pitchFamily="2" charset="0"/>
                <a:cs typeface="Twinkl Thin" panose="02000000000000000000" pitchFamily="2" charset="0"/>
              </a:endParaRPr>
            </a:p>
            <a:p>
              <a:pPr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500" b="1" dirty="0">
                  <a:solidFill>
                    <a:schemeClr val="tx1"/>
                  </a:solidFill>
                  <a:ea typeface="Twinkl Thin" panose="02000000000000000000" pitchFamily="2" charset="0"/>
                  <a:cs typeface="Twinkl Thin" panose="02000000000000000000" pitchFamily="2" charset="0"/>
                </a:rPr>
                <a:t>F</a:t>
              </a:r>
              <a:r>
                <a:rPr lang="en-US" altLang="en-US" sz="2500" dirty="0">
                  <a:solidFill>
                    <a:schemeClr val="tx1"/>
                  </a:solidFill>
                  <a:ea typeface="Twinkl Thin" panose="02000000000000000000" pitchFamily="2" charset="0"/>
                  <a:cs typeface="Twinkl Thin" panose="02000000000000000000" pitchFamily="2" charset="0"/>
                </a:rPr>
                <a:t>rom the</a:t>
              </a:r>
              <a:br>
                <a:rPr lang="en-US" altLang="en-US" sz="2500" dirty="0">
                  <a:solidFill>
                    <a:schemeClr val="tx1"/>
                  </a:solidFill>
                  <a:ea typeface="Twinkl Thin" panose="02000000000000000000" pitchFamily="2" charset="0"/>
                  <a:cs typeface="Twinkl Thin" panose="02000000000000000000" pitchFamily="2" charset="0"/>
                </a:rPr>
              </a:br>
              <a:endParaRPr lang="en-US" altLang="en-US" sz="2500" dirty="0">
                <a:solidFill>
                  <a:schemeClr val="tx1"/>
                </a:solidFill>
                <a:ea typeface="Twinkl Thin" panose="02000000000000000000" pitchFamily="2" charset="0"/>
                <a:cs typeface="Twinkl Thin" panose="02000000000000000000" pitchFamily="2" charset="0"/>
              </a:endParaRPr>
            </a:p>
            <a:p>
              <a:pPr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500" b="1" dirty="0">
                  <a:solidFill>
                    <a:schemeClr val="tx1"/>
                  </a:solidFill>
                  <a:ea typeface="Twinkl Thin" panose="02000000000000000000" pitchFamily="2" charset="0"/>
                  <a:cs typeface="Twinkl Thin" panose="02000000000000000000" pitchFamily="2" charset="0"/>
                </a:rPr>
                <a:t>E</a:t>
              </a:r>
              <a:r>
                <a:rPr lang="en-US" altLang="en-US" sz="2500" dirty="0">
                  <a:solidFill>
                    <a:schemeClr val="tx1"/>
                  </a:solidFill>
                  <a:ea typeface="Twinkl Thin" panose="02000000000000000000" pitchFamily="2" charset="0"/>
                  <a:cs typeface="Twinkl Thin" panose="02000000000000000000" pitchFamily="2" charset="0"/>
                </a:rPr>
                <a:t>dge</a:t>
              </a:r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3411538" y="2033501"/>
            <a:ext cx="4976811" cy="4065674"/>
            <a:chOff x="3411311" y="1977096"/>
            <a:chExt cx="5046889" cy="4121582"/>
          </a:xfrm>
        </p:grpSpPr>
        <p:grpSp>
          <p:nvGrpSpPr>
            <p:cNvPr id="13" name="Group 5"/>
            <p:cNvGrpSpPr>
              <a:grpSpLocks/>
            </p:cNvGrpSpPr>
            <p:nvPr/>
          </p:nvGrpSpPr>
          <p:grpSpPr bwMode="auto">
            <a:xfrm>
              <a:off x="3411311" y="1977096"/>
              <a:ext cx="5046889" cy="3928314"/>
              <a:chOff x="3411311" y="1977096"/>
              <a:chExt cx="5046889" cy="3928314"/>
            </a:xfrm>
          </p:grpSpPr>
          <p:sp>
            <p:nvSpPr>
              <p:cNvPr id="15" name="Rectangle: Rounded Corners 12">
                <a:extLst>
                  <a:ext uri="{FF2B5EF4-FFF2-40B4-BE49-F238E27FC236}">
                    <a16:creationId xmlns:a16="http://schemas.microsoft.com/office/drawing/2014/main" xmlns="" id="{466E4631-61E8-46FB-8402-CBBE79E6FED7}"/>
                  </a:ext>
                </a:extLst>
              </p:cNvPr>
              <p:cNvSpPr/>
              <p:nvPr/>
            </p:nvSpPr>
            <p:spPr>
              <a:xfrm>
                <a:off x="3578005" y="4287848"/>
                <a:ext cx="4880195" cy="1612448"/>
              </a:xfrm>
              <a:prstGeom prst="roundRect">
                <a:avLst>
                  <a:gd name="adj" fmla="val 4232"/>
                </a:avLst>
              </a:prstGeom>
              <a:solidFill>
                <a:srgbClr val="ACDD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16" name="Rectangle 10"/>
              <p:cNvSpPr>
                <a:spLocks noChangeArrowheads="1"/>
              </p:cNvSpPr>
              <p:nvPr/>
            </p:nvSpPr>
            <p:spPr bwMode="auto">
              <a:xfrm>
                <a:off x="3411311" y="5483005"/>
                <a:ext cx="4902200" cy="4224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72000" rIns="0" bIns="7200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9pPr>
              </a:lstStyle>
              <a:p>
                <a:pPr algn="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>
                    <a:solidFill>
                      <a:schemeClr val="tx1"/>
                    </a:solidFill>
                    <a:ea typeface="Twinkl Thin" panose="02000000000000000000" pitchFamily="2" charset="0"/>
                    <a:cs typeface="Twinkl Thin" panose="02000000000000000000" pitchFamily="2" charset="0"/>
                  </a:rPr>
                  <a:t>Why is this important?</a:t>
                </a:r>
              </a:p>
            </p:txBody>
          </p:sp>
          <p:pic>
            <p:nvPicPr>
              <p:cNvPr id="17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27"/>
              <a:stretch>
                <a:fillRect/>
              </a:stretch>
            </p:blipFill>
            <p:spPr bwMode="auto">
              <a:xfrm>
                <a:off x="3578684" y="1977096"/>
                <a:ext cx="4879516" cy="3498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4" name="TextBox 21"/>
            <p:cNvSpPr txBox="1">
              <a:spLocks noChangeArrowheads="1"/>
            </p:cNvSpPr>
            <p:nvPr/>
          </p:nvSpPr>
          <p:spPr bwMode="auto">
            <a:xfrm>
              <a:off x="4352531" y="6001107"/>
              <a:ext cx="3564910" cy="97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500">
                  <a:solidFill>
                    <a:schemeClr val="tx1"/>
                  </a:solidFill>
                  <a:latin typeface="Arial" panose="020B0604020202020204" pitchFamily="34" charset="0"/>
                  <a:ea typeface="Tuffy" panose="020B0603060100000000" pitchFamily="34" charset="0"/>
                  <a:cs typeface="Arial" panose="020B0604020202020204" pitchFamily="34" charset="0"/>
                </a:rPr>
                <a:t>Photo courtesy of William Murphy (@flickr.com) - granted under creative commons licence – attribution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241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4E5E"/>
                </a:solidFill>
                <a:latin typeface="+mn-lt"/>
              </a:rPr>
              <a:t>Water Safety</a:t>
            </a:r>
          </a:p>
        </p:txBody>
      </p:sp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1889125" y="6372225"/>
            <a:ext cx="5700713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Photos courtesy of Jerzy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Kociatkiewicz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docentjoyce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U.S. Army Corps of Engineers Savannah District and Kiran Foster (@flickr.com) - granted under creative commons licence – attribution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55650" y="1363308"/>
            <a:ext cx="7632700" cy="1219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dirty="0">
                <a:solidFill>
                  <a:schemeClr val="tx1"/>
                </a:solidFill>
                <a:ea typeface="MS PGothic" panose="020B0600070205080204" pitchFamily="34" charset="-128"/>
              </a:rPr>
              <a:t>To keep yourself safe when you are in, on, or near</a:t>
            </a:r>
            <a:r>
              <a:rPr lang="en-US" altLang="en-US" dirty="0">
                <a:solidFill>
                  <a:srgbClr val="00B050"/>
                </a:solidFill>
                <a:ea typeface="MS PGothic" panose="020B0600070205080204" pitchFamily="34" charset="-128"/>
              </a:rPr>
              <a:t> </a:t>
            </a:r>
            <a:r>
              <a:rPr lang="en-US" altLang="en-US" dirty="0">
                <a:solidFill>
                  <a:schemeClr val="tx1"/>
                </a:solidFill>
                <a:ea typeface="MS PGothic" panose="020B0600070205080204" pitchFamily="34" charset="-128"/>
              </a:rPr>
              <a:t>outdoor water, always follow </a:t>
            </a:r>
            <a:r>
              <a:rPr lang="en-US" altLang="en-US" dirty="0">
                <a:solidFill>
                  <a:schemeClr val="tx1"/>
                </a:solidFill>
                <a:latin typeface="Twinkl SemiBold" pitchFamily="2" charset="0"/>
                <a:ea typeface="MS PGothic" panose="020B0600070205080204" pitchFamily="34" charset="-128"/>
              </a:rPr>
              <a:t>The Water Safety Code</a:t>
            </a:r>
            <a:r>
              <a:rPr lang="en-US" altLang="en-US" dirty="0">
                <a:solidFill>
                  <a:schemeClr val="tx1"/>
                </a:solidFill>
                <a:ea typeface="MS PGothic" panose="020B0600070205080204" pitchFamily="34" charset="-128"/>
              </a:rPr>
              <a:t>.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1"/>
                </a:solidFill>
                <a:ea typeface="MS PGothic" panose="020B0600070205080204" pitchFamily="34" charset="-128"/>
              </a:rPr>
              <a:t>The </a:t>
            </a:r>
            <a:r>
              <a:rPr lang="en-US" altLang="en-US" dirty="0">
                <a:solidFill>
                  <a:schemeClr val="tx1"/>
                </a:solidFill>
                <a:latin typeface="Twinkl SemiBold" pitchFamily="2" charset="0"/>
                <a:ea typeface="MS PGothic" panose="020B0600070205080204" pitchFamily="34" charset="-128"/>
              </a:rPr>
              <a:t>Water Safety Code </a:t>
            </a:r>
            <a:r>
              <a:rPr lang="en-US" altLang="en-US" dirty="0">
                <a:solidFill>
                  <a:schemeClr val="tx1"/>
                </a:solidFill>
                <a:ea typeface="MS PGothic" panose="020B0600070205080204" pitchFamily="34" charset="-128"/>
              </a:rPr>
              <a:t>helps you to spot the dangers around water:</a:t>
            </a:r>
          </a:p>
        </p:txBody>
      </p:sp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xmlns="" id="{994D5236-4E98-48CD-9F45-953AE6C73D98}"/>
              </a:ext>
            </a:extLst>
          </p:cNvPr>
          <p:cNvSpPr/>
          <p:nvPr/>
        </p:nvSpPr>
        <p:spPr bwMode="auto">
          <a:xfrm>
            <a:off x="755650" y="2771775"/>
            <a:ext cx="6619875" cy="714375"/>
          </a:xfrm>
          <a:prstGeom prst="round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altLang="en-US" dirty="0">
                <a:solidFill>
                  <a:schemeClr val="tx1"/>
                </a:solidFill>
              </a:rPr>
              <a:t>It will be cold.  </a:t>
            </a: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755650" y="5124450"/>
            <a:ext cx="7632700" cy="1033463"/>
            <a:chOff x="755650" y="5125157"/>
            <a:chExt cx="7632700" cy="1032406"/>
          </a:xfrm>
        </p:grpSpPr>
        <p:sp>
          <p:nvSpPr>
            <p:cNvPr id="14" name="Rectangle: Rounded Corners 9">
              <a:extLst>
                <a:ext uri="{FF2B5EF4-FFF2-40B4-BE49-F238E27FC236}">
                  <a16:creationId xmlns:a16="http://schemas.microsoft.com/office/drawing/2014/main" xmlns="" id="{DE977C5C-699A-49E1-B95A-9699BDF6AB59}"/>
                </a:ext>
              </a:extLst>
            </p:cNvPr>
            <p:cNvSpPr/>
            <p:nvPr/>
          </p:nvSpPr>
          <p:spPr bwMode="auto">
            <a:xfrm>
              <a:off x="755650" y="5291675"/>
              <a:ext cx="5795963" cy="713644"/>
            </a:xfrm>
            <a:prstGeom prst="roundRect">
              <a:avLst/>
            </a:prstGeom>
            <a:solidFill>
              <a:srgbClr val="ACDD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altLang="en-US" dirty="0">
                  <a:solidFill>
                    <a:schemeClr val="tx1"/>
                  </a:solidFill>
                </a:rPr>
                <a:t>It can be deep.  </a:t>
              </a:r>
            </a:p>
          </p:txBody>
        </p:sp>
        <p:sp>
          <p:nvSpPr>
            <p:cNvPr id="13" name="Rectangle: Rounded Corners 16">
              <a:extLst>
                <a:ext uri="{FF2B5EF4-FFF2-40B4-BE49-F238E27FC236}">
                  <a16:creationId xmlns:a16="http://schemas.microsoft.com/office/drawing/2014/main" xmlns="" id="{86580B4E-A3C4-41B5-9FA0-D2E81D769D85}"/>
                </a:ext>
              </a:extLst>
            </p:cNvPr>
            <p:cNvSpPr/>
            <p:nvPr/>
          </p:nvSpPr>
          <p:spPr>
            <a:xfrm>
              <a:off x="6227047" y="5125157"/>
              <a:ext cx="2161303" cy="1032406"/>
            </a:xfrm>
            <a:prstGeom prst="roundRect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b="-432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755650" y="3857625"/>
            <a:ext cx="7632700" cy="1031875"/>
            <a:chOff x="755650" y="3857405"/>
            <a:chExt cx="7632699" cy="1032406"/>
          </a:xfrm>
        </p:grpSpPr>
        <p:grpSp>
          <p:nvGrpSpPr>
            <p:cNvPr id="17" name="Group 19"/>
            <p:cNvGrpSpPr>
              <a:grpSpLocks/>
            </p:cNvGrpSpPr>
            <p:nvPr/>
          </p:nvGrpSpPr>
          <p:grpSpPr bwMode="auto">
            <a:xfrm>
              <a:off x="755650" y="4032120"/>
              <a:ext cx="5645150" cy="713155"/>
              <a:chOff x="755650" y="3963006"/>
              <a:chExt cx="5645150" cy="713155"/>
            </a:xfrm>
          </p:grpSpPr>
          <p:sp>
            <p:nvSpPr>
              <p:cNvPr id="19" name="Rectangle: Rounded Corners 7">
                <a:extLst>
                  <a:ext uri="{FF2B5EF4-FFF2-40B4-BE49-F238E27FC236}">
                    <a16:creationId xmlns:a16="http://schemas.microsoft.com/office/drawing/2014/main" xmlns="" id="{443A914F-7B61-4276-A1E2-FCAA7C52BC75}"/>
                  </a:ext>
                </a:extLst>
              </p:cNvPr>
              <p:cNvSpPr/>
              <p:nvPr/>
            </p:nvSpPr>
            <p:spPr>
              <a:xfrm>
                <a:off x="755650" y="3963006"/>
                <a:ext cx="5645149" cy="713155"/>
              </a:xfrm>
              <a:prstGeom prst="roundRect">
                <a:avLst/>
              </a:prstGeom>
              <a:solidFill>
                <a:srgbClr val="ACDD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GB" altLang="en-US" dirty="0">
                    <a:solidFill>
                      <a:schemeClr val="tx1"/>
                    </a:solidFill>
                  </a:rPr>
                  <a:t>It can be difficult to get out.  </a:t>
                </a:r>
              </a:p>
            </p:txBody>
          </p:sp>
          <p:sp>
            <p:nvSpPr>
              <p:cNvPr id="20" name="Rectangle 8"/>
              <p:cNvSpPr>
                <a:spLocks/>
              </p:cNvSpPr>
              <p:nvPr/>
            </p:nvSpPr>
            <p:spPr bwMode="auto">
              <a:xfrm>
                <a:off x="755650" y="4071811"/>
                <a:ext cx="5645150" cy="495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tIns="108000" rIns="108000" bIns="108000" anchor="ctr">
                <a:spAutoFit/>
              </a:bodyPr>
              <a:lstStyle>
                <a:lvl1pPr marL="285750" indent="-28575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9pPr>
              </a:lstStyle>
              <a:p>
                <a:pPr marL="0" indent="0"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endParaRPr lang="en-GB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8" name="Rectangle: Rounded Corners 18">
              <a:extLst>
                <a:ext uri="{FF2B5EF4-FFF2-40B4-BE49-F238E27FC236}">
                  <a16:creationId xmlns:a16="http://schemas.microsoft.com/office/drawing/2014/main" xmlns="" id="{EA16A19B-1674-4C7C-B725-89184E700D22}"/>
                </a:ext>
              </a:extLst>
            </p:cNvPr>
            <p:cNvSpPr/>
            <p:nvPr/>
          </p:nvSpPr>
          <p:spPr>
            <a:xfrm>
              <a:off x="6227762" y="3857405"/>
              <a:ext cx="2160587" cy="1032406"/>
            </a:xfrm>
            <a:prstGeom prst="round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12"/>
          <a:stretch/>
        </p:blipFill>
        <p:spPr>
          <a:xfrm>
            <a:off x="6127829" y="2151405"/>
            <a:ext cx="2082721" cy="151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8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4E5E"/>
                </a:solidFill>
                <a:latin typeface="+mn-lt"/>
              </a:rPr>
              <a:t>Water Safety</a:t>
            </a:r>
          </a:p>
        </p:txBody>
      </p:sp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1889125" y="6372225"/>
            <a:ext cx="5700713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Photos courtesy of Jerzy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Kociatkiewicz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docentjoyce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U.S. Army Corps of Engineers Savannah District and Kiran Foster (@flickr.com) - granted under creative commons licence – attribution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755650" y="1438275"/>
            <a:ext cx="7820025" cy="1085850"/>
            <a:chOff x="755649" y="1438370"/>
            <a:chExt cx="7819382" cy="1085462"/>
          </a:xfrm>
        </p:grpSpPr>
        <p:sp>
          <p:nvSpPr>
            <p:cNvPr id="5" name="Rectangle: Rounded Corners 6">
              <a:extLst>
                <a:ext uri="{FF2B5EF4-FFF2-40B4-BE49-F238E27FC236}">
                  <a16:creationId xmlns:a16="http://schemas.microsoft.com/office/drawing/2014/main" xmlns="" id="{736D419D-BDB5-4A10-9E6E-FF51C7C22968}"/>
                </a:ext>
              </a:extLst>
            </p:cNvPr>
            <p:cNvSpPr/>
            <p:nvPr/>
          </p:nvSpPr>
          <p:spPr>
            <a:xfrm>
              <a:off x="755649" y="1727192"/>
              <a:ext cx="6081213" cy="712533"/>
            </a:xfrm>
            <a:prstGeom prst="roundRect">
              <a:avLst/>
            </a:prstGeom>
            <a:solidFill>
              <a:srgbClr val="ACDD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altLang="en-US" dirty="0">
                  <a:solidFill>
                    <a:schemeClr val="tx1"/>
                  </a:solidFill>
                </a:rPr>
                <a:t>There may be hidden garbage that </a:t>
              </a:r>
              <a:br>
                <a:rPr lang="en-GB" altLang="en-US" dirty="0">
                  <a:solidFill>
                    <a:schemeClr val="tx1"/>
                  </a:solidFill>
                </a:rPr>
              </a:br>
              <a:r>
                <a:rPr lang="en-GB" altLang="en-US" dirty="0">
                  <a:solidFill>
                    <a:schemeClr val="tx1"/>
                  </a:solidFill>
                </a:rPr>
                <a:t>could hurt you.  </a:t>
              </a:r>
            </a:p>
          </p:txBody>
        </p:sp>
        <p:pic>
          <p:nvPicPr>
            <p:cNvPr id="7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0902" y="1438370"/>
              <a:ext cx="2984129" cy="1085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755650" y="4714875"/>
            <a:ext cx="7820025" cy="896938"/>
            <a:chOff x="755650" y="4714735"/>
            <a:chExt cx="7819381" cy="897305"/>
          </a:xfrm>
        </p:grpSpPr>
        <p:sp>
          <p:nvSpPr>
            <p:cNvPr id="12" name="Rectangle: Rounded Corners 9">
              <a:extLst>
                <a:ext uri="{FF2B5EF4-FFF2-40B4-BE49-F238E27FC236}">
                  <a16:creationId xmlns:a16="http://schemas.microsoft.com/office/drawing/2014/main" xmlns="" id="{C6A694B0-8EAA-479D-8793-F7585AFB3362}"/>
                </a:ext>
              </a:extLst>
            </p:cNvPr>
            <p:cNvSpPr/>
            <p:nvPr/>
          </p:nvSpPr>
          <p:spPr bwMode="auto">
            <a:xfrm>
              <a:off x="755650" y="4825906"/>
              <a:ext cx="6158993" cy="714667"/>
            </a:xfrm>
            <a:prstGeom prst="roundRect">
              <a:avLst/>
            </a:prstGeom>
            <a:solidFill>
              <a:srgbClr val="ACDD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altLang="en-US" dirty="0">
                  <a:solidFill>
                    <a:schemeClr val="tx1"/>
                  </a:solidFill>
                </a:rPr>
                <a:t>The water may be dirty and could </a:t>
              </a:r>
              <a:br>
                <a:rPr lang="en-GB" altLang="en-US" dirty="0">
                  <a:solidFill>
                    <a:schemeClr val="tx1"/>
                  </a:solidFill>
                </a:rPr>
              </a:br>
              <a:r>
                <a:rPr lang="en-GB" altLang="en-US" dirty="0">
                  <a:solidFill>
                    <a:schemeClr val="tx1"/>
                  </a:solidFill>
                </a:rPr>
                <a:t>make you ill.  </a:t>
              </a:r>
            </a:p>
          </p:txBody>
        </p:sp>
        <p:pic>
          <p:nvPicPr>
            <p:cNvPr id="10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0902" y="4714735"/>
              <a:ext cx="2984129" cy="897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755650" y="2693293"/>
            <a:ext cx="6604000" cy="2060895"/>
            <a:chOff x="755650" y="2693293"/>
            <a:chExt cx="6604000" cy="2060895"/>
          </a:xfrm>
        </p:grpSpPr>
        <p:sp>
          <p:nvSpPr>
            <p:cNvPr id="17" name="Rectangle: Rounded Corners 7">
              <a:extLst>
                <a:ext uri="{FF2B5EF4-FFF2-40B4-BE49-F238E27FC236}">
                  <a16:creationId xmlns:a16="http://schemas.microsoft.com/office/drawing/2014/main" xmlns="" id="{A8F4E7FC-041F-4A54-B011-EAE8A99E7527}"/>
                </a:ext>
              </a:extLst>
            </p:cNvPr>
            <p:cNvSpPr/>
            <p:nvPr/>
          </p:nvSpPr>
          <p:spPr bwMode="auto">
            <a:xfrm>
              <a:off x="755650" y="3276599"/>
              <a:ext cx="6604000" cy="714375"/>
            </a:xfrm>
            <a:prstGeom prst="roundRect">
              <a:avLst/>
            </a:prstGeom>
            <a:solidFill>
              <a:srgbClr val="ACDD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altLang="en-US" dirty="0">
                  <a:solidFill>
                    <a:schemeClr val="tx1"/>
                  </a:solidFill>
                </a:rPr>
                <a:t>There may be no lifeguards.  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0835" y="2693293"/>
              <a:ext cx="1457291" cy="20608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381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4E5E"/>
                </a:solidFill>
                <a:latin typeface="+mn-lt"/>
              </a:rPr>
              <a:t>Water Safety</a:t>
            </a:r>
          </a:p>
        </p:txBody>
      </p:sp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1889125" y="6372225"/>
            <a:ext cx="5700713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Photos courtesy of Jerzy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Kociatkiewicz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docentjoyce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U.S. Army Corps of Engineers Savannah District and Kiran Foster (@flickr.com) - granted under creative commons licence – attribution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55650" y="1395413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These signs can help you spot danger.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755650" y="5627688"/>
            <a:ext cx="7688263" cy="511175"/>
            <a:chOff x="755650" y="5696845"/>
            <a:chExt cx="7688359" cy="511010"/>
          </a:xfrm>
        </p:grpSpPr>
        <p:sp>
          <p:nvSpPr>
            <p:cNvPr id="6" name="Rectangle: Rounded Corners 6">
              <a:extLst>
                <a:ext uri="{FF2B5EF4-FFF2-40B4-BE49-F238E27FC236}">
                  <a16:creationId xmlns:a16="http://schemas.microsoft.com/office/drawing/2014/main" xmlns="" id="{47C44004-17CF-47FE-857A-F0E06B40D27F}"/>
                </a:ext>
              </a:extLst>
            </p:cNvPr>
            <p:cNvSpPr/>
            <p:nvPr/>
          </p:nvSpPr>
          <p:spPr>
            <a:xfrm>
              <a:off x="755650" y="5712715"/>
              <a:ext cx="7632795" cy="495140"/>
            </a:xfrm>
            <a:prstGeom prst="roundRect">
              <a:avLst/>
            </a:prstGeom>
            <a:solidFill>
              <a:srgbClr val="ACDD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7" name="Rectangle 7"/>
            <p:cNvSpPr>
              <a:spLocks/>
            </p:cNvSpPr>
            <p:nvPr/>
          </p:nvSpPr>
          <p:spPr bwMode="auto">
            <a:xfrm>
              <a:off x="811309" y="5696845"/>
              <a:ext cx="7632700" cy="495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Can you guess what these signs mean?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63" y="3233738"/>
            <a:ext cx="2336800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3" y="1965325"/>
            <a:ext cx="1660525" cy="2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1965325"/>
            <a:ext cx="1655763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263900"/>
            <a:ext cx="1668463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779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4E5E"/>
                </a:solidFill>
                <a:latin typeface="+mn-lt"/>
              </a:rPr>
              <a:t>Water Safety Signs</a:t>
            </a:r>
          </a:p>
        </p:txBody>
      </p:sp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1889125" y="6372225"/>
            <a:ext cx="5700713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Photos courtesy of Jerzy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Kociatkiewicz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docentjoyce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U.S. Army Corps of Engineers Savannah District and Kiran Foster (@flickr.com) - granted under creative commons licence – attribution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755650" y="1470025"/>
            <a:ext cx="7702550" cy="2066925"/>
            <a:chOff x="755650" y="1470532"/>
            <a:chExt cx="7702548" cy="2066232"/>
          </a:xfrm>
        </p:grpSpPr>
        <p:sp>
          <p:nvSpPr>
            <p:cNvPr id="5" name="Rectangle: Rounded Corners 6">
              <a:extLst>
                <a:ext uri="{FF2B5EF4-FFF2-40B4-BE49-F238E27FC236}">
                  <a16:creationId xmlns:a16="http://schemas.microsoft.com/office/drawing/2014/main" xmlns="" id="{404CE268-3B56-4EF4-8D7E-FF4D19B7FD71}"/>
                </a:ext>
              </a:extLst>
            </p:cNvPr>
            <p:cNvSpPr/>
            <p:nvPr/>
          </p:nvSpPr>
          <p:spPr>
            <a:xfrm>
              <a:off x="755650" y="1978362"/>
              <a:ext cx="6664323" cy="1147378"/>
            </a:xfrm>
            <a:prstGeom prst="roundRect">
              <a:avLst/>
            </a:prstGeom>
            <a:solidFill>
              <a:srgbClr val="ACDD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1260000" anchor="ctr"/>
            <a:lstStyle/>
            <a:p>
              <a:pPr>
                <a:defRPr/>
              </a:pPr>
              <a:r>
                <a:rPr lang="en-US" altLang="en-US" dirty="0">
                  <a:solidFill>
                    <a:schemeClr val="tx1"/>
                  </a:solidFill>
                  <a:ea typeface="MS PGothic" panose="020B0600070205080204" pitchFamily="34" charset="-128"/>
                </a:rPr>
                <a:t>Signs that warn you of danger are a yellow triangle shape and are placed to help you spot danger. This one means there is a steep drop.</a:t>
              </a:r>
            </a:p>
          </p:txBody>
        </p:sp>
        <p:sp>
          <p:nvSpPr>
            <p:cNvPr id="6" name="Rectangle 7"/>
            <p:cNvSpPr>
              <a:spLocks/>
            </p:cNvSpPr>
            <p:nvPr/>
          </p:nvSpPr>
          <p:spPr bwMode="auto">
            <a:xfrm>
              <a:off x="755650" y="2287083"/>
              <a:ext cx="5749653" cy="494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 marL="285750" indent="-2857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mar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en-US" altLang="en-US" dirty="0">
                <a:solidFill>
                  <a:schemeClr val="tx1"/>
                </a:solidFill>
                <a:ea typeface="MS PGothic" panose="020B0600070205080204" pitchFamily="34" charset="-128"/>
              </a:endParaRPr>
            </a:p>
          </p:txBody>
        </p:sp>
        <p:pic>
          <p:nvPicPr>
            <p:cNvPr id="7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2127" y="1470532"/>
              <a:ext cx="2336071" cy="2066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755650" y="3759200"/>
            <a:ext cx="7500076" cy="2408238"/>
            <a:chOff x="755650" y="3759969"/>
            <a:chExt cx="7500076" cy="240708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50701492-1F28-4038-AB4C-EBE7A4AB632B}"/>
                </a:ext>
              </a:extLst>
            </p:cNvPr>
            <p:cNvSpPr/>
            <p:nvPr/>
          </p:nvSpPr>
          <p:spPr>
            <a:xfrm>
              <a:off x="755650" y="4107465"/>
              <a:ext cx="7038975" cy="1718436"/>
            </a:xfrm>
            <a:prstGeom prst="roundRect">
              <a:avLst>
                <a:gd name="adj" fmla="val 12719"/>
              </a:avLst>
            </a:prstGeom>
            <a:solidFill>
              <a:srgbClr val="ACDD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108000" anchor="ctr"/>
            <a:lstStyle/>
            <a:p>
              <a:pPr>
                <a:defRPr/>
              </a:pPr>
              <a:r>
                <a:rPr lang="en-US" altLang="en-US" dirty="0">
                  <a:solidFill>
                    <a:schemeClr val="tx1"/>
                  </a:solidFill>
                  <a:ea typeface="MS PGothic" panose="020B0600070205080204" pitchFamily="34" charset="-128"/>
                </a:rPr>
                <a:t>Signs that mean you should not do something </a:t>
              </a:r>
              <a:br>
                <a:rPr lang="en-US" altLang="en-US" dirty="0">
                  <a:solidFill>
                    <a:schemeClr val="tx1"/>
                  </a:solidFill>
                  <a:ea typeface="MS PGothic" panose="020B0600070205080204" pitchFamily="34" charset="-128"/>
                </a:rPr>
              </a:br>
              <a:r>
                <a:rPr lang="en-US" altLang="en-US" dirty="0">
                  <a:solidFill>
                    <a:schemeClr val="tx1"/>
                  </a:solidFill>
                  <a:ea typeface="MS PGothic" panose="020B0600070205080204" pitchFamily="34" charset="-128"/>
                </a:rPr>
                <a:t>are a red circle shape with a red line running </a:t>
              </a:r>
              <a:br>
                <a:rPr lang="en-US" altLang="en-US" dirty="0">
                  <a:solidFill>
                    <a:schemeClr val="tx1"/>
                  </a:solidFill>
                  <a:ea typeface="MS PGothic" panose="020B0600070205080204" pitchFamily="34" charset="-128"/>
                </a:rPr>
              </a:br>
              <a:r>
                <a:rPr lang="en-US" altLang="en-US" dirty="0">
                  <a:solidFill>
                    <a:schemeClr val="tx1"/>
                  </a:solidFill>
                  <a:ea typeface="MS PGothic" panose="020B0600070205080204" pitchFamily="34" charset="-128"/>
                </a:rPr>
                <a:t>through it, a </a:t>
              </a:r>
              <a:r>
                <a:rPr lang="en-US" altLang="en-US">
                  <a:solidFill>
                    <a:schemeClr val="tx1"/>
                  </a:solidFill>
                  <a:ea typeface="MS PGothic" panose="020B0600070205080204" pitchFamily="34" charset="-128"/>
                </a:rPr>
                <a:t>white background, </a:t>
              </a:r>
              <a:r>
                <a:rPr lang="en-US" altLang="en-US" dirty="0">
                  <a:solidFill>
                    <a:schemeClr val="tx1"/>
                  </a:solidFill>
                  <a:ea typeface="MS PGothic" panose="020B0600070205080204" pitchFamily="34" charset="-128"/>
                </a:rPr>
                <a:t>and black </a:t>
              </a:r>
              <a:br>
                <a:rPr lang="en-US" altLang="en-US" dirty="0">
                  <a:solidFill>
                    <a:schemeClr val="tx1"/>
                  </a:solidFill>
                  <a:ea typeface="MS PGothic" panose="020B0600070205080204" pitchFamily="34" charset="-128"/>
                </a:rPr>
              </a:br>
              <a:r>
                <a:rPr lang="en-US" altLang="en-US" dirty="0">
                  <a:solidFill>
                    <a:schemeClr val="tx1"/>
                  </a:solidFill>
                  <a:ea typeface="MS PGothic" panose="020B0600070205080204" pitchFamily="34" charset="-128"/>
                </a:rPr>
                <a:t>symbols. They tell you about something you </a:t>
              </a:r>
              <a:br>
                <a:rPr lang="en-US" altLang="en-US" dirty="0">
                  <a:solidFill>
                    <a:schemeClr val="tx1"/>
                  </a:solidFill>
                  <a:ea typeface="MS PGothic" panose="020B0600070205080204" pitchFamily="34" charset="-128"/>
                </a:rPr>
              </a:br>
              <a:r>
                <a:rPr lang="en-US" altLang="en-US" dirty="0">
                  <a:solidFill>
                    <a:schemeClr val="tx1"/>
                  </a:solidFill>
                  <a:ea typeface="MS PGothic" panose="020B0600070205080204" pitchFamily="34" charset="-128"/>
                </a:rPr>
                <a:t>are not allowed to do.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8667" y="3759969"/>
              <a:ext cx="1917059" cy="2407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4088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4E5E"/>
                </a:solidFill>
                <a:latin typeface="+mn-lt"/>
              </a:rPr>
              <a:t>Water Safety Signs</a:t>
            </a:r>
          </a:p>
        </p:txBody>
      </p:sp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1889125" y="6372225"/>
            <a:ext cx="5700713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Photos courtesy of Jerzy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Kociatkiewicz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</a:t>
            </a:r>
            <a:r>
              <a:rPr lang="en-GB" altLang="en-US" sz="500" dirty="0" err="1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docentjoyce</a:t>
            </a:r>
            <a:r>
              <a:rPr lang="en-GB" altLang="en-US" sz="5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, U.S. Army Corps of Engineers Savannah District and Kiran Foster (@flickr.com) - granted under creative commons licence – attribution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755650" y="1474788"/>
            <a:ext cx="7378700" cy="2330450"/>
            <a:chOff x="755650" y="1474018"/>
            <a:chExt cx="7378156" cy="2331633"/>
          </a:xfrm>
        </p:grpSpPr>
        <p:sp>
          <p:nvSpPr>
            <p:cNvPr id="5" name="Rectangle: Rounded Corners 6">
              <a:extLst>
                <a:ext uri="{FF2B5EF4-FFF2-40B4-BE49-F238E27FC236}">
                  <a16:creationId xmlns:a16="http://schemas.microsoft.com/office/drawing/2014/main" xmlns="" id="{23A6FEF5-13B4-49D2-906E-43CCFFE0D434}"/>
                </a:ext>
              </a:extLst>
            </p:cNvPr>
            <p:cNvSpPr/>
            <p:nvPr/>
          </p:nvSpPr>
          <p:spPr>
            <a:xfrm>
              <a:off x="755650" y="2257052"/>
              <a:ext cx="5924113" cy="894217"/>
            </a:xfrm>
            <a:prstGeom prst="roundRect">
              <a:avLst/>
            </a:prstGeom>
            <a:solidFill>
              <a:srgbClr val="ACDD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324000" anchor="ctr"/>
            <a:lstStyle/>
            <a:p>
              <a:pPr>
                <a:defRPr/>
              </a:pPr>
              <a:r>
                <a:rPr lang="en-US" altLang="en-US" dirty="0">
                  <a:solidFill>
                    <a:schemeClr val="tx1"/>
                  </a:solidFill>
                  <a:ea typeface="MS PGothic" panose="020B0600070205080204" pitchFamily="34" charset="-128"/>
                </a:rPr>
                <a:t>Signs that tell you to do something are usually a blue circle shape with white symbols. </a:t>
              </a:r>
            </a:p>
          </p:txBody>
        </p:sp>
        <p:pic>
          <p:nvPicPr>
            <p:cNvPr id="7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4354" y="1474018"/>
              <a:ext cx="1849452" cy="2331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755650" y="3925888"/>
            <a:ext cx="7378700" cy="2311400"/>
            <a:chOff x="755650" y="3926381"/>
            <a:chExt cx="7378156" cy="231120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6E16A0BE-D5C3-4460-907A-317ABEA72D2D}"/>
                </a:ext>
              </a:extLst>
            </p:cNvPr>
            <p:cNvSpPr/>
            <p:nvPr/>
          </p:nvSpPr>
          <p:spPr>
            <a:xfrm>
              <a:off x="755650" y="4429576"/>
              <a:ext cx="5924113" cy="782573"/>
            </a:xfrm>
            <a:prstGeom prst="roundRect">
              <a:avLst>
                <a:gd name="adj" fmla="val 12719"/>
              </a:avLst>
            </a:prstGeom>
            <a:solidFill>
              <a:srgbClr val="ACDD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altLang="en-US" dirty="0">
                  <a:solidFill>
                    <a:schemeClr val="tx1"/>
                  </a:solidFill>
                  <a:ea typeface="MS PGothic" panose="020B0600070205080204" pitchFamily="34" charset="-128"/>
                </a:rPr>
                <a:t>Information signs are white with black symbols.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4354" y="3926381"/>
              <a:ext cx="1849452" cy="2311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027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PowerPoint Template" id="{854539AC-FA50-40BB-9D8D-A753FBF5E510}" vid="{8DACF810-3772-463E-B189-732B086EE0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us-t-t-2547177-staying-safe-around-water-powerpoint</Template>
  <TotalTime>38</TotalTime>
  <Words>804</Words>
  <Application>Microsoft Office PowerPoint</Application>
  <PresentationFormat>On-screen Show (4:3)</PresentationFormat>
  <Paragraphs>72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Tuffy</vt:lpstr>
      <vt:lpstr>Twinkl SemiBold</vt:lpstr>
      <vt:lpstr>Sassoon Infant Rg</vt:lpstr>
      <vt:lpstr>Twinkl</vt:lpstr>
      <vt:lpstr>Twinkl Thin</vt:lpstr>
      <vt:lpstr>MS PGothic</vt:lpstr>
      <vt:lpstr>Office Theme</vt:lpstr>
      <vt:lpstr>PowerPoint Presentation</vt:lpstr>
      <vt:lpstr>Staying Safe Around Water</vt:lpstr>
      <vt:lpstr>Where Do We Find Water?</vt:lpstr>
      <vt:lpstr>How Do We Stay Safe Around Water?</vt:lpstr>
      <vt:lpstr>Water Safety</vt:lpstr>
      <vt:lpstr>Water Safety</vt:lpstr>
      <vt:lpstr>Water Safety</vt:lpstr>
      <vt:lpstr>Water Safety Signs</vt:lpstr>
      <vt:lpstr>Water Safety Signs</vt:lpstr>
      <vt:lpstr>Water Safety Signs</vt:lpstr>
      <vt:lpstr>Safety Flags</vt:lpstr>
      <vt:lpstr>Go Together</vt:lpstr>
      <vt:lpstr>Learn How to Help</vt:lpstr>
      <vt:lpstr>Water Safety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Thomas Becker</dc:creator>
  <cp:lastModifiedBy>alison.anderson</cp:lastModifiedBy>
  <cp:revision>13</cp:revision>
  <dcterms:created xsi:type="dcterms:W3CDTF">2019-06-04T10:23:22Z</dcterms:created>
  <dcterms:modified xsi:type="dcterms:W3CDTF">2020-06-15T09:51:55Z</dcterms:modified>
</cp:coreProperties>
</file>