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71" r:id="rId4"/>
    <p:sldId id="272" r:id="rId5"/>
    <p:sldId id="273" r:id="rId6"/>
    <p:sldId id="274" r:id="rId7"/>
    <p:sldId id="275" r:id="rId8"/>
    <p:sldId id="276" r:id="rId9"/>
    <p:sldId id="277" r:id="rId10"/>
    <p:sldId id="282" r:id="rId11"/>
    <p:sldId id="279" r:id="rId12"/>
    <p:sldId id="280" r:id="rId13"/>
    <p:sldId id="281" r:id="rId14"/>
    <p:sldId id="283" r:id="rId15"/>
    <p:sldId id="284" r:id="rId16"/>
    <p:sldId id="285" r:id="rId17"/>
    <p:sldId id="286" r:id="rId18"/>
    <p:sldId id="287" r:id="rId19"/>
    <p:sldId id="288" r:id="rId20"/>
    <p:sldId id="289" r:id="rId21"/>
    <p:sldId id="267" r:id="rId22"/>
  </p:sldIdLst>
  <p:sldSz cx="9144000" cy="6858000" type="screen4x3"/>
  <p:notesSz cx="6858000" cy="9144000"/>
  <p:embeddedFontLst>
    <p:embeddedFont>
      <p:font typeface="Tuffy" panose="020B0603060100000000"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Twinkl SemiBold" pitchFamily="2" charset="0"/>
      <p:bold r:id="rId33"/>
    </p:embeddedFont>
    <p:embeddedFont>
      <p:font typeface="Twinkl" pitchFamily="2" charset="0"/>
      <p:regular r:id="rId34"/>
      <p:bold r:id="rId35"/>
    </p:embeddedFont>
    <p:embeddedFont>
      <p:font typeface="Sassoon Infant Rg" panose="02000503030000020003" pitchFamily="50" charset="0"/>
      <p:regular r:id="rId36"/>
      <p:bold r:id="rId3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52">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793">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C9"/>
    <a:srgbClr val="90C7E5"/>
    <a:srgbClr val="D81D32"/>
    <a:srgbClr val="E4984C"/>
    <a:srgbClr val="FABDB6"/>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6370" autoAdjust="0"/>
  </p:normalViewPr>
  <p:slideViewPr>
    <p:cSldViewPr snapToGrid="0">
      <p:cViewPr varScale="1">
        <p:scale>
          <a:sx n="114" d="100"/>
          <a:sy n="114" d="100"/>
        </p:scale>
        <p:origin x="1278" y="108"/>
      </p:cViewPr>
      <p:guideLst>
        <p:guide orient="horz" pos="2183"/>
        <p:guide pos="2880"/>
        <p:guide pos="340"/>
        <p:guide orient="horz" pos="3952"/>
        <p:guide pos="5420"/>
        <p:guide orient="horz" pos="346"/>
        <p:guide pos="476"/>
        <p:guide orient="horz" pos="482"/>
        <p:guide orient="horz" pos="3793"/>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8376B-B914-4257-A14E-855355056674}" type="datetimeFigureOut">
              <a:rPr lang="en-GB"/>
              <a:pPr>
                <a:defRPr/>
              </a:pPr>
              <a:t>15/07/2019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B2684A6-B2B2-48BB-8FB4-8331BA4DE66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86E76E6-5ECB-40D6-833A-B929C25DA0E4}" type="datetimeFigureOut">
              <a:rPr lang="en-GB"/>
              <a:pPr>
                <a:defRPr/>
              </a:pPr>
              <a:t>15/07/2019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77C24DF-37A1-4838-B246-70EDEEBE1B2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66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12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816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690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063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17428"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4632" b="32275"/>
          <a:stretch/>
        </p:blipFill>
        <p:spPr>
          <a:xfrm>
            <a:off x="539751" y="3281093"/>
            <a:ext cx="8064500" cy="3027632"/>
          </a:xfrm>
          <a:prstGeom prst="roundRect">
            <a:avLst>
              <a:gd name="adj" fmla="val 4985"/>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0082C9"/>
                </a:solidFill>
              </a:rPr>
              <a:t>Super Kittens, do you think Sam should run out into the road to get his football? </a:t>
            </a:r>
          </a:p>
        </p:txBody>
      </p:sp>
      <p:sp>
        <p:nvSpPr>
          <p:cNvPr id="26" name="Rectangle 25"/>
          <p:cNvSpPr>
            <a:spLocks noChangeArrowheads="1"/>
          </p:cNvSpPr>
          <p:nvPr/>
        </p:nvSpPr>
        <p:spPr bwMode="auto">
          <a:xfrm>
            <a:off x="755650" y="13573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It was a good job Super Cat stopped Sam when he did because a car was going very fast down the road! </a:t>
            </a:r>
          </a:p>
        </p:txBody>
      </p:sp>
      <p:sp>
        <p:nvSpPr>
          <p:cNvPr id="6" name="Rectangle 5"/>
          <p:cNvSpPr>
            <a:spLocks noChangeArrowheads="1"/>
          </p:cNvSpPr>
          <p:nvPr/>
        </p:nvSpPr>
        <p:spPr bwMode="auto">
          <a:xfrm>
            <a:off x="755650" y="1976438"/>
            <a:ext cx="763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explained to Sam that it is never safe to run into a road. He told him that before we cross any road, we always need to stop, look both ways, listen for traffic and think whether it is safe to cross.</a:t>
            </a:r>
          </a:p>
        </p:txBody>
      </p:sp>
      <p:sp>
        <p:nvSpPr>
          <p:cNvPr id="7" name="Rectangle 6"/>
          <p:cNvSpPr>
            <a:spLocks noChangeArrowheads="1"/>
          </p:cNvSpPr>
          <p:nvPr/>
        </p:nvSpPr>
        <p:spPr bwMode="auto">
          <a:xfrm>
            <a:off x="755650" y="2871788"/>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thanked Super Cat for saving him! </a:t>
            </a:r>
          </a:p>
        </p:txBody>
      </p:sp>
      <p:pic>
        <p:nvPicPr>
          <p:cNvPr id="184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813" y="3429000"/>
            <a:ext cx="8461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3394075"/>
            <a:ext cx="163671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9734" r="2590"/>
          <a:stretch/>
        </p:blipFill>
        <p:spPr>
          <a:xfrm>
            <a:off x="4073119" y="2647067"/>
            <a:ext cx="4544670" cy="3665359"/>
          </a:xfrm>
          <a:prstGeom prst="roundRect">
            <a:avLst>
              <a:gd name="adj" fmla="val 4923"/>
            </a:avLst>
          </a:prstGeom>
        </p:spPr>
      </p:pic>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few days later, Sam and Mia were very excited as they walked with Granny to the park. The minute they saw the park, they wanted to cross the road to get to it. </a:t>
            </a:r>
          </a:p>
        </p:txBody>
      </p:sp>
      <p:sp>
        <p:nvSpPr>
          <p:cNvPr id="26" name="Rectangle 25"/>
          <p:cNvSpPr>
            <a:spLocks noChangeArrowheads="1"/>
          </p:cNvSpPr>
          <p:nvPr/>
        </p:nvSpPr>
        <p:spPr bwMode="auto">
          <a:xfrm>
            <a:off x="755650" y="1625600"/>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Sam’s granny told them they needed to wait until they got to the zebra crossing to cross the road. </a:t>
            </a:r>
          </a:p>
        </p:txBody>
      </p:sp>
      <p:sp>
        <p:nvSpPr>
          <p:cNvPr id="6" name="Rectangle 5"/>
          <p:cNvSpPr>
            <a:spLocks noChangeArrowheads="1"/>
          </p:cNvSpPr>
          <p:nvPr/>
        </p:nvSpPr>
        <p:spPr bwMode="auto">
          <a:xfrm>
            <a:off x="539750" y="2244725"/>
            <a:ext cx="5062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Just for a second, Sam imagined a real zebra! </a:t>
            </a:r>
          </a:p>
        </p:txBody>
      </p:sp>
      <p:grpSp>
        <p:nvGrpSpPr>
          <p:cNvPr id="14" name="Group 13"/>
          <p:cNvGrpSpPr>
            <a:grpSpLocks/>
          </p:cNvGrpSpPr>
          <p:nvPr/>
        </p:nvGrpSpPr>
        <p:grpSpPr bwMode="auto">
          <a:xfrm>
            <a:off x="3324225" y="2863850"/>
            <a:ext cx="1119188" cy="987425"/>
            <a:chOff x="2747072" y="2663301"/>
            <a:chExt cx="1119036" cy="987539"/>
          </a:xfrm>
        </p:grpSpPr>
        <p:pic>
          <p:nvPicPr>
            <p:cNvPr id="1947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47072" y="2663301"/>
              <a:ext cx="1119036" cy="98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37" y="2985230"/>
              <a:ext cx="660317" cy="44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a:grpSpLocks/>
          </p:cNvGrpSpPr>
          <p:nvPr/>
        </p:nvGrpSpPr>
        <p:grpSpPr bwMode="auto">
          <a:xfrm>
            <a:off x="2613025" y="2943225"/>
            <a:ext cx="1665288" cy="514350"/>
            <a:chOff x="1011195" y="2730974"/>
            <a:chExt cx="2462677" cy="760975"/>
          </a:xfrm>
        </p:grpSpPr>
        <p:pic>
          <p:nvPicPr>
            <p:cNvPr id="19470"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p:cNvSpPr>
              <a:spLocks noChangeArrowheads="1"/>
            </p:cNvSpPr>
            <p:nvPr/>
          </p:nvSpPr>
          <p:spPr bwMode="auto">
            <a:xfrm>
              <a:off x="1199790" y="2897292"/>
              <a:ext cx="2085485" cy="2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“A zebra?”</a:t>
              </a:r>
            </a:p>
          </p:txBody>
        </p:sp>
      </p:grpSp>
      <p:sp>
        <p:nvSpPr>
          <p:cNvPr id="24" name="Rectangle 23"/>
          <p:cNvSpPr>
            <a:spLocks noChangeArrowheads="1"/>
          </p:cNvSpPr>
          <p:nvPr/>
        </p:nvSpPr>
        <p:spPr bwMode="auto">
          <a:xfrm>
            <a:off x="779463" y="4708525"/>
            <a:ext cx="3179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Mia pointed to the black and white stripes painted on the road and explained to Sam that zebra crossings help us to cross the road safely. </a:t>
            </a:r>
          </a:p>
        </p:txBody>
      </p:sp>
      <p:sp>
        <p:nvSpPr>
          <p:cNvPr id="28" name="Rectangle 27"/>
          <p:cNvSpPr>
            <a:spLocks noChangeArrowheads="1"/>
          </p:cNvSpPr>
          <p:nvPr/>
        </p:nvSpPr>
        <p:spPr bwMode="auto">
          <a:xfrm>
            <a:off x="769938" y="2663825"/>
            <a:ext cx="1530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zebra?” asked Sam, very confused. </a:t>
            </a:r>
          </a:p>
        </p:txBody>
      </p:sp>
      <p:sp>
        <p:nvSpPr>
          <p:cNvPr id="29" name="Rectangle 28"/>
          <p:cNvSpPr>
            <a:spLocks noChangeArrowheads="1"/>
          </p:cNvSpPr>
          <p:nvPr/>
        </p:nvSpPr>
        <p:spPr bwMode="auto">
          <a:xfrm>
            <a:off x="779463" y="3654425"/>
            <a:ext cx="25638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“Not a real zebra!” laughed Mia. </a:t>
            </a:r>
          </a:p>
        </p:txBody>
      </p:sp>
      <p:grpSp>
        <p:nvGrpSpPr>
          <p:cNvPr id="33" name="Group 32"/>
          <p:cNvGrpSpPr>
            <a:grpSpLocks/>
          </p:cNvGrpSpPr>
          <p:nvPr/>
        </p:nvGrpSpPr>
        <p:grpSpPr bwMode="auto">
          <a:xfrm>
            <a:off x="6186488" y="2125663"/>
            <a:ext cx="1949450" cy="1635125"/>
            <a:chOff x="6186623" y="2125302"/>
            <a:chExt cx="1949106" cy="1636135"/>
          </a:xfrm>
        </p:grpSpPr>
        <p:sp>
          <p:nvSpPr>
            <p:cNvPr id="31" name="Speech Bubble: Rectangle with Corners Rounded 30"/>
            <p:cNvSpPr/>
            <p:nvPr/>
          </p:nvSpPr>
          <p:spPr>
            <a:xfrm>
              <a:off x="6186623" y="2125302"/>
              <a:ext cx="1949106" cy="1636135"/>
            </a:xfrm>
            <a:prstGeom prst="wedgeRoundRectCallout">
              <a:avLst>
                <a:gd name="adj1" fmla="val -34687"/>
                <a:gd name="adj2" fmla="val 6520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9469" name="Rectangle 31"/>
            <p:cNvSpPr>
              <a:spLocks noChangeArrowheads="1"/>
            </p:cNvSpPr>
            <p:nvPr/>
          </p:nvSpPr>
          <p:spPr bwMode="auto">
            <a:xfrm>
              <a:off x="6305450" y="2204705"/>
              <a:ext cx="17272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“Not a real zebra! When cars and motorbikes see you at the zebra crossing, they stop and let you cross.”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10" presetClass="exit" presetSubtype="0" fill="hold" nodeType="withEffect">
                                  <p:stCondLst>
                                    <p:cond delay="300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nodeType="withEffect">
                                  <p:stCondLst>
                                    <p:cond delay="3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10" presetClass="entr" presetSubtype="0" fill="hold" nodeType="withEffect">
                                  <p:stCondLst>
                                    <p:cond delay="55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22" presetClass="entr" presetSubtype="8" fill="hold" grpId="0" nodeType="withEffect">
                                  <p:stCondLst>
                                    <p:cond delay="65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24"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1278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Sam and Mia got to the zebra crossing, they were about to walk straight onto the road, when suddenly, Super Cat appeared again. </a:t>
            </a:r>
          </a:p>
        </p:txBody>
      </p:sp>
      <p:sp>
        <p:nvSpPr>
          <p:cNvPr id="26" name="Rectangle 25"/>
          <p:cNvSpPr>
            <a:spLocks noChangeArrowheads="1"/>
          </p:cNvSpPr>
          <p:nvPr/>
        </p:nvSpPr>
        <p:spPr bwMode="auto">
          <a:xfrm>
            <a:off x="755650" y="13319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82C9"/>
                </a:solidFill>
                <a:latin typeface="Twinkl SemiBold" pitchFamily="2" charset="0"/>
              </a:rPr>
              <a:t>Super Kittens, do you think it is safe for Sam and Mia to step straight onto the zebra crossing on the road?</a:t>
            </a:r>
          </a:p>
        </p:txBody>
      </p:sp>
      <p:sp>
        <p:nvSpPr>
          <p:cNvPr id="6" name="Rectangle 5"/>
          <p:cNvSpPr>
            <a:spLocks noChangeArrowheads="1"/>
          </p:cNvSpPr>
          <p:nvPr/>
        </p:nvSpPr>
        <p:spPr bwMode="auto">
          <a:xfrm>
            <a:off x="755650" y="1984375"/>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explained to Sam and Mia that zebra crossings are great! They do help you to cross the road safely but sometimes people in cars may not see you and they may not stop.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44" t="2010" r="19443" b="22958"/>
          <a:stretch/>
        </p:blipFill>
        <p:spPr>
          <a:xfrm>
            <a:off x="3497412" y="2913755"/>
            <a:ext cx="5106838" cy="3386343"/>
          </a:xfrm>
          <a:prstGeom prst="roundRect">
            <a:avLst>
              <a:gd name="adj" fmla="val 2743"/>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92525"/>
            <a:ext cx="251618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660400" y="3074988"/>
            <a:ext cx="2566988" cy="2514600"/>
            <a:chOff x="660764" y="3075015"/>
            <a:chExt cx="2567129" cy="2514901"/>
          </a:xfrm>
        </p:grpSpPr>
        <p:sp>
          <p:nvSpPr>
            <p:cNvPr id="13" name="Speech Bubble: Rectangle with Corners Rounded 12"/>
            <p:cNvSpPr/>
            <p:nvPr/>
          </p:nvSpPr>
          <p:spPr>
            <a:xfrm>
              <a:off x="660764" y="3075015"/>
              <a:ext cx="2567129" cy="2514901"/>
            </a:xfrm>
            <a:prstGeom prst="wedgeRoundRectCallout">
              <a:avLst>
                <a:gd name="adj1" fmla="val 65329"/>
                <a:gd name="adj2" fmla="val -2607"/>
                <a:gd name="adj3" fmla="val 16667"/>
              </a:avLst>
            </a:prstGeom>
            <a:solidFill>
              <a:schemeClr val="bg1"/>
            </a:solidFill>
            <a:ln w="38100">
              <a:solidFill>
                <a:srgbClr val="0082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0489" name="Rectangle 6"/>
            <p:cNvSpPr>
              <a:spLocks noChangeArrowheads="1"/>
            </p:cNvSpPr>
            <p:nvPr/>
          </p:nvSpPr>
          <p:spPr bwMode="auto">
            <a:xfrm>
              <a:off x="959791" y="3225041"/>
              <a:ext cx="19690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Super Kittens, can you remind Sam and Mia what we have to do every time, before we cross a road, even if there is a zebra crossing?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42"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21524"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few days later, Sam and his granny were walking home from the shops. This time, Granny said they would cross at the pelican crossing. Even though Sam knew she didn’t mean a real pelican, he still imagined one! </a:t>
            </a:r>
          </a:p>
        </p:txBody>
      </p:sp>
      <p:sp>
        <p:nvSpPr>
          <p:cNvPr id="26" name="Rectangle 25"/>
          <p:cNvSpPr>
            <a:spLocks noChangeArrowheads="1"/>
          </p:cNvSpPr>
          <p:nvPr/>
        </p:nvSpPr>
        <p:spPr bwMode="auto">
          <a:xfrm>
            <a:off x="755650" y="170656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knew that at a pelican crossing, there are traffic lights and when he pressed a special button, he had to wait for the red man to turn green! </a:t>
            </a:r>
          </a:p>
        </p:txBody>
      </p:sp>
      <p:sp>
        <p:nvSpPr>
          <p:cNvPr id="6" name="Rectangle 5"/>
          <p:cNvSpPr>
            <a:spLocks noChangeArrowheads="1"/>
          </p:cNvSpPr>
          <p:nvPr/>
        </p:nvSpPr>
        <p:spPr bwMode="auto">
          <a:xfrm>
            <a:off x="755650" y="2371725"/>
            <a:ext cx="784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watching in a tree close by. </a:t>
            </a:r>
          </a:p>
        </p:txBody>
      </p:sp>
      <p:sp>
        <p:nvSpPr>
          <p:cNvPr id="7" name="Rectangle 6"/>
          <p:cNvSpPr>
            <a:spLocks noChangeArrowheads="1"/>
          </p:cNvSpPr>
          <p:nvPr/>
        </p:nvSpPr>
        <p:spPr bwMode="auto">
          <a:xfrm>
            <a:off x="755650" y="2773363"/>
            <a:ext cx="27384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82C9"/>
                </a:solidFill>
                <a:latin typeface="Twinkl SemiBold" pitchFamily="2" charset="0"/>
              </a:rPr>
              <a:t>Super Kittens, when Sam sees the green man appear, what do you think he should do?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498" y="2769078"/>
            <a:ext cx="5005752" cy="3539645"/>
          </a:xfrm>
          <a:prstGeom prst="roundRect">
            <a:avLst>
              <a:gd name="adj" fmla="val 4238"/>
            </a:avLst>
          </a:prstGeom>
        </p:spPr>
      </p:pic>
      <p:sp>
        <p:nvSpPr>
          <p:cNvPr id="10" name="Rectangle 9"/>
          <p:cNvSpPr>
            <a:spLocks noChangeArrowheads="1"/>
          </p:cNvSpPr>
          <p:nvPr/>
        </p:nvSpPr>
        <p:spPr bwMode="auto">
          <a:xfrm>
            <a:off x="755650" y="4017963"/>
            <a:ext cx="273843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Thankfully, Sam remembered Super Cat’s advice and when the green man appeared, he used his super sense of sight, looked both ways and waited for the cars to stop before crossing the road. </a:t>
            </a:r>
          </a:p>
        </p:txBody>
      </p:sp>
      <p:cxnSp>
        <p:nvCxnSpPr>
          <p:cNvPr id="12" name="Straight Arrow Connector 11"/>
          <p:cNvCxnSpPr>
            <a:cxnSpLocks/>
          </p:cNvCxnSpPr>
          <p:nvPr/>
        </p:nvCxnSpPr>
        <p:spPr>
          <a:xfrm>
            <a:off x="5210175" y="2535238"/>
            <a:ext cx="1949450" cy="320675"/>
          </a:xfrm>
          <a:prstGeom prst="straightConnector1">
            <a:avLst/>
          </a:prstGeom>
          <a:ln w="28575">
            <a:solidFill>
              <a:srgbClr val="0082C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feeling happy that Sam had remembered to use his super senses. But then, as Sam was halfway across the road, he let go of his granny’s hand and ran the rest of the way!  </a:t>
            </a:r>
          </a:p>
        </p:txBody>
      </p:sp>
      <p:sp>
        <p:nvSpPr>
          <p:cNvPr id="26" name="Rectangle 25"/>
          <p:cNvSpPr>
            <a:spLocks noChangeArrowheads="1"/>
          </p:cNvSpPr>
          <p:nvPr/>
        </p:nvSpPr>
        <p:spPr bwMode="auto">
          <a:xfrm>
            <a:off x="755650" y="174942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climbed down the tree, as quick as a flash, and appeared in front of Sam. </a:t>
            </a:r>
          </a:p>
        </p:txBody>
      </p:sp>
      <p:sp>
        <p:nvSpPr>
          <p:cNvPr id="6" name="Rectangle 5"/>
          <p:cNvSpPr>
            <a:spLocks noChangeArrowheads="1"/>
          </p:cNvSpPr>
          <p:nvPr/>
        </p:nvSpPr>
        <p:spPr bwMode="auto">
          <a:xfrm>
            <a:off x="755650" y="24749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0082C9"/>
                </a:solidFill>
              </a:rPr>
              <a:t>Super Kittens, please can you help Sam by telling him what he did that was unsafe when he crossed the road?</a:t>
            </a:r>
          </a:p>
        </p:txBody>
      </p:sp>
      <p:sp>
        <p:nvSpPr>
          <p:cNvPr id="10" name="Rectangle 9"/>
          <p:cNvSpPr>
            <a:spLocks noChangeArrowheads="1"/>
          </p:cNvSpPr>
          <p:nvPr/>
        </p:nvSpPr>
        <p:spPr bwMode="auto">
          <a:xfrm>
            <a:off x="755650" y="3270250"/>
            <a:ext cx="38163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told Sam that he should never run across the road, in case he falls over. He also told him that he should always hold his grown-up’s hand when crossing a road to help to keep him safe. </a:t>
            </a:r>
          </a:p>
        </p:txBody>
      </p:sp>
      <p:sp>
        <p:nvSpPr>
          <p:cNvPr id="9" name="Rectangle 8"/>
          <p:cNvSpPr>
            <a:spLocks noChangeArrowheads="1"/>
          </p:cNvSpPr>
          <p:nvPr/>
        </p:nvSpPr>
        <p:spPr bwMode="auto">
          <a:xfrm>
            <a:off x="755650" y="5191125"/>
            <a:ext cx="4160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couldn’t believe how clever Super Cat was! He thanked him and watched as Super Cat hurried away. </a:t>
            </a:r>
          </a:p>
        </p:txBody>
      </p:sp>
      <p:pic>
        <p:nvPicPr>
          <p:cNvPr id="2355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3017838"/>
            <a:ext cx="1039813"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979738"/>
            <a:ext cx="20161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11" t="-1" b="21465"/>
          <a:stretch/>
        </p:blipFill>
        <p:spPr>
          <a:xfrm>
            <a:off x="2976404" y="3028867"/>
            <a:ext cx="5627845" cy="3279857"/>
          </a:xfrm>
          <a:prstGeom prst="roundRect">
            <a:avLst>
              <a:gd name="adj" fmla="val 3569"/>
            </a:avLst>
          </a:prstGeom>
        </p:spPr>
      </p:pic>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Sam woke up the next morning, it was the weekend. Sam was very excited that his daddy didn’t have to work today and could take him and Mia to football practice. </a:t>
            </a:r>
          </a:p>
        </p:txBody>
      </p:sp>
      <p:sp>
        <p:nvSpPr>
          <p:cNvPr id="26" name="Rectangle 25"/>
          <p:cNvSpPr>
            <a:spLocks noChangeArrowheads="1"/>
          </p:cNvSpPr>
          <p:nvPr/>
        </p:nvSpPr>
        <p:spPr bwMode="auto">
          <a:xfrm>
            <a:off x="755650" y="174942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To get to football practice, they needed to cross a road. As they got close, Daddy began to step out and onto the road. </a:t>
            </a:r>
          </a:p>
        </p:txBody>
      </p:sp>
      <p:sp>
        <p:nvSpPr>
          <p:cNvPr id="6" name="Rectangle 5"/>
          <p:cNvSpPr>
            <a:spLocks noChangeArrowheads="1"/>
          </p:cNvSpPr>
          <p:nvPr/>
        </p:nvSpPr>
        <p:spPr bwMode="auto">
          <a:xfrm>
            <a:off x="755650" y="24749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about to come to the rescue when suddenly, Sam shouted, “Daddy, STOP!” </a:t>
            </a:r>
          </a:p>
        </p:txBody>
      </p:sp>
      <p:sp>
        <p:nvSpPr>
          <p:cNvPr id="10" name="Rectangle 9"/>
          <p:cNvSpPr>
            <a:spLocks noChangeArrowheads="1"/>
          </p:cNvSpPr>
          <p:nvPr/>
        </p:nvSpPr>
        <p:spPr bwMode="auto">
          <a:xfrm>
            <a:off x="755650" y="3270250"/>
            <a:ext cx="1768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Sam’s daddy was shocked. He stopped and asked Sam, “What’s wrong?”</a:t>
            </a:r>
          </a:p>
        </p:txBody>
      </p:sp>
      <p:sp>
        <p:nvSpPr>
          <p:cNvPr id="9" name="Rectangle 8"/>
          <p:cNvSpPr>
            <a:spLocks noChangeArrowheads="1"/>
          </p:cNvSpPr>
          <p:nvPr/>
        </p:nvSpPr>
        <p:spPr bwMode="auto">
          <a:xfrm>
            <a:off x="755650" y="4913313"/>
            <a:ext cx="20812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decided he needed to teach his daddy how to cross a road safely! </a:t>
            </a:r>
          </a:p>
        </p:txBody>
      </p:sp>
      <p:grpSp>
        <p:nvGrpSpPr>
          <p:cNvPr id="12" name="Group 11"/>
          <p:cNvGrpSpPr>
            <a:grpSpLocks/>
          </p:cNvGrpSpPr>
          <p:nvPr/>
        </p:nvGrpSpPr>
        <p:grpSpPr bwMode="auto">
          <a:xfrm>
            <a:off x="2836863" y="3567113"/>
            <a:ext cx="1828800" cy="604837"/>
            <a:chOff x="1011195" y="2730974"/>
            <a:chExt cx="2462677" cy="894998"/>
          </a:xfrm>
        </p:grpSpPr>
        <p:pic>
          <p:nvPicPr>
            <p:cNvPr id="2458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4"/>
            <p:cNvSpPr>
              <a:spLocks noChangeArrowheads="1"/>
            </p:cNvSpPr>
            <p:nvPr/>
          </p:nvSpPr>
          <p:spPr bwMode="auto">
            <a:xfrm>
              <a:off x="1199790" y="2897292"/>
              <a:ext cx="2085485" cy="7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“Daddy, STOP!”</a:t>
              </a:r>
            </a:p>
          </p:txBody>
        </p:sp>
      </p:grpSp>
      <p:grpSp>
        <p:nvGrpSpPr>
          <p:cNvPr id="16" name="Group 15"/>
          <p:cNvGrpSpPr>
            <a:grpSpLocks/>
          </p:cNvGrpSpPr>
          <p:nvPr/>
        </p:nvGrpSpPr>
        <p:grpSpPr bwMode="auto">
          <a:xfrm flipH="1">
            <a:off x="6116638" y="2892425"/>
            <a:ext cx="1960562" cy="550863"/>
            <a:chOff x="1011195" y="2730974"/>
            <a:chExt cx="2462677" cy="760975"/>
          </a:xfrm>
        </p:grpSpPr>
        <p:pic>
          <p:nvPicPr>
            <p:cNvPr id="24586"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7"/>
            <p:cNvSpPr>
              <a:spLocks noChangeArrowheads="1"/>
            </p:cNvSpPr>
            <p:nvPr/>
          </p:nvSpPr>
          <p:spPr bwMode="auto">
            <a:xfrm>
              <a:off x="1199791" y="2897292"/>
              <a:ext cx="2085485" cy="3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“What’s wrong?”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nodeType="withEffect">
                                  <p:stCondLst>
                                    <p:cond delay="1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10" presetClass="entr" presetSubtype="0" fill="hold" nodeType="withEffect">
                                  <p:stCondLst>
                                    <p:cond delay="1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755650" y="2792413"/>
            <a:ext cx="7632700" cy="47625"/>
          </a:xfrm>
          <a:prstGeom prst="roundRect">
            <a:avLst>
              <a:gd name="adj" fmla="val 11565"/>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GB" sz="1600" dirty="0"/>
          </a:p>
        </p:txBody>
      </p:sp>
      <p:sp>
        <p:nvSpPr>
          <p:cNvPr id="38" name="Rectangle 37"/>
          <p:cNvSpPr>
            <a:spLocks noChangeArrowheads="1"/>
          </p:cNvSpPr>
          <p:nvPr/>
        </p:nvSpPr>
        <p:spPr bwMode="auto">
          <a:xfrm>
            <a:off x="1574800" y="2411413"/>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2400" b="1">
                <a:solidFill>
                  <a:srgbClr val="0082C9"/>
                </a:solidFill>
              </a:rPr>
              <a:t>2. LOOK</a:t>
            </a:r>
          </a:p>
        </p:txBody>
      </p:sp>
      <p:sp>
        <p:nvSpPr>
          <p:cNvPr id="25604" name="Title 20"/>
          <p:cNvSpPr>
            <a:spLocks noGrp="1"/>
          </p:cNvSpPr>
          <p:nvPr>
            <p:ph type="title"/>
          </p:nvPr>
        </p:nvSpPr>
        <p:spPr>
          <a:xfrm>
            <a:off x="457200" y="479425"/>
            <a:ext cx="8220075" cy="993775"/>
          </a:xfrm>
        </p:spPr>
        <p:txBody>
          <a:bodyPr/>
          <a:lstStyle/>
          <a:p>
            <a:pPr eaLnBrk="1" hangingPunct="1"/>
            <a:r>
              <a:rPr lang="en-GB" altLang="en-US" sz="3600"/>
              <a:t>How to Cross a Road Safely</a:t>
            </a:r>
          </a:p>
        </p:txBody>
      </p:sp>
      <p:sp>
        <p:nvSpPr>
          <p:cNvPr id="3" name="Rectangle: Rounded Corners 2"/>
          <p:cNvSpPr/>
          <p:nvPr/>
        </p:nvSpPr>
        <p:spPr>
          <a:xfrm>
            <a:off x="755650" y="1684338"/>
            <a:ext cx="7388225" cy="60325"/>
          </a:xfrm>
          <a:prstGeom prst="roundRect">
            <a:avLst>
              <a:gd name="adj" fmla="val 11565"/>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p>
        </p:txBody>
      </p:sp>
      <p:sp>
        <p:nvSpPr>
          <p:cNvPr id="22" name="Rectangle 21"/>
          <p:cNvSpPr>
            <a:spLocks noChangeArrowheads="1"/>
          </p:cNvSpPr>
          <p:nvPr/>
        </p:nvSpPr>
        <p:spPr bwMode="auto">
          <a:xfrm>
            <a:off x="755650" y="1795463"/>
            <a:ext cx="6388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Any time you get to a road, you have to </a:t>
            </a:r>
            <a:r>
              <a:rPr lang="en-GB" altLang="en-US" b="1">
                <a:solidFill>
                  <a:srgbClr val="D81D32"/>
                </a:solidFill>
              </a:rPr>
              <a:t>stop</a:t>
            </a:r>
            <a:r>
              <a:rPr lang="en-GB" altLang="en-US">
                <a:solidFill>
                  <a:schemeClr val="tx1"/>
                </a:solidFill>
              </a:rPr>
              <a:t>! Even if there is a zebra or pelican crossing there to help you.</a:t>
            </a:r>
          </a:p>
        </p:txBody>
      </p:sp>
      <p:sp>
        <p:nvSpPr>
          <p:cNvPr id="30" name="Rectangle 29"/>
          <p:cNvSpPr>
            <a:spLocks noChangeArrowheads="1"/>
          </p:cNvSpPr>
          <p:nvPr/>
        </p:nvSpPr>
        <p:spPr bwMode="auto">
          <a:xfrm>
            <a:off x="1803400" y="2892425"/>
            <a:ext cx="590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 have to use your super sense of sight to </a:t>
            </a:r>
            <a:r>
              <a:rPr lang="en-GB" altLang="en-US" b="1">
                <a:solidFill>
                  <a:srgbClr val="0082C9"/>
                </a:solidFill>
              </a:rPr>
              <a:t>look</a:t>
            </a:r>
            <a:r>
              <a:rPr lang="en-GB" altLang="en-US" b="1">
                <a:solidFill>
                  <a:schemeClr val="tx1"/>
                </a:solidFill>
              </a:rPr>
              <a:t> </a:t>
            </a:r>
            <a:r>
              <a:rPr lang="en-GB" altLang="en-US">
                <a:solidFill>
                  <a:schemeClr val="tx1"/>
                </a:solidFill>
              </a:rPr>
              <a:t>both ways to see if you can see any traffic coming.  </a:t>
            </a:r>
          </a:p>
        </p:txBody>
      </p:sp>
      <p:sp>
        <p:nvSpPr>
          <p:cNvPr id="32" name="Rectangle 31"/>
          <p:cNvSpPr>
            <a:spLocks noChangeArrowheads="1"/>
          </p:cNvSpPr>
          <p:nvPr/>
        </p:nvSpPr>
        <p:spPr bwMode="auto">
          <a:xfrm>
            <a:off x="755650" y="1308100"/>
            <a:ext cx="590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rgbClr val="D81D32"/>
                </a:solidFill>
              </a:rPr>
              <a:t>1. STOP</a:t>
            </a:r>
          </a:p>
        </p:txBody>
      </p:sp>
      <p:sp>
        <p:nvSpPr>
          <p:cNvPr id="39" name="Rectangle: Rounded Corners 38"/>
          <p:cNvSpPr/>
          <p:nvPr/>
        </p:nvSpPr>
        <p:spPr>
          <a:xfrm>
            <a:off x="877888" y="5111750"/>
            <a:ext cx="7513637" cy="58738"/>
          </a:xfrm>
          <a:prstGeom prst="roundRect">
            <a:avLst>
              <a:gd name="adj" fmla="val 11565"/>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GB" sz="1600" dirty="0"/>
          </a:p>
        </p:txBody>
      </p:sp>
      <p:sp>
        <p:nvSpPr>
          <p:cNvPr id="40" name="Rectangle 39"/>
          <p:cNvSpPr>
            <a:spLocks noChangeArrowheads="1"/>
          </p:cNvSpPr>
          <p:nvPr/>
        </p:nvSpPr>
        <p:spPr bwMode="auto">
          <a:xfrm>
            <a:off x="1717675" y="4741863"/>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2400" b="1">
                <a:solidFill>
                  <a:srgbClr val="0082C9"/>
                </a:solidFill>
              </a:rPr>
              <a:t>4. THINK</a:t>
            </a:r>
          </a:p>
        </p:txBody>
      </p:sp>
      <p:sp>
        <p:nvSpPr>
          <p:cNvPr id="41" name="Rectangle: Rounded Corners 40"/>
          <p:cNvSpPr/>
          <p:nvPr/>
        </p:nvSpPr>
        <p:spPr>
          <a:xfrm>
            <a:off x="776288" y="3960813"/>
            <a:ext cx="7367587" cy="55562"/>
          </a:xfrm>
          <a:prstGeom prst="roundRect">
            <a:avLst>
              <a:gd name="adj" fmla="val 11565"/>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p>
        </p:txBody>
      </p:sp>
      <p:sp>
        <p:nvSpPr>
          <p:cNvPr id="42" name="Rectangle 41"/>
          <p:cNvSpPr>
            <a:spLocks noChangeArrowheads="1"/>
          </p:cNvSpPr>
          <p:nvPr/>
        </p:nvSpPr>
        <p:spPr bwMode="auto">
          <a:xfrm>
            <a:off x="1190625" y="4092575"/>
            <a:ext cx="5903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Next, turn on your super sense of hearing and </a:t>
            </a:r>
            <a:r>
              <a:rPr lang="en-GB" altLang="en-US" b="1">
                <a:solidFill>
                  <a:srgbClr val="D81D32"/>
                </a:solidFill>
              </a:rPr>
              <a:t>listen</a:t>
            </a:r>
            <a:r>
              <a:rPr lang="en-GB" altLang="en-US">
                <a:solidFill>
                  <a:schemeClr val="tx1"/>
                </a:solidFill>
              </a:rPr>
              <a:t> to check if you can hear any traffic coming.</a:t>
            </a:r>
          </a:p>
        </p:txBody>
      </p:sp>
      <p:sp>
        <p:nvSpPr>
          <p:cNvPr id="44" name="Rectangle 43"/>
          <p:cNvSpPr>
            <a:spLocks noChangeArrowheads="1"/>
          </p:cNvSpPr>
          <p:nvPr/>
        </p:nvSpPr>
        <p:spPr bwMode="auto">
          <a:xfrm>
            <a:off x="1978025" y="5276850"/>
            <a:ext cx="590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Finally, </a:t>
            </a:r>
            <a:r>
              <a:rPr lang="en-GB" altLang="en-US" b="1">
                <a:solidFill>
                  <a:srgbClr val="0082C9"/>
                </a:solidFill>
              </a:rPr>
              <a:t>think</a:t>
            </a:r>
            <a:r>
              <a:rPr lang="en-GB" altLang="en-US">
                <a:solidFill>
                  <a:schemeClr val="tx1"/>
                </a:solidFill>
              </a:rPr>
              <a:t> and ask yourself if it is safe to cross. </a:t>
            </a:r>
          </a:p>
        </p:txBody>
      </p:sp>
      <p:sp>
        <p:nvSpPr>
          <p:cNvPr id="45" name="Rectangle 44"/>
          <p:cNvSpPr>
            <a:spLocks noChangeArrowheads="1"/>
          </p:cNvSpPr>
          <p:nvPr/>
        </p:nvSpPr>
        <p:spPr bwMode="auto">
          <a:xfrm>
            <a:off x="5848350" y="3570288"/>
            <a:ext cx="1533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rgbClr val="D81D32"/>
                </a:solidFill>
              </a:rPr>
              <a:t>3. LISTEN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t="-2" r="20862" b="46092"/>
          <a:stretch>
            <a:fillRect/>
          </a:stretch>
        </p:blipFill>
        <p:spPr bwMode="auto">
          <a:xfrm>
            <a:off x="747713" y="2690813"/>
            <a:ext cx="12223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rcRect b="46326"/>
          <a:stretch>
            <a:fillRect/>
          </a:stretch>
        </p:blipFill>
        <p:spPr bwMode="auto">
          <a:xfrm>
            <a:off x="7219950" y="1497013"/>
            <a:ext cx="16049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rcRect t="2" r="23096" b="41647"/>
          <a:stretch>
            <a:fillRect/>
          </a:stretch>
        </p:blipFill>
        <p:spPr bwMode="auto">
          <a:xfrm>
            <a:off x="7229475" y="3694113"/>
            <a:ext cx="123666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rcRect t="-2" r="19006" b="41859"/>
          <a:stretch>
            <a:fillRect/>
          </a:stretch>
        </p:blipFill>
        <p:spPr bwMode="auto">
          <a:xfrm>
            <a:off x="630238" y="4884738"/>
            <a:ext cx="127635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10" presetClass="entr" presetSubtype="0"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par>
                                <p:cTn id="39" presetID="10" presetClass="entr" presetSubtype="0" fill="hold" nodeType="withEffect">
                                  <p:stCondLst>
                                    <p:cond delay="50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10" presetClass="entr" presetSubtype="0" fill="hold" nodeType="with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2" grpId="0"/>
      <p:bldP spid="30" grpId="0"/>
      <p:bldP spid="32" grpId="0"/>
      <p:bldP spid="40" grpId="0"/>
      <p:bldP spid="4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49263" y="2076450"/>
            <a:ext cx="8243887" cy="9588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31" name="Group 30"/>
          <p:cNvGrpSpPr>
            <a:grpSpLocks/>
          </p:cNvGrpSpPr>
          <p:nvPr/>
        </p:nvGrpSpPr>
        <p:grpSpPr bwMode="auto">
          <a:xfrm>
            <a:off x="2849563" y="3163888"/>
            <a:ext cx="3255962" cy="2568575"/>
            <a:chOff x="2849948" y="3163285"/>
            <a:chExt cx="3255035" cy="2568738"/>
          </a:xfrm>
        </p:grpSpPr>
        <p:sp>
          <p:nvSpPr>
            <p:cNvPr id="23" name="Speech Bubble: Rectangle with Corners Rounded 22"/>
            <p:cNvSpPr/>
            <p:nvPr/>
          </p:nvSpPr>
          <p:spPr>
            <a:xfrm>
              <a:off x="2849948" y="3163285"/>
              <a:ext cx="3255035" cy="2568738"/>
            </a:xfrm>
            <a:prstGeom prst="wedgeRoundRectCallout">
              <a:avLst>
                <a:gd name="adj1" fmla="val 40756"/>
                <a:gd name="adj2" fmla="val 5956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639" name="Rectangle 4"/>
            <p:cNvSpPr>
              <a:spLocks noChangeArrowheads="1"/>
            </p:cNvSpPr>
            <p:nvPr/>
          </p:nvSpPr>
          <p:spPr bwMode="auto">
            <a:xfrm>
              <a:off x="2971122" y="3339193"/>
              <a:ext cx="296608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Super Kittens, now it is your turn to make sure your friends and family all know how to cross the road safely. If you are ever unsure what to do, just remember my Super Road Safety Rap and it will help you! </a:t>
              </a:r>
            </a:p>
          </p:txBody>
        </p:sp>
      </p:grpSp>
      <p:sp>
        <p:nvSpPr>
          <p:cNvPr id="26" name="Rectangle 25"/>
          <p:cNvSpPr>
            <a:spLocks noChangeArrowheads="1"/>
          </p:cNvSpPr>
          <p:nvPr/>
        </p:nvSpPr>
        <p:spPr bwMode="auto">
          <a:xfrm>
            <a:off x="2971800" y="1343025"/>
            <a:ext cx="5416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Sam just smiled and said, “My friend Super Cat and his Super Kittens helped to teach me.”  </a:t>
            </a:r>
          </a:p>
        </p:txBody>
      </p:sp>
      <p:sp>
        <p:nvSpPr>
          <p:cNvPr id="19" name="Rectangle 18"/>
          <p:cNvSpPr>
            <a:spLocks noChangeArrowheads="1"/>
          </p:cNvSpPr>
          <p:nvPr/>
        </p:nvSpPr>
        <p:spPr bwMode="auto">
          <a:xfrm>
            <a:off x="3608388" y="2376488"/>
            <a:ext cx="477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felt so proud of Sam, he could burst! </a:t>
            </a:r>
          </a:p>
        </p:txBody>
      </p:sp>
      <p:grpSp>
        <p:nvGrpSpPr>
          <p:cNvPr id="30" name="Group 29"/>
          <p:cNvGrpSpPr>
            <a:grpSpLocks/>
          </p:cNvGrpSpPr>
          <p:nvPr/>
        </p:nvGrpSpPr>
        <p:grpSpPr bwMode="auto">
          <a:xfrm>
            <a:off x="760413" y="3429000"/>
            <a:ext cx="1922462" cy="2592388"/>
            <a:chOff x="760267" y="3429000"/>
            <a:chExt cx="1921907" cy="2592388"/>
          </a:xfrm>
        </p:grpSpPr>
        <p:sp>
          <p:nvSpPr>
            <p:cNvPr id="28" name="Rectangle 27"/>
            <p:cNvSpPr/>
            <p:nvPr/>
          </p:nvSpPr>
          <p:spPr>
            <a:xfrm>
              <a:off x="760267" y="3429000"/>
              <a:ext cx="1921907" cy="2592388"/>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637" name="Rectangle 19"/>
            <p:cNvSpPr>
              <a:spLocks noChangeArrowheads="1"/>
            </p:cNvSpPr>
            <p:nvPr/>
          </p:nvSpPr>
          <p:spPr bwMode="auto">
            <a:xfrm>
              <a:off x="949254" y="3737592"/>
              <a:ext cx="15439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“My work here is done,” said Super Cat, with the biggest smile you have ever seen on a cat!</a:t>
              </a:r>
            </a:p>
          </p:txBody>
        </p:sp>
      </p:grpSp>
      <p:sp>
        <p:nvSpPr>
          <p:cNvPr id="21" name="Rectangle 20"/>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Dad was amazed and asked Sam how he knew so much about how to cross a road safely. </a:t>
            </a:r>
          </a:p>
        </p:txBody>
      </p:sp>
      <p:grpSp>
        <p:nvGrpSpPr>
          <p:cNvPr id="29" name="Group 28"/>
          <p:cNvGrpSpPr>
            <a:grpSpLocks/>
          </p:cNvGrpSpPr>
          <p:nvPr/>
        </p:nvGrpSpPr>
        <p:grpSpPr bwMode="auto">
          <a:xfrm>
            <a:off x="793750" y="1381125"/>
            <a:ext cx="2411413" cy="1654175"/>
            <a:chOff x="793449" y="1381378"/>
            <a:chExt cx="2411001" cy="1653771"/>
          </a:xfrm>
        </p:grpSpPr>
        <p:pic>
          <p:nvPicPr>
            <p:cNvPr id="26634" name="Picture 3"/>
            <p:cNvPicPr>
              <a:picLocks noChangeAspect="1"/>
            </p:cNvPicPr>
            <p:nvPr/>
          </p:nvPicPr>
          <p:blipFill>
            <a:blip r:embed="rId2">
              <a:extLst>
                <a:ext uri="{28A0092B-C50C-407E-A947-70E740481C1C}">
                  <a14:useLocalDpi xmlns:a14="http://schemas.microsoft.com/office/drawing/2010/main" val="0"/>
                </a:ext>
              </a:extLst>
            </a:blip>
            <a:srcRect b="57492"/>
            <a:stretch>
              <a:fillRect/>
            </a:stretch>
          </p:blipFill>
          <p:spPr bwMode="auto">
            <a:xfrm>
              <a:off x="793449" y="1381378"/>
              <a:ext cx="1424694" cy="165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p:cNvPicPr>
              <a:picLocks noChangeAspect="1"/>
            </p:cNvPicPr>
            <p:nvPr/>
          </p:nvPicPr>
          <p:blipFill>
            <a:blip r:embed="rId3">
              <a:extLst>
                <a:ext uri="{28A0092B-C50C-407E-A947-70E740481C1C}">
                  <a14:useLocalDpi xmlns:a14="http://schemas.microsoft.com/office/drawing/2010/main" val="0"/>
                </a:ext>
              </a:extLst>
            </a:blip>
            <a:srcRect b="57011"/>
            <a:stretch>
              <a:fillRect/>
            </a:stretch>
          </p:blipFill>
          <p:spPr bwMode="auto">
            <a:xfrm>
              <a:off x="2149513" y="1711678"/>
              <a:ext cx="1054937" cy="132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2881313"/>
            <a:ext cx="2249487"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nodeType="withEffect">
                                  <p:stCondLst>
                                    <p:cond delay="5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latin typeface="Tuffy" panose="020B0603060100000000" pitchFamily="34" charset="0"/>
                <a:ea typeface="Tuffy" panose="020B0603060100000000" pitchFamily="34" charset="0"/>
                <a:cs typeface="Tuffy" panose="020B0603060100000000" pitchFamily="34" charset="0"/>
              </a:rPr>
              <a:t>Notes to Practitioners</a:t>
            </a:r>
          </a:p>
        </p:txBody>
      </p:sp>
      <p:sp>
        <p:nvSpPr>
          <p:cNvPr id="9219" name="Rectangle 4"/>
          <p:cNvSpPr>
            <a:spLocks noChangeArrowheads="1"/>
          </p:cNvSpPr>
          <p:nvPr/>
        </p:nvSpPr>
        <p:spPr bwMode="auto">
          <a:xfrm>
            <a:off x="755650" y="1409700"/>
            <a:ext cx="76327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Super Cat’s Road Safety Story can be used to teach young children how to cross the road safely, in a fun way! </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Throughout Super Cat’s Road Safety Story, the children listening to the story are referred to as Super Cat’s Super Kittens.</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When Super Cat asks the Super Kittens a question related to road safety, you may like to ask the questions to your children to initiate different road-safety discussions. </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A catchy road safety rap is also included within the story to reinforce the key road safety messages. You may like to introduce actions for the children to perform alongside the rap, to help to make the message more memorable. Use Super Cat’s actions to help you! </a:t>
            </a:r>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4749800"/>
            <a:ext cx="98901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27668"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Characters</a:t>
            </a:r>
          </a:p>
        </p:txBody>
      </p:sp>
      <p:sp>
        <p:nvSpPr>
          <p:cNvPr id="10243" name="Rectangle 4"/>
          <p:cNvSpPr>
            <a:spLocks noChangeArrowheads="1"/>
          </p:cNvSpPr>
          <p:nvPr/>
        </p:nvSpPr>
        <p:spPr bwMode="auto">
          <a:xfrm>
            <a:off x="755650" y="1368425"/>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There are 5 characters in this exciting story!</a:t>
            </a:r>
          </a:p>
        </p:txBody>
      </p:sp>
      <p:sp>
        <p:nvSpPr>
          <p:cNvPr id="2" name="Oval 1"/>
          <p:cNvSpPr/>
          <p:nvPr/>
        </p:nvSpPr>
        <p:spPr>
          <a:xfrm>
            <a:off x="539750" y="2717800"/>
            <a:ext cx="1406525" cy="1406525"/>
          </a:xfrm>
          <a:prstGeom prst="ellipse">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p:cNvSpPr/>
          <p:nvPr/>
        </p:nvSpPr>
        <p:spPr>
          <a:xfrm>
            <a:off x="3613150" y="2470150"/>
            <a:ext cx="1917700" cy="191770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2076450" y="2725738"/>
            <a:ext cx="1406525" cy="1406525"/>
          </a:xfrm>
          <a:prstGeom prst="ellipse">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661025" y="2709863"/>
            <a:ext cx="1406525" cy="1406525"/>
          </a:xfrm>
          <a:prstGeom prst="ellipse">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7197725" y="2717800"/>
            <a:ext cx="1406525" cy="1406525"/>
          </a:xfrm>
          <a:prstGeom prst="ellipse">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4913" y="1954213"/>
            <a:ext cx="21034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47700" y="5546725"/>
            <a:ext cx="1190625" cy="374650"/>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Sam</a:t>
            </a:r>
          </a:p>
        </p:txBody>
      </p:sp>
      <p:sp>
        <p:nvSpPr>
          <p:cNvPr id="15" name="Rectangle 14"/>
          <p:cNvSpPr/>
          <p:nvPr/>
        </p:nvSpPr>
        <p:spPr>
          <a:xfrm>
            <a:off x="2184400" y="5546725"/>
            <a:ext cx="1190625" cy="374650"/>
          </a:xfrm>
          <a:prstGeom prst="rect">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Mia</a:t>
            </a:r>
          </a:p>
        </p:txBody>
      </p:sp>
      <p:sp>
        <p:nvSpPr>
          <p:cNvPr id="16" name="Rectangle 15"/>
          <p:cNvSpPr/>
          <p:nvPr/>
        </p:nvSpPr>
        <p:spPr>
          <a:xfrm>
            <a:off x="5768975" y="5553075"/>
            <a:ext cx="1190625" cy="373063"/>
          </a:xfrm>
          <a:prstGeom prst="rect">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Daddy</a:t>
            </a:r>
          </a:p>
        </p:txBody>
      </p:sp>
      <p:sp>
        <p:nvSpPr>
          <p:cNvPr id="17" name="Rectangle 16"/>
          <p:cNvSpPr/>
          <p:nvPr/>
        </p:nvSpPr>
        <p:spPr>
          <a:xfrm>
            <a:off x="7305675" y="5553075"/>
            <a:ext cx="1190625" cy="373063"/>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Granny</a:t>
            </a:r>
          </a:p>
        </p:txBody>
      </p:sp>
      <p:sp>
        <p:nvSpPr>
          <p:cNvPr id="18" name="Rectangle 17"/>
          <p:cNvSpPr/>
          <p:nvPr/>
        </p:nvSpPr>
        <p:spPr>
          <a:xfrm>
            <a:off x="3657600" y="5546725"/>
            <a:ext cx="1855788" cy="3746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Super Cat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3425" y="1897063"/>
            <a:ext cx="11017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1897063"/>
            <a:ext cx="9572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2252663"/>
            <a:ext cx="8604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700" y="2252663"/>
            <a:ext cx="91916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5903" t="17817" r="5903" b="27487"/>
          <a:stretch/>
        </p:blipFill>
        <p:spPr>
          <a:xfrm>
            <a:off x="539750" y="2766292"/>
            <a:ext cx="8064500" cy="3536591"/>
          </a:xfrm>
          <a:prstGeom prst="roundRect">
            <a:avLst>
              <a:gd name="adj" fmla="val 4096"/>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That’s what they call me and do you know why they call me that? Because I am a cat and I have super senses! </a:t>
            </a:r>
          </a:p>
        </p:txBody>
      </p:sp>
      <p:pic>
        <p:nvPicPr>
          <p:cNvPr id="112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3027363"/>
            <a:ext cx="16224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755650" y="1384300"/>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Don’t worry, I use my super senses for good. I use them to help children to stay safe on the roads. </a:t>
            </a:r>
          </a:p>
        </p:txBody>
      </p:sp>
      <p:sp>
        <p:nvSpPr>
          <p:cNvPr id="27" name="Rectangle 26"/>
          <p:cNvSpPr>
            <a:spLocks noChangeArrowheads="1"/>
          </p:cNvSpPr>
          <p:nvPr/>
        </p:nvSpPr>
        <p:spPr bwMode="auto">
          <a:xfrm>
            <a:off x="755650" y="200183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only thing is, it is a very busy job trying to keep all of the boys and girls safe and I need some super kitten helpers. </a:t>
            </a:r>
          </a:p>
        </p:txBody>
      </p:sp>
      <p:grpSp>
        <p:nvGrpSpPr>
          <p:cNvPr id="30" name="Group 29"/>
          <p:cNvGrpSpPr>
            <a:grpSpLocks/>
          </p:cNvGrpSpPr>
          <p:nvPr/>
        </p:nvGrpSpPr>
        <p:grpSpPr bwMode="auto">
          <a:xfrm>
            <a:off x="1341438" y="2886075"/>
            <a:ext cx="2622550" cy="809625"/>
            <a:chOff x="1341368" y="2885305"/>
            <a:chExt cx="2622594" cy="810390"/>
          </a:xfrm>
        </p:grpSpPr>
        <p:pic>
          <p:nvPicPr>
            <p:cNvPr id="11272"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1368" y="2885305"/>
              <a:ext cx="2622594" cy="81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27"/>
            <p:cNvSpPr>
              <a:spLocks noChangeArrowheads="1"/>
            </p:cNvSpPr>
            <p:nvPr/>
          </p:nvSpPr>
          <p:spPr bwMode="auto">
            <a:xfrm>
              <a:off x="1711553" y="3089828"/>
              <a:ext cx="2020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help 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5903" t="12123" r="5903" b="27487"/>
          <a:stretch/>
        </p:blipFill>
        <p:spPr>
          <a:xfrm>
            <a:off x="539750" y="2398144"/>
            <a:ext cx="8064500" cy="3904740"/>
          </a:xfrm>
          <a:prstGeom prst="roundRect">
            <a:avLst>
              <a:gd name="adj" fmla="val 4096"/>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If you are going to help me, there is something very important you need to learn – my road safety rap! </a:t>
            </a:r>
          </a:p>
        </p:txBody>
      </p:sp>
      <p:sp>
        <p:nvSpPr>
          <p:cNvPr id="26" name="Rectangle 25"/>
          <p:cNvSpPr>
            <a:spLocks noChangeArrowheads="1"/>
          </p:cNvSpPr>
          <p:nvPr/>
        </p:nvSpPr>
        <p:spPr bwMode="auto">
          <a:xfrm>
            <a:off x="755650" y="1384300"/>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If my super senses ever pick up the scent of someone about to get into trouble near a road, I race to them as quick as a flash, I strike my superhero pose and I say...</a:t>
            </a:r>
          </a:p>
        </p:txBody>
      </p:sp>
      <p:pic>
        <p:nvPicPr>
          <p:cNvPr id="122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560638"/>
            <a:ext cx="1946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13332"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860675" y="2309813"/>
            <a:ext cx="3422650" cy="342265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Perfect, now you know my Super Cat Road Safety Rap you can come and help me. </a:t>
            </a:r>
          </a:p>
        </p:txBody>
      </p:sp>
      <p:sp>
        <p:nvSpPr>
          <p:cNvPr id="26" name="Rectangle 25"/>
          <p:cNvSpPr>
            <a:spLocks noChangeArrowheads="1"/>
          </p:cNvSpPr>
          <p:nvPr/>
        </p:nvSpPr>
        <p:spPr bwMode="auto">
          <a:xfrm>
            <a:off x="755650" y="1384300"/>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Come on Super Kittens, let’s go! I can smell trouble ahead...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1897063"/>
            <a:ext cx="288448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1928813"/>
            <a:ext cx="44069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 presetClass="exit" presetSubtype="0" fill="hold" nodeType="withEffect">
                                  <p:stCondLst>
                                    <p:cond delay="1000"/>
                                  </p:stCondLst>
                                  <p:childTnLst>
                                    <p:set>
                                      <p:cBhvr>
                                        <p:cTn id="14" dur="1" fill="hold">
                                          <p:stCondLst>
                                            <p:cond delay="0"/>
                                          </p:stCondLst>
                                        </p:cTn>
                                        <p:tgtEl>
                                          <p:spTgt spid="3"/>
                                        </p:tgtEl>
                                        <p:attrNameLst>
                                          <p:attrName>style.visibility</p:attrName>
                                        </p:attrNameLst>
                                      </p:cBhvr>
                                      <p:to>
                                        <p:strVal val="hidden"/>
                                      </p:to>
                                    </p:set>
                                  </p:childTnLst>
                                </p:cTn>
                              </p:par>
                              <p:par>
                                <p:cTn id="15" presetID="42"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 a street, not far away, lived a little boy called Sam. Sam lived with his daddy and his granny. Sam’s daddy had to work a lot so his granny normally looked after him.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834" t="4711" r="3332"/>
          <a:stretch/>
        </p:blipFill>
        <p:spPr>
          <a:xfrm>
            <a:off x="2631057" y="1725937"/>
            <a:ext cx="5757293" cy="4366887"/>
          </a:xfrm>
          <a:prstGeom prst="roundRect">
            <a:avLst>
              <a:gd name="adj" fmla="val 4996"/>
            </a:avLst>
          </a:prstGeom>
        </p:spPr>
      </p:pic>
      <p:sp>
        <p:nvSpPr>
          <p:cNvPr id="8" name="Rectangle 7"/>
          <p:cNvSpPr/>
          <p:nvPr/>
        </p:nvSpPr>
        <p:spPr>
          <a:xfrm>
            <a:off x="755650" y="1716088"/>
            <a:ext cx="1693863" cy="4376737"/>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Sam was very lucky! His best friend, Mia, lived just across the road and they played together all the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One sunny, Monday afternoon, Sam and Mia were playing football together in Sam’s front garden and Granny was reading her magazine. </a:t>
            </a:r>
          </a:p>
        </p:txBody>
      </p:sp>
      <p:sp>
        <p:nvSpPr>
          <p:cNvPr id="6" name="Rectangle 5"/>
          <p:cNvSpPr>
            <a:spLocks noChangeArrowheads="1"/>
          </p:cNvSpPr>
          <p:nvPr/>
        </p:nvSpPr>
        <p:spPr bwMode="auto">
          <a:xfrm>
            <a:off x="755650" y="136683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Mia accidentally kicked the ball a little too hard and it flew straight past Sam, onto the road. </a:t>
            </a:r>
          </a:p>
        </p:txBody>
      </p:sp>
      <p:sp>
        <p:nvSpPr>
          <p:cNvPr id="9" name="Rectangle 8"/>
          <p:cNvSpPr>
            <a:spLocks noChangeArrowheads="1"/>
          </p:cNvSpPr>
          <p:nvPr/>
        </p:nvSpPr>
        <p:spPr bwMode="auto">
          <a:xfrm>
            <a:off x="755650" y="197643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started to chase after the ball and was about to step into the road when suddenly, Super Cat appeared! </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4840" b="21126"/>
          <a:stretch/>
        </p:blipFill>
        <p:spPr>
          <a:xfrm>
            <a:off x="539750" y="2657116"/>
            <a:ext cx="8064500" cy="3651609"/>
          </a:xfrm>
          <a:prstGeom prst="roundRect">
            <a:avLst>
              <a:gd name="adj" fmla="val 3910"/>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717800"/>
            <a:ext cx="8731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3438" y="2698750"/>
            <a:ext cx="7493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3238" y="5414963"/>
            <a:ext cx="6746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4738" y="2932113"/>
            <a:ext cx="849312"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25475" y="5192713"/>
            <a:ext cx="4332288" cy="771525"/>
          </a:xfrm>
          <a:prstGeom prst="rect">
            <a:avLst/>
          </a:prstGeom>
          <a:solidFill>
            <a:srgbClr val="0082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bg1"/>
                </a:solidFill>
              </a:rPr>
              <a:t>Sam was so startled by Super Cat’s appearance that he stopped just in time! </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7588" y="3309938"/>
            <a:ext cx="27257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1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ntr" presetSubtype="0" fill="hold" nodeType="withEffect">
                                  <p:stCondLst>
                                    <p:cond delay="15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305</TotalTime>
  <Words>1670</Words>
  <Application>Microsoft Office PowerPoint</Application>
  <PresentationFormat>On-screen Show (4:3)</PresentationFormat>
  <Paragraphs>128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Tuffy</vt:lpstr>
      <vt:lpstr>Calibri</vt:lpstr>
      <vt:lpstr>Arial</vt:lpstr>
      <vt:lpstr>Twinkl SemiBold</vt:lpstr>
      <vt:lpstr>Twinkl</vt:lpstr>
      <vt:lpstr>Sassoon Infant Rg</vt:lpstr>
      <vt:lpstr>Office Theme</vt:lpstr>
      <vt:lpstr>PowerPoint Presentation</vt:lpstr>
      <vt:lpstr>Notes to Practitioners</vt:lpstr>
      <vt:lpstr>Characters</vt:lpstr>
      <vt:lpstr>PowerPoint Presentation</vt:lpstr>
      <vt:lpstr>PowerPoint Presentation</vt:lpstr>
      <vt:lpstr>Super Cat’s Road Safety Rap</vt:lpstr>
      <vt:lpstr>PowerPoint Presentation</vt:lpstr>
      <vt:lpstr>PowerPoint Presentation</vt:lpstr>
      <vt:lpstr>PowerPoint Presentation</vt:lpstr>
      <vt:lpstr>Super Cat’s Road Safety Rap</vt:lpstr>
      <vt:lpstr>PowerPoint Presentation</vt:lpstr>
      <vt:lpstr>PowerPoint Presentation</vt:lpstr>
      <vt:lpstr>PowerPoint Presentation</vt:lpstr>
      <vt:lpstr>Super Cat’s Road Safety Rap</vt:lpstr>
      <vt:lpstr>PowerPoint Presentation</vt:lpstr>
      <vt:lpstr>PowerPoint Presentation</vt:lpstr>
      <vt:lpstr>PowerPoint Presentation</vt:lpstr>
      <vt:lpstr>How to Cross a Road Safely</vt:lpstr>
      <vt:lpstr>PowerPoint Presentation</vt:lpstr>
      <vt:lpstr>Super Cat’s Road Safety Rap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Monet Povey-Robertson</cp:lastModifiedBy>
  <cp:revision>40</cp:revision>
  <dcterms:created xsi:type="dcterms:W3CDTF">2018-06-06T08:31:02Z</dcterms:created>
  <dcterms:modified xsi:type="dcterms:W3CDTF">2019-07-15T21:06:05Z</dcterms:modified>
</cp:coreProperties>
</file>