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7" r:id="rId2"/>
    <p:sldId id="258" r:id="rId3"/>
    <p:sldId id="259" r:id="rId4"/>
    <p:sldId id="264" r:id="rId5"/>
    <p:sldId id="265" r:id="rId6"/>
    <p:sldId id="266" r:id="rId7"/>
    <p:sldId id="260" r:id="rId8"/>
    <p:sldId id="267" r:id="rId9"/>
    <p:sldId id="268" r:id="rId10"/>
    <p:sldId id="269" r:id="rId11"/>
    <p:sldId id="271" r:id="rId12"/>
    <p:sldId id="261" r:id="rId13"/>
    <p:sldId id="262" r:id="rId14"/>
    <p:sldId id="272" r:id="rId15"/>
    <p:sldId id="263"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816" y="7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17DA6C9-3599-42E4-A3D3-85F86E0F61C1}" type="datetimeFigureOut">
              <a:rPr lang="en-GB" smtClean="0"/>
              <a:t>01/06/2020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D35F79-2F67-4C3B-AC39-3C5DDA08A90D}" type="slidenum">
              <a:rPr lang="en-GB" smtClean="0"/>
              <a:t>‹#›</a:t>
            </a:fld>
            <a:endParaRPr lang="en-GB"/>
          </a:p>
        </p:txBody>
      </p:sp>
    </p:spTree>
    <p:extLst>
      <p:ext uri="{BB962C8B-B14F-4D97-AF65-F5344CB8AC3E}">
        <p14:creationId xmlns:p14="http://schemas.microsoft.com/office/powerpoint/2010/main" val="1482840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2D35F79-2F67-4C3B-AC39-3C5DDA08A90D}" type="slidenum">
              <a:rPr lang="en-GB" smtClean="0"/>
              <a:t>7</a:t>
            </a:fld>
            <a:endParaRPr lang="en-GB"/>
          </a:p>
        </p:txBody>
      </p:sp>
    </p:spTree>
    <p:extLst>
      <p:ext uri="{BB962C8B-B14F-4D97-AF65-F5344CB8AC3E}">
        <p14:creationId xmlns:p14="http://schemas.microsoft.com/office/powerpoint/2010/main" val="15326347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2D35F79-2F67-4C3B-AC39-3C5DDA08A90D}" type="slidenum">
              <a:rPr lang="en-GB" smtClean="0"/>
              <a:t>11</a:t>
            </a:fld>
            <a:endParaRPr lang="en-GB"/>
          </a:p>
        </p:txBody>
      </p:sp>
    </p:spTree>
    <p:extLst>
      <p:ext uri="{BB962C8B-B14F-4D97-AF65-F5344CB8AC3E}">
        <p14:creationId xmlns:p14="http://schemas.microsoft.com/office/powerpoint/2010/main" val="15326347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smtClean="0"/>
          </a:p>
        </p:txBody>
      </p:sp>
      <p:sp>
        <p:nvSpPr>
          <p:cNvPr id="4" name="Slide Number Placeholder 3"/>
          <p:cNvSpPr>
            <a:spLocks noGrp="1"/>
          </p:cNvSpPr>
          <p:nvPr>
            <p:ph type="sldNum" sz="quarter" idx="10"/>
          </p:nvPr>
        </p:nvSpPr>
        <p:spPr/>
        <p:txBody>
          <a:bodyPr/>
          <a:lstStyle/>
          <a:p>
            <a:fld id="{82D35F79-2F67-4C3B-AC39-3C5DDA08A90D}" type="slidenum">
              <a:rPr lang="en-GB" smtClean="0"/>
              <a:t>12</a:t>
            </a:fld>
            <a:endParaRPr lang="en-GB"/>
          </a:p>
        </p:txBody>
      </p:sp>
    </p:spTree>
    <p:extLst>
      <p:ext uri="{BB962C8B-B14F-4D97-AF65-F5344CB8AC3E}">
        <p14:creationId xmlns:p14="http://schemas.microsoft.com/office/powerpoint/2010/main" val="17246812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2D35F79-2F67-4C3B-AC39-3C5DDA08A90D}" type="slidenum">
              <a:rPr lang="en-GB" smtClean="0"/>
              <a:t>13</a:t>
            </a:fld>
            <a:endParaRPr lang="en-GB"/>
          </a:p>
        </p:txBody>
      </p:sp>
    </p:spTree>
    <p:extLst>
      <p:ext uri="{BB962C8B-B14F-4D97-AF65-F5344CB8AC3E}">
        <p14:creationId xmlns:p14="http://schemas.microsoft.com/office/powerpoint/2010/main" val="37431895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2D35F79-2F67-4C3B-AC39-3C5DDA08A90D}" type="slidenum">
              <a:rPr lang="en-GB" smtClean="0"/>
              <a:t>14</a:t>
            </a:fld>
            <a:endParaRPr lang="en-GB"/>
          </a:p>
        </p:txBody>
      </p:sp>
    </p:spTree>
    <p:extLst>
      <p:ext uri="{BB962C8B-B14F-4D97-AF65-F5344CB8AC3E}">
        <p14:creationId xmlns:p14="http://schemas.microsoft.com/office/powerpoint/2010/main" val="37431895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7E7B7B0-4B9D-4AB7-A099-3AB9BF81F1DA}" type="datetimeFigureOut">
              <a:rPr lang="en-GB" smtClean="0"/>
              <a:t>01/06/2020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080103-029A-420B-AFF7-E73AC5235222}" type="slidenum">
              <a:rPr lang="en-GB" smtClean="0"/>
              <a:t>‹#›</a:t>
            </a:fld>
            <a:endParaRPr lang="en-GB"/>
          </a:p>
        </p:txBody>
      </p:sp>
    </p:spTree>
    <p:extLst>
      <p:ext uri="{BB962C8B-B14F-4D97-AF65-F5344CB8AC3E}">
        <p14:creationId xmlns:p14="http://schemas.microsoft.com/office/powerpoint/2010/main" val="2656553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7E7B7B0-4B9D-4AB7-A099-3AB9BF81F1DA}" type="datetimeFigureOut">
              <a:rPr lang="en-GB" smtClean="0"/>
              <a:t>01/06/2020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080103-029A-420B-AFF7-E73AC5235222}" type="slidenum">
              <a:rPr lang="en-GB" smtClean="0"/>
              <a:t>‹#›</a:t>
            </a:fld>
            <a:endParaRPr lang="en-GB"/>
          </a:p>
        </p:txBody>
      </p:sp>
    </p:spTree>
    <p:extLst>
      <p:ext uri="{BB962C8B-B14F-4D97-AF65-F5344CB8AC3E}">
        <p14:creationId xmlns:p14="http://schemas.microsoft.com/office/powerpoint/2010/main" val="2596842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7E7B7B0-4B9D-4AB7-A099-3AB9BF81F1DA}" type="datetimeFigureOut">
              <a:rPr lang="en-GB" smtClean="0"/>
              <a:t>01/06/2020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080103-029A-420B-AFF7-E73AC5235222}" type="slidenum">
              <a:rPr lang="en-GB" smtClean="0"/>
              <a:t>‹#›</a:t>
            </a:fld>
            <a:endParaRPr lang="en-GB"/>
          </a:p>
        </p:txBody>
      </p:sp>
    </p:spTree>
    <p:extLst>
      <p:ext uri="{BB962C8B-B14F-4D97-AF65-F5344CB8AC3E}">
        <p14:creationId xmlns:p14="http://schemas.microsoft.com/office/powerpoint/2010/main" val="614167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7E7B7B0-4B9D-4AB7-A099-3AB9BF81F1DA}" type="datetimeFigureOut">
              <a:rPr lang="en-GB" smtClean="0"/>
              <a:t>01/06/2020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080103-029A-420B-AFF7-E73AC5235222}" type="slidenum">
              <a:rPr lang="en-GB" smtClean="0"/>
              <a:t>‹#›</a:t>
            </a:fld>
            <a:endParaRPr lang="en-GB"/>
          </a:p>
        </p:txBody>
      </p:sp>
    </p:spTree>
    <p:extLst>
      <p:ext uri="{BB962C8B-B14F-4D97-AF65-F5344CB8AC3E}">
        <p14:creationId xmlns:p14="http://schemas.microsoft.com/office/powerpoint/2010/main" val="200869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7E7B7B0-4B9D-4AB7-A099-3AB9BF81F1DA}" type="datetimeFigureOut">
              <a:rPr lang="en-GB" smtClean="0"/>
              <a:t>01/06/2020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080103-029A-420B-AFF7-E73AC5235222}" type="slidenum">
              <a:rPr lang="en-GB" smtClean="0"/>
              <a:t>‹#›</a:t>
            </a:fld>
            <a:endParaRPr lang="en-GB"/>
          </a:p>
        </p:txBody>
      </p:sp>
    </p:spTree>
    <p:extLst>
      <p:ext uri="{BB962C8B-B14F-4D97-AF65-F5344CB8AC3E}">
        <p14:creationId xmlns:p14="http://schemas.microsoft.com/office/powerpoint/2010/main" val="2602279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7E7B7B0-4B9D-4AB7-A099-3AB9BF81F1DA}" type="datetimeFigureOut">
              <a:rPr lang="en-GB" smtClean="0"/>
              <a:t>01/06/2020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8080103-029A-420B-AFF7-E73AC5235222}" type="slidenum">
              <a:rPr lang="en-GB" smtClean="0"/>
              <a:t>‹#›</a:t>
            </a:fld>
            <a:endParaRPr lang="en-GB"/>
          </a:p>
        </p:txBody>
      </p:sp>
    </p:spTree>
    <p:extLst>
      <p:ext uri="{BB962C8B-B14F-4D97-AF65-F5344CB8AC3E}">
        <p14:creationId xmlns:p14="http://schemas.microsoft.com/office/powerpoint/2010/main" val="989039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7E7B7B0-4B9D-4AB7-A099-3AB9BF81F1DA}" type="datetimeFigureOut">
              <a:rPr lang="en-GB" smtClean="0"/>
              <a:t>01/06/2020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8080103-029A-420B-AFF7-E73AC5235222}" type="slidenum">
              <a:rPr lang="en-GB" smtClean="0"/>
              <a:t>‹#›</a:t>
            </a:fld>
            <a:endParaRPr lang="en-GB"/>
          </a:p>
        </p:txBody>
      </p:sp>
    </p:spTree>
    <p:extLst>
      <p:ext uri="{BB962C8B-B14F-4D97-AF65-F5344CB8AC3E}">
        <p14:creationId xmlns:p14="http://schemas.microsoft.com/office/powerpoint/2010/main" val="251970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7E7B7B0-4B9D-4AB7-A099-3AB9BF81F1DA}" type="datetimeFigureOut">
              <a:rPr lang="en-GB" smtClean="0"/>
              <a:t>01/06/2020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8080103-029A-420B-AFF7-E73AC5235222}" type="slidenum">
              <a:rPr lang="en-GB" smtClean="0"/>
              <a:t>‹#›</a:t>
            </a:fld>
            <a:endParaRPr lang="en-GB"/>
          </a:p>
        </p:txBody>
      </p:sp>
    </p:spTree>
    <p:extLst>
      <p:ext uri="{BB962C8B-B14F-4D97-AF65-F5344CB8AC3E}">
        <p14:creationId xmlns:p14="http://schemas.microsoft.com/office/powerpoint/2010/main" val="24396042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E7B7B0-4B9D-4AB7-A099-3AB9BF81F1DA}" type="datetimeFigureOut">
              <a:rPr lang="en-GB" smtClean="0"/>
              <a:t>01/06/2020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8080103-029A-420B-AFF7-E73AC5235222}" type="slidenum">
              <a:rPr lang="en-GB" smtClean="0"/>
              <a:t>‹#›</a:t>
            </a:fld>
            <a:endParaRPr lang="en-GB"/>
          </a:p>
        </p:txBody>
      </p:sp>
    </p:spTree>
    <p:extLst>
      <p:ext uri="{BB962C8B-B14F-4D97-AF65-F5344CB8AC3E}">
        <p14:creationId xmlns:p14="http://schemas.microsoft.com/office/powerpoint/2010/main" val="3595269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E7B7B0-4B9D-4AB7-A099-3AB9BF81F1DA}" type="datetimeFigureOut">
              <a:rPr lang="en-GB" smtClean="0"/>
              <a:t>01/06/2020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8080103-029A-420B-AFF7-E73AC5235222}" type="slidenum">
              <a:rPr lang="en-GB" smtClean="0"/>
              <a:t>‹#›</a:t>
            </a:fld>
            <a:endParaRPr lang="en-GB"/>
          </a:p>
        </p:txBody>
      </p:sp>
    </p:spTree>
    <p:extLst>
      <p:ext uri="{BB962C8B-B14F-4D97-AF65-F5344CB8AC3E}">
        <p14:creationId xmlns:p14="http://schemas.microsoft.com/office/powerpoint/2010/main" val="289946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E7B7B0-4B9D-4AB7-A099-3AB9BF81F1DA}" type="datetimeFigureOut">
              <a:rPr lang="en-GB" smtClean="0"/>
              <a:t>01/06/2020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8080103-029A-420B-AFF7-E73AC5235222}" type="slidenum">
              <a:rPr lang="en-GB" smtClean="0"/>
              <a:t>‹#›</a:t>
            </a:fld>
            <a:endParaRPr lang="en-GB"/>
          </a:p>
        </p:txBody>
      </p:sp>
    </p:spTree>
    <p:extLst>
      <p:ext uri="{BB962C8B-B14F-4D97-AF65-F5344CB8AC3E}">
        <p14:creationId xmlns:p14="http://schemas.microsoft.com/office/powerpoint/2010/main" val="178144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E7B7B0-4B9D-4AB7-A099-3AB9BF81F1DA}" type="datetimeFigureOut">
              <a:rPr lang="en-GB" smtClean="0"/>
              <a:t>01/06/2020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080103-029A-420B-AFF7-E73AC5235222}" type="slidenum">
              <a:rPr lang="en-GB" smtClean="0"/>
              <a:t>‹#›</a:t>
            </a:fld>
            <a:endParaRPr lang="en-GB"/>
          </a:p>
        </p:txBody>
      </p:sp>
    </p:spTree>
    <p:extLst>
      <p:ext uri="{BB962C8B-B14F-4D97-AF65-F5344CB8AC3E}">
        <p14:creationId xmlns:p14="http://schemas.microsoft.com/office/powerpoint/2010/main" val="3544012992"/>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youtube.com/watch?v=64A_AJjj8M4"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png"/><Relationship Id="rId7"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9.jpeg"/></Relationships>
</file>

<file path=ppt/slides/_rels/slide4.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5.xml.rels><?xml version="1.0" encoding="UTF-8" standalone="yes"?>
<Relationships xmlns="http://schemas.openxmlformats.org/package/2006/relationships"><Relationship Id="rId3" Type="http://schemas.openxmlformats.org/officeDocument/2006/relationships/image" Target="http://www.telegraph.co.uk/money/graphics/2007/07/31/bcnamstrad131.jpg" TargetMode="External"/><Relationship Id="rId2" Type="http://schemas.openxmlformats.org/officeDocument/2006/relationships/image" Target="../media/image13.jpeg"/><Relationship Id="rId1" Type="http://schemas.openxmlformats.org/officeDocument/2006/relationships/slideLayout" Target="../slideLayouts/slideLayout2.xml"/><Relationship Id="rId6" Type="http://schemas.openxmlformats.org/officeDocument/2006/relationships/image" Target="http://www.texasexes.org/images/hs/hook/ElvisPresley.jpg" TargetMode="External"/><Relationship Id="rId5" Type="http://schemas.openxmlformats.org/officeDocument/2006/relationships/image" Target="../media/image14.jpeg"/><Relationship Id="rId4" Type="http://schemas.openxmlformats.org/officeDocument/2006/relationships/image" Target="../media/image11.wmf"/></Relationships>
</file>

<file path=ppt/slides/_rels/slide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1.wmf"/><Relationship Id="rId1" Type="http://schemas.openxmlformats.org/officeDocument/2006/relationships/slideLayout" Target="../slideLayouts/slideLayout2.xml"/><Relationship Id="rId5" Type="http://schemas.openxmlformats.org/officeDocument/2006/relationships/image" Target="../media/image16.jpeg"/><Relationship Id="rId4" Type="http://schemas.openxmlformats.org/officeDocument/2006/relationships/image" Target="http://ceoworld.biz/ceo/wp-content/uploads/2009/10/sir-richard-branson.jpg"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latin typeface="Comic Sans MS" pitchFamily="66" charset="0"/>
              </a:rPr>
              <a:t>STARTER</a:t>
            </a:r>
            <a:endParaRPr lang="en-GB" b="1" u="sng" dirty="0">
              <a:latin typeface="Comic Sans MS" pitchFamily="66" charset="0"/>
            </a:endParaRPr>
          </a:p>
        </p:txBody>
      </p:sp>
      <p:sp>
        <p:nvSpPr>
          <p:cNvPr id="3" name="Content Placeholder 2"/>
          <p:cNvSpPr>
            <a:spLocks noGrp="1"/>
          </p:cNvSpPr>
          <p:nvPr>
            <p:ph idx="1"/>
          </p:nvPr>
        </p:nvSpPr>
        <p:spPr/>
        <p:txBody>
          <a:bodyPr/>
          <a:lstStyle/>
          <a:p>
            <a:pPr marL="0" indent="0">
              <a:buNone/>
            </a:pPr>
            <a:r>
              <a:rPr lang="en-GB" dirty="0" smtClean="0">
                <a:latin typeface="Comic Sans MS" pitchFamily="66" charset="0"/>
              </a:rPr>
              <a:t>Think about the most </a:t>
            </a:r>
            <a:r>
              <a:rPr lang="en-GB" dirty="0" smtClean="0">
                <a:latin typeface="Comic Sans MS" pitchFamily="66" charset="0"/>
              </a:rPr>
              <a:t>inspirational person in your life. </a:t>
            </a:r>
            <a:endParaRPr lang="en-GB" dirty="0" smtClean="0">
              <a:latin typeface="Comic Sans MS" pitchFamily="66" charset="0"/>
            </a:endParaRPr>
          </a:p>
          <a:p>
            <a:pPr marL="0" indent="0">
              <a:buNone/>
            </a:pPr>
            <a:r>
              <a:rPr lang="en-GB" dirty="0" smtClean="0">
                <a:latin typeface="Comic Sans MS" pitchFamily="66" charset="0"/>
              </a:rPr>
              <a:t>Do you know why they mean this much to you?</a:t>
            </a:r>
          </a:p>
          <a:p>
            <a:pPr marL="0" indent="0">
              <a:buNone/>
            </a:pPr>
            <a:r>
              <a:rPr lang="en-GB" dirty="0" smtClean="0">
                <a:latin typeface="Comic Sans MS" pitchFamily="66" charset="0"/>
              </a:rPr>
              <a:t>This is particularly relevant during this difficult time for the world.</a:t>
            </a:r>
            <a:endParaRPr lang="en-GB" dirty="0" smtClean="0">
              <a:latin typeface="Comic Sans MS" pitchFamily="66" charset="0"/>
            </a:endParaRPr>
          </a:p>
          <a:p>
            <a:pPr marL="0" indent="0">
              <a:buNone/>
            </a:pPr>
            <a:endParaRPr lang="en-GB" dirty="0">
              <a:latin typeface="Comic Sans MS" pitchFamily="66" charset="0"/>
            </a:endParaRPr>
          </a:p>
          <a:p>
            <a:pPr marL="0" indent="0">
              <a:buNone/>
            </a:pPr>
            <a:endParaRPr lang="en-GB" dirty="0">
              <a:latin typeface="Comic Sans MS" pitchFamily="66" charset="0"/>
            </a:endParaRPr>
          </a:p>
        </p:txBody>
      </p:sp>
      <p:pic>
        <p:nvPicPr>
          <p:cNvPr id="4098" name="Picture 2" descr="C:\Users\haughton.k\Local Settings\Temporary Internet Files\Content.IE5\COR5JN5J\MC900384172[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91880" y="5061109"/>
            <a:ext cx="1538021" cy="18260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13189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2"/>
          <p:cNvSpPr>
            <a:spLocks noChangeArrowheads="1"/>
          </p:cNvSpPr>
          <p:nvPr/>
        </p:nvSpPr>
        <p:spPr bwMode="auto">
          <a:xfrm>
            <a:off x="-457200" y="304800"/>
            <a:ext cx="52578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Arial" charset="0"/>
              </a:defRPr>
            </a:lvl1pPr>
            <a:lvl2pPr marL="742950" indent="-285750">
              <a:defRPr>
                <a:solidFill>
                  <a:schemeClr val="tx1"/>
                </a:solidFill>
                <a:latin typeface="Arial" charset="0"/>
              </a:defRPr>
            </a:lvl2pPr>
            <a:lvl3pPr>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lvl="2" eaLnBrk="0" hangingPunct="0"/>
            <a:r>
              <a:rPr lang="en-GB" altLang="en-US" sz="2400">
                <a:cs typeface="Arial" charset="0"/>
              </a:rPr>
              <a:t>The message of Team Hoyt is that everybody can achieve their goals.”</a:t>
            </a:r>
          </a:p>
        </p:txBody>
      </p:sp>
      <p:pic>
        <p:nvPicPr>
          <p:cNvPr id="12294" name="Picture 6" descr="Slideshow image"/>
          <p:cNvPicPr>
            <a:picLocks noChangeAspect="1" noChangeArrowheads="1"/>
          </p:cNvPicPr>
          <p:nvPr/>
        </p:nvPicPr>
        <p:blipFill>
          <a:blip r:embed="rId2">
            <a:extLst>
              <a:ext uri="{28A0092B-C50C-407E-A947-70E740481C1C}">
                <a14:useLocalDpi xmlns:a14="http://schemas.microsoft.com/office/drawing/2010/main" val="0"/>
              </a:ext>
            </a:extLst>
          </a:blip>
          <a:srcRect b="1949"/>
          <a:stretch>
            <a:fillRect/>
          </a:stretch>
        </p:blipFill>
        <p:spPr bwMode="auto">
          <a:xfrm>
            <a:off x="533400" y="2057400"/>
            <a:ext cx="2962275"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5" name="Picture 14" descr="Slideshow 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228600"/>
            <a:ext cx="2914650" cy="435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97159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0742"/>
            <a:ext cx="8229600" cy="3730426"/>
          </a:xfrm>
        </p:spPr>
        <p:txBody>
          <a:bodyPr>
            <a:normAutofit fontScale="90000"/>
          </a:bodyPr>
          <a:lstStyle/>
          <a:p>
            <a:pPr lvl="2" eaLnBrk="0" hangingPunct="0"/>
            <a:r>
              <a:rPr lang="en-GB" sz="2800" dirty="0" smtClean="0">
                <a:solidFill>
                  <a:schemeClr val="tx1"/>
                </a:solidFill>
                <a:latin typeface="Comic Sans MS" pitchFamily="66" charset="0"/>
              </a:rPr>
              <a:t>Let’s watch a video of this…</a:t>
            </a:r>
            <a:r>
              <a:rPr lang="en-GB" dirty="0">
                <a:latin typeface="Comic Sans MS" pitchFamily="66" charset="0"/>
              </a:rPr>
              <a:t/>
            </a:r>
            <a:br>
              <a:rPr lang="en-GB" dirty="0">
                <a:latin typeface="Comic Sans MS" pitchFamily="66" charset="0"/>
              </a:rPr>
            </a:br>
            <a:r>
              <a:rPr lang="en-GB" altLang="en-US" sz="2400" dirty="0" smtClean="0">
                <a:solidFill>
                  <a:srgbClr val="FF0000"/>
                </a:solidFill>
                <a:cs typeface="Arial" charset="0"/>
              </a:rPr>
              <a:t/>
            </a:r>
            <a:br>
              <a:rPr lang="en-GB" altLang="en-US" sz="2400" dirty="0" smtClean="0">
                <a:solidFill>
                  <a:srgbClr val="FF0000"/>
                </a:solidFill>
                <a:cs typeface="Arial" charset="0"/>
              </a:rPr>
            </a:br>
            <a:r>
              <a:rPr lang="en-GB" sz="2400" u="sng" dirty="0" smtClean="0">
                <a:hlinkClick r:id="rId3"/>
              </a:rPr>
              <a:t>https://www.youtube.com/watch?v=64A_AJjj8M4</a:t>
            </a:r>
            <a:r>
              <a:rPr lang="en-GB" sz="2400" u="sng" dirty="0" smtClean="0"/>
              <a:t/>
            </a:r>
            <a:br>
              <a:rPr lang="en-GB" sz="2400" u="sng" dirty="0" smtClean="0"/>
            </a:br>
            <a:r>
              <a:rPr lang="en-GB" sz="2400" u="sng" dirty="0" smtClean="0"/>
              <a:t/>
            </a:r>
            <a:br>
              <a:rPr lang="en-GB" sz="2400" u="sng" dirty="0" smtClean="0"/>
            </a:br>
            <a:r>
              <a:rPr lang="en-GB" sz="2400" u="sng" dirty="0"/>
              <a:t/>
            </a:r>
            <a:br>
              <a:rPr lang="en-GB" sz="2400" u="sng" dirty="0"/>
            </a:br>
            <a:r>
              <a:rPr lang="en-GB" sz="3100" dirty="0" smtClean="0">
                <a:solidFill>
                  <a:schemeClr val="tx1"/>
                </a:solidFill>
              </a:rPr>
              <a:t>(take notes on the inspirational qualities you </a:t>
            </a:r>
            <a:r>
              <a:rPr lang="en-GB" sz="3100" dirty="0" smtClean="0">
                <a:solidFill>
                  <a:schemeClr val="tx1"/>
                </a:solidFill>
              </a:rPr>
              <a:t>see)</a:t>
            </a:r>
            <a:br>
              <a:rPr lang="en-GB" sz="3100" dirty="0" smtClean="0">
                <a:solidFill>
                  <a:schemeClr val="tx1"/>
                </a:solidFill>
              </a:rPr>
            </a:br>
            <a:r>
              <a:rPr lang="en-GB" sz="3100" dirty="0">
                <a:solidFill>
                  <a:schemeClr val="tx1"/>
                </a:solidFill>
              </a:rPr>
              <a:t/>
            </a:r>
            <a:br>
              <a:rPr lang="en-GB" sz="3100" dirty="0">
                <a:solidFill>
                  <a:schemeClr val="tx1"/>
                </a:solidFill>
              </a:rPr>
            </a:br>
            <a:r>
              <a:rPr lang="en-GB" sz="3100" dirty="0" smtClean="0">
                <a:solidFill>
                  <a:schemeClr val="tx1"/>
                </a:solidFill>
              </a:rPr>
              <a:t>What inspirational qualities die you see? </a:t>
            </a:r>
            <a:br>
              <a:rPr lang="en-GB" sz="3100" dirty="0" smtClean="0">
                <a:solidFill>
                  <a:schemeClr val="tx1"/>
                </a:solidFill>
              </a:rPr>
            </a:br>
            <a:r>
              <a:rPr lang="en-GB" sz="3100" dirty="0" smtClean="0">
                <a:solidFill>
                  <a:schemeClr val="tx1"/>
                </a:solidFill>
              </a:rPr>
              <a:t>Did the father and son display the same qualities?</a:t>
            </a:r>
            <a:br>
              <a:rPr lang="en-GB" sz="3100" dirty="0" smtClean="0">
                <a:solidFill>
                  <a:schemeClr val="tx1"/>
                </a:solidFill>
              </a:rPr>
            </a:br>
            <a:r>
              <a:rPr lang="en-GB" sz="3100" dirty="0" smtClean="0">
                <a:solidFill>
                  <a:schemeClr val="tx1"/>
                </a:solidFill>
              </a:rPr>
              <a:t>How did it make you feel watching the clip?</a:t>
            </a:r>
            <a:r>
              <a:rPr lang="en-GB" sz="2400" dirty="0" smtClean="0"/>
              <a:t/>
            </a:r>
            <a:br>
              <a:rPr lang="en-GB" sz="2400" dirty="0" smtClean="0"/>
            </a:br>
            <a:r>
              <a:rPr lang="en-GB" dirty="0" smtClean="0">
                <a:latin typeface="Comic Sans MS" pitchFamily="66" charset="0"/>
              </a:rPr>
              <a:t/>
            </a:r>
            <a:br>
              <a:rPr lang="en-GB" dirty="0" smtClean="0">
                <a:latin typeface="Comic Sans MS" pitchFamily="66" charset="0"/>
              </a:rPr>
            </a:br>
            <a:r>
              <a:rPr lang="en-GB" dirty="0" smtClean="0">
                <a:latin typeface="Comic Sans MS" pitchFamily="66" charset="0"/>
              </a:rPr>
              <a:t/>
            </a:r>
            <a:br>
              <a:rPr lang="en-GB" dirty="0" smtClean="0">
                <a:latin typeface="Comic Sans MS" pitchFamily="66" charset="0"/>
              </a:rPr>
            </a:br>
            <a:r>
              <a:rPr lang="en-GB" dirty="0" smtClean="0">
                <a:latin typeface="Comic Sans MS" pitchFamily="66" charset="0"/>
              </a:rPr>
              <a:t/>
            </a:r>
            <a:br>
              <a:rPr lang="en-GB" dirty="0" smtClean="0">
                <a:latin typeface="Comic Sans MS" pitchFamily="66" charset="0"/>
              </a:rPr>
            </a:br>
            <a:endParaRPr lang="en-GB" dirty="0">
              <a:latin typeface="Comic Sans MS" pitchFamily="66" charset="0"/>
            </a:endParaRPr>
          </a:p>
        </p:txBody>
      </p:sp>
    </p:spTree>
    <p:extLst>
      <p:ext uri="{BB962C8B-B14F-4D97-AF65-F5344CB8AC3E}">
        <p14:creationId xmlns:p14="http://schemas.microsoft.com/office/powerpoint/2010/main" val="15957025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212976"/>
            <a:ext cx="8229600" cy="2913187"/>
          </a:xfrm>
        </p:spPr>
        <p:txBody>
          <a:bodyPr/>
          <a:lstStyle/>
          <a:p>
            <a:pPr marL="0" indent="0">
              <a:buNone/>
            </a:pPr>
            <a:endParaRPr lang="en-GB" dirty="0" smtClean="0"/>
          </a:p>
          <a:p>
            <a:pPr marL="0" indent="0">
              <a:buNone/>
            </a:pPr>
            <a:endParaRPr lang="en-GB" dirty="0"/>
          </a:p>
          <a:p>
            <a:pPr marL="0" indent="0">
              <a:buNone/>
            </a:pPr>
            <a:endParaRPr lang="en-GB" dirty="0" smtClean="0"/>
          </a:p>
          <a:p>
            <a:pPr marL="0" indent="0">
              <a:buNone/>
            </a:pPr>
            <a:endParaRPr lang="en-GB" dirty="0" smtClean="0"/>
          </a:p>
        </p:txBody>
      </p:sp>
      <p:sp>
        <p:nvSpPr>
          <p:cNvPr id="5" name="TextBox 4"/>
          <p:cNvSpPr txBox="1"/>
          <p:nvPr/>
        </p:nvSpPr>
        <p:spPr>
          <a:xfrm>
            <a:off x="318236" y="260648"/>
            <a:ext cx="8568952" cy="1354217"/>
          </a:xfrm>
          <a:prstGeom prst="rect">
            <a:avLst/>
          </a:prstGeom>
          <a:noFill/>
        </p:spPr>
        <p:txBody>
          <a:bodyPr wrap="square" rtlCol="0">
            <a:spAutoFit/>
          </a:bodyPr>
          <a:lstStyle/>
          <a:p>
            <a:r>
              <a:rPr lang="en-GB" sz="3200" dirty="0" smtClean="0">
                <a:latin typeface="Comic Sans MS" pitchFamily="66" charset="0"/>
              </a:rPr>
              <a:t>Things that a person may do if they have been inspired by others:</a:t>
            </a:r>
          </a:p>
          <a:p>
            <a:endParaRPr lang="en-GB" dirty="0"/>
          </a:p>
        </p:txBody>
      </p:sp>
      <p:sp>
        <p:nvSpPr>
          <p:cNvPr id="6" name="Rectangle 5"/>
          <p:cNvSpPr/>
          <p:nvPr/>
        </p:nvSpPr>
        <p:spPr>
          <a:xfrm rot="20660796">
            <a:off x="516780" y="2433842"/>
            <a:ext cx="1760738" cy="461665"/>
          </a:xfrm>
          <a:prstGeom prst="rect">
            <a:avLst/>
          </a:prstGeom>
          <a:noFill/>
        </p:spPr>
        <p:txBody>
          <a:bodyPr wrap="none" lIns="91440" tIns="45720" rIns="91440" bIns="45720">
            <a:spAutoFit/>
          </a:bodyPr>
          <a:lstStyle/>
          <a:p>
            <a:pPr algn="ctr"/>
            <a:r>
              <a:rPr lang="en-US" sz="2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Turn to faith</a:t>
            </a:r>
            <a:endParaRPr lang="en-US" sz="2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7" name="Rectangle 6"/>
          <p:cNvSpPr/>
          <p:nvPr/>
        </p:nvSpPr>
        <p:spPr>
          <a:xfrm rot="472638">
            <a:off x="508565" y="4849319"/>
            <a:ext cx="3953967" cy="584775"/>
          </a:xfrm>
          <a:prstGeom prst="rect">
            <a:avLst/>
          </a:prstGeom>
          <a:noFill/>
        </p:spPr>
        <p:txBody>
          <a:bodyPr wrap="none" lIns="91440" tIns="45720" rIns="91440" bIns="45720">
            <a:spAutoFit/>
          </a:bodyPr>
          <a:lstStyle/>
          <a:p>
            <a:pPr algn="ctr"/>
            <a:r>
              <a:rPr lang="en-US" sz="3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Fight for human rights</a:t>
            </a:r>
            <a:endParaRPr lang="en-US" sz="3200"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8" name="Rectangle 7"/>
          <p:cNvSpPr/>
          <p:nvPr/>
        </p:nvSpPr>
        <p:spPr>
          <a:xfrm rot="772990">
            <a:off x="6248546" y="2912982"/>
            <a:ext cx="2471318" cy="46166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Work with charity</a:t>
            </a:r>
            <a:endParaRPr lang="en-US" sz="2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9" name="Rectangle 8"/>
          <p:cNvSpPr/>
          <p:nvPr/>
        </p:nvSpPr>
        <p:spPr>
          <a:xfrm>
            <a:off x="3563888" y="1949267"/>
            <a:ext cx="2544286" cy="369332"/>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b="1" cap="all" spc="0" dirty="0" smtClean="0">
                <a:ln w="0"/>
                <a:effectLst>
                  <a:reflection blurRad="12700" stA="50000" endPos="50000" dist="5000" dir="5400000" sy="-100000" rotWithShape="0"/>
                </a:effectLst>
              </a:rPr>
              <a:t>Work hard at school</a:t>
            </a:r>
            <a:endParaRPr lang="en-US" b="1" cap="all" spc="0" dirty="0">
              <a:ln w="0"/>
              <a:effectLst>
                <a:reflection blurRad="12700" stA="50000" endPos="50000" dist="5000" dir="5400000" sy="-100000" rotWithShape="0"/>
              </a:effectLst>
            </a:endParaRPr>
          </a:p>
        </p:txBody>
      </p:sp>
      <p:sp>
        <p:nvSpPr>
          <p:cNvPr id="10" name="Rectangle 9"/>
          <p:cNvSpPr/>
          <p:nvPr/>
        </p:nvSpPr>
        <p:spPr>
          <a:xfrm rot="20911684">
            <a:off x="4759965" y="4330817"/>
            <a:ext cx="3368487" cy="923330"/>
          </a:xfrm>
          <a:prstGeom prst="rect">
            <a:avLst/>
          </a:prstGeom>
          <a:noFill/>
        </p:spPr>
        <p:txBody>
          <a:bodyPr wrap="none" lIns="91440" tIns="45720" rIns="91440" bIns="45720">
            <a:spAutoFit/>
          </a:bodyPr>
          <a:lstStyle/>
          <a:p>
            <a:pPr algn="ctr"/>
            <a:r>
              <a:rPr lang="en-US" sz="5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Be creative</a:t>
            </a:r>
            <a:endParaRPr 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11" name="Rectangle 10"/>
          <p:cNvSpPr/>
          <p:nvPr/>
        </p:nvSpPr>
        <p:spPr>
          <a:xfrm>
            <a:off x="1475656" y="3615236"/>
            <a:ext cx="2623000" cy="584775"/>
          </a:xfrm>
          <a:prstGeom prst="rect">
            <a:avLst/>
          </a:prstGeom>
          <a:noFill/>
        </p:spPr>
        <p:txBody>
          <a:bodyPr wrap="squar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n-US" sz="1600" b="1" cap="none" spc="0" dirty="0" smtClean="0">
                <a:ln/>
                <a:solidFill>
                  <a:schemeClr val="accent3"/>
                </a:solidFill>
                <a:effectLst>
                  <a:outerShdw blurRad="38100" dist="38100" dir="2700000" algn="tl">
                    <a:srgbClr val="000000">
                      <a:alpha val="43137"/>
                    </a:srgbClr>
                  </a:outerShdw>
                </a:effectLst>
              </a:rPr>
              <a:t>Overcome hard life issues (like the Hoyt brothers)</a:t>
            </a:r>
            <a:endParaRPr lang="en-US" sz="1600" b="1" cap="none" spc="0" dirty="0">
              <a:ln/>
              <a:solidFill>
                <a:schemeClr val="accent3"/>
              </a:solidFill>
              <a:effectLst>
                <a:outerShdw blurRad="38100" dist="38100" dir="2700000" algn="tl">
                  <a:srgbClr val="000000">
                    <a:alpha val="43137"/>
                  </a:srgbClr>
                </a:outerShdw>
              </a:effectLst>
            </a:endParaRPr>
          </a:p>
        </p:txBody>
      </p:sp>
      <p:sp>
        <p:nvSpPr>
          <p:cNvPr id="13" name="Rectangle 12"/>
          <p:cNvSpPr/>
          <p:nvPr/>
        </p:nvSpPr>
        <p:spPr>
          <a:xfrm>
            <a:off x="6409339" y="5594449"/>
            <a:ext cx="1974928" cy="338554"/>
          </a:xfrm>
          <a:prstGeom prst="rect">
            <a:avLst/>
          </a:prstGeom>
          <a:noFill/>
        </p:spPr>
        <p:txBody>
          <a:bodyPr wrap="squar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n-US" sz="1600" b="1" dirty="0" smtClean="0">
                <a:ln/>
                <a:solidFill>
                  <a:schemeClr val="accent3"/>
                </a:solidFill>
                <a:effectLst>
                  <a:outerShdw blurRad="38100" dist="38100" dir="2700000" algn="tl">
                    <a:srgbClr val="000000">
                      <a:alpha val="43137"/>
                    </a:srgbClr>
                  </a:outerShdw>
                </a:effectLst>
              </a:rPr>
              <a:t>Any others?</a:t>
            </a:r>
            <a:endParaRPr lang="en-US" sz="1600" b="1" cap="none" spc="0" dirty="0">
              <a:ln/>
              <a:solidFill>
                <a:schemeClr val="accent3"/>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39544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wipe(down)">
                                      <p:cBhvr>
                                        <p:cTn id="13" dur="500"/>
                                        <p:tgtEl>
                                          <p:spTgt spid="11"/>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circle(in)">
                                      <p:cBhvr>
                                        <p:cTn id="18" dur="20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21" presetClass="entr" presetSubtype="1"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2000"/>
                                        <p:tgtEl>
                                          <p:spTgt spid="8"/>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grpId="0" nodeType="clickEffect">
                                  <p:stCondLst>
                                    <p:cond delay="0"/>
                                  </p:stCondLst>
                                  <p:childTnLst>
                                    <p:set>
                                      <p:cBhvr>
                                        <p:cTn id="35" dur="1" fill="hold">
                                          <p:stCondLst>
                                            <p:cond delay="0"/>
                                          </p:stCondLst>
                                        </p:cTn>
                                        <p:tgtEl>
                                          <p:spTgt spid="13"/>
                                        </p:tgtEl>
                                        <p:attrNameLst>
                                          <p:attrName>style.visibility</p:attrName>
                                        </p:attrNameLst>
                                      </p:cBhvr>
                                      <p:to>
                                        <p:strVal val="visible"/>
                                      </p:to>
                                    </p:set>
                                    <p:animEffect transition="in" filter="wipe(down)">
                                      <p:cBhvr>
                                        <p:cTn id="36"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Choose a task to complete</a:t>
            </a:r>
            <a:br>
              <a:rPr lang="en-GB" dirty="0" smtClean="0"/>
            </a:br>
            <a:r>
              <a:rPr lang="en-GB" dirty="0" smtClean="0"/>
              <a:t>TASK 1</a:t>
            </a:r>
            <a:endParaRPr lang="en-GB" dirty="0"/>
          </a:p>
        </p:txBody>
      </p:sp>
      <p:sp>
        <p:nvSpPr>
          <p:cNvPr id="3" name="Content Placeholder 2"/>
          <p:cNvSpPr>
            <a:spLocks noGrp="1"/>
          </p:cNvSpPr>
          <p:nvPr>
            <p:ph idx="1"/>
          </p:nvPr>
        </p:nvSpPr>
        <p:spPr>
          <a:xfrm>
            <a:off x="457200" y="1351309"/>
            <a:ext cx="8229600" cy="5174035"/>
          </a:xfrm>
        </p:spPr>
        <p:txBody>
          <a:bodyPr>
            <a:normAutofit fontScale="92500" lnSpcReduction="10000"/>
          </a:bodyPr>
          <a:lstStyle/>
          <a:p>
            <a:pPr marL="0" indent="0">
              <a:buNone/>
            </a:pPr>
            <a:r>
              <a:rPr lang="en-GB" sz="2800" dirty="0" smtClean="0"/>
              <a:t>Can you think of an inspirational person? You </a:t>
            </a:r>
            <a:r>
              <a:rPr lang="en-GB" sz="2800" dirty="0" smtClean="0"/>
              <a:t>can come up with any </a:t>
            </a:r>
            <a:r>
              <a:rPr lang="en-GB" sz="2800" dirty="0" smtClean="0"/>
              <a:t>person </a:t>
            </a:r>
            <a:r>
              <a:rPr lang="en-GB" sz="2800" dirty="0" smtClean="0"/>
              <a:t>you like</a:t>
            </a:r>
            <a:r>
              <a:rPr lang="en-GB" sz="2800" dirty="0" smtClean="0"/>
              <a:t>. </a:t>
            </a:r>
            <a:endParaRPr lang="en-GB" sz="2800" dirty="0"/>
          </a:p>
          <a:p>
            <a:pPr marL="0" indent="0">
              <a:buNone/>
            </a:pPr>
            <a:endParaRPr lang="en-GB" dirty="0"/>
          </a:p>
          <a:p>
            <a:pPr marL="0" indent="0">
              <a:buNone/>
            </a:pPr>
            <a:r>
              <a:rPr lang="en-GB" sz="2400" dirty="0" smtClean="0"/>
              <a:t>You </a:t>
            </a:r>
            <a:r>
              <a:rPr lang="en-GB" sz="2400" dirty="0"/>
              <a:t>should consider</a:t>
            </a:r>
            <a:r>
              <a:rPr lang="en-GB" sz="2400" dirty="0" smtClean="0"/>
              <a:t>:</a:t>
            </a:r>
          </a:p>
          <a:p>
            <a:pPr marL="0" indent="0">
              <a:buNone/>
            </a:pPr>
            <a:endParaRPr lang="en-GB" sz="2400" dirty="0"/>
          </a:p>
          <a:p>
            <a:pPr lvl="0"/>
            <a:r>
              <a:rPr lang="en-GB" sz="2400" dirty="0"/>
              <a:t>What </a:t>
            </a:r>
            <a:r>
              <a:rPr lang="en-GB" sz="2400" dirty="0" smtClean="0"/>
              <a:t>does this person do </a:t>
            </a:r>
            <a:r>
              <a:rPr lang="en-GB" sz="2400" dirty="0"/>
              <a:t>in </a:t>
            </a:r>
            <a:r>
              <a:rPr lang="en-GB" sz="2400" dirty="0" smtClean="0"/>
              <a:t>life </a:t>
            </a:r>
            <a:r>
              <a:rPr lang="en-GB" sz="2400" dirty="0"/>
              <a:t>that is </a:t>
            </a:r>
            <a:r>
              <a:rPr lang="en-GB" sz="2400" dirty="0" smtClean="0"/>
              <a:t>inspirational?</a:t>
            </a:r>
            <a:endParaRPr lang="en-GB" sz="2400" dirty="0"/>
          </a:p>
          <a:p>
            <a:pPr lvl="0"/>
            <a:r>
              <a:rPr lang="en-GB" sz="2400" i="1" dirty="0"/>
              <a:t>What qualities </a:t>
            </a:r>
            <a:r>
              <a:rPr lang="en-GB" sz="2400" i="1" dirty="0" smtClean="0"/>
              <a:t>you </a:t>
            </a:r>
            <a:r>
              <a:rPr lang="en-GB" sz="2400" i="1" dirty="0"/>
              <a:t>think </a:t>
            </a:r>
            <a:r>
              <a:rPr lang="en-GB" sz="2400" i="1" dirty="0" smtClean="0"/>
              <a:t>they need </a:t>
            </a:r>
            <a:r>
              <a:rPr lang="en-GB" sz="2400" i="1" dirty="0"/>
              <a:t>to do this and </a:t>
            </a:r>
            <a:r>
              <a:rPr lang="en-GB" sz="2400" i="1" dirty="0" smtClean="0"/>
              <a:t>why?</a:t>
            </a:r>
            <a:endParaRPr lang="en-GB" sz="2400" dirty="0"/>
          </a:p>
          <a:p>
            <a:pPr lvl="0"/>
            <a:r>
              <a:rPr lang="en-GB" sz="2400" i="1" dirty="0"/>
              <a:t>What impact </a:t>
            </a:r>
            <a:r>
              <a:rPr lang="en-GB" sz="2400" i="1" dirty="0" smtClean="0"/>
              <a:t>do they have  you and the </a:t>
            </a:r>
            <a:r>
              <a:rPr lang="en-GB" sz="2400" i="1" dirty="0"/>
              <a:t>lives of </a:t>
            </a:r>
            <a:r>
              <a:rPr lang="en-GB" sz="2400" i="1" dirty="0" smtClean="0"/>
              <a:t>others?</a:t>
            </a:r>
          </a:p>
          <a:p>
            <a:pPr lvl="0"/>
            <a:endParaRPr lang="en-GB" sz="2400" i="1" dirty="0"/>
          </a:p>
          <a:p>
            <a:pPr marL="0" lvl="0" indent="0">
              <a:buNone/>
            </a:pPr>
            <a:r>
              <a:rPr lang="en-GB" sz="2400" i="1" dirty="0" smtClean="0"/>
              <a:t>Think how you want to share this – there is a template for you to take notes first then you can do a poster, a </a:t>
            </a:r>
            <a:r>
              <a:rPr lang="en-GB" sz="2400" i="1" dirty="0" err="1" smtClean="0"/>
              <a:t>powerpoint</a:t>
            </a:r>
            <a:r>
              <a:rPr lang="en-GB" sz="2400" i="1" dirty="0" smtClean="0"/>
              <a:t> or a SWAY – it would be lovely to see who you think is inspirational – remember they don’t need to be famous or rich!</a:t>
            </a:r>
            <a:endParaRPr lang="en-GB" sz="2400" dirty="0"/>
          </a:p>
        </p:txBody>
      </p:sp>
      <p:pic>
        <p:nvPicPr>
          <p:cNvPr id="2050" name="Picture 2" descr="C:\Users\haughton.k\Local Settings\Temporary Internet Files\Content.IE5\GV1RBEM2\MC900357981[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4368" y="260648"/>
            <a:ext cx="1070047" cy="11354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87710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 2</a:t>
            </a:r>
            <a:endParaRPr lang="en-GB" dirty="0"/>
          </a:p>
        </p:txBody>
      </p:sp>
      <p:sp>
        <p:nvSpPr>
          <p:cNvPr id="3" name="Content Placeholder 2"/>
          <p:cNvSpPr>
            <a:spLocks noGrp="1"/>
          </p:cNvSpPr>
          <p:nvPr>
            <p:ph idx="1"/>
          </p:nvPr>
        </p:nvSpPr>
        <p:spPr>
          <a:xfrm>
            <a:off x="457200" y="1351309"/>
            <a:ext cx="8229600" cy="5174035"/>
          </a:xfrm>
        </p:spPr>
        <p:txBody>
          <a:bodyPr>
            <a:normAutofit lnSpcReduction="10000"/>
          </a:bodyPr>
          <a:lstStyle/>
          <a:p>
            <a:pPr marL="0" indent="0">
              <a:buNone/>
            </a:pPr>
            <a:r>
              <a:rPr lang="en-GB" sz="2800" dirty="0" smtClean="0"/>
              <a:t>On your sheet, </a:t>
            </a:r>
            <a:r>
              <a:rPr lang="en-GB" sz="2800" dirty="0"/>
              <a:t>devise </a:t>
            </a:r>
            <a:r>
              <a:rPr lang="en-GB" sz="2800" dirty="0" smtClean="0"/>
              <a:t>your </a:t>
            </a:r>
            <a:r>
              <a:rPr lang="en-GB" sz="2800" dirty="0"/>
              <a:t>own mini-action </a:t>
            </a:r>
            <a:r>
              <a:rPr lang="en-GB" sz="2800" dirty="0" smtClean="0"/>
              <a:t>plan </a:t>
            </a:r>
            <a:r>
              <a:rPr lang="en-GB" sz="2800" dirty="0"/>
              <a:t>for how </a:t>
            </a:r>
            <a:r>
              <a:rPr lang="en-GB" sz="2800" dirty="0" smtClean="0"/>
              <a:t>you will display the qualities of an inspirational person. You can come up with any idea you like.</a:t>
            </a:r>
            <a:endParaRPr lang="en-GB" sz="2800" dirty="0"/>
          </a:p>
          <a:p>
            <a:pPr marL="0" indent="0">
              <a:buNone/>
            </a:pPr>
            <a:r>
              <a:rPr lang="en-GB" sz="2400" dirty="0" smtClean="0"/>
              <a:t>You </a:t>
            </a:r>
            <a:r>
              <a:rPr lang="en-GB" sz="2400" dirty="0"/>
              <a:t>should consider</a:t>
            </a:r>
            <a:r>
              <a:rPr lang="en-GB" sz="2400" dirty="0" smtClean="0"/>
              <a:t>:</a:t>
            </a:r>
          </a:p>
          <a:p>
            <a:pPr marL="0" indent="0">
              <a:buNone/>
            </a:pPr>
            <a:endParaRPr lang="en-GB" sz="2400" dirty="0"/>
          </a:p>
          <a:p>
            <a:pPr lvl="0"/>
            <a:r>
              <a:rPr lang="en-GB" sz="2400" dirty="0"/>
              <a:t>What </a:t>
            </a:r>
            <a:r>
              <a:rPr lang="en-GB" sz="2400" dirty="0" smtClean="0"/>
              <a:t>you </a:t>
            </a:r>
            <a:r>
              <a:rPr lang="en-GB" sz="2400" dirty="0"/>
              <a:t>might like to do in </a:t>
            </a:r>
            <a:r>
              <a:rPr lang="en-GB" sz="2400" dirty="0" smtClean="0"/>
              <a:t>your life </a:t>
            </a:r>
            <a:r>
              <a:rPr lang="en-GB" sz="2400" dirty="0"/>
              <a:t>that is inspirational.</a:t>
            </a:r>
          </a:p>
          <a:p>
            <a:pPr lvl="0"/>
            <a:r>
              <a:rPr lang="en-GB" sz="2400" i="1" dirty="0"/>
              <a:t>What qualities </a:t>
            </a:r>
            <a:r>
              <a:rPr lang="en-GB" sz="2400" i="1" dirty="0" smtClean="0"/>
              <a:t>you </a:t>
            </a:r>
            <a:r>
              <a:rPr lang="en-GB" sz="2400" i="1" dirty="0"/>
              <a:t>think </a:t>
            </a:r>
            <a:r>
              <a:rPr lang="en-GB" sz="2400" i="1" dirty="0" smtClean="0"/>
              <a:t>you </a:t>
            </a:r>
            <a:r>
              <a:rPr lang="en-GB" sz="2400" i="1" dirty="0"/>
              <a:t>will </a:t>
            </a:r>
            <a:r>
              <a:rPr lang="en-GB" sz="2400" i="1" dirty="0" smtClean="0"/>
              <a:t>need </a:t>
            </a:r>
            <a:r>
              <a:rPr lang="en-GB" sz="2400" i="1" dirty="0"/>
              <a:t>to do this and why.</a:t>
            </a:r>
            <a:endParaRPr lang="en-GB" sz="2400" dirty="0"/>
          </a:p>
          <a:p>
            <a:pPr lvl="0"/>
            <a:r>
              <a:rPr lang="en-GB" sz="2400" i="1" dirty="0"/>
              <a:t>What impact </a:t>
            </a:r>
            <a:r>
              <a:rPr lang="en-GB" sz="2400" i="1" dirty="0" smtClean="0"/>
              <a:t>you </a:t>
            </a:r>
            <a:r>
              <a:rPr lang="en-GB" sz="2400" i="1" dirty="0"/>
              <a:t>might be able to have on the lives of </a:t>
            </a:r>
            <a:r>
              <a:rPr lang="en-GB" sz="2400" i="1" dirty="0" smtClean="0"/>
              <a:t>others.</a:t>
            </a:r>
          </a:p>
          <a:p>
            <a:pPr marL="0" lvl="0" indent="0">
              <a:buNone/>
            </a:pPr>
            <a:endParaRPr lang="en-GB" sz="2400" i="1" dirty="0"/>
          </a:p>
          <a:p>
            <a:pPr marL="0" lvl="0" indent="0">
              <a:buNone/>
            </a:pPr>
            <a:r>
              <a:rPr lang="en-GB" sz="2400" i="1" dirty="0" smtClean="0"/>
              <a:t>Think </a:t>
            </a:r>
            <a:r>
              <a:rPr lang="en-GB" sz="2400" i="1" dirty="0"/>
              <a:t>how you want to share this – </a:t>
            </a:r>
            <a:r>
              <a:rPr lang="en-GB" sz="2400" i="1" dirty="0" smtClean="0"/>
              <a:t>there is a template to help you organise your thoughts - you </a:t>
            </a:r>
            <a:r>
              <a:rPr lang="en-GB" sz="2400" i="1" dirty="0"/>
              <a:t>can do a poster, a </a:t>
            </a:r>
            <a:r>
              <a:rPr lang="en-GB" sz="2400" i="1" dirty="0" err="1"/>
              <a:t>powerpoint</a:t>
            </a:r>
            <a:r>
              <a:rPr lang="en-GB" sz="2400" i="1" dirty="0"/>
              <a:t> or a SWAY – it would be lovely to </a:t>
            </a:r>
            <a:r>
              <a:rPr lang="en-GB" sz="2400" i="1" dirty="0" smtClean="0"/>
              <a:t>see what you think you can do with your life to </a:t>
            </a:r>
            <a:r>
              <a:rPr lang="en-GB" sz="2400" i="1" smtClean="0"/>
              <a:t>be inspirational!</a:t>
            </a:r>
            <a:endParaRPr lang="en-GB" sz="2400" dirty="0"/>
          </a:p>
          <a:p>
            <a:pPr lvl="0"/>
            <a:endParaRPr lang="en-GB" sz="2400" dirty="0"/>
          </a:p>
        </p:txBody>
      </p:sp>
      <p:pic>
        <p:nvPicPr>
          <p:cNvPr id="2050" name="Picture 2" descr="C:\Users\haughton.k\Local Settings\Temporary Internet Files\Content.IE5\GV1RBEM2\MC900357981[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4368" y="260648"/>
            <a:ext cx="1070047" cy="11354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3531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b="1" u="sng" dirty="0">
              <a:latin typeface="Comic Sans MS" pitchFamily="66" charset="0"/>
            </a:endParaRPr>
          </a:p>
        </p:txBody>
      </p:sp>
      <p:sp>
        <p:nvSpPr>
          <p:cNvPr id="3" name="Content Placeholder 2"/>
          <p:cNvSpPr>
            <a:spLocks noGrp="1"/>
          </p:cNvSpPr>
          <p:nvPr>
            <p:ph idx="1"/>
          </p:nvPr>
        </p:nvSpPr>
        <p:spPr/>
        <p:txBody>
          <a:bodyPr/>
          <a:lstStyle/>
          <a:p>
            <a:pPr marL="0" indent="0" algn="ctr">
              <a:buNone/>
            </a:pPr>
            <a:endParaRPr lang="en-GB" dirty="0" smtClean="0">
              <a:latin typeface="Comic Sans MS" pitchFamily="66" charset="0"/>
            </a:endParaRPr>
          </a:p>
          <a:p>
            <a:pPr marL="0" indent="0" algn="ctr">
              <a:buNone/>
            </a:pPr>
            <a:endParaRPr lang="en-GB" dirty="0">
              <a:latin typeface="Comic Sans MS" pitchFamily="66" charset="0"/>
            </a:endParaRPr>
          </a:p>
          <a:p>
            <a:pPr marL="0" indent="0" algn="ctr">
              <a:buNone/>
            </a:pPr>
            <a:r>
              <a:rPr lang="en-GB" dirty="0" smtClean="0">
                <a:latin typeface="Comic Sans MS" pitchFamily="66" charset="0"/>
              </a:rPr>
              <a:t>What ideas did we come up with?</a:t>
            </a:r>
            <a:endParaRPr lang="en-GB" sz="1800" dirty="0" smtClean="0">
              <a:latin typeface="Comic Sans MS" pitchFamily="66" charset="0"/>
            </a:endParaRPr>
          </a:p>
        </p:txBody>
      </p:sp>
    </p:spTree>
    <p:extLst>
      <p:ext uri="{BB962C8B-B14F-4D97-AF65-F5344CB8AC3E}">
        <p14:creationId xmlns:p14="http://schemas.microsoft.com/office/powerpoint/2010/main" val="41609289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10146"/>
          </a:xfrm>
        </p:spPr>
        <p:txBody>
          <a:bodyPr>
            <a:normAutofit fontScale="90000"/>
          </a:bodyPr>
          <a:lstStyle/>
          <a:p>
            <a:r>
              <a:rPr lang="en-GB" sz="2200" b="1" dirty="0">
                <a:latin typeface="Comic Sans MS" pitchFamily="66" charset="0"/>
              </a:rPr>
              <a:t> </a:t>
            </a:r>
            <a:r>
              <a:rPr lang="en-GB" sz="2200" b="1" dirty="0" smtClean="0">
                <a:latin typeface="Comic Sans MS" pitchFamily="66" charset="0"/>
              </a:rPr>
              <a:t>                                       </a:t>
            </a:r>
            <a:r>
              <a:rPr lang="en-GB" sz="2200" b="1" u="sng" dirty="0" smtClean="0">
                <a:latin typeface="Comic Sans MS" pitchFamily="66" charset="0"/>
              </a:rPr>
              <a:t>Monday 27</a:t>
            </a:r>
            <a:r>
              <a:rPr lang="en-GB" sz="2200" b="1" u="sng" baseline="30000" dirty="0" smtClean="0">
                <a:latin typeface="Comic Sans MS" pitchFamily="66" charset="0"/>
              </a:rPr>
              <a:t>th</a:t>
            </a:r>
            <a:r>
              <a:rPr lang="en-GB" sz="2200" b="1" u="sng" dirty="0" smtClean="0">
                <a:latin typeface="Comic Sans MS" pitchFamily="66" charset="0"/>
              </a:rPr>
              <a:t> November 2017</a:t>
            </a:r>
            <a:br>
              <a:rPr lang="en-GB" sz="2200" b="1" u="sng" dirty="0" smtClean="0">
                <a:latin typeface="Comic Sans MS" pitchFamily="66" charset="0"/>
              </a:rPr>
            </a:br>
            <a:r>
              <a:rPr lang="en-GB" sz="2200" b="1" u="sng" dirty="0" smtClean="0">
                <a:latin typeface="Comic Sans MS" pitchFamily="66" charset="0"/>
              </a:rPr>
              <a:t/>
            </a:r>
            <a:br>
              <a:rPr lang="en-GB" sz="2200" b="1" u="sng" dirty="0" smtClean="0">
                <a:latin typeface="Comic Sans MS" pitchFamily="66" charset="0"/>
              </a:rPr>
            </a:br>
            <a:r>
              <a:rPr lang="en-GB" b="1" u="sng" dirty="0" smtClean="0">
                <a:solidFill>
                  <a:srgbClr val="FFFF00"/>
                </a:solidFill>
                <a:latin typeface="Comic Sans MS" pitchFamily="66" charset="0"/>
              </a:rPr>
              <a:t>Inspirational People</a:t>
            </a:r>
            <a:endParaRPr lang="en-GB" b="1" u="sng" dirty="0">
              <a:solidFill>
                <a:srgbClr val="FFFF00"/>
              </a:solidFill>
              <a:latin typeface="Comic Sans MS" pitchFamily="66" charset="0"/>
            </a:endParaRPr>
          </a:p>
        </p:txBody>
      </p:sp>
      <p:sp>
        <p:nvSpPr>
          <p:cNvPr id="3" name="Content Placeholder 2"/>
          <p:cNvSpPr>
            <a:spLocks noGrp="1"/>
          </p:cNvSpPr>
          <p:nvPr>
            <p:ph idx="1"/>
          </p:nvPr>
        </p:nvSpPr>
        <p:spPr>
          <a:xfrm>
            <a:off x="457200" y="1927373"/>
            <a:ext cx="8229600" cy="4525963"/>
          </a:xfrm>
        </p:spPr>
        <p:txBody>
          <a:bodyPr>
            <a:normAutofit fontScale="92500" lnSpcReduction="10000"/>
          </a:bodyPr>
          <a:lstStyle/>
          <a:p>
            <a:r>
              <a:rPr lang="en-GB" u="sng" dirty="0" smtClean="0">
                <a:latin typeface="Comic Sans MS" pitchFamily="66" charset="0"/>
              </a:rPr>
              <a:t>To </a:t>
            </a:r>
            <a:r>
              <a:rPr lang="en-GB" u="sng" dirty="0" smtClean="0">
                <a:latin typeface="Comic Sans MS" pitchFamily="66" charset="0"/>
              </a:rPr>
              <a:t>understand what inspires people. </a:t>
            </a:r>
          </a:p>
          <a:p>
            <a:endParaRPr lang="en-GB" u="sng" dirty="0" smtClean="0">
              <a:latin typeface="Comic Sans MS" pitchFamily="66" charset="0"/>
            </a:endParaRPr>
          </a:p>
          <a:p>
            <a:pPr marL="0" indent="0">
              <a:buNone/>
            </a:pPr>
            <a:r>
              <a:rPr lang="en-GB" dirty="0" smtClean="0">
                <a:latin typeface="Comic Sans MS" pitchFamily="66" charset="0"/>
              </a:rPr>
              <a:t>1. Identify what an inspirational person is.</a:t>
            </a:r>
          </a:p>
          <a:p>
            <a:endParaRPr lang="en-GB" dirty="0">
              <a:latin typeface="Comic Sans MS" pitchFamily="66" charset="0"/>
            </a:endParaRPr>
          </a:p>
          <a:p>
            <a:pPr marL="0" indent="0">
              <a:buNone/>
            </a:pPr>
            <a:r>
              <a:rPr lang="en-GB" dirty="0" smtClean="0">
                <a:latin typeface="Comic Sans MS" pitchFamily="66" charset="0"/>
              </a:rPr>
              <a:t>2. Describe some of the qualities an inspirational person has.</a:t>
            </a:r>
          </a:p>
          <a:p>
            <a:endParaRPr lang="en-GB" dirty="0" smtClean="0">
              <a:latin typeface="Comic Sans MS" pitchFamily="66" charset="0"/>
            </a:endParaRPr>
          </a:p>
          <a:p>
            <a:pPr marL="0" indent="0">
              <a:buNone/>
            </a:pPr>
            <a:r>
              <a:rPr lang="en-GB" dirty="0" smtClean="0">
                <a:latin typeface="Comic Sans MS" pitchFamily="66" charset="0"/>
              </a:rPr>
              <a:t>3. Begin to evaluate how inspirational people impact on the lives of others.</a:t>
            </a:r>
          </a:p>
        </p:txBody>
      </p:sp>
    </p:spTree>
    <p:extLst>
      <p:ext uri="{BB962C8B-B14F-4D97-AF65-F5344CB8AC3E}">
        <p14:creationId xmlns:p14="http://schemas.microsoft.com/office/powerpoint/2010/main" val="10071036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375" y="7937"/>
            <a:ext cx="8229600" cy="1143000"/>
          </a:xfrm>
        </p:spPr>
        <p:txBody>
          <a:bodyPr/>
          <a:lstStyle/>
          <a:p>
            <a:r>
              <a:rPr lang="en-GB" u="sng" dirty="0" smtClean="0">
                <a:latin typeface="Comic Sans MS" pitchFamily="66" charset="0"/>
              </a:rPr>
              <a:t>Who’s who?</a:t>
            </a:r>
            <a:endParaRPr lang="en-GB" u="sng" dirty="0">
              <a:latin typeface="Comic Sans MS" pitchFamily="66" charset="0"/>
            </a:endParaRPr>
          </a:p>
        </p:txBody>
      </p:sp>
      <p:sp>
        <p:nvSpPr>
          <p:cNvPr id="3" name="Content Placeholder 2"/>
          <p:cNvSpPr>
            <a:spLocks noGrp="1"/>
          </p:cNvSpPr>
          <p:nvPr>
            <p:ph idx="1"/>
          </p:nvPr>
        </p:nvSpPr>
        <p:spPr>
          <a:xfrm>
            <a:off x="460375" y="1196752"/>
            <a:ext cx="8229600" cy="4525963"/>
          </a:xfrm>
        </p:spPr>
        <p:txBody>
          <a:bodyPr/>
          <a:lstStyle/>
          <a:p>
            <a:pPr marL="0" indent="0">
              <a:buNone/>
            </a:pPr>
            <a:r>
              <a:rPr lang="en-GB" dirty="0" smtClean="0">
                <a:latin typeface="Comic Sans MS" pitchFamily="66" charset="0"/>
              </a:rPr>
              <a:t>Consider these pictures – </a:t>
            </a:r>
            <a:r>
              <a:rPr lang="en-GB" dirty="0" smtClean="0">
                <a:latin typeface="Comic Sans MS" pitchFamily="66" charset="0"/>
              </a:rPr>
              <a:t> do you know who they are? Why </a:t>
            </a:r>
            <a:r>
              <a:rPr lang="en-GB" dirty="0" smtClean="0">
                <a:latin typeface="Comic Sans MS" pitchFamily="66" charset="0"/>
              </a:rPr>
              <a:t>may these people be considered inspirational?</a:t>
            </a:r>
          </a:p>
          <a:p>
            <a:pPr marL="0" indent="0">
              <a:buNone/>
            </a:pPr>
            <a:endParaRPr lang="en-GB"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9141" y="4869191"/>
            <a:ext cx="1447800" cy="145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584" y="4869160"/>
            <a:ext cx="1247775" cy="1419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60054" y="4581128"/>
            <a:ext cx="1752600" cy="1409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76056" y="2924944"/>
            <a:ext cx="1381125" cy="1400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5" name="Picture 11" descr="http://ts2.mm.bing.net/th?id=H.4849959863323121&amp;w=198&amp;h=153&amp;c=7&amp;rs=1&amp;pid=1.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13191" y="2862976"/>
            <a:ext cx="1885950" cy="1457326"/>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2" descr="Image result for david beckham"/>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 name="AutoShape 4" descr="Image result for david beckham"/>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034" name="Picture 10" descr="Image result for inspirational peopl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483768" y="4859450"/>
            <a:ext cx="1608212" cy="1265684"/>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Image result for anne frank"/>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27584" y="2873967"/>
            <a:ext cx="1239256" cy="1502128"/>
          </a:xfrm>
          <a:prstGeom prst="rect">
            <a:avLst/>
          </a:prstGeom>
          <a:noFill/>
          <a:extLst>
            <a:ext uri="{909E8E84-426E-40DD-AFC4-6F175D3DCCD1}">
              <a14:hiddenFill xmlns:a14="http://schemas.microsoft.com/office/drawing/2010/main">
                <a:solidFill>
                  <a:srgbClr val="FFFFFF"/>
                </a:solidFill>
              </a14:hiddenFill>
            </a:ext>
          </a:extLst>
        </p:spPr>
      </p:pic>
      <p:sp>
        <p:nvSpPr>
          <p:cNvPr id="8" name="AutoShape 14" descr="Image result for jesus christ"/>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AutoShape 16" descr="Image result for jesus christ"/>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042" name="Picture 18" descr="Image result for jesus christ"/>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792611" y="2932265"/>
            <a:ext cx="1718433" cy="12888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3471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035"/>
                                        </p:tgtEl>
                                        <p:attrNameLst>
                                          <p:attrName>style.visibility</p:attrName>
                                        </p:attrNameLst>
                                      </p:cBhvr>
                                      <p:to>
                                        <p:strVal val="visible"/>
                                      </p:to>
                                    </p:set>
                                    <p:animEffect transition="in" filter="barn(inVertical)">
                                      <p:cBhvr>
                                        <p:cTn id="7" dur="500"/>
                                        <p:tgtEl>
                                          <p:spTgt spid="103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030"/>
                                        </p:tgtEl>
                                        <p:attrNameLst>
                                          <p:attrName>style.visibility</p:attrName>
                                        </p:attrNameLst>
                                      </p:cBhvr>
                                      <p:to>
                                        <p:strVal val="visible"/>
                                      </p:to>
                                    </p:set>
                                    <p:animEffect transition="in" filter="wipe(down)">
                                      <p:cBhvr>
                                        <p:cTn id="12" dur="500"/>
                                        <p:tgtEl>
                                          <p:spTgt spid="1030"/>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027"/>
                                        </p:tgtEl>
                                        <p:attrNameLst>
                                          <p:attrName>style.visibility</p:attrName>
                                        </p:attrNameLst>
                                      </p:cBhvr>
                                      <p:to>
                                        <p:strVal val="visible"/>
                                      </p:to>
                                    </p:set>
                                    <p:animEffect transition="in" filter="barn(inVertical)">
                                      <p:cBhvr>
                                        <p:cTn id="17" dur="500"/>
                                        <p:tgtEl>
                                          <p:spTgt spid="1027"/>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1028"/>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nodeType="clickEffect">
                                  <p:stCondLst>
                                    <p:cond delay="0"/>
                                  </p:stCondLst>
                                  <p:childTnLst>
                                    <p:set>
                                      <p:cBhvr>
                                        <p:cTn id="25" dur="1" fill="hold">
                                          <p:stCondLst>
                                            <p:cond delay="0"/>
                                          </p:stCondLst>
                                        </p:cTn>
                                        <p:tgtEl>
                                          <p:spTgt spid="1029"/>
                                        </p:tgtEl>
                                        <p:attrNameLst>
                                          <p:attrName>style.visibility</p:attrName>
                                        </p:attrNameLst>
                                      </p:cBhvr>
                                      <p:to>
                                        <p:strVal val="visible"/>
                                      </p:to>
                                    </p:set>
                                    <p:animEffect transition="in" filter="wipe(down)">
                                      <p:cBhvr>
                                        <p:cTn id="26" dur="500"/>
                                        <p:tgtEl>
                                          <p:spTgt spid="10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600200"/>
            <a:ext cx="1952625"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6" name="Picture 3" descr="hh01621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381000"/>
            <a:ext cx="1600200" cy="147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7" name="Rectangle 4"/>
          <p:cNvSpPr>
            <a:spLocks noChangeArrowheads="1"/>
          </p:cNvSpPr>
          <p:nvPr/>
        </p:nvSpPr>
        <p:spPr bwMode="auto">
          <a:xfrm>
            <a:off x="914400" y="381000"/>
            <a:ext cx="57150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en-GB" altLang="en-US" sz="4400">
                <a:solidFill>
                  <a:schemeClr val="tx2"/>
                </a:solidFill>
                <a:latin typeface="Times New Roman" pitchFamily="18" charset="0"/>
              </a:rPr>
              <a:t>My Name is &amp; I…..?</a:t>
            </a:r>
          </a:p>
        </p:txBody>
      </p:sp>
      <p:pic>
        <p:nvPicPr>
          <p:cNvPr id="7178"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4038600"/>
            <a:ext cx="1828800" cy="208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5" name="Text Box 7"/>
          <p:cNvSpPr txBox="1">
            <a:spLocks noChangeArrowheads="1"/>
          </p:cNvSpPr>
          <p:nvPr/>
        </p:nvSpPr>
        <p:spPr bwMode="auto">
          <a:xfrm>
            <a:off x="2667000" y="1752600"/>
            <a:ext cx="60960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spcBef>
                <a:spcPct val="50000"/>
              </a:spcBef>
            </a:pPr>
            <a:r>
              <a:rPr lang="en-GB" altLang="en-US" sz="2800" dirty="0">
                <a:latin typeface="Times New Roman" pitchFamily="18" charset="0"/>
              </a:rPr>
              <a:t>I am Mother </a:t>
            </a:r>
            <a:r>
              <a:rPr lang="en-GB" altLang="en-US" sz="2800" dirty="0" smtClean="0">
                <a:latin typeface="Times New Roman" pitchFamily="18" charset="0"/>
              </a:rPr>
              <a:t>Teresa.</a:t>
            </a:r>
            <a:endParaRPr lang="en-GB" altLang="en-US" sz="2800" dirty="0">
              <a:latin typeface="Times New Roman" pitchFamily="18" charset="0"/>
            </a:endParaRPr>
          </a:p>
          <a:p>
            <a:pPr eaLnBrk="0" hangingPunct="0">
              <a:spcBef>
                <a:spcPct val="50000"/>
              </a:spcBef>
            </a:pPr>
            <a:r>
              <a:rPr lang="en-GB" altLang="en-US" sz="2800" dirty="0">
                <a:latin typeface="Times New Roman" pitchFamily="18" charset="0"/>
              </a:rPr>
              <a:t>I helped the poor and helpless in </a:t>
            </a:r>
            <a:r>
              <a:rPr lang="en-GB" altLang="en-US" sz="2800" dirty="0" smtClean="0">
                <a:latin typeface="Times New Roman" pitchFamily="18" charset="0"/>
              </a:rPr>
              <a:t>India.</a:t>
            </a:r>
            <a:endParaRPr lang="en-GB" altLang="en-US" sz="2800" dirty="0">
              <a:latin typeface="Times New Roman" pitchFamily="18" charset="0"/>
            </a:endParaRPr>
          </a:p>
        </p:txBody>
      </p:sp>
      <p:sp>
        <p:nvSpPr>
          <p:cNvPr id="27656" name="Text Box 8"/>
          <p:cNvSpPr txBox="1">
            <a:spLocks noChangeArrowheads="1"/>
          </p:cNvSpPr>
          <p:nvPr/>
        </p:nvSpPr>
        <p:spPr bwMode="auto">
          <a:xfrm>
            <a:off x="2590800" y="4191000"/>
            <a:ext cx="60960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spcBef>
                <a:spcPct val="50000"/>
              </a:spcBef>
            </a:pPr>
            <a:r>
              <a:rPr lang="en-GB" altLang="en-US" sz="2800" dirty="0">
                <a:latin typeface="Times New Roman" pitchFamily="18" charset="0"/>
              </a:rPr>
              <a:t>I am Martin Luther </a:t>
            </a:r>
            <a:r>
              <a:rPr lang="en-GB" altLang="en-US" sz="2800" dirty="0" smtClean="0">
                <a:latin typeface="Times New Roman" pitchFamily="18" charset="0"/>
              </a:rPr>
              <a:t>King.</a:t>
            </a:r>
            <a:endParaRPr lang="en-GB" altLang="en-US" sz="2800" dirty="0">
              <a:latin typeface="Times New Roman" pitchFamily="18" charset="0"/>
            </a:endParaRPr>
          </a:p>
          <a:p>
            <a:pPr eaLnBrk="0" hangingPunct="0">
              <a:spcBef>
                <a:spcPct val="50000"/>
              </a:spcBef>
            </a:pPr>
            <a:r>
              <a:rPr lang="en-GB" altLang="en-US" sz="2800" dirty="0">
                <a:latin typeface="Times New Roman" pitchFamily="18" charset="0"/>
              </a:rPr>
              <a:t>I was a Civil Rights Leader in </a:t>
            </a:r>
            <a:r>
              <a:rPr lang="en-GB" altLang="en-US" sz="2800" dirty="0" smtClean="0">
                <a:latin typeface="Times New Roman" pitchFamily="18" charset="0"/>
              </a:rPr>
              <a:t>America.</a:t>
            </a:r>
            <a:endParaRPr lang="en-GB" altLang="en-US" sz="2800" dirty="0">
              <a:latin typeface="Times New Roman" pitchFamily="18" charset="0"/>
            </a:endParaRPr>
          </a:p>
        </p:txBody>
      </p:sp>
    </p:spTree>
    <p:extLst>
      <p:ext uri="{BB962C8B-B14F-4D97-AF65-F5344CB8AC3E}">
        <p14:creationId xmlns:p14="http://schemas.microsoft.com/office/powerpoint/2010/main" val="26751120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7655"/>
                                        </p:tgtEl>
                                        <p:attrNameLst>
                                          <p:attrName>style.visibility</p:attrName>
                                        </p:attrNameLst>
                                      </p:cBhvr>
                                      <p:to>
                                        <p:strVal val="visible"/>
                                      </p:to>
                                    </p:set>
                                    <p:anim calcmode="lin" valueType="num">
                                      <p:cBhvr additive="base">
                                        <p:cTn id="7" dur="500" fill="hold"/>
                                        <p:tgtEl>
                                          <p:spTgt spid="27655"/>
                                        </p:tgtEl>
                                        <p:attrNameLst>
                                          <p:attrName>ppt_x</p:attrName>
                                        </p:attrNameLst>
                                      </p:cBhvr>
                                      <p:tavLst>
                                        <p:tav tm="0">
                                          <p:val>
                                            <p:strVal val="0-#ppt_w/2"/>
                                          </p:val>
                                        </p:tav>
                                        <p:tav tm="100000">
                                          <p:val>
                                            <p:strVal val="#ppt_x"/>
                                          </p:val>
                                        </p:tav>
                                      </p:tavLst>
                                    </p:anim>
                                    <p:anim calcmode="lin" valueType="num">
                                      <p:cBhvr additive="base">
                                        <p:cTn id="8" dur="500" fill="hold"/>
                                        <p:tgtEl>
                                          <p:spTgt spid="27655"/>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7656"/>
                                        </p:tgtEl>
                                        <p:attrNameLst>
                                          <p:attrName>style.visibility</p:attrName>
                                        </p:attrNameLst>
                                      </p:cBhvr>
                                      <p:to>
                                        <p:strVal val="visible"/>
                                      </p:to>
                                    </p:set>
                                    <p:anim calcmode="lin" valueType="num">
                                      <p:cBhvr additive="base">
                                        <p:cTn id="13" dur="500" fill="hold"/>
                                        <p:tgtEl>
                                          <p:spTgt spid="27656"/>
                                        </p:tgtEl>
                                        <p:attrNameLst>
                                          <p:attrName>ppt_x</p:attrName>
                                        </p:attrNameLst>
                                      </p:cBhvr>
                                      <p:tavLst>
                                        <p:tav tm="0">
                                          <p:val>
                                            <p:strVal val="0-#ppt_w/2"/>
                                          </p:val>
                                        </p:tav>
                                        <p:tav tm="100000">
                                          <p:val>
                                            <p:strVal val="#ppt_x"/>
                                          </p:val>
                                        </p:tav>
                                      </p:tavLst>
                                    </p:anim>
                                    <p:anim calcmode="lin" valueType="num">
                                      <p:cBhvr additive="base">
                                        <p:cTn id="14" dur="500" fill="hold"/>
                                        <p:tgtEl>
                                          <p:spTgt spid="2765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5" grpId="0" autoUpdateAnimBg="0"/>
      <p:bldP spid="27656"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2" descr="http://www.telegraph.co.uk/money/graphics/2007/07/31/bcnamstrad131.jpg"/>
          <p:cNvPicPr>
            <a:picLocks noChangeAspect="1" noChangeArrowheads="1"/>
          </p:cNvPicPr>
          <p:nvPr/>
        </p:nvPicPr>
        <p:blipFill>
          <a:blip r:embed="rId2" r:link="rId3">
            <a:extLst>
              <a:ext uri="{28A0092B-C50C-407E-A947-70E740481C1C}">
                <a14:useLocalDpi xmlns:a14="http://schemas.microsoft.com/office/drawing/2010/main" val="0"/>
              </a:ext>
            </a:extLst>
          </a:blip>
          <a:srcRect l="4358" t="3448" r="1357" b="6897"/>
          <a:stretch>
            <a:fillRect/>
          </a:stretch>
        </p:blipFill>
        <p:spPr bwMode="auto">
          <a:xfrm>
            <a:off x="381000" y="2209800"/>
            <a:ext cx="16764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7" name="Picture 3" descr="hh01621_"/>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 y="381000"/>
            <a:ext cx="1524000" cy="140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8" name="Rectangle 5"/>
          <p:cNvSpPr>
            <a:spLocks noChangeArrowheads="1"/>
          </p:cNvSpPr>
          <p:nvPr/>
        </p:nvSpPr>
        <p:spPr bwMode="auto">
          <a:xfrm>
            <a:off x="2362200" y="609600"/>
            <a:ext cx="57150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en-GB" altLang="en-US" sz="4400">
                <a:solidFill>
                  <a:schemeClr val="tx2"/>
                </a:solidFill>
                <a:latin typeface="Times New Roman" pitchFamily="18" charset="0"/>
              </a:rPr>
              <a:t>My Name is &amp; I…..?</a:t>
            </a:r>
          </a:p>
        </p:txBody>
      </p:sp>
      <p:sp>
        <p:nvSpPr>
          <p:cNvPr id="28678" name="Text Box 6"/>
          <p:cNvSpPr txBox="1">
            <a:spLocks noChangeArrowheads="1"/>
          </p:cNvSpPr>
          <p:nvPr/>
        </p:nvSpPr>
        <p:spPr bwMode="auto">
          <a:xfrm>
            <a:off x="2362200" y="2209800"/>
            <a:ext cx="6096000" cy="158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spcBef>
                <a:spcPct val="50000"/>
              </a:spcBef>
            </a:pPr>
            <a:r>
              <a:rPr lang="en-GB" altLang="en-US" sz="2800" dirty="0">
                <a:latin typeface="Times New Roman" pitchFamily="18" charset="0"/>
              </a:rPr>
              <a:t>I am Lord </a:t>
            </a:r>
            <a:r>
              <a:rPr lang="en-GB" altLang="en-US" sz="2800" dirty="0" smtClean="0">
                <a:latin typeface="Times New Roman" pitchFamily="18" charset="0"/>
              </a:rPr>
              <a:t>Sugar.  </a:t>
            </a:r>
            <a:endParaRPr lang="en-GB" altLang="en-US" sz="2800" dirty="0">
              <a:latin typeface="Times New Roman" pitchFamily="18" charset="0"/>
            </a:endParaRPr>
          </a:p>
          <a:p>
            <a:pPr eaLnBrk="0" hangingPunct="0">
              <a:spcBef>
                <a:spcPct val="50000"/>
              </a:spcBef>
            </a:pPr>
            <a:r>
              <a:rPr lang="en-GB" altLang="en-US" sz="2800" dirty="0">
                <a:latin typeface="Times New Roman" pitchFamily="18" charset="0"/>
              </a:rPr>
              <a:t>I am a Self Made Millionaire &amp; I am now worth around £790 </a:t>
            </a:r>
            <a:r>
              <a:rPr lang="en-GB" altLang="en-US" sz="2800" dirty="0" smtClean="0">
                <a:latin typeface="Times New Roman" pitchFamily="18" charset="0"/>
              </a:rPr>
              <a:t>Million.</a:t>
            </a:r>
            <a:endParaRPr lang="en-GB" altLang="en-US" sz="2800" dirty="0">
              <a:latin typeface="Times New Roman" pitchFamily="18" charset="0"/>
            </a:endParaRPr>
          </a:p>
        </p:txBody>
      </p:sp>
      <p:pic>
        <p:nvPicPr>
          <p:cNvPr id="8200" name="Picture 7" descr="http://www.texasexes.org/images/hs/hook/ElvisPresley.jpg"/>
          <p:cNvPicPr>
            <a:picLocks noChangeAspect="1" noChangeArrowheads="1"/>
          </p:cNvPicPr>
          <p:nvPr/>
        </p:nvPicPr>
        <p:blipFill>
          <a:blip r:embed="rId5" r:link="rId6">
            <a:extLst>
              <a:ext uri="{28A0092B-C50C-407E-A947-70E740481C1C}">
                <a14:useLocalDpi xmlns:a14="http://schemas.microsoft.com/office/drawing/2010/main" val="0"/>
              </a:ext>
            </a:extLst>
          </a:blip>
          <a:srcRect/>
          <a:stretch>
            <a:fillRect/>
          </a:stretch>
        </p:blipFill>
        <p:spPr bwMode="auto">
          <a:xfrm>
            <a:off x="381000" y="4419600"/>
            <a:ext cx="1676400" cy="206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81" name="Text Box 9"/>
          <p:cNvSpPr txBox="1">
            <a:spLocks noChangeArrowheads="1"/>
          </p:cNvSpPr>
          <p:nvPr/>
        </p:nvSpPr>
        <p:spPr bwMode="auto">
          <a:xfrm>
            <a:off x="2362200" y="4495800"/>
            <a:ext cx="6096000" cy="158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spcBef>
                <a:spcPct val="50000"/>
              </a:spcBef>
            </a:pPr>
            <a:r>
              <a:rPr lang="en-GB" altLang="en-US" sz="2800" dirty="0">
                <a:latin typeface="Times New Roman" pitchFamily="18" charset="0"/>
              </a:rPr>
              <a:t>I am Elvis Aaron </a:t>
            </a:r>
            <a:r>
              <a:rPr lang="en-GB" altLang="en-US" sz="2800" dirty="0" smtClean="0">
                <a:latin typeface="Times New Roman" pitchFamily="18" charset="0"/>
              </a:rPr>
              <a:t>Presley. </a:t>
            </a:r>
            <a:endParaRPr lang="en-GB" altLang="en-US" sz="2800" dirty="0">
              <a:latin typeface="Times New Roman" pitchFamily="18" charset="0"/>
            </a:endParaRPr>
          </a:p>
          <a:p>
            <a:pPr eaLnBrk="0" hangingPunct="0">
              <a:spcBef>
                <a:spcPct val="50000"/>
              </a:spcBef>
            </a:pPr>
            <a:r>
              <a:rPr lang="en-GB" altLang="en-US" sz="2800" dirty="0">
                <a:latin typeface="Times New Roman" pitchFamily="18" charset="0"/>
              </a:rPr>
              <a:t>I was the King of Rock &amp; Roll and Achieved the “American Dream</a:t>
            </a:r>
            <a:r>
              <a:rPr lang="en-GB" altLang="en-US" sz="2800" dirty="0" smtClean="0">
                <a:latin typeface="Times New Roman" pitchFamily="18" charset="0"/>
              </a:rPr>
              <a:t>”.</a:t>
            </a:r>
            <a:endParaRPr lang="en-GB" altLang="en-US" sz="2800" dirty="0">
              <a:latin typeface="Times New Roman" pitchFamily="18" charset="0"/>
            </a:endParaRPr>
          </a:p>
        </p:txBody>
      </p:sp>
    </p:spTree>
    <p:extLst>
      <p:ext uri="{BB962C8B-B14F-4D97-AF65-F5344CB8AC3E}">
        <p14:creationId xmlns:p14="http://schemas.microsoft.com/office/powerpoint/2010/main" val="53155149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8678"/>
                                        </p:tgtEl>
                                        <p:attrNameLst>
                                          <p:attrName>style.visibility</p:attrName>
                                        </p:attrNameLst>
                                      </p:cBhvr>
                                      <p:to>
                                        <p:strVal val="visible"/>
                                      </p:to>
                                    </p:set>
                                    <p:anim calcmode="lin" valueType="num">
                                      <p:cBhvr additive="base">
                                        <p:cTn id="7" dur="500" fill="hold"/>
                                        <p:tgtEl>
                                          <p:spTgt spid="28678"/>
                                        </p:tgtEl>
                                        <p:attrNameLst>
                                          <p:attrName>ppt_x</p:attrName>
                                        </p:attrNameLst>
                                      </p:cBhvr>
                                      <p:tavLst>
                                        <p:tav tm="0">
                                          <p:val>
                                            <p:strVal val="0-#ppt_w/2"/>
                                          </p:val>
                                        </p:tav>
                                        <p:tav tm="100000">
                                          <p:val>
                                            <p:strVal val="#ppt_x"/>
                                          </p:val>
                                        </p:tav>
                                      </p:tavLst>
                                    </p:anim>
                                    <p:anim calcmode="lin" valueType="num">
                                      <p:cBhvr additive="base">
                                        <p:cTn id="8" dur="500" fill="hold"/>
                                        <p:tgtEl>
                                          <p:spTgt spid="2867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8681"/>
                                        </p:tgtEl>
                                        <p:attrNameLst>
                                          <p:attrName>style.visibility</p:attrName>
                                        </p:attrNameLst>
                                      </p:cBhvr>
                                      <p:to>
                                        <p:strVal val="visible"/>
                                      </p:to>
                                    </p:set>
                                    <p:anim calcmode="lin" valueType="num">
                                      <p:cBhvr additive="base">
                                        <p:cTn id="13" dur="500" fill="hold"/>
                                        <p:tgtEl>
                                          <p:spTgt spid="28681"/>
                                        </p:tgtEl>
                                        <p:attrNameLst>
                                          <p:attrName>ppt_x</p:attrName>
                                        </p:attrNameLst>
                                      </p:cBhvr>
                                      <p:tavLst>
                                        <p:tav tm="0">
                                          <p:val>
                                            <p:strVal val="0-#ppt_w/2"/>
                                          </p:val>
                                        </p:tav>
                                        <p:tav tm="100000">
                                          <p:val>
                                            <p:strVal val="#ppt_x"/>
                                          </p:val>
                                        </p:tav>
                                      </p:tavLst>
                                    </p:anim>
                                    <p:anim calcmode="lin" valueType="num">
                                      <p:cBhvr additive="base">
                                        <p:cTn id="14" dur="500" fill="hold"/>
                                        <p:tgtEl>
                                          <p:spTgt spid="2868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8" grpId="0" autoUpdateAnimBg="0"/>
      <p:bldP spid="28681"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21" name="Picture 3" descr="hh01621_"/>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8313" y="188913"/>
            <a:ext cx="1524000" cy="140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2" name="Rectangle 5"/>
          <p:cNvSpPr>
            <a:spLocks noChangeArrowheads="1"/>
          </p:cNvSpPr>
          <p:nvPr/>
        </p:nvSpPr>
        <p:spPr bwMode="auto">
          <a:xfrm>
            <a:off x="2339975" y="260350"/>
            <a:ext cx="57150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en-GB" altLang="en-US" sz="4400">
                <a:solidFill>
                  <a:schemeClr val="tx2"/>
                </a:solidFill>
                <a:latin typeface="Times New Roman" pitchFamily="18" charset="0"/>
              </a:rPr>
              <a:t>My Name is &amp; I…..?</a:t>
            </a:r>
          </a:p>
        </p:txBody>
      </p:sp>
      <p:sp>
        <p:nvSpPr>
          <p:cNvPr id="28678" name="Text Box 6"/>
          <p:cNvSpPr txBox="1">
            <a:spLocks noChangeArrowheads="1"/>
          </p:cNvSpPr>
          <p:nvPr/>
        </p:nvSpPr>
        <p:spPr bwMode="auto">
          <a:xfrm>
            <a:off x="2411413" y="1557338"/>
            <a:ext cx="6096000"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spcBef>
                <a:spcPct val="50000"/>
              </a:spcBef>
            </a:pPr>
            <a:r>
              <a:rPr lang="en-GB" altLang="en-US" sz="2800" dirty="0">
                <a:latin typeface="Times New Roman" pitchFamily="18" charset="0"/>
              </a:rPr>
              <a:t>Sir Richard Branson  </a:t>
            </a:r>
            <a:endParaRPr lang="en-GB" altLang="en-US" sz="2800" dirty="0" smtClean="0">
              <a:latin typeface="Times New Roman" pitchFamily="18" charset="0"/>
            </a:endParaRPr>
          </a:p>
          <a:p>
            <a:pPr eaLnBrk="0" hangingPunct="0">
              <a:spcBef>
                <a:spcPct val="50000"/>
              </a:spcBef>
            </a:pPr>
            <a:r>
              <a:rPr lang="en-GB" altLang="en-US" sz="2800" dirty="0" smtClean="0">
                <a:latin typeface="Times New Roman" pitchFamily="18" charset="0"/>
              </a:rPr>
              <a:t>I </a:t>
            </a:r>
            <a:r>
              <a:rPr lang="en-GB" altLang="en-US" sz="2800" dirty="0">
                <a:latin typeface="Times New Roman" pitchFamily="18" charset="0"/>
              </a:rPr>
              <a:t>am a Self Made Millionaire &amp; I have dyslexia and I was told I would never achieve anything I am now worth around £790 </a:t>
            </a:r>
            <a:r>
              <a:rPr lang="en-GB" altLang="en-US" sz="2800" dirty="0" smtClean="0">
                <a:latin typeface="Times New Roman" pitchFamily="18" charset="0"/>
              </a:rPr>
              <a:t>Million.</a:t>
            </a:r>
            <a:endParaRPr lang="en-GB" altLang="en-US" sz="2800" dirty="0">
              <a:latin typeface="Times New Roman" pitchFamily="18" charset="0"/>
            </a:endParaRPr>
          </a:p>
        </p:txBody>
      </p:sp>
      <p:sp>
        <p:nvSpPr>
          <p:cNvPr id="28681" name="Text Box 9"/>
          <p:cNvSpPr txBox="1">
            <a:spLocks noChangeArrowheads="1"/>
          </p:cNvSpPr>
          <p:nvPr/>
        </p:nvSpPr>
        <p:spPr bwMode="auto">
          <a:xfrm>
            <a:off x="2627313" y="4437063"/>
            <a:ext cx="609600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en-GB" altLang="en-US" sz="2800" dirty="0">
                <a:latin typeface="Times New Roman" pitchFamily="18" charset="0"/>
              </a:rPr>
              <a:t>I am Barack </a:t>
            </a:r>
            <a:r>
              <a:rPr lang="en-GB" altLang="en-US" sz="2800" dirty="0" smtClean="0">
                <a:latin typeface="Times New Roman" pitchFamily="18" charset="0"/>
              </a:rPr>
              <a:t>Obama.</a:t>
            </a:r>
            <a:endParaRPr lang="en-GB" altLang="en-US" sz="2800" dirty="0">
              <a:latin typeface="Times New Roman" pitchFamily="18" charset="0"/>
            </a:endParaRPr>
          </a:p>
          <a:p>
            <a:r>
              <a:rPr lang="en-GB" altLang="en-US" sz="2800" dirty="0">
                <a:latin typeface="Times New Roman" pitchFamily="18" charset="0"/>
              </a:rPr>
              <a:t>I </a:t>
            </a:r>
            <a:r>
              <a:rPr lang="en-GB" altLang="en-US" sz="2800" dirty="0" smtClean="0">
                <a:latin typeface="Times New Roman" pitchFamily="18" charset="0"/>
              </a:rPr>
              <a:t>was </a:t>
            </a:r>
            <a:r>
              <a:rPr lang="en-GB" altLang="en-US" sz="2800" dirty="0">
                <a:latin typeface="Times New Roman" pitchFamily="18" charset="0"/>
              </a:rPr>
              <a:t>the first person of colour to be the  President of </a:t>
            </a:r>
            <a:r>
              <a:rPr lang="en-GB" altLang="en-US" sz="2800" dirty="0" smtClean="0">
                <a:latin typeface="Times New Roman" pitchFamily="18" charset="0"/>
              </a:rPr>
              <a:t>America.</a:t>
            </a:r>
            <a:endParaRPr lang="en-GB" altLang="en-US" sz="2800" dirty="0">
              <a:latin typeface="Times New Roman" pitchFamily="18" charset="0"/>
            </a:endParaRPr>
          </a:p>
        </p:txBody>
      </p:sp>
      <p:pic>
        <p:nvPicPr>
          <p:cNvPr id="9226" name="il_fi" descr="http://ceoworld.biz/ceo/wp-content/uploads/2009/10/sir-richard-branson.jpg"/>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323850" y="1700213"/>
            <a:ext cx="1774825" cy="2312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7" name="Picture 17" descr="barack-obama-06060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 y="4437063"/>
            <a:ext cx="2303463" cy="172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967204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8678"/>
                                        </p:tgtEl>
                                        <p:attrNameLst>
                                          <p:attrName>style.visibility</p:attrName>
                                        </p:attrNameLst>
                                      </p:cBhvr>
                                      <p:to>
                                        <p:strVal val="visible"/>
                                      </p:to>
                                    </p:set>
                                    <p:anim calcmode="lin" valueType="num">
                                      <p:cBhvr additive="base">
                                        <p:cTn id="7" dur="500" fill="hold"/>
                                        <p:tgtEl>
                                          <p:spTgt spid="28678"/>
                                        </p:tgtEl>
                                        <p:attrNameLst>
                                          <p:attrName>ppt_x</p:attrName>
                                        </p:attrNameLst>
                                      </p:cBhvr>
                                      <p:tavLst>
                                        <p:tav tm="0">
                                          <p:val>
                                            <p:strVal val="0-#ppt_w/2"/>
                                          </p:val>
                                        </p:tav>
                                        <p:tav tm="100000">
                                          <p:val>
                                            <p:strVal val="#ppt_x"/>
                                          </p:val>
                                        </p:tav>
                                      </p:tavLst>
                                    </p:anim>
                                    <p:anim calcmode="lin" valueType="num">
                                      <p:cBhvr additive="base">
                                        <p:cTn id="8" dur="500" fill="hold"/>
                                        <p:tgtEl>
                                          <p:spTgt spid="2867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8681"/>
                                        </p:tgtEl>
                                        <p:attrNameLst>
                                          <p:attrName>style.visibility</p:attrName>
                                        </p:attrNameLst>
                                      </p:cBhvr>
                                      <p:to>
                                        <p:strVal val="visible"/>
                                      </p:to>
                                    </p:set>
                                    <p:anim calcmode="lin" valueType="num">
                                      <p:cBhvr additive="base">
                                        <p:cTn id="13" dur="500" fill="hold"/>
                                        <p:tgtEl>
                                          <p:spTgt spid="28681"/>
                                        </p:tgtEl>
                                        <p:attrNameLst>
                                          <p:attrName>ppt_x</p:attrName>
                                        </p:attrNameLst>
                                      </p:cBhvr>
                                      <p:tavLst>
                                        <p:tav tm="0">
                                          <p:val>
                                            <p:strVal val="0-#ppt_w/2"/>
                                          </p:val>
                                        </p:tav>
                                        <p:tav tm="100000">
                                          <p:val>
                                            <p:strVal val="#ppt_x"/>
                                          </p:val>
                                        </p:tav>
                                      </p:tavLst>
                                    </p:anim>
                                    <p:anim calcmode="lin" valueType="num">
                                      <p:cBhvr additive="base">
                                        <p:cTn id="14" dur="500" fill="hold"/>
                                        <p:tgtEl>
                                          <p:spTgt spid="2868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8" grpId="0" autoUpdateAnimBg="0"/>
      <p:bldP spid="28681"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u="sng" dirty="0" smtClean="0">
                <a:latin typeface="Comic Sans MS" pitchFamily="66" charset="0"/>
              </a:rPr>
              <a:t>Qualities of an inspirational person…</a:t>
            </a:r>
            <a:endParaRPr lang="en-GB" u="sng" dirty="0">
              <a:latin typeface="Comic Sans MS" pitchFamily="66" charset="0"/>
            </a:endParaRPr>
          </a:p>
        </p:txBody>
      </p:sp>
      <p:sp>
        <p:nvSpPr>
          <p:cNvPr id="3" name="Content Placeholder 2"/>
          <p:cNvSpPr>
            <a:spLocks noGrp="1"/>
          </p:cNvSpPr>
          <p:nvPr>
            <p:ph idx="1"/>
          </p:nvPr>
        </p:nvSpPr>
        <p:spPr/>
        <p:txBody>
          <a:bodyPr>
            <a:normAutofit/>
          </a:bodyPr>
          <a:lstStyle/>
          <a:p>
            <a:pPr marL="0" indent="0">
              <a:buNone/>
            </a:pPr>
            <a:endParaRPr lang="en-GB" dirty="0" smtClean="0">
              <a:latin typeface="Comic Sans MS" pitchFamily="66" charset="0"/>
            </a:endParaRPr>
          </a:p>
          <a:p>
            <a:r>
              <a:rPr lang="en-GB" dirty="0" smtClean="0">
                <a:latin typeface="Comic Sans MS" pitchFamily="66" charset="0"/>
              </a:rPr>
              <a:t>What </a:t>
            </a:r>
            <a:r>
              <a:rPr lang="en-GB" dirty="0">
                <a:latin typeface="Comic Sans MS" pitchFamily="66" charset="0"/>
              </a:rPr>
              <a:t>qualities should an inspirational person have and </a:t>
            </a:r>
            <a:r>
              <a:rPr lang="en-GB" dirty="0" smtClean="0">
                <a:latin typeface="Comic Sans MS" pitchFamily="66" charset="0"/>
              </a:rPr>
              <a:t>why </a:t>
            </a:r>
            <a:r>
              <a:rPr lang="en-GB" dirty="0">
                <a:latin typeface="Comic Sans MS" pitchFamily="66" charset="0"/>
              </a:rPr>
              <a:t>do you think this</a:t>
            </a:r>
            <a:r>
              <a:rPr lang="en-GB" dirty="0" smtClean="0">
                <a:latin typeface="Comic Sans MS" pitchFamily="66" charset="0"/>
              </a:rPr>
              <a:t>?</a:t>
            </a:r>
          </a:p>
          <a:p>
            <a:endParaRPr lang="en-GB" dirty="0" smtClean="0">
              <a:latin typeface="Comic Sans MS" pitchFamily="66" charset="0"/>
            </a:endParaRPr>
          </a:p>
          <a:p>
            <a:pPr marL="0" indent="0">
              <a:buNone/>
            </a:pPr>
            <a:endParaRPr lang="en-GB" dirty="0">
              <a:latin typeface="Comic Sans MS" pitchFamily="66" charset="0"/>
            </a:endParaRPr>
          </a:p>
          <a:p>
            <a:r>
              <a:rPr lang="en-GB" dirty="0" smtClean="0">
                <a:latin typeface="Comic Sans MS" pitchFamily="66" charset="0"/>
              </a:rPr>
              <a:t>What qualities might all inspirational people have in common?</a:t>
            </a:r>
          </a:p>
        </p:txBody>
      </p:sp>
    </p:spTree>
    <p:extLst>
      <p:ext uri="{BB962C8B-B14F-4D97-AF65-F5344CB8AC3E}">
        <p14:creationId xmlns:p14="http://schemas.microsoft.com/office/powerpoint/2010/main" val="35903692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2"/>
          <p:cNvSpPr>
            <a:spLocks noChangeArrowheads="1"/>
          </p:cNvSpPr>
          <p:nvPr/>
        </p:nvSpPr>
        <p:spPr bwMode="auto">
          <a:xfrm>
            <a:off x="304800" y="228600"/>
            <a:ext cx="78486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a:defRPr sz="4400">
                <a:solidFill>
                  <a:schemeClr val="tx2"/>
                </a:solidFill>
                <a:latin typeface="Arial" charset="0"/>
              </a:defRPr>
            </a:lvl1pPr>
            <a:lvl2pPr algn="ctr">
              <a:defRPr sz="4400">
                <a:solidFill>
                  <a:schemeClr val="tx2"/>
                </a:solidFill>
                <a:latin typeface="Arial" charset="0"/>
              </a:defRPr>
            </a:lvl2pPr>
            <a:lvl3pPr algn="ctr">
              <a:defRPr sz="4400">
                <a:solidFill>
                  <a:schemeClr val="tx2"/>
                </a:solidFill>
                <a:latin typeface="Arial" charset="0"/>
              </a:defRPr>
            </a:lvl3pPr>
            <a:lvl4pPr algn="ctr">
              <a:defRPr sz="4400">
                <a:solidFill>
                  <a:schemeClr val="tx2"/>
                </a:solidFill>
                <a:latin typeface="Arial" charset="0"/>
              </a:defRPr>
            </a:lvl4pPr>
            <a:lvl5pPr algn="ctr">
              <a:defRPr sz="4400">
                <a:solidFill>
                  <a:schemeClr val="tx2"/>
                </a:solidFill>
                <a:latin typeface="Arial" charset="0"/>
              </a:defRPr>
            </a:lvl5pPr>
            <a:lvl6pPr marL="457200" algn="ctr" fontAlgn="base">
              <a:spcBef>
                <a:spcPct val="0"/>
              </a:spcBef>
              <a:spcAft>
                <a:spcPct val="0"/>
              </a:spcAft>
              <a:defRPr sz="4400">
                <a:solidFill>
                  <a:schemeClr val="tx2"/>
                </a:solidFill>
                <a:latin typeface="Arial" charset="0"/>
              </a:defRPr>
            </a:lvl6pPr>
            <a:lvl7pPr marL="914400" algn="ctr" fontAlgn="base">
              <a:spcBef>
                <a:spcPct val="0"/>
              </a:spcBef>
              <a:spcAft>
                <a:spcPct val="0"/>
              </a:spcAft>
              <a:defRPr sz="4400">
                <a:solidFill>
                  <a:schemeClr val="tx2"/>
                </a:solidFill>
                <a:latin typeface="Arial" charset="0"/>
              </a:defRPr>
            </a:lvl7pPr>
            <a:lvl8pPr marL="1371600" algn="ctr" fontAlgn="base">
              <a:spcBef>
                <a:spcPct val="0"/>
              </a:spcBef>
              <a:spcAft>
                <a:spcPct val="0"/>
              </a:spcAft>
              <a:defRPr sz="4400">
                <a:solidFill>
                  <a:schemeClr val="tx2"/>
                </a:solidFill>
                <a:latin typeface="Arial" charset="0"/>
              </a:defRPr>
            </a:lvl8pPr>
            <a:lvl9pPr marL="1828800" algn="ctr" fontAlgn="base">
              <a:spcBef>
                <a:spcPct val="0"/>
              </a:spcBef>
              <a:spcAft>
                <a:spcPct val="0"/>
              </a:spcAft>
              <a:defRPr sz="4400">
                <a:solidFill>
                  <a:schemeClr val="tx2"/>
                </a:solidFill>
                <a:latin typeface="Arial" charset="0"/>
              </a:defRPr>
            </a:lvl9pPr>
          </a:lstStyle>
          <a:p>
            <a:r>
              <a:rPr lang="en-GB" altLang="en-US" sz="4000" b="1" dirty="0">
                <a:solidFill>
                  <a:srgbClr val="FF0000"/>
                </a:solidFill>
                <a:latin typeface="Comic Sans MS" pitchFamily="66" charset="0"/>
              </a:rPr>
              <a:t> </a:t>
            </a:r>
            <a:r>
              <a:rPr lang="en-GB" altLang="en-US" sz="4000" b="1" u="sng" dirty="0" smtClean="0">
                <a:solidFill>
                  <a:srgbClr val="FF0000"/>
                </a:solidFill>
                <a:latin typeface="Comic Sans MS" pitchFamily="66" charset="0"/>
              </a:rPr>
              <a:t>Two </a:t>
            </a:r>
            <a:r>
              <a:rPr lang="en-GB" altLang="en-US" sz="4000" b="1" u="sng" dirty="0">
                <a:solidFill>
                  <a:srgbClr val="FF0000"/>
                </a:solidFill>
                <a:latin typeface="Comic Sans MS" pitchFamily="66" charset="0"/>
              </a:rPr>
              <a:t>other </a:t>
            </a:r>
            <a:r>
              <a:rPr lang="en-GB" altLang="en-US" sz="4000" b="1" u="sng" dirty="0" smtClean="0">
                <a:solidFill>
                  <a:srgbClr val="FF0000"/>
                </a:solidFill>
                <a:latin typeface="Comic Sans MS" pitchFamily="66" charset="0"/>
              </a:rPr>
              <a:t>inspirational people </a:t>
            </a:r>
            <a:r>
              <a:rPr lang="en-GB" altLang="en-US" sz="4000" b="1" u="sng" dirty="0">
                <a:solidFill>
                  <a:srgbClr val="FF0000"/>
                </a:solidFill>
                <a:latin typeface="Comic Sans MS" pitchFamily="66" charset="0"/>
              </a:rPr>
              <a:t>to add to our list?</a:t>
            </a:r>
          </a:p>
        </p:txBody>
      </p:sp>
      <p:pic>
        <p:nvPicPr>
          <p:cNvPr id="10245" name="Picture 11" descr="ironman_04_480"/>
          <p:cNvPicPr>
            <a:picLocks noChangeAspect="1" noChangeArrowheads="1"/>
          </p:cNvPicPr>
          <p:nvPr/>
        </p:nvPicPr>
        <p:blipFill>
          <a:blip r:embed="rId2">
            <a:extLst>
              <a:ext uri="{28A0092B-C50C-407E-A947-70E740481C1C}">
                <a14:useLocalDpi xmlns:a14="http://schemas.microsoft.com/office/drawing/2010/main" val="0"/>
              </a:ext>
            </a:extLst>
          </a:blip>
          <a:srcRect l="6944" b="21217"/>
          <a:stretch>
            <a:fillRect/>
          </a:stretch>
        </p:blipFill>
        <p:spPr bwMode="auto">
          <a:xfrm>
            <a:off x="395536" y="2383383"/>
            <a:ext cx="5105400" cy="291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00" name="Rectangle 12"/>
          <p:cNvSpPr>
            <a:spLocks noChangeArrowheads="1"/>
          </p:cNvSpPr>
          <p:nvPr/>
        </p:nvSpPr>
        <p:spPr bwMode="auto">
          <a:xfrm>
            <a:off x="5638800" y="1981200"/>
            <a:ext cx="3124200"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endParaRPr lang="en-GB" altLang="en-US" dirty="0" smtClean="0">
              <a:cs typeface="Arial" charset="0"/>
            </a:endParaRPr>
          </a:p>
          <a:p>
            <a:pPr eaLnBrk="0" hangingPunct="0"/>
            <a:endParaRPr lang="en-GB" altLang="en-US" dirty="0" smtClean="0">
              <a:cs typeface="Arial" charset="0"/>
            </a:endParaRPr>
          </a:p>
          <a:p>
            <a:pPr eaLnBrk="0" hangingPunct="0"/>
            <a:r>
              <a:rPr lang="en-GB" altLang="en-US" dirty="0" smtClean="0">
                <a:cs typeface="Arial" charset="0"/>
              </a:rPr>
              <a:t>Dick </a:t>
            </a:r>
            <a:r>
              <a:rPr lang="en-GB" altLang="en-US" dirty="0">
                <a:cs typeface="Arial" charset="0"/>
              </a:rPr>
              <a:t>and Rick Hoyt are a father-and-son team from </a:t>
            </a:r>
            <a:r>
              <a:rPr lang="en-GB" altLang="en-US" dirty="0" smtClean="0">
                <a:cs typeface="Arial" charset="0"/>
              </a:rPr>
              <a:t>Massachusetts (USA) </a:t>
            </a:r>
            <a:r>
              <a:rPr lang="en-GB" altLang="en-US" dirty="0">
                <a:cs typeface="Arial" charset="0"/>
              </a:rPr>
              <a:t>who together compete in marathon races. When they’re not in a marathon they are participating in a </a:t>
            </a:r>
            <a:r>
              <a:rPr lang="en-GB" altLang="en-US" dirty="0" smtClean="0">
                <a:cs typeface="Arial" charset="0"/>
              </a:rPr>
              <a:t>triathlon…</a:t>
            </a:r>
            <a:endParaRPr lang="en-GB" altLang="en-US" dirty="0">
              <a:cs typeface="Arial" charset="0"/>
            </a:endParaRPr>
          </a:p>
          <a:p>
            <a:pPr eaLnBrk="0" hangingPunct="0"/>
            <a:endParaRPr lang="en-GB" altLang="en-US" dirty="0">
              <a:cs typeface="Arial" charset="0"/>
            </a:endParaRPr>
          </a:p>
          <a:p>
            <a:pPr eaLnBrk="0" hangingPunct="0"/>
            <a:r>
              <a:rPr lang="en-GB" altLang="en-US" dirty="0" smtClean="0">
                <a:cs typeface="Arial" charset="0"/>
              </a:rPr>
              <a:t>a </a:t>
            </a:r>
            <a:r>
              <a:rPr lang="en-GB" altLang="en-US" dirty="0">
                <a:cs typeface="Arial" charset="0"/>
              </a:rPr>
              <a:t>daunting combination of 26.2 miles of running, 112 miles of bicycling, and 2.4 miles of swimming. </a:t>
            </a:r>
          </a:p>
          <a:p>
            <a:pPr eaLnBrk="0" hangingPunct="0"/>
            <a:endParaRPr lang="en-GB" altLang="en-US" dirty="0">
              <a:latin typeface="Times New Roman" pitchFamily="18" charset="0"/>
            </a:endParaRPr>
          </a:p>
        </p:txBody>
      </p:sp>
    </p:spTree>
    <p:extLst>
      <p:ext uri="{BB962C8B-B14F-4D97-AF65-F5344CB8AC3E}">
        <p14:creationId xmlns:p14="http://schemas.microsoft.com/office/powerpoint/2010/main" val="29489780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3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00"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5"/>
          <p:cNvSpPr>
            <a:spLocks noChangeArrowheads="1"/>
          </p:cNvSpPr>
          <p:nvPr/>
        </p:nvSpPr>
        <p:spPr bwMode="auto">
          <a:xfrm>
            <a:off x="4724400" y="914400"/>
            <a:ext cx="377825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en-GB" altLang="en-US" sz="2000" dirty="0">
                <a:cs typeface="Arial" charset="0"/>
              </a:rPr>
              <a:t>At the start of the race when Dick swims, Rick is in a small but heavy, firmly </a:t>
            </a:r>
            <a:r>
              <a:rPr lang="en-GB" altLang="en-US" sz="2000" dirty="0" smtClean="0">
                <a:cs typeface="Arial" charset="0"/>
              </a:rPr>
              <a:t>stabilised </a:t>
            </a:r>
            <a:r>
              <a:rPr lang="en-GB" altLang="en-US" sz="2000" dirty="0">
                <a:cs typeface="Arial" charset="0"/>
              </a:rPr>
              <a:t>boat being pulled by Dick. </a:t>
            </a:r>
          </a:p>
        </p:txBody>
      </p:sp>
      <p:sp>
        <p:nvSpPr>
          <p:cNvPr id="17414" name="Rectangle 6"/>
          <p:cNvSpPr>
            <a:spLocks noChangeArrowheads="1"/>
          </p:cNvSpPr>
          <p:nvPr/>
        </p:nvSpPr>
        <p:spPr bwMode="auto">
          <a:xfrm>
            <a:off x="4724400" y="2362200"/>
            <a:ext cx="3352800"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spcBef>
                <a:spcPct val="50000"/>
              </a:spcBef>
            </a:pPr>
            <a:r>
              <a:rPr lang="en-GB" altLang="en-US" sz="2000">
                <a:cs typeface="Arial" charset="0"/>
              </a:rPr>
              <a:t>Next Dick cycles and Rick is placed in the seat-pod from his wheelchair which is then attached to the front of the bike. </a:t>
            </a:r>
          </a:p>
        </p:txBody>
      </p:sp>
      <p:pic>
        <p:nvPicPr>
          <p:cNvPr id="11270" name="Picture 8" descr="2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4171950" cy="6253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7" name="Rectangle 9"/>
          <p:cNvSpPr>
            <a:spLocks noChangeArrowheads="1"/>
          </p:cNvSpPr>
          <p:nvPr/>
        </p:nvSpPr>
        <p:spPr bwMode="auto">
          <a:xfrm>
            <a:off x="4724400" y="4343400"/>
            <a:ext cx="2886075"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spcBef>
                <a:spcPct val="50000"/>
              </a:spcBef>
            </a:pPr>
            <a:r>
              <a:rPr lang="en-GB" altLang="en-US" sz="2000">
                <a:cs typeface="Arial" charset="0"/>
              </a:rPr>
              <a:t>Finally when Dick runs, Rick is in his wheelchair that Dick is pushing.</a:t>
            </a:r>
          </a:p>
        </p:txBody>
      </p:sp>
    </p:spTree>
    <p:extLst>
      <p:ext uri="{BB962C8B-B14F-4D97-AF65-F5344CB8AC3E}">
        <p14:creationId xmlns:p14="http://schemas.microsoft.com/office/powerpoint/2010/main" val="9434112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413"/>
                                        </p:tgtEl>
                                        <p:attrNameLst>
                                          <p:attrName>style.visibility</p:attrName>
                                        </p:attrNameLst>
                                      </p:cBhvr>
                                      <p:to>
                                        <p:strVal val="visible"/>
                                      </p:to>
                                    </p:set>
                                    <p:anim calcmode="lin" valueType="num">
                                      <p:cBhvr additive="base">
                                        <p:cTn id="7" dur="500" fill="hold"/>
                                        <p:tgtEl>
                                          <p:spTgt spid="17413"/>
                                        </p:tgtEl>
                                        <p:attrNameLst>
                                          <p:attrName>ppt_x</p:attrName>
                                        </p:attrNameLst>
                                      </p:cBhvr>
                                      <p:tavLst>
                                        <p:tav tm="0">
                                          <p:val>
                                            <p:strVal val="#ppt_x"/>
                                          </p:val>
                                        </p:tav>
                                        <p:tav tm="100000">
                                          <p:val>
                                            <p:strVal val="#ppt_x"/>
                                          </p:val>
                                        </p:tav>
                                      </p:tavLst>
                                    </p:anim>
                                    <p:anim calcmode="lin" valueType="num">
                                      <p:cBhvr additive="base">
                                        <p:cTn id="8" dur="500" fill="hold"/>
                                        <p:tgtEl>
                                          <p:spTgt spid="17413"/>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414"/>
                                        </p:tgtEl>
                                        <p:attrNameLst>
                                          <p:attrName>style.visibility</p:attrName>
                                        </p:attrNameLst>
                                      </p:cBhvr>
                                      <p:to>
                                        <p:strVal val="visible"/>
                                      </p:to>
                                    </p:set>
                                    <p:anim calcmode="lin" valueType="num">
                                      <p:cBhvr additive="base">
                                        <p:cTn id="13" dur="500" fill="hold"/>
                                        <p:tgtEl>
                                          <p:spTgt spid="17414"/>
                                        </p:tgtEl>
                                        <p:attrNameLst>
                                          <p:attrName>ppt_x</p:attrName>
                                        </p:attrNameLst>
                                      </p:cBhvr>
                                      <p:tavLst>
                                        <p:tav tm="0">
                                          <p:val>
                                            <p:strVal val="#ppt_x"/>
                                          </p:val>
                                        </p:tav>
                                        <p:tav tm="100000">
                                          <p:val>
                                            <p:strVal val="#ppt_x"/>
                                          </p:val>
                                        </p:tav>
                                      </p:tavLst>
                                    </p:anim>
                                    <p:anim calcmode="lin" valueType="num">
                                      <p:cBhvr additive="base">
                                        <p:cTn id="14" dur="500" fill="hold"/>
                                        <p:tgtEl>
                                          <p:spTgt spid="17414"/>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7417"/>
                                        </p:tgtEl>
                                        <p:attrNameLst>
                                          <p:attrName>style.visibility</p:attrName>
                                        </p:attrNameLst>
                                      </p:cBhvr>
                                      <p:to>
                                        <p:strVal val="visible"/>
                                      </p:to>
                                    </p:set>
                                    <p:anim calcmode="lin" valueType="num">
                                      <p:cBhvr additive="base">
                                        <p:cTn id="19" dur="500" fill="hold"/>
                                        <p:tgtEl>
                                          <p:spTgt spid="17417"/>
                                        </p:tgtEl>
                                        <p:attrNameLst>
                                          <p:attrName>ppt_x</p:attrName>
                                        </p:attrNameLst>
                                      </p:cBhvr>
                                      <p:tavLst>
                                        <p:tav tm="0">
                                          <p:val>
                                            <p:strVal val="#ppt_x"/>
                                          </p:val>
                                        </p:tav>
                                        <p:tav tm="100000">
                                          <p:val>
                                            <p:strVal val="#ppt_x"/>
                                          </p:val>
                                        </p:tav>
                                      </p:tavLst>
                                    </p:anim>
                                    <p:anim calcmode="lin" valueType="num">
                                      <p:cBhvr additive="base">
                                        <p:cTn id="20" dur="500" fill="hold"/>
                                        <p:tgtEl>
                                          <p:spTgt spid="174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3" grpId="0" autoUpdateAnimBg="0"/>
      <p:bldP spid="17414" grpId="0" autoUpdateAnimBg="0"/>
      <p:bldP spid="17417" grpId="0" autoUpdateAnimBg="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822</TotalTime>
  <Words>719</Words>
  <Application>Microsoft Office PowerPoint</Application>
  <PresentationFormat>On-screen Show (4:3)</PresentationFormat>
  <Paragraphs>83</Paragraphs>
  <Slides>15</Slides>
  <Notes>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STARTER</vt:lpstr>
      <vt:lpstr>                                        Monday 27th November 2017  Inspirational People</vt:lpstr>
      <vt:lpstr>Who’s who?</vt:lpstr>
      <vt:lpstr>PowerPoint Presentation</vt:lpstr>
      <vt:lpstr>PowerPoint Presentation</vt:lpstr>
      <vt:lpstr>PowerPoint Presentation</vt:lpstr>
      <vt:lpstr>Qualities of an inspirational person…</vt:lpstr>
      <vt:lpstr>PowerPoint Presentation</vt:lpstr>
      <vt:lpstr>PowerPoint Presentation</vt:lpstr>
      <vt:lpstr>PowerPoint Presentation</vt:lpstr>
      <vt:lpstr>Let’s watch a video of this…  https://www.youtube.com/watch?v=64A_AJjj8M4   (take notes on the inspirational qualities you see)  What inspirational qualities die you see?  Did the father and son display the same qualities? How did it make you feel watching the clip?    </vt:lpstr>
      <vt:lpstr>PowerPoint Presentation</vt:lpstr>
      <vt:lpstr>Choose a task to complete TASK 1</vt:lpstr>
      <vt:lpstr>TASK 2</vt:lpstr>
      <vt:lpstr>PowerPoint Presentation</vt:lpstr>
    </vt:vector>
  </TitlesOfParts>
  <Company>RM plc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STARTER</dc:title>
  <dc:creator>Kim Haughton</dc:creator>
  <cp:lastModifiedBy>JACQUELINE MCLELLAN</cp:lastModifiedBy>
  <cp:revision>13</cp:revision>
  <dcterms:created xsi:type="dcterms:W3CDTF">2013-10-17T08:44:32Z</dcterms:created>
  <dcterms:modified xsi:type="dcterms:W3CDTF">2020-06-01T10:22:12Z</dcterms:modified>
</cp:coreProperties>
</file>