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 id="2147483656" r:id="rId4"/>
  </p:sldMasterIdLst>
  <p:sldIdLst>
    <p:sldId id="256"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6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F3F"/>
    <a:srgbClr val="FCE3C2"/>
    <a:srgbClr val="F9D4B6"/>
    <a:srgbClr val="EDAD80"/>
    <a:srgbClr val="E46B2F"/>
    <a:srgbClr val="ED6B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75"/>
    <p:restoredTop sz="94655"/>
  </p:normalViewPr>
  <p:slideViewPr>
    <p:cSldViewPr snapToGrid="0" snapToObjects="1">
      <p:cViewPr>
        <p:scale>
          <a:sx n="81" d="100"/>
          <a:sy n="81" d="100"/>
        </p:scale>
        <p:origin x="-342"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2452" y="3531477"/>
            <a:ext cx="9144000" cy="733096"/>
          </a:xfrm>
          <a:prstGeom prst="rect">
            <a:avLst/>
          </a:prstGeom>
        </p:spPr>
        <p:txBody>
          <a:bodyPr lIns="0" tIns="0" rIns="0" bIns="0" anchor="t"/>
          <a:lstStyle>
            <a:lvl1pPr algn="l">
              <a:defRPr sz="4400" b="1" i="0" baseline="0">
                <a:solidFill>
                  <a:schemeClr val="bg1"/>
                </a:solidFill>
                <a:latin typeface="Arial" charset="0"/>
                <a:ea typeface="Arial" charset="0"/>
                <a:cs typeface="Arial" charset="0"/>
              </a:defRPr>
            </a:lvl1pPr>
          </a:lstStyle>
          <a:p>
            <a:r>
              <a:rPr lang="en-US" dirty="0" smtClean="0"/>
              <a:t>Title</a:t>
            </a:r>
            <a:endParaRPr lang="en-US" dirty="0"/>
          </a:p>
        </p:txBody>
      </p:sp>
    </p:spTree>
    <p:extLst>
      <p:ext uri="{BB962C8B-B14F-4D97-AF65-F5344CB8AC3E}">
        <p14:creationId xmlns:p14="http://schemas.microsoft.com/office/powerpoint/2010/main" val="74107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3512" y="587760"/>
            <a:ext cx="9144000" cy="635491"/>
          </a:xfrm>
          <a:prstGeom prst="rect">
            <a:avLst/>
          </a:prstGeom>
        </p:spPr>
        <p:txBody>
          <a:bodyPr lIns="0" tIns="0" rIns="0" bIns="0" anchor="t"/>
          <a:lstStyle>
            <a:lvl1pPr algn="l">
              <a:defRPr sz="4000" b="1" i="0">
                <a:solidFill>
                  <a:srgbClr val="EF9F3F"/>
                </a:solidFill>
                <a:latin typeface="Arial" charset="0"/>
                <a:ea typeface="Arial" charset="0"/>
                <a:cs typeface="Arial" charset="0"/>
              </a:defRPr>
            </a:lvl1pPr>
          </a:lstStyle>
          <a:p>
            <a:r>
              <a:rPr lang="en-US" dirty="0" smtClean="0"/>
              <a:t>Section Title</a:t>
            </a:r>
            <a:endParaRPr lang="en-US" dirty="0"/>
          </a:p>
        </p:txBody>
      </p:sp>
      <p:sp>
        <p:nvSpPr>
          <p:cNvPr id="3" name="Subtitle 2"/>
          <p:cNvSpPr>
            <a:spLocks noGrp="1"/>
          </p:cNvSpPr>
          <p:nvPr>
            <p:ph type="subTitle" idx="1" hasCustomPrompt="1"/>
          </p:nvPr>
        </p:nvSpPr>
        <p:spPr>
          <a:xfrm>
            <a:off x="1153512" y="3065488"/>
            <a:ext cx="9144000" cy="3087973"/>
          </a:xfrm>
          <a:prstGeom prst="rect">
            <a:avLst/>
          </a:prstGeom>
        </p:spPr>
        <p:txBody>
          <a:bodyPr lIns="0" tIns="0" rIns="0" bIns="0"/>
          <a:lstStyle>
            <a:lvl1pPr marL="285750" indent="-285750" algn="l">
              <a:buFont typeface="Arial" charset="0"/>
              <a:buChar char="•"/>
              <a:defRPr sz="180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Text</a:t>
            </a:r>
            <a:endParaRPr lang="en-US" dirty="0"/>
          </a:p>
        </p:txBody>
      </p:sp>
    </p:spTree>
    <p:extLst>
      <p:ext uri="{BB962C8B-B14F-4D97-AF65-F5344CB8AC3E}">
        <p14:creationId xmlns:p14="http://schemas.microsoft.com/office/powerpoint/2010/main" val="82376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69274" y="1563798"/>
            <a:ext cx="9720000" cy="720000"/>
          </a:xfrm>
          <a:prstGeom prst="rect">
            <a:avLst/>
          </a:prstGeom>
        </p:spPr>
        <p:txBody>
          <a:bodyPr lIns="0" tIns="0" rIns="0" bIns="0" anchor="t"/>
          <a:lstStyle>
            <a:lvl1pPr algn="l">
              <a:defRPr sz="3400" b="1" i="0">
                <a:solidFill>
                  <a:srgbClr val="EF9F3F"/>
                </a:solidFill>
                <a:latin typeface="Arial" charset="0"/>
                <a:ea typeface="Arial" charset="0"/>
                <a:cs typeface="Arial" charset="0"/>
              </a:defRPr>
            </a:lvl1pPr>
          </a:lstStyle>
          <a:p>
            <a:r>
              <a:rPr lang="en-US" dirty="0" smtClean="0"/>
              <a:t>Heading</a:t>
            </a:r>
            <a:endParaRPr lang="en-US" dirty="0"/>
          </a:p>
        </p:txBody>
      </p:sp>
      <p:sp>
        <p:nvSpPr>
          <p:cNvPr id="3" name="Subtitle 2"/>
          <p:cNvSpPr>
            <a:spLocks noGrp="1"/>
          </p:cNvSpPr>
          <p:nvPr>
            <p:ph type="subTitle" idx="1" hasCustomPrompt="1"/>
          </p:nvPr>
        </p:nvSpPr>
        <p:spPr>
          <a:xfrm>
            <a:off x="1169276" y="2571092"/>
            <a:ext cx="9720000" cy="3600000"/>
          </a:xfrm>
          <a:prstGeom prst="rect">
            <a:avLst/>
          </a:prstGeom>
        </p:spPr>
        <p:txBody>
          <a:bodyPr lIns="0" tIns="0" rIns="0" bIns="0" numCol="1" anchor="t"/>
          <a:lstStyle>
            <a:lvl1pPr marL="285750" indent="-285750" algn="l">
              <a:buSzPct val="90000"/>
              <a:buFont typeface="Arial" charset="0"/>
              <a:buChar char="•"/>
              <a:defRPr sz="1800" b="0" i="0">
                <a:solidFill>
                  <a:schemeClr val="tx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Text here</a:t>
            </a:r>
            <a:endParaRPr lang="en-US" dirty="0"/>
          </a:p>
        </p:txBody>
      </p:sp>
    </p:spTree>
    <p:extLst>
      <p:ext uri="{BB962C8B-B14F-4D97-AF65-F5344CB8AC3E}">
        <p14:creationId xmlns:p14="http://schemas.microsoft.com/office/powerpoint/2010/main" val="1551343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p:cNvSpPr/>
          <p:nvPr userDrawn="1"/>
        </p:nvSpPr>
        <p:spPr>
          <a:xfrm>
            <a:off x="6209274" y="2571092"/>
            <a:ext cx="4680000" cy="3600000"/>
          </a:xfrm>
          <a:prstGeom prst="rect">
            <a:avLst/>
          </a:prstGeom>
          <a:solidFill>
            <a:srgbClr val="FCE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ext Placeholder 2"/>
          <p:cNvSpPr>
            <a:spLocks noGrp="1"/>
          </p:cNvSpPr>
          <p:nvPr>
            <p:ph type="body" idx="1" hasCustomPrompt="1"/>
          </p:nvPr>
        </p:nvSpPr>
        <p:spPr>
          <a:xfrm>
            <a:off x="1169276" y="2571092"/>
            <a:ext cx="4680000" cy="3600000"/>
          </a:xfrm>
          <a:prstGeom prst="rect">
            <a:avLst/>
          </a:prstGeom>
        </p:spPr>
        <p:txBody>
          <a:bodyPr lIns="0" tIns="0" rIns="0" bIns="0" anchor="t">
            <a:normAutofit/>
          </a:bodyPr>
          <a:lstStyle>
            <a:lvl1pPr marL="285750" indent="-285750">
              <a:buSzPct val="90000"/>
              <a:buFont typeface="Arial" charset="0"/>
              <a:buChar char="•"/>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text</a:t>
            </a:r>
          </a:p>
        </p:txBody>
      </p:sp>
      <p:sp>
        <p:nvSpPr>
          <p:cNvPr id="5" name="Text Placeholder 4"/>
          <p:cNvSpPr>
            <a:spLocks noGrp="1"/>
          </p:cNvSpPr>
          <p:nvPr>
            <p:ph type="body" sz="quarter" idx="3" hasCustomPrompt="1"/>
          </p:nvPr>
        </p:nvSpPr>
        <p:spPr>
          <a:xfrm>
            <a:off x="6398461" y="2760281"/>
            <a:ext cx="4320000" cy="3240000"/>
          </a:xfrm>
          <a:prstGeom prst="rect">
            <a:avLst/>
          </a:prstGeom>
        </p:spPr>
        <p:txBody>
          <a:bodyPr lIns="0" tIns="0" rIns="0" bIns="0" anchor="t">
            <a:normAutofit/>
          </a:bodyPr>
          <a:lstStyle>
            <a:lvl1pPr marL="0" indent="0">
              <a:buNone/>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text</a:t>
            </a:r>
          </a:p>
        </p:txBody>
      </p:sp>
      <p:sp>
        <p:nvSpPr>
          <p:cNvPr id="13" name="Title 1"/>
          <p:cNvSpPr>
            <a:spLocks noGrp="1"/>
          </p:cNvSpPr>
          <p:nvPr>
            <p:ph type="title" hasCustomPrompt="1"/>
          </p:nvPr>
        </p:nvSpPr>
        <p:spPr>
          <a:xfrm>
            <a:off x="1169276" y="1563798"/>
            <a:ext cx="9720000" cy="720000"/>
          </a:xfrm>
          <a:prstGeom prst="rect">
            <a:avLst/>
          </a:prstGeom>
        </p:spPr>
        <p:txBody>
          <a:bodyPr lIns="0" tIns="0" rIns="0" bIns="0"/>
          <a:lstStyle>
            <a:lvl1pPr>
              <a:defRPr sz="3400" b="1" i="0">
                <a:solidFill>
                  <a:srgbClr val="EF9F3F"/>
                </a:solidFill>
                <a:latin typeface="Arial" charset="0"/>
                <a:ea typeface="Arial" charset="0"/>
                <a:cs typeface="Arial" charset="0"/>
              </a:defRPr>
            </a:lvl1pPr>
          </a:lstStyle>
          <a:p>
            <a:r>
              <a:rPr lang="en-US" dirty="0" smtClean="0"/>
              <a:t>Heading</a:t>
            </a:r>
            <a:endParaRPr lang="en-US" dirty="0"/>
          </a:p>
        </p:txBody>
      </p:sp>
    </p:spTree>
    <p:extLst>
      <p:ext uri="{BB962C8B-B14F-4D97-AF65-F5344CB8AC3E}">
        <p14:creationId xmlns:p14="http://schemas.microsoft.com/office/powerpoint/2010/main" val="280007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www.foodafactoflife.org.uk/"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foodafactoflife.org.uk/"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hyperlink" Target="http://www.foodafactoflife.org.uk/" TargetMode="Externa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hyperlink" Target="http://www.foodafactoflife.org.uk/"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Picture 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39453" y="358589"/>
            <a:ext cx="2044335" cy="1435165"/>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5"/>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a:t>
            </a:r>
            <a:r>
              <a:rPr lang="en-US" sz="900" b="0" i="0" baseline="0" dirty="0" smtClean="0">
                <a:solidFill>
                  <a:schemeClr val="tx1"/>
                </a:solidFill>
                <a:latin typeface="Arial" charset="0"/>
                <a:ea typeface="Arial" charset="0"/>
                <a:cs typeface="Arial" charset="0"/>
              </a:rPr>
              <a:t> Food – </a:t>
            </a:r>
            <a:r>
              <a:rPr lang="en-US" sz="900" b="0" i="0" dirty="0" smtClean="0">
                <a:solidFill>
                  <a:schemeClr val="tx1"/>
                </a:solidFill>
                <a:latin typeface="Arial" charset="0"/>
                <a:ea typeface="Arial" charset="0"/>
                <a:cs typeface="Arial" charset="0"/>
              </a:rPr>
              <a:t>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32888504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498317190"/>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822393236"/>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TextBox 7"/>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78814360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452" y="3531477"/>
            <a:ext cx="10693948" cy="733096"/>
          </a:xfrm>
        </p:spPr>
        <p:txBody>
          <a:bodyPr/>
          <a:lstStyle/>
          <a:p>
            <a:r>
              <a:rPr lang="en-US" dirty="0">
                <a:latin typeface="Arial" panose="020B0604020202020204" pitchFamily="34" charset="0"/>
                <a:cs typeface="Arial" panose="020B0604020202020204" pitchFamily="34" charset="0"/>
              </a:rPr>
              <a:t>Food poisoning bacteria – sources, signs and symptoms</a:t>
            </a:r>
            <a:endParaRPr lang="en-US" dirty="0"/>
          </a:p>
        </p:txBody>
      </p:sp>
    </p:spTree>
    <p:extLst>
      <p:ext uri="{BB962C8B-B14F-4D97-AF65-F5344CB8AC3E}">
        <p14:creationId xmlns:p14="http://schemas.microsoft.com/office/powerpoint/2010/main" val="1955166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sz="3600" dirty="0">
                <a:latin typeface="Arial" panose="020B0604020202020204" pitchFamily="34" charset="0"/>
                <a:cs typeface="Arial" panose="020B0604020202020204" pitchFamily="34" charset="0"/>
              </a:rPr>
              <a:t>Clostridium </a:t>
            </a:r>
            <a:r>
              <a:rPr lang="en-GB" altLang="en-US" sz="3600" dirty="0" err="1">
                <a:latin typeface="Arial" panose="020B0604020202020204" pitchFamily="34" charset="0"/>
                <a:cs typeface="Arial" panose="020B0604020202020204" pitchFamily="34" charset="0"/>
              </a:rPr>
              <a:t>perfringens</a:t>
            </a:r>
            <a:r>
              <a:rPr lang="en-GB" altLang="en-US" sz="3600" dirty="0">
                <a:latin typeface="Arial" panose="020B0604020202020204" pitchFamily="34" charset="0"/>
                <a:cs typeface="Arial" panose="020B0604020202020204" pitchFamily="34" charset="0"/>
              </a:rPr>
              <a:t/>
            </a:r>
            <a:br>
              <a:rPr lang="en-GB" altLang="en-US" sz="3600" dirty="0">
                <a:latin typeface="Arial" panose="020B0604020202020204" pitchFamily="34" charset="0"/>
                <a:cs typeface="Arial" panose="020B0604020202020204" pitchFamily="34" charset="0"/>
              </a:rPr>
            </a:br>
            <a:endParaRPr lang="en-GB" dirty="0"/>
          </a:p>
        </p:txBody>
      </p:sp>
      <p:sp>
        <p:nvSpPr>
          <p:cNvPr id="3" name="Subtitle 2"/>
          <p:cNvSpPr>
            <a:spLocks noGrp="1"/>
          </p:cNvSpPr>
          <p:nvPr>
            <p:ph type="subTitle" idx="1"/>
          </p:nvPr>
        </p:nvSpPr>
        <p:spPr/>
        <p:txBody>
          <a:bodyPr/>
          <a:lstStyle/>
          <a:p>
            <a:pPr marL="0" indent="0">
              <a:spcBef>
                <a:spcPct val="0"/>
              </a:spcBef>
              <a:buNone/>
            </a:pPr>
            <a:r>
              <a:rPr lang="en-GB" altLang="en-US" sz="2000" b="1" dirty="0">
                <a:latin typeface="Arial" panose="020B0604020202020204" pitchFamily="34" charset="0"/>
                <a:cs typeface="Arial" panose="020B0604020202020204" pitchFamily="34" charset="0"/>
              </a:rPr>
              <a:t>Sources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Animal and human waste. Dust, soil and vegetables. Raw meat. Insects.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b="1" dirty="0" smtClean="0">
                <a:latin typeface="Arial" panose="020B0604020202020204" pitchFamily="34" charset="0"/>
                <a:cs typeface="Arial" panose="020B0604020202020204" pitchFamily="34" charset="0"/>
              </a:rPr>
              <a:t>Signs </a:t>
            </a:r>
            <a:r>
              <a:rPr lang="en-GB" altLang="en-US" sz="2000" b="1" dirty="0">
                <a:latin typeface="Arial" panose="020B0604020202020204" pitchFamily="34" charset="0"/>
                <a:cs typeface="Arial" panose="020B0604020202020204" pitchFamily="34" charset="0"/>
              </a:rPr>
              <a:t>and symptoms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Onset 12-18 hours.  Abdominal pain, diarrhoea and nausea.  </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smtClean="0">
                <a:latin typeface="Arial" panose="020B0604020202020204" pitchFamily="34" charset="0"/>
                <a:cs typeface="Arial" panose="020B0604020202020204" pitchFamily="34" charset="0"/>
              </a:rPr>
              <a:t>This </a:t>
            </a:r>
            <a:r>
              <a:rPr lang="en-GB" altLang="en-US" sz="2000" dirty="0">
                <a:latin typeface="Arial" panose="020B0604020202020204" pitchFamily="34" charset="0"/>
                <a:cs typeface="Arial" panose="020B0604020202020204" pitchFamily="34" charset="0"/>
              </a:rPr>
              <a:t>usually lasts 12 – 48 hours.</a:t>
            </a:r>
            <a:endParaRPr lang="en-US" altLang="en-US" sz="2000" dirty="0">
              <a:latin typeface="Arial" panose="020B0604020202020204" pitchFamily="34" charset="0"/>
              <a:cs typeface="Arial" panose="020B0604020202020204" pitchFamily="34" charset="0"/>
            </a:endParaRPr>
          </a:p>
          <a:p>
            <a:pPr marL="0" indent="0">
              <a:buNone/>
            </a:pPr>
            <a:endParaRPr lang="en-GB" dirty="0"/>
          </a:p>
        </p:txBody>
      </p:sp>
      <p:sp>
        <p:nvSpPr>
          <p:cNvPr id="4" name="Text Placeholder 1"/>
          <p:cNvSpPr>
            <a:spLocks/>
          </p:cNvSpPr>
          <p:nvPr/>
        </p:nvSpPr>
        <p:spPr bwMode="auto">
          <a:xfrm>
            <a:off x="8624048" y="4742329"/>
            <a:ext cx="3166876" cy="1579097"/>
          </a:xfrm>
          <a:prstGeom prst="roundRect">
            <a:avLst>
              <a:gd name="adj" fmla="val 9366"/>
            </a:avLst>
          </a:prstGeom>
          <a:solidFill>
            <a:srgbClr val="EF9F3F"/>
          </a:solidFill>
          <a:ln w="25400">
            <a:solidFill>
              <a:srgbClr val="EF9F3F"/>
            </a:solidFill>
            <a:round/>
            <a:headEnd/>
            <a:tailEnd/>
          </a:ln>
        </p:spPr>
        <p:txBody>
          <a:bodyPr lIns="180000" tIns="90000" rIns="180000" bIns="90000"/>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eaLnBrk="0" hangingPunct="0">
              <a:defRPr>
                <a:solidFill>
                  <a:schemeClr val="tx1"/>
                </a:solidFill>
                <a:latin typeface="Arial" panose="020B0604020202020204" pitchFamily="34" charset="0"/>
                <a:cs typeface="Arial" panose="020B0604020202020204" pitchFamily="34" charset="0"/>
              </a:defRPr>
            </a:lvl3pPr>
            <a:lvl4pPr eaLnBrk="0" hangingPunct="0">
              <a:defRPr>
                <a:solidFill>
                  <a:schemeClr val="tx1"/>
                </a:solidFill>
                <a:latin typeface="Arial" panose="020B0604020202020204" pitchFamily="34" charset="0"/>
                <a:cs typeface="Arial" panose="020B0604020202020204" pitchFamily="34" charset="0"/>
              </a:defRPr>
            </a:lvl4pPr>
            <a:lvl5pPr eaLnBrk="0" hangingPunct="0">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None/>
            </a:pPr>
            <a:r>
              <a:rPr lang="en-GB" altLang="en-US" dirty="0"/>
              <a:t>Clostridium </a:t>
            </a:r>
            <a:r>
              <a:rPr lang="en-GB" altLang="en-US" dirty="0" err="1"/>
              <a:t>perfringens</a:t>
            </a:r>
            <a:r>
              <a:rPr lang="en-GB" altLang="en-US" dirty="0"/>
              <a:t> forms spores</a:t>
            </a:r>
            <a:r>
              <a:rPr lang="en-GB" altLang="en-US" dirty="0" smtClean="0"/>
              <a:t>. Some forms produce a toxin in the intestine that causes illness.</a:t>
            </a:r>
            <a:endParaRPr lang="en-GB" altLang="en-US" dirty="0"/>
          </a:p>
        </p:txBody>
      </p:sp>
    </p:spTree>
    <p:extLst>
      <p:ext uri="{BB962C8B-B14F-4D97-AF65-F5344CB8AC3E}">
        <p14:creationId xmlns:p14="http://schemas.microsoft.com/office/powerpoint/2010/main" val="3216823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sz="3600" dirty="0">
                <a:latin typeface="Arial" panose="020B0604020202020204" pitchFamily="34" charset="0"/>
                <a:cs typeface="Arial" panose="020B0604020202020204" pitchFamily="34" charset="0"/>
              </a:rPr>
              <a:t>E Coli 0157</a:t>
            </a:r>
            <a:br>
              <a:rPr lang="en-GB" altLang="en-US" sz="3600" dirty="0">
                <a:latin typeface="Arial" panose="020B0604020202020204" pitchFamily="34" charset="0"/>
                <a:cs typeface="Arial" panose="020B0604020202020204" pitchFamily="34" charset="0"/>
              </a:rPr>
            </a:br>
            <a:endParaRPr lang="en-GB" dirty="0"/>
          </a:p>
        </p:txBody>
      </p:sp>
      <p:sp>
        <p:nvSpPr>
          <p:cNvPr id="3" name="Subtitle 2"/>
          <p:cNvSpPr>
            <a:spLocks noGrp="1"/>
          </p:cNvSpPr>
          <p:nvPr>
            <p:ph type="subTitle" idx="1"/>
          </p:nvPr>
        </p:nvSpPr>
        <p:spPr>
          <a:xfrm>
            <a:off x="1169276" y="2571092"/>
            <a:ext cx="7644524" cy="3600000"/>
          </a:xfrm>
        </p:spPr>
        <p:txBody>
          <a:bodyPr/>
          <a:lstStyle/>
          <a:p>
            <a:pPr>
              <a:spcBef>
                <a:spcPct val="0"/>
              </a:spcBef>
            </a:pPr>
            <a:endParaRPr lang="en-GB" altLang="en-US" sz="2000" b="1" dirty="0">
              <a:latin typeface="Arial" panose="020B0604020202020204" pitchFamily="34" charset="0"/>
              <a:cs typeface="Arial" panose="020B0604020202020204" pitchFamily="34" charset="0"/>
            </a:endParaRPr>
          </a:p>
          <a:p>
            <a:pPr marL="0" indent="0">
              <a:spcBef>
                <a:spcPct val="0"/>
              </a:spcBef>
              <a:buNone/>
            </a:pPr>
            <a:r>
              <a:rPr lang="en-GB" altLang="en-US" sz="2000" b="1" dirty="0">
                <a:latin typeface="Arial" panose="020B0604020202020204" pitchFamily="34" charset="0"/>
                <a:cs typeface="Arial" panose="020B0604020202020204" pitchFamily="34" charset="0"/>
              </a:rPr>
              <a:t>Sources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Raw and undercooked meat and poultry. Unwashed vegetables. Contaminated water.</a:t>
            </a:r>
          </a:p>
          <a:p>
            <a:pPr>
              <a:spcBef>
                <a:spcPct val="0"/>
              </a:spcBef>
            </a:pPr>
            <a:endParaRPr lang="en-GB" altLang="en-US" sz="2000" dirty="0" smtClean="0">
              <a:latin typeface="Arial" panose="020B0604020202020204" pitchFamily="34" charset="0"/>
              <a:cs typeface="Arial" panose="020B0604020202020204" pitchFamily="34" charset="0"/>
            </a:endParaRPr>
          </a:p>
          <a:p>
            <a:pPr marL="0" indent="0">
              <a:spcBef>
                <a:spcPct val="0"/>
              </a:spcBef>
              <a:buNone/>
            </a:pPr>
            <a:r>
              <a:rPr lang="en-GB" altLang="en-US" sz="2000" b="1" dirty="0" smtClean="0">
                <a:latin typeface="Arial" panose="020B0604020202020204" pitchFamily="34" charset="0"/>
                <a:cs typeface="Arial" panose="020B0604020202020204" pitchFamily="34" charset="0"/>
              </a:rPr>
              <a:t>Signs and symptoms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Onset  usually 3-4 days. Diarrhoea, which may contain blood, can lead to kidney failure or death.</a:t>
            </a:r>
            <a:endParaRPr lang="en-US" altLang="en-US" sz="2000" dirty="0">
              <a:latin typeface="Arial" panose="020B0604020202020204" pitchFamily="34" charset="0"/>
              <a:cs typeface="Arial" panose="020B0604020202020204" pitchFamily="34" charset="0"/>
            </a:endParaRPr>
          </a:p>
          <a:p>
            <a:pPr marL="0" indent="0">
              <a:buNone/>
            </a:pPr>
            <a:endParaRPr lang="en-GB" dirty="0"/>
          </a:p>
        </p:txBody>
      </p:sp>
      <p:pic>
        <p:nvPicPr>
          <p:cNvPr id="4" name="Picture 6" descr="Pork steaks (472 x 31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946440" y="2000018"/>
            <a:ext cx="2447925"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813800" y="3775437"/>
            <a:ext cx="3058194" cy="2039815"/>
          </a:xfrm>
          <a:prstGeom prst="rect">
            <a:avLst/>
          </a:prstGeom>
        </p:spPr>
      </p:pic>
    </p:spTree>
    <p:extLst>
      <p:ext uri="{BB962C8B-B14F-4D97-AF65-F5344CB8AC3E}">
        <p14:creationId xmlns:p14="http://schemas.microsoft.com/office/powerpoint/2010/main" val="562426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sz="3600" dirty="0">
                <a:latin typeface="Arial" panose="020B0604020202020204" pitchFamily="34" charset="0"/>
                <a:cs typeface="Arial" panose="020B0604020202020204" pitchFamily="34" charset="0"/>
              </a:rPr>
              <a:t>Salmonella</a:t>
            </a:r>
            <a:br>
              <a:rPr lang="en-GB" altLang="en-US" sz="3600" dirty="0">
                <a:latin typeface="Arial" panose="020B0604020202020204" pitchFamily="34" charset="0"/>
                <a:cs typeface="Arial" panose="020B0604020202020204" pitchFamily="34" charset="0"/>
              </a:rPr>
            </a:br>
            <a:endParaRPr lang="en-GB" dirty="0"/>
          </a:p>
        </p:txBody>
      </p:sp>
      <p:sp>
        <p:nvSpPr>
          <p:cNvPr id="3" name="Subtitle 2"/>
          <p:cNvSpPr>
            <a:spLocks noGrp="1"/>
          </p:cNvSpPr>
          <p:nvPr>
            <p:ph type="subTitle" idx="1"/>
          </p:nvPr>
        </p:nvSpPr>
        <p:spPr>
          <a:xfrm>
            <a:off x="1169276" y="2571092"/>
            <a:ext cx="7009524" cy="3600000"/>
          </a:xfrm>
        </p:spPr>
        <p:txBody>
          <a:bodyPr/>
          <a:lstStyle/>
          <a:p>
            <a:pPr marL="0" indent="0">
              <a:spcBef>
                <a:spcPct val="0"/>
              </a:spcBef>
              <a:buNone/>
            </a:pPr>
            <a:r>
              <a:rPr lang="en-GB" altLang="en-US" sz="2000" b="1" dirty="0">
                <a:latin typeface="Arial" panose="020B0604020202020204" pitchFamily="34" charset="0"/>
                <a:cs typeface="Arial" panose="020B0604020202020204" pitchFamily="34" charset="0"/>
              </a:rPr>
              <a:t>Sources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Raw meat, poultry and eggs. Flies, people, sewage and contaminated water.</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b="1" dirty="0">
                <a:latin typeface="Arial" panose="020B0604020202020204" pitchFamily="34" charset="0"/>
                <a:cs typeface="Arial" panose="020B0604020202020204" pitchFamily="34" charset="0"/>
              </a:rPr>
              <a:t>Signs and symptoms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Onset 6-48 hours.  Headache, general aching of limbs, abdominal pain and diarrhoea, vomiting and fever.  </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This usually lasts 1 – 7 days, and rarely is fatal.</a:t>
            </a:r>
            <a:endParaRPr lang="en-US" altLang="en-US" sz="2000" dirty="0">
              <a:latin typeface="Arial" panose="020B0604020202020204" pitchFamily="34" charset="0"/>
              <a:cs typeface="Arial" panose="020B0604020202020204" pitchFamily="34" charset="0"/>
            </a:endParaRPr>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44917" y="2571092"/>
            <a:ext cx="3058194" cy="1920546"/>
          </a:xfrm>
          <a:prstGeom prst="rect">
            <a:avLst/>
          </a:prstGeom>
        </p:spPr>
      </p:pic>
    </p:spTree>
    <p:extLst>
      <p:ext uri="{BB962C8B-B14F-4D97-AF65-F5344CB8AC3E}">
        <p14:creationId xmlns:p14="http://schemas.microsoft.com/office/powerpoint/2010/main" val="134620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sz="3600" dirty="0">
                <a:latin typeface="Arial" panose="020B0604020202020204" pitchFamily="34" charset="0"/>
                <a:cs typeface="Arial" panose="020B0604020202020204" pitchFamily="34" charset="0"/>
              </a:rPr>
              <a:t>Staphylococcus aureus</a:t>
            </a:r>
            <a:br>
              <a:rPr lang="en-GB" altLang="en-US" sz="3600" dirty="0">
                <a:latin typeface="Arial" panose="020B0604020202020204" pitchFamily="34" charset="0"/>
                <a:cs typeface="Arial" panose="020B0604020202020204" pitchFamily="34" charset="0"/>
              </a:rPr>
            </a:br>
            <a:endParaRPr lang="en-GB" dirty="0"/>
          </a:p>
        </p:txBody>
      </p:sp>
      <p:sp>
        <p:nvSpPr>
          <p:cNvPr id="3" name="Subtitle 2"/>
          <p:cNvSpPr>
            <a:spLocks noGrp="1"/>
          </p:cNvSpPr>
          <p:nvPr>
            <p:ph type="subTitle" idx="1"/>
          </p:nvPr>
        </p:nvSpPr>
        <p:spPr>
          <a:xfrm>
            <a:off x="1169276" y="2571092"/>
            <a:ext cx="8127124" cy="3600000"/>
          </a:xfrm>
        </p:spPr>
        <p:txBody>
          <a:bodyPr/>
          <a:lstStyle/>
          <a:p>
            <a:pPr marL="0" indent="0">
              <a:spcBef>
                <a:spcPct val="0"/>
              </a:spcBef>
              <a:buNone/>
            </a:pPr>
            <a:r>
              <a:rPr lang="en-GB" altLang="en-US" sz="2000" b="1" dirty="0">
                <a:latin typeface="Arial" panose="020B0604020202020204" pitchFamily="34" charset="0"/>
                <a:cs typeface="Arial" panose="020B0604020202020204" pitchFamily="34" charset="0"/>
              </a:rPr>
              <a:t>Sources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Humans: nose, mouth and skin.  Untreated milk.</a:t>
            </a:r>
            <a:endParaRPr lang="en-US" altLang="en-US" sz="2000" dirty="0">
              <a:latin typeface="Arial" panose="020B0604020202020204" pitchFamily="34" charset="0"/>
              <a:cs typeface="Arial" panose="020B0604020202020204" pitchFamily="34" charset="0"/>
            </a:endParaRP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b="1" dirty="0">
                <a:latin typeface="Arial" panose="020B0604020202020204" pitchFamily="34" charset="0"/>
                <a:cs typeface="Arial" panose="020B0604020202020204" pitchFamily="34" charset="0"/>
              </a:rPr>
              <a:t>Signs and symptoms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smtClean="0">
                <a:latin typeface="Arial" panose="020B0604020202020204" pitchFamily="34" charset="0"/>
                <a:cs typeface="Arial" panose="020B0604020202020204" pitchFamily="34" charset="0"/>
              </a:rPr>
              <a:t>Onset </a:t>
            </a:r>
            <a:r>
              <a:rPr lang="en-GB" altLang="en-US" sz="2000" dirty="0">
                <a:latin typeface="Arial" panose="020B0604020202020204" pitchFamily="34" charset="0"/>
                <a:cs typeface="Arial" panose="020B0604020202020204" pitchFamily="34" charset="0"/>
              </a:rPr>
              <a:t>1 – 6 hours.  Severe vomiting, abdominal pain, weakness and lower than normal temperature.  </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This usually lasts 6 – 24 hours</a:t>
            </a:r>
            <a:r>
              <a:rPr lang="en-GB" altLang="en-US" sz="2000" dirty="0"/>
              <a:t>.</a:t>
            </a:r>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922232" y="2283798"/>
            <a:ext cx="2987040" cy="3048000"/>
          </a:xfrm>
          <a:prstGeom prst="rect">
            <a:avLst/>
          </a:prstGeom>
        </p:spPr>
      </p:pic>
    </p:spTree>
    <p:extLst>
      <p:ext uri="{BB962C8B-B14F-4D97-AF65-F5344CB8AC3E}">
        <p14:creationId xmlns:p14="http://schemas.microsoft.com/office/powerpoint/2010/main" val="3703352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3600" dirty="0">
                <a:latin typeface="Arial" panose="020B0604020202020204" pitchFamily="34" charset="0"/>
                <a:cs typeface="Arial" panose="020B0604020202020204" pitchFamily="34" charset="0"/>
              </a:rPr>
              <a:t>Bacillus cereus</a:t>
            </a:r>
            <a:endParaRPr lang="en-GB" dirty="0"/>
          </a:p>
        </p:txBody>
      </p:sp>
      <p:sp>
        <p:nvSpPr>
          <p:cNvPr id="3" name="Subtitle 2"/>
          <p:cNvSpPr>
            <a:spLocks noGrp="1"/>
          </p:cNvSpPr>
          <p:nvPr>
            <p:ph type="subTitle" idx="1"/>
          </p:nvPr>
        </p:nvSpPr>
        <p:spPr>
          <a:xfrm>
            <a:off x="1169276" y="2571092"/>
            <a:ext cx="7390524" cy="3600000"/>
          </a:xfrm>
        </p:spPr>
        <p:txBody>
          <a:bodyPr/>
          <a:lstStyle/>
          <a:p>
            <a:pPr marL="0" indent="0">
              <a:spcBef>
                <a:spcPct val="0"/>
              </a:spcBef>
              <a:buNone/>
            </a:pPr>
            <a:r>
              <a:rPr lang="en-GB" altLang="en-US" sz="2000" b="1" dirty="0">
                <a:latin typeface="Arial" panose="020B0604020202020204" pitchFamily="34" charset="0"/>
                <a:cs typeface="Arial" panose="020B0604020202020204" pitchFamily="34" charset="0"/>
              </a:rPr>
              <a:t>Sources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Rice and cereals. Dust, soil and vegetables.</a:t>
            </a:r>
            <a:endParaRPr lang="en-US" altLang="en-US" sz="2000" dirty="0">
              <a:latin typeface="Arial" panose="020B0604020202020204" pitchFamily="34" charset="0"/>
              <a:cs typeface="Arial" panose="020B0604020202020204" pitchFamily="34" charset="0"/>
            </a:endParaRP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b="1" dirty="0">
                <a:latin typeface="Arial" panose="020B0604020202020204" pitchFamily="34" charset="0"/>
                <a:cs typeface="Arial" panose="020B0604020202020204" pitchFamily="34" charset="0"/>
              </a:rPr>
              <a:t>Signs and symptoms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Ranges </a:t>
            </a:r>
            <a:r>
              <a:rPr lang="en-US" altLang="en-US" sz="2000" dirty="0">
                <a:latin typeface="Arial" panose="020B0604020202020204" pitchFamily="34" charset="0"/>
                <a:cs typeface="Arial" panose="020B0604020202020204" pitchFamily="34" charset="0"/>
              </a:rPr>
              <a:t>nausea and vomiting and abdominal cramps and has an incubation period of 1 to 6 hours </a:t>
            </a:r>
            <a:r>
              <a:rPr lang="en-GB" altLang="en-US" sz="2000" dirty="0">
                <a:latin typeface="Arial" panose="020B0604020202020204" pitchFamily="34" charset="0"/>
                <a:cs typeface="Arial" panose="020B0604020202020204" pitchFamily="34" charset="0"/>
              </a:rPr>
              <a:t>. </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US" altLang="en-US" sz="2000" dirty="0" smtClean="0">
                <a:latin typeface="Arial" panose="020B0604020202020204" pitchFamily="34" charset="0"/>
                <a:cs typeface="Arial" panose="020B0604020202020204" pitchFamily="34" charset="0"/>
              </a:rPr>
              <a:t>This </a:t>
            </a:r>
            <a:r>
              <a:rPr lang="en-US" altLang="en-US" sz="2000" dirty="0">
                <a:latin typeface="Arial" panose="020B0604020202020204" pitchFamily="34" charset="0"/>
                <a:cs typeface="Arial" panose="020B0604020202020204" pitchFamily="34" charset="0"/>
              </a:rPr>
              <a:t>usually lasts less than 24 hours after onset. </a:t>
            </a:r>
          </a:p>
          <a:p>
            <a:endParaRPr lang="en-GB" dirty="0"/>
          </a:p>
        </p:txBody>
      </p:sp>
      <p:pic>
        <p:nvPicPr>
          <p:cNvPr id="4" name="Picture 4" descr="rice (678 x 49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432925" y="2283798"/>
            <a:ext cx="2147888"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
          <p:cNvSpPr>
            <a:spLocks/>
          </p:cNvSpPr>
          <p:nvPr/>
        </p:nvSpPr>
        <p:spPr bwMode="auto">
          <a:xfrm>
            <a:off x="9186583" y="4166784"/>
            <a:ext cx="2394230" cy="1930400"/>
          </a:xfrm>
          <a:prstGeom prst="roundRect">
            <a:avLst>
              <a:gd name="adj" fmla="val 9366"/>
            </a:avLst>
          </a:prstGeom>
          <a:solidFill>
            <a:srgbClr val="EF9F3F"/>
          </a:solidFill>
          <a:ln w="25400">
            <a:solidFill>
              <a:srgbClr val="EF9F3F"/>
            </a:solidFill>
            <a:round/>
            <a:headEnd/>
            <a:tailEnd/>
          </a:ln>
        </p:spPr>
        <p:txBody>
          <a:bodyPr lIns="180000" tIns="90000" rIns="180000" bIns="90000"/>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eaLnBrk="0" hangingPunct="0">
              <a:defRPr>
                <a:solidFill>
                  <a:schemeClr val="tx1"/>
                </a:solidFill>
                <a:latin typeface="Arial" panose="020B0604020202020204" pitchFamily="34" charset="0"/>
                <a:cs typeface="Arial" panose="020B0604020202020204" pitchFamily="34" charset="0"/>
              </a:defRPr>
            </a:lvl3pPr>
            <a:lvl4pPr eaLnBrk="0" hangingPunct="0">
              <a:defRPr>
                <a:solidFill>
                  <a:schemeClr val="tx1"/>
                </a:solidFill>
                <a:latin typeface="Arial" panose="020B0604020202020204" pitchFamily="34" charset="0"/>
                <a:cs typeface="Arial" panose="020B0604020202020204" pitchFamily="34" charset="0"/>
              </a:defRPr>
            </a:lvl4pPr>
            <a:lvl5pPr eaLnBrk="0" hangingPunct="0">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None/>
            </a:pPr>
            <a:r>
              <a:rPr lang="en-GB" altLang="en-US" dirty="0"/>
              <a:t>Bacillus cereus forms spores and releases toxins which cause illness.</a:t>
            </a:r>
          </a:p>
        </p:txBody>
      </p:sp>
    </p:spTree>
    <p:extLst>
      <p:ext uri="{BB962C8B-B14F-4D97-AF65-F5344CB8AC3E}">
        <p14:creationId xmlns:p14="http://schemas.microsoft.com/office/powerpoint/2010/main" val="3267925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panose="020B0604020202020204" pitchFamily="34" charset="0"/>
                <a:cs typeface="Arial" panose="020B0604020202020204" pitchFamily="34" charset="0"/>
              </a:rPr>
              <a:t>Food poisoning bacteria – sources, signs and symptoms</a:t>
            </a:r>
            <a:endParaRPr lang="en-GB" dirty="0"/>
          </a:p>
        </p:txBody>
      </p:sp>
      <p:sp>
        <p:nvSpPr>
          <p:cNvPr id="3" name="Subtitle 2"/>
          <p:cNvSpPr>
            <a:spLocks noGrp="1"/>
          </p:cNvSpPr>
          <p:nvPr>
            <p:ph type="subTitle" idx="1"/>
          </p:nvPr>
        </p:nvSpPr>
        <p:spPr/>
        <p:txBody>
          <a:bodyPr/>
          <a:lstStyle/>
          <a:p>
            <a:pPr marL="0" indent="0" algn="ctr">
              <a:buNone/>
            </a:pPr>
            <a:r>
              <a:rPr lang="en-GB" sz="3600" dirty="0" smtClean="0"/>
              <a:t>For further information, go to:</a:t>
            </a:r>
          </a:p>
          <a:p>
            <a:pPr marL="0" indent="0" algn="ctr">
              <a:buNone/>
            </a:pPr>
            <a:r>
              <a:rPr lang="en-GB" sz="3600" dirty="0" smtClean="0"/>
              <a:t>www.foodafactoflife.org.uk</a:t>
            </a:r>
            <a:endParaRPr lang="en-GB" sz="3600" dirty="0"/>
          </a:p>
        </p:txBody>
      </p:sp>
    </p:spTree>
    <p:extLst>
      <p:ext uri="{BB962C8B-B14F-4D97-AF65-F5344CB8AC3E}">
        <p14:creationId xmlns:p14="http://schemas.microsoft.com/office/powerpoint/2010/main" val="2302005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Causes of food poisoning</a:t>
            </a:r>
            <a:endParaRPr lang="en-US" dirty="0"/>
          </a:p>
        </p:txBody>
      </p:sp>
      <p:sp>
        <p:nvSpPr>
          <p:cNvPr id="3" name="Subtitle 2"/>
          <p:cNvSpPr>
            <a:spLocks noGrp="1"/>
          </p:cNvSpPr>
          <p:nvPr>
            <p:ph type="subTitle" idx="1"/>
          </p:nvPr>
        </p:nvSpPr>
        <p:spPr>
          <a:xfrm>
            <a:off x="1169276" y="2571092"/>
            <a:ext cx="7195791" cy="3600000"/>
          </a:xfrm>
        </p:spPr>
        <p:txBody>
          <a:bodyPr/>
          <a:lstStyle/>
          <a:p>
            <a:pPr marL="0" indent="0">
              <a:buNone/>
            </a:pPr>
            <a:r>
              <a:rPr lang="en-US" sz="2000" dirty="0">
                <a:latin typeface="Arial" panose="020B0604020202020204" pitchFamily="34" charset="0"/>
                <a:cs typeface="Arial" panose="020B0604020202020204" pitchFamily="34" charset="0"/>
              </a:rPr>
              <a:t>Food poisoning can be caused by</a:t>
            </a:r>
            <a:r>
              <a:rPr lang="en-US" sz="2000" dirty="0" smtClean="0">
                <a:latin typeface="Arial" panose="020B0604020202020204" pitchFamily="34" charset="0"/>
                <a:cs typeface="Arial" panose="020B0604020202020204" pitchFamily="34" charset="0"/>
              </a:rPr>
              <a:t>:</a:t>
            </a:r>
          </a:p>
          <a:p>
            <a:pPr marL="0" indent="0">
              <a:buNone/>
            </a:pP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bacterial contamination, e.g. staphylococcus aureus from a food handler’s dirty hands;</a:t>
            </a:r>
          </a:p>
          <a:p>
            <a:r>
              <a:rPr lang="en-US" sz="2000" dirty="0">
                <a:latin typeface="Arial" panose="020B0604020202020204" pitchFamily="34" charset="0"/>
                <a:cs typeface="Arial" panose="020B0604020202020204" pitchFamily="34" charset="0"/>
              </a:rPr>
              <a:t>physical contamination, e.g. hair, nails or plasters in food;</a:t>
            </a:r>
          </a:p>
          <a:p>
            <a:r>
              <a:rPr lang="en-US" sz="2000" dirty="0">
                <a:latin typeface="Arial" panose="020B0604020202020204" pitchFamily="34" charset="0"/>
                <a:cs typeface="Arial" panose="020B0604020202020204" pitchFamily="34" charset="0"/>
              </a:rPr>
              <a:t>chemical contamination, e.g. cleaning chemicals.</a:t>
            </a:r>
          </a:p>
          <a:p>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However, bacterial contamination causes most cases of food poisoning.</a:t>
            </a:r>
          </a:p>
          <a:p>
            <a:pPr marL="0" indent="0">
              <a:buNone/>
            </a:pPr>
            <a:endParaRPr lang="en-US" sz="2000"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97159" y="2571092"/>
            <a:ext cx="3048000" cy="2033016"/>
          </a:xfrm>
          <a:prstGeom prst="rect">
            <a:avLst/>
          </a:prstGeom>
        </p:spPr>
      </p:pic>
    </p:spTree>
    <p:extLst>
      <p:ext uri="{BB962C8B-B14F-4D97-AF65-F5344CB8AC3E}">
        <p14:creationId xmlns:p14="http://schemas.microsoft.com/office/powerpoint/2010/main" val="174071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Sources of food poisoning bacteria</a:t>
            </a:r>
            <a:endParaRPr lang="en-GB" dirty="0"/>
          </a:p>
        </p:txBody>
      </p:sp>
      <p:sp>
        <p:nvSpPr>
          <p:cNvPr id="3" name="Subtitle 2"/>
          <p:cNvSpPr>
            <a:spLocks noGrp="1"/>
          </p:cNvSpPr>
          <p:nvPr>
            <p:ph type="subTitle" idx="1"/>
          </p:nvPr>
        </p:nvSpPr>
        <p:spPr/>
        <p:txBody>
          <a:bodyPr/>
          <a:lstStyle/>
          <a:p>
            <a:pPr marL="0" indent="0">
              <a:buNone/>
            </a:pPr>
            <a:r>
              <a:rPr lang="en-US" sz="2400" dirty="0">
                <a:latin typeface="Arial" panose="020B0604020202020204" pitchFamily="34" charset="0"/>
                <a:cs typeface="Arial" panose="020B0604020202020204" pitchFamily="34" charset="0"/>
              </a:rPr>
              <a:t>Sources of food poisoning bacteria include:</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pests such as rats, mice, flies and cockroaches;</a:t>
            </a:r>
          </a:p>
          <a:p>
            <a:r>
              <a:rPr lang="en-US" sz="2400" dirty="0">
                <a:latin typeface="Arial" panose="020B0604020202020204" pitchFamily="34" charset="0"/>
                <a:cs typeface="Arial" panose="020B0604020202020204" pitchFamily="34" charset="0"/>
              </a:rPr>
              <a:t>birds;</a:t>
            </a:r>
          </a:p>
          <a:p>
            <a:r>
              <a:rPr lang="en-US" sz="2400" dirty="0">
                <a:latin typeface="Arial" panose="020B0604020202020204" pitchFamily="34" charset="0"/>
                <a:cs typeface="Arial" panose="020B0604020202020204" pitchFamily="34" charset="0"/>
              </a:rPr>
              <a:t>raw meat, poultry and eggs;</a:t>
            </a:r>
          </a:p>
          <a:p>
            <a:r>
              <a:rPr lang="en-US" sz="2400" dirty="0">
                <a:latin typeface="Arial" panose="020B0604020202020204" pitchFamily="34" charset="0"/>
                <a:cs typeface="Arial" panose="020B0604020202020204" pitchFamily="34" charset="0"/>
              </a:rPr>
              <a:t>shellfish;</a:t>
            </a:r>
          </a:p>
          <a:p>
            <a:r>
              <a:rPr lang="en-US" sz="2400" dirty="0">
                <a:latin typeface="Arial" panose="020B0604020202020204" pitchFamily="34" charset="0"/>
                <a:cs typeface="Arial" panose="020B0604020202020204" pitchFamily="34" charset="0"/>
              </a:rPr>
              <a:t>waste food and dirt;</a:t>
            </a:r>
          </a:p>
          <a:p>
            <a:r>
              <a:rPr lang="en-US" sz="2400" dirty="0">
                <a:latin typeface="Arial" panose="020B0604020202020204" pitchFamily="34" charset="0"/>
                <a:cs typeface="Arial" panose="020B0604020202020204" pitchFamily="34" charset="0"/>
              </a:rPr>
              <a:t>human handlers.</a:t>
            </a:r>
            <a:endParaRPr lang="en-GB" sz="2400" dirty="0">
              <a:latin typeface="Arial" panose="020B0604020202020204" pitchFamily="34" charset="0"/>
              <a:cs typeface="Arial" panose="020B0604020202020204" pitchFamily="34" charset="0"/>
            </a:endParaRPr>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920069" y="2283798"/>
            <a:ext cx="2777386" cy="1991710"/>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500" y="4396842"/>
            <a:ext cx="2564524" cy="1652916"/>
          </a:xfrm>
          <a:prstGeom prst="rect">
            <a:avLst/>
          </a:prstGeom>
        </p:spPr>
      </p:pic>
    </p:spTree>
    <p:extLst>
      <p:ext uri="{BB962C8B-B14F-4D97-AF65-F5344CB8AC3E}">
        <p14:creationId xmlns:p14="http://schemas.microsoft.com/office/powerpoint/2010/main" val="2381328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Campylobacter</a:t>
            </a:r>
            <a:endParaRPr lang="en-GB" dirty="0"/>
          </a:p>
        </p:txBody>
      </p:sp>
      <p:sp>
        <p:nvSpPr>
          <p:cNvPr id="3" name="Subtitle 2"/>
          <p:cNvSpPr>
            <a:spLocks noGrp="1"/>
          </p:cNvSpPr>
          <p:nvPr>
            <p:ph type="subTitle" idx="1"/>
          </p:nvPr>
        </p:nvSpPr>
        <p:spPr>
          <a:xfrm>
            <a:off x="1169276" y="2571092"/>
            <a:ext cx="6840191" cy="3600000"/>
          </a:xfrm>
        </p:spPr>
        <p:txBody>
          <a:bodyPr/>
          <a:lstStyle/>
          <a:p>
            <a:pPr marL="0" indent="0">
              <a:buNone/>
            </a:pPr>
            <a:r>
              <a:rPr lang="en-GB" sz="2000" dirty="0">
                <a:latin typeface="Arial" panose="020B0604020202020204" pitchFamily="34" charset="0"/>
                <a:cs typeface="Arial" panose="020B0604020202020204" pitchFamily="34" charset="0"/>
              </a:rPr>
              <a:t>Campylobacter is the most common cause of food poisoning in the UK.  </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The Food Standards Agency has been testing chickens for campylobacter since February 2014 and publishing the results as part of a campaign to bring together the whole food chain to tackle the problem.</a:t>
            </a:r>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07669" y="2344172"/>
            <a:ext cx="3048000" cy="2026920"/>
          </a:xfrm>
          <a:prstGeom prst="rect">
            <a:avLst/>
          </a:prstGeom>
        </p:spPr>
      </p:pic>
    </p:spTree>
    <p:extLst>
      <p:ext uri="{BB962C8B-B14F-4D97-AF65-F5344CB8AC3E}">
        <p14:creationId xmlns:p14="http://schemas.microsoft.com/office/powerpoint/2010/main" val="1966211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Food poisoning bacteria - Campylobacter</a:t>
            </a:r>
          </a:p>
        </p:txBody>
      </p:sp>
      <p:sp>
        <p:nvSpPr>
          <p:cNvPr id="3" name="Subtitle 2"/>
          <p:cNvSpPr>
            <a:spLocks noGrp="1"/>
          </p:cNvSpPr>
          <p:nvPr>
            <p:ph type="subTitle" idx="1"/>
          </p:nvPr>
        </p:nvSpPr>
        <p:spPr>
          <a:xfrm>
            <a:off x="1169276" y="2571092"/>
            <a:ext cx="8476748" cy="3600000"/>
          </a:xfrm>
        </p:spPr>
        <p:txBody>
          <a:bodyPr/>
          <a:lstStyle/>
          <a:p>
            <a:pPr marL="0" indent="0">
              <a:spcBef>
                <a:spcPct val="0"/>
              </a:spcBef>
              <a:buNone/>
            </a:pPr>
            <a:r>
              <a:rPr lang="en-GB" altLang="en-US" sz="2000" b="1" dirty="0">
                <a:latin typeface="Arial" panose="020B0604020202020204" pitchFamily="34" charset="0"/>
                <a:cs typeface="Arial" panose="020B0604020202020204" pitchFamily="34" charset="0"/>
              </a:rPr>
              <a:t>Sources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Raw and undercooked poultry, unpasteurized milk, contaminated water</a:t>
            </a:r>
            <a:r>
              <a:rPr lang="en-GB" altLang="en-US" sz="2000" b="1" dirty="0">
                <a:latin typeface="Arial" panose="020B0604020202020204" pitchFamily="34" charset="0"/>
                <a:cs typeface="Arial" panose="020B0604020202020204" pitchFamily="34" charset="0"/>
              </a:rPr>
              <a:t>.</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b="1" dirty="0">
                <a:latin typeface="Arial" panose="020B0604020202020204" pitchFamily="34" charset="0"/>
                <a:cs typeface="Arial" panose="020B0604020202020204" pitchFamily="34" charset="0"/>
              </a:rPr>
              <a:t>Signs and symptoms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Onset 2 – 5 days (can be longer).  Fever, headache and dizziness for a few hours, followed by abdominal pain.  </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This usually lasts 2 – 7 days and can recur over a number of weeks.</a:t>
            </a:r>
            <a:endParaRPr lang="en-US" altLang="en-US" sz="2000" dirty="0">
              <a:latin typeface="Arial" panose="020B0604020202020204" pitchFamily="34" charset="0"/>
              <a:cs typeface="Arial" panose="020B0604020202020204" pitchFamily="34" charset="0"/>
            </a:endParaRPr>
          </a:p>
          <a:p>
            <a:pPr>
              <a:spcBef>
                <a:spcPct val="0"/>
              </a:spcBef>
            </a:pPr>
            <a:endParaRPr lang="en-GB" altLang="en-US" dirty="0">
              <a:latin typeface="Arial" panose="020B0604020202020204" pitchFamily="34" charset="0"/>
              <a:cs typeface="Arial" panose="020B0604020202020204" pitchFamily="34" charset="0"/>
            </a:endParaRPr>
          </a:p>
          <a:p>
            <a:pPr marL="0" indent="0">
              <a:buNone/>
            </a:pPr>
            <a:endParaRPr lang="en-GB" dirty="0"/>
          </a:p>
        </p:txBody>
      </p:sp>
      <p:pic>
        <p:nvPicPr>
          <p:cNvPr id="4" name="Picture 5" descr="Chicken raw (485 x 318)"/>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889657" y="1767045"/>
            <a:ext cx="2016125"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72766" y="3291092"/>
            <a:ext cx="2033016" cy="3048000"/>
          </a:xfrm>
          <a:prstGeom prst="rect">
            <a:avLst/>
          </a:prstGeom>
        </p:spPr>
      </p:pic>
    </p:spTree>
    <p:extLst>
      <p:ext uri="{BB962C8B-B14F-4D97-AF65-F5344CB8AC3E}">
        <p14:creationId xmlns:p14="http://schemas.microsoft.com/office/powerpoint/2010/main" val="3345493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7543" y="1275358"/>
            <a:ext cx="9720000" cy="720000"/>
          </a:xfrm>
        </p:spPr>
        <p:txBody>
          <a:bodyPr/>
          <a:lstStyle/>
          <a:p>
            <a:r>
              <a:rPr lang="en-GB" dirty="0" smtClean="0"/>
              <a:t>Chicken</a:t>
            </a:r>
            <a:endParaRPr lang="en-GB" dirty="0"/>
          </a:p>
        </p:txBody>
      </p:sp>
      <p:sp>
        <p:nvSpPr>
          <p:cNvPr id="3" name="Subtitle 2"/>
          <p:cNvSpPr>
            <a:spLocks noGrp="1"/>
          </p:cNvSpPr>
          <p:nvPr>
            <p:ph type="subTitle" idx="1"/>
          </p:nvPr>
        </p:nvSpPr>
        <p:spPr>
          <a:xfrm>
            <a:off x="847543" y="2130825"/>
            <a:ext cx="8330324" cy="3600000"/>
          </a:xfrm>
        </p:spPr>
        <p:txBody>
          <a:bodyPr/>
          <a:lstStyle/>
          <a:p>
            <a:pPr marL="0" indent="0">
              <a:buNone/>
            </a:pPr>
            <a:r>
              <a:rPr lang="en-GB" sz="2000" dirty="0">
                <a:latin typeface="Arial" panose="020B0604020202020204" pitchFamily="34" charset="0"/>
                <a:cs typeface="Arial" panose="020B0604020202020204" pitchFamily="34" charset="0"/>
              </a:rPr>
              <a:t>The Food Standards Agency advises that chicken is safe if consumers follow good kitchen practice</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cover and chill raw chicken - cover raw chicken and store at the bottom of the fridge so juices cannot drip onto other foods and contaminate them with food poisoning bacteria such as campylobacter;</a:t>
            </a: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don’t wash raw chicken – thorough cooking will kill any bacteria present, including campylobacter, while washing chicken can spread germs by splashing;</a:t>
            </a:r>
          </a:p>
          <a:p>
            <a:pPr marL="0" indent="0">
              <a:buNone/>
            </a:pPr>
            <a:endParaRPr lang="en-GB" dirty="0"/>
          </a:p>
          <a:p>
            <a:endParaRPr lang="en-GB" dirty="0"/>
          </a:p>
        </p:txBody>
      </p:sp>
      <p:pic>
        <p:nvPicPr>
          <p:cNvPr id="4" name="Picture 2" descr="Image result for food standards agency"/>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175812" y="4357159"/>
            <a:ext cx="3772833" cy="1509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2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7543" y="1275358"/>
            <a:ext cx="9720000" cy="720000"/>
          </a:xfrm>
        </p:spPr>
        <p:txBody>
          <a:bodyPr/>
          <a:lstStyle/>
          <a:p>
            <a:r>
              <a:rPr lang="en-GB" dirty="0" smtClean="0"/>
              <a:t>Chicken</a:t>
            </a:r>
            <a:endParaRPr lang="en-GB" dirty="0"/>
          </a:p>
        </p:txBody>
      </p:sp>
      <p:sp>
        <p:nvSpPr>
          <p:cNvPr id="3" name="Subtitle 2"/>
          <p:cNvSpPr>
            <a:spLocks noGrp="1"/>
          </p:cNvSpPr>
          <p:nvPr>
            <p:ph type="subTitle" idx="1"/>
          </p:nvPr>
        </p:nvSpPr>
        <p:spPr>
          <a:xfrm>
            <a:off x="847543" y="2130825"/>
            <a:ext cx="9720000" cy="3600000"/>
          </a:xfrm>
        </p:spPr>
        <p:txBody>
          <a:bodyPr/>
          <a:lstStyle/>
          <a:p>
            <a:pPr marL="0" indent="0">
              <a:buNone/>
            </a:pPr>
            <a:r>
              <a:rPr lang="en-GB" sz="2000" dirty="0">
                <a:latin typeface="Arial" panose="020B0604020202020204" pitchFamily="34" charset="0"/>
                <a:cs typeface="Arial" panose="020B0604020202020204" pitchFamily="34" charset="0"/>
              </a:rPr>
              <a:t>The Food Standards Agency advises that chicken is safe if consumers follow good kitchen practice</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smtClean="0">
                <a:latin typeface="Arial" panose="020B0604020202020204" pitchFamily="34" charset="0"/>
                <a:cs typeface="Arial" panose="020B0604020202020204" pitchFamily="34" charset="0"/>
              </a:rPr>
              <a:t>wash </a:t>
            </a:r>
            <a:r>
              <a:rPr lang="en-GB" sz="2000" dirty="0">
                <a:latin typeface="Arial" panose="020B0604020202020204" pitchFamily="34" charset="0"/>
                <a:cs typeface="Arial" panose="020B0604020202020204" pitchFamily="34" charset="0"/>
              </a:rPr>
              <a:t>used utensils - thoroughly wash and clean all utensils, chopping boards and surfaces used to prepare raw chicken;</a:t>
            </a: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wash hands thoroughly with soap and warm water, after handling raw chicken - this helps stop the spread of campylobacter by avoiding cross-contamination;</a:t>
            </a: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cook chicken thoroughly - make sure chicken is steaming hot all the way through before serving. Cut into the thickest part of the meat and check that it is steaming hot with no pink meat and that the juices run clear.</a:t>
            </a:r>
          </a:p>
          <a:p>
            <a:endParaRPr lang="en-GB" dirty="0"/>
          </a:p>
          <a:p>
            <a:endParaRPr lang="en-GB" dirty="0"/>
          </a:p>
        </p:txBody>
      </p:sp>
    </p:spTree>
    <p:extLst>
      <p:ext uri="{BB962C8B-B14F-4D97-AF65-F5344CB8AC3E}">
        <p14:creationId xmlns:p14="http://schemas.microsoft.com/office/powerpoint/2010/main" val="693384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Other food poisoning bacteria</a:t>
            </a:r>
            <a:endParaRPr lang="en-GB" dirty="0"/>
          </a:p>
        </p:txBody>
      </p:sp>
      <p:sp>
        <p:nvSpPr>
          <p:cNvPr id="3" name="Subtitle 2"/>
          <p:cNvSpPr>
            <a:spLocks noGrp="1"/>
          </p:cNvSpPr>
          <p:nvPr>
            <p:ph type="subTitle" idx="1"/>
          </p:nvPr>
        </p:nvSpPr>
        <p:spPr/>
        <p:txBody>
          <a:bodyPr/>
          <a:lstStyle/>
          <a:p>
            <a:pPr marL="0" indent="0">
              <a:buNone/>
            </a:pPr>
            <a:r>
              <a:rPr lang="en-US" sz="2000" dirty="0">
                <a:latin typeface="Arial" panose="020B0604020202020204" pitchFamily="34" charset="0"/>
                <a:cs typeface="Arial" panose="020B0604020202020204" pitchFamily="34" charset="0"/>
              </a:rPr>
              <a:t>Other bacteria that commonly cause food poisoning include:</a:t>
            </a:r>
          </a:p>
          <a:p>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Clostridium botulinum;</a:t>
            </a: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Clostridium </a:t>
            </a:r>
            <a:r>
              <a:rPr lang="en-GB" altLang="en-US" sz="2000" dirty="0" err="1">
                <a:latin typeface="Arial" panose="020B0604020202020204" pitchFamily="34" charset="0"/>
                <a:cs typeface="Arial" panose="020B0604020202020204" pitchFamily="34" charset="0"/>
              </a:rPr>
              <a:t>perfringens</a:t>
            </a:r>
            <a:r>
              <a:rPr lang="en-GB" altLang="en-US"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E Coli 0157;</a:t>
            </a:r>
          </a:p>
          <a:p>
            <a:pPr>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Salmonella;</a:t>
            </a:r>
          </a:p>
          <a:p>
            <a:pPr>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Staphylococcus aureus;</a:t>
            </a:r>
          </a:p>
          <a:p>
            <a:pPr>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Bacillus cereus.</a:t>
            </a:r>
            <a:endParaRPr lang="en-GB" sz="20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930537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sz="3600" dirty="0" smtClean="0">
                <a:latin typeface="Arial" panose="020B0604020202020204" pitchFamily="34" charset="0"/>
                <a:cs typeface="Arial" panose="020B0604020202020204" pitchFamily="34" charset="0"/>
              </a:rPr>
              <a:t>Clostridium </a:t>
            </a:r>
            <a:r>
              <a:rPr lang="en-GB" altLang="en-US" sz="3600" dirty="0">
                <a:latin typeface="Arial" panose="020B0604020202020204" pitchFamily="34" charset="0"/>
                <a:cs typeface="Arial" panose="020B0604020202020204" pitchFamily="34" charset="0"/>
              </a:rPr>
              <a:t>botulinum</a:t>
            </a:r>
            <a:br>
              <a:rPr lang="en-GB" altLang="en-US" sz="3600" dirty="0">
                <a:latin typeface="Arial" panose="020B0604020202020204" pitchFamily="34" charset="0"/>
                <a:cs typeface="Arial" panose="020B0604020202020204" pitchFamily="34" charset="0"/>
              </a:rPr>
            </a:br>
            <a:endParaRPr lang="en-GB" dirty="0"/>
          </a:p>
        </p:txBody>
      </p:sp>
      <p:sp>
        <p:nvSpPr>
          <p:cNvPr id="3" name="Subtitle 2"/>
          <p:cNvSpPr>
            <a:spLocks noGrp="1"/>
          </p:cNvSpPr>
          <p:nvPr>
            <p:ph type="subTitle" idx="1"/>
          </p:nvPr>
        </p:nvSpPr>
        <p:spPr>
          <a:xfrm>
            <a:off x="1169276" y="2571092"/>
            <a:ext cx="8132379" cy="3600000"/>
          </a:xfrm>
        </p:spPr>
        <p:txBody>
          <a:bodyPr/>
          <a:lstStyle/>
          <a:p>
            <a:pPr marL="0" indent="0">
              <a:spcBef>
                <a:spcPct val="0"/>
              </a:spcBef>
              <a:buNone/>
            </a:pPr>
            <a:r>
              <a:rPr lang="en-GB" altLang="en-US" sz="2000" b="1" dirty="0" smtClean="0">
                <a:latin typeface="Arial" panose="020B0604020202020204" pitchFamily="34" charset="0"/>
                <a:cs typeface="Arial" panose="020B0604020202020204" pitchFamily="34" charset="0"/>
              </a:rPr>
              <a:t>Sources</a:t>
            </a:r>
            <a:endParaRPr lang="en-GB" altLang="en-US" sz="2000" b="1" dirty="0">
              <a:latin typeface="Arial" panose="020B0604020202020204" pitchFamily="34" charset="0"/>
              <a:cs typeface="Arial" panose="020B0604020202020204" pitchFamily="34" charset="0"/>
            </a:endParaRP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Fish and meat. Dust, soil and vegetables. Inadequately processed canned meat, vegetables and fish (faulty canning). </a:t>
            </a:r>
            <a:endParaRPr lang="en-US" altLang="en-US" sz="2000" dirty="0">
              <a:latin typeface="Arial" panose="020B0604020202020204" pitchFamily="34" charset="0"/>
              <a:cs typeface="Arial" panose="020B0604020202020204" pitchFamily="34" charset="0"/>
            </a:endParaRP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b="1" dirty="0" smtClean="0">
                <a:latin typeface="Arial" panose="020B0604020202020204" pitchFamily="34" charset="0"/>
                <a:cs typeface="Arial" panose="020B0604020202020204" pitchFamily="34" charset="0"/>
              </a:rPr>
              <a:t>Signs </a:t>
            </a:r>
            <a:r>
              <a:rPr lang="en-GB" altLang="en-US" sz="2000" b="1" dirty="0">
                <a:latin typeface="Arial" panose="020B0604020202020204" pitchFamily="34" charset="0"/>
                <a:cs typeface="Arial" panose="020B0604020202020204" pitchFamily="34" charset="0"/>
              </a:rPr>
              <a:t>and </a:t>
            </a:r>
            <a:r>
              <a:rPr lang="en-GB" altLang="en-US" sz="2000" b="1" dirty="0" smtClean="0">
                <a:latin typeface="Arial" panose="020B0604020202020204" pitchFamily="34" charset="0"/>
                <a:cs typeface="Arial" panose="020B0604020202020204" pitchFamily="34" charset="0"/>
              </a:rPr>
              <a:t>symptoms.</a:t>
            </a:r>
            <a:endParaRPr lang="en-GB" altLang="en-US" sz="2000" b="1" dirty="0">
              <a:latin typeface="Arial" panose="020B0604020202020204" pitchFamily="34" charset="0"/>
              <a:cs typeface="Arial" panose="020B0604020202020204" pitchFamily="34" charset="0"/>
            </a:endParaRP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Onset 12-36 hours.  Voice change, double vision, drooping eyelids, severe constipation.  </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Death within a week or a slow recovery over months.</a:t>
            </a:r>
            <a:endParaRPr lang="en-US" altLang="en-US" sz="2000" dirty="0">
              <a:latin typeface="Arial" panose="020B0604020202020204" pitchFamily="34" charset="0"/>
              <a:cs typeface="Arial" panose="020B0604020202020204" pitchFamily="34" charset="0"/>
            </a:endParaRPr>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76138" y="1923798"/>
            <a:ext cx="3048000" cy="2036064"/>
          </a:xfrm>
          <a:prstGeom prst="rect">
            <a:avLst/>
          </a:prstGeom>
        </p:spPr>
      </p:pic>
    </p:spTree>
    <p:extLst>
      <p:ext uri="{BB962C8B-B14F-4D97-AF65-F5344CB8AC3E}">
        <p14:creationId xmlns:p14="http://schemas.microsoft.com/office/powerpoint/2010/main" val="123385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580</Words>
  <Application>Microsoft Office PowerPoint</Application>
  <PresentationFormat>Custom</PresentationFormat>
  <Paragraphs>114</Paragraphs>
  <Slides>15</Slides>
  <Notes>0</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Office Theme</vt:lpstr>
      <vt:lpstr>Custom Design</vt:lpstr>
      <vt:lpstr>1_Custom Design</vt:lpstr>
      <vt:lpstr>3_Custom Design</vt:lpstr>
      <vt:lpstr>Food poisoning bacteria – sources, signs and symptoms</vt:lpstr>
      <vt:lpstr>Causes of food poisoning</vt:lpstr>
      <vt:lpstr>Sources of food poisoning bacteria</vt:lpstr>
      <vt:lpstr>Campylobacter</vt:lpstr>
      <vt:lpstr>Food poisoning bacteria - Campylobacter</vt:lpstr>
      <vt:lpstr>Chicken</vt:lpstr>
      <vt:lpstr>Chicken</vt:lpstr>
      <vt:lpstr>Other food poisoning bacteria</vt:lpstr>
      <vt:lpstr>Clostridium botulinum </vt:lpstr>
      <vt:lpstr>Clostridium perfringens </vt:lpstr>
      <vt:lpstr>E Coli 0157 </vt:lpstr>
      <vt:lpstr>Salmonella </vt:lpstr>
      <vt:lpstr>Staphylococcus aureus </vt:lpstr>
      <vt:lpstr>Bacillus cereus</vt:lpstr>
      <vt:lpstr>Food poisoning bacteria – sources, signs and symptoms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Carter</dc:creator>
  <cp:lastModifiedBy>JACQUELINE MCLELLAN</cp:lastModifiedBy>
  <cp:revision>31</cp:revision>
  <dcterms:created xsi:type="dcterms:W3CDTF">2018-10-10T09:22:08Z</dcterms:created>
  <dcterms:modified xsi:type="dcterms:W3CDTF">2020-05-27T11:38:39Z</dcterms:modified>
</cp:coreProperties>
</file>