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0" r:id="rId2"/>
    <p:sldMasterId id="2147483652" r:id="rId3"/>
    <p:sldMasterId id="2147483656" r:id="rId4"/>
  </p:sldMasterIdLst>
  <p:sldIdLst>
    <p:sldId id="256" r:id="rId5"/>
    <p:sldId id="259"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61"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9F3F"/>
    <a:srgbClr val="FCE3C2"/>
    <a:srgbClr val="F9D4B6"/>
    <a:srgbClr val="EDAD80"/>
    <a:srgbClr val="E46B2F"/>
    <a:srgbClr val="ED6B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75"/>
    <p:restoredTop sz="94655"/>
  </p:normalViewPr>
  <p:slideViewPr>
    <p:cSldViewPr snapToGrid="0" snapToObjects="1">
      <p:cViewPr>
        <p:scale>
          <a:sx n="81" d="100"/>
          <a:sy n="81" d="100"/>
        </p:scale>
        <p:origin x="-342" y="-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142452" y="3531477"/>
            <a:ext cx="9144000" cy="733096"/>
          </a:xfrm>
          <a:prstGeom prst="rect">
            <a:avLst/>
          </a:prstGeom>
        </p:spPr>
        <p:txBody>
          <a:bodyPr lIns="0" tIns="0" rIns="0" bIns="0" anchor="t"/>
          <a:lstStyle>
            <a:lvl1pPr algn="l">
              <a:defRPr sz="4400" b="1" i="0" baseline="0">
                <a:solidFill>
                  <a:schemeClr val="bg1"/>
                </a:solidFill>
                <a:latin typeface="Arial" charset="0"/>
                <a:ea typeface="Arial" charset="0"/>
                <a:cs typeface="Arial" charset="0"/>
              </a:defRPr>
            </a:lvl1pPr>
          </a:lstStyle>
          <a:p>
            <a:r>
              <a:rPr lang="en-US" dirty="0" smtClean="0"/>
              <a:t>Title</a:t>
            </a:r>
            <a:endParaRPr lang="en-US" dirty="0"/>
          </a:p>
        </p:txBody>
      </p:sp>
    </p:spTree>
    <p:extLst>
      <p:ext uri="{BB962C8B-B14F-4D97-AF65-F5344CB8AC3E}">
        <p14:creationId xmlns:p14="http://schemas.microsoft.com/office/powerpoint/2010/main" val="741072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153512" y="587760"/>
            <a:ext cx="9144000" cy="635491"/>
          </a:xfrm>
          <a:prstGeom prst="rect">
            <a:avLst/>
          </a:prstGeom>
        </p:spPr>
        <p:txBody>
          <a:bodyPr lIns="0" tIns="0" rIns="0" bIns="0" anchor="t"/>
          <a:lstStyle>
            <a:lvl1pPr algn="l">
              <a:defRPr sz="4000" b="1" i="0">
                <a:solidFill>
                  <a:srgbClr val="EF9F3F"/>
                </a:solidFill>
                <a:latin typeface="Arial" charset="0"/>
                <a:ea typeface="Arial" charset="0"/>
                <a:cs typeface="Arial" charset="0"/>
              </a:defRPr>
            </a:lvl1pPr>
          </a:lstStyle>
          <a:p>
            <a:r>
              <a:rPr lang="en-US" dirty="0" smtClean="0"/>
              <a:t>Section Title</a:t>
            </a:r>
            <a:endParaRPr lang="en-US" dirty="0"/>
          </a:p>
        </p:txBody>
      </p:sp>
      <p:sp>
        <p:nvSpPr>
          <p:cNvPr id="3" name="Subtitle 2"/>
          <p:cNvSpPr>
            <a:spLocks noGrp="1"/>
          </p:cNvSpPr>
          <p:nvPr>
            <p:ph type="subTitle" idx="1" hasCustomPrompt="1"/>
          </p:nvPr>
        </p:nvSpPr>
        <p:spPr>
          <a:xfrm>
            <a:off x="1153512" y="3065488"/>
            <a:ext cx="9144000" cy="3087973"/>
          </a:xfrm>
          <a:prstGeom prst="rect">
            <a:avLst/>
          </a:prstGeom>
        </p:spPr>
        <p:txBody>
          <a:bodyPr lIns="0" tIns="0" rIns="0" bIns="0"/>
          <a:lstStyle>
            <a:lvl1pPr marL="285750" indent="-285750" algn="l">
              <a:buFont typeface="Arial" charset="0"/>
              <a:buChar char="•"/>
              <a:defRPr sz="1800">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Text</a:t>
            </a:r>
            <a:endParaRPr lang="en-US" dirty="0"/>
          </a:p>
        </p:txBody>
      </p:sp>
    </p:spTree>
    <p:extLst>
      <p:ext uri="{BB962C8B-B14F-4D97-AF65-F5344CB8AC3E}">
        <p14:creationId xmlns:p14="http://schemas.microsoft.com/office/powerpoint/2010/main" val="823767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169274" y="1563798"/>
            <a:ext cx="9720000" cy="720000"/>
          </a:xfrm>
          <a:prstGeom prst="rect">
            <a:avLst/>
          </a:prstGeom>
        </p:spPr>
        <p:txBody>
          <a:bodyPr lIns="0" tIns="0" rIns="0" bIns="0" anchor="t"/>
          <a:lstStyle>
            <a:lvl1pPr algn="l">
              <a:defRPr sz="3400" b="1" i="0">
                <a:solidFill>
                  <a:srgbClr val="EF9F3F"/>
                </a:solidFill>
                <a:latin typeface="Arial" charset="0"/>
                <a:ea typeface="Arial" charset="0"/>
                <a:cs typeface="Arial" charset="0"/>
              </a:defRPr>
            </a:lvl1pPr>
          </a:lstStyle>
          <a:p>
            <a:r>
              <a:rPr lang="en-US" dirty="0" smtClean="0"/>
              <a:t>Heading</a:t>
            </a:r>
            <a:endParaRPr lang="en-US" dirty="0"/>
          </a:p>
        </p:txBody>
      </p:sp>
      <p:sp>
        <p:nvSpPr>
          <p:cNvPr id="3" name="Subtitle 2"/>
          <p:cNvSpPr>
            <a:spLocks noGrp="1"/>
          </p:cNvSpPr>
          <p:nvPr>
            <p:ph type="subTitle" idx="1" hasCustomPrompt="1"/>
          </p:nvPr>
        </p:nvSpPr>
        <p:spPr>
          <a:xfrm>
            <a:off x="1169276" y="2571092"/>
            <a:ext cx="9720000" cy="3600000"/>
          </a:xfrm>
          <a:prstGeom prst="rect">
            <a:avLst/>
          </a:prstGeom>
        </p:spPr>
        <p:txBody>
          <a:bodyPr lIns="0" tIns="0" rIns="0" bIns="0" numCol="1" anchor="t"/>
          <a:lstStyle>
            <a:lvl1pPr marL="285750" indent="-285750" algn="l">
              <a:buSzPct val="90000"/>
              <a:buFont typeface="Arial" charset="0"/>
              <a:buChar char="•"/>
              <a:defRPr sz="1800" b="0" i="0">
                <a:solidFill>
                  <a:schemeClr val="tx1"/>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Text here</a:t>
            </a:r>
            <a:endParaRPr lang="en-US" dirty="0"/>
          </a:p>
        </p:txBody>
      </p:sp>
    </p:spTree>
    <p:extLst>
      <p:ext uri="{BB962C8B-B14F-4D97-AF65-F5344CB8AC3E}">
        <p14:creationId xmlns:p14="http://schemas.microsoft.com/office/powerpoint/2010/main" val="1551343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2" name="Rectangle 11"/>
          <p:cNvSpPr/>
          <p:nvPr userDrawn="1"/>
        </p:nvSpPr>
        <p:spPr>
          <a:xfrm>
            <a:off x="6209274" y="2571092"/>
            <a:ext cx="4680000" cy="3600000"/>
          </a:xfrm>
          <a:prstGeom prst="rect">
            <a:avLst/>
          </a:prstGeom>
          <a:solidFill>
            <a:srgbClr val="FCE3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 name="Text Placeholder 2"/>
          <p:cNvSpPr>
            <a:spLocks noGrp="1"/>
          </p:cNvSpPr>
          <p:nvPr>
            <p:ph type="body" idx="1" hasCustomPrompt="1"/>
          </p:nvPr>
        </p:nvSpPr>
        <p:spPr>
          <a:xfrm>
            <a:off x="1169276" y="2571092"/>
            <a:ext cx="4680000" cy="3600000"/>
          </a:xfrm>
          <a:prstGeom prst="rect">
            <a:avLst/>
          </a:prstGeom>
        </p:spPr>
        <p:txBody>
          <a:bodyPr lIns="0" tIns="0" rIns="0" bIns="0" anchor="t">
            <a:normAutofit/>
          </a:bodyPr>
          <a:lstStyle>
            <a:lvl1pPr marL="285750" indent="-285750">
              <a:buSzPct val="90000"/>
              <a:buFont typeface="Arial" charset="0"/>
              <a:buChar char="•"/>
              <a:defRPr sz="1800" b="0" i="0">
                <a:latin typeface="Arial" charset="0"/>
                <a:ea typeface="Arial" charset="0"/>
                <a:cs typeface="Arial"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Body text</a:t>
            </a:r>
          </a:p>
        </p:txBody>
      </p:sp>
      <p:sp>
        <p:nvSpPr>
          <p:cNvPr id="5" name="Text Placeholder 4"/>
          <p:cNvSpPr>
            <a:spLocks noGrp="1"/>
          </p:cNvSpPr>
          <p:nvPr>
            <p:ph type="body" sz="quarter" idx="3" hasCustomPrompt="1"/>
          </p:nvPr>
        </p:nvSpPr>
        <p:spPr>
          <a:xfrm>
            <a:off x="6398461" y="2760281"/>
            <a:ext cx="4320000" cy="3240000"/>
          </a:xfrm>
          <a:prstGeom prst="rect">
            <a:avLst/>
          </a:prstGeom>
        </p:spPr>
        <p:txBody>
          <a:bodyPr lIns="0" tIns="0" rIns="0" bIns="0" anchor="t">
            <a:normAutofit/>
          </a:bodyPr>
          <a:lstStyle>
            <a:lvl1pPr marL="0" indent="0">
              <a:buNone/>
              <a:defRPr sz="1800" b="0" i="0">
                <a:latin typeface="Arial" charset="0"/>
                <a:ea typeface="Arial" charset="0"/>
                <a:cs typeface="Arial"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Body text</a:t>
            </a:r>
          </a:p>
        </p:txBody>
      </p:sp>
      <p:sp>
        <p:nvSpPr>
          <p:cNvPr id="13" name="Title 1"/>
          <p:cNvSpPr>
            <a:spLocks noGrp="1"/>
          </p:cNvSpPr>
          <p:nvPr>
            <p:ph type="title" hasCustomPrompt="1"/>
          </p:nvPr>
        </p:nvSpPr>
        <p:spPr>
          <a:xfrm>
            <a:off x="1169276" y="1563798"/>
            <a:ext cx="9720000" cy="720000"/>
          </a:xfrm>
          <a:prstGeom prst="rect">
            <a:avLst/>
          </a:prstGeom>
        </p:spPr>
        <p:txBody>
          <a:bodyPr lIns="0" tIns="0" rIns="0" bIns="0"/>
          <a:lstStyle>
            <a:lvl1pPr>
              <a:defRPr sz="3400" b="1" i="0">
                <a:solidFill>
                  <a:srgbClr val="EF9F3F"/>
                </a:solidFill>
                <a:latin typeface="Arial" charset="0"/>
                <a:ea typeface="Arial" charset="0"/>
                <a:cs typeface="Arial" charset="0"/>
              </a:defRPr>
            </a:lvl1pPr>
          </a:lstStyle>
          <a:p>
            <a:r>
              <a:rPr lang="en-US" dirty="0" smtClean="0"/>
              <a:t>Heading</a:t>
            </a:r>
            <a:endParaRPr lang="en-US" dirty="0"/>
          </a:p>
        </p:txBody>
      </p:sp>
    </p:spTree>
    <p:extLst>
      <p:ext uri="{BB962C8B-B14F-4D97-AF65-F5344CB8AC3E}">
        <p14:creationId xmlns:p14="http://schemas.microsoft.com/office/powerpoint/2010/main" val="2800079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hyperlink" Target="http://www.foodafactoflife.org.uk/" TargetMode="Externa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2.xml"/><Relationship Id="rId1" Type="http://schemas.openxmlformats.org/officeDocument/2006/relationships/slideLayout" Target="../slideLayouts/slideLayout2.xml"/><Relationship Id="rId4" Type="http://schemas.openxmlformats.org/officeDocument/2006/relationships/hyperlink" Target="http://www.foodafactoflife.org.uk/" TargetMode="Externa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3.xml"/><Relationship Id="rId1" Type="http://schemas.openxmlformats.org/officeDocument/2006/relationships/slideLayout" Target="../slideLayouts/slideLayout3.xml"/><Relationship Id="rId4" Type="http://schemas.openxmlformats.org/officeDocument/2006/relationships/hyperlink" Target="http://www.foodafactoflife.org.uk/" TargetMode="Externa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4.xml"/><Relationship Id="rId1" Type="http://schemas.openxmlformats.org/officeDocument/2006/relationships/slideLayout" Target="../slideLayouts/slideLayout4.xml"/><Relationship Id="rId4" Type="http://schemas.openxmlformats.org/officeDocument/2006/relationships/hyperlink" Target="http://www.foodafactoflife.org.uk/"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pic>
        <p:nvPicPr>
          <p:cNvPr id="8" name="Picture 7"/>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439453" y="358589"/>
            <a:ext cx="2044335" cy="1435165"/>
          </a:xfrm>
          <a:prstGeom prst="rect">
            <a:avLst/>
          </a:prstGeom>
        </p:spPr>
      </p:pic>
      <p:sp>
        <p:nvSpPr>
          <p:cNvPr id="9" name="TextBox 8"/>
          <p:cNvSpPr txBox="1"/>
          <p:nvPr userDrawn="1"/>
        </p:nvSpPr>
        <p:spPr>
          <a:xfrm>
            <a:off x="1156447" y="6539528"/>
            <a:ext cx="10721788" cy="138499"/>
          </a:xfrm>
          <a:prstGeom prst="rect">
            <a:avLst/>
          </a:prstGeom>
          <a:noFill/>
        </p:spPr>
        <p:txBody>
          <a:bodyPr wrap="square" lIns="0" tIns="0" rIns="0" bIns="0" rtlCol="0">
            <a:spAutoFit/>
          </a:bodyPr>
          <a:lstStyle/>
          <a:p>
            <a:pPr algn="r"/>
            <a:r>
              <a:rPr lang="en-US" sz="900" b="0" i="0" dirty="0" smtClean="0">
                <a:solidFill>
                  <a:schemeClr val="tx1"/>
                </a:solidFill>
                <a:latin typeface="Arial" charset="0"/>
                <a:ea typeface="Arial" charset="0"/>
                <a:cs typeface="Arial" charset="0"/>
                <a:hlinkClick r:id="rId5"/>
              </a:rPr>
              <a:t>www.foodafactoflife.org.uk</a:t>
            </a:r>
            <a:r>
              <a:rPr lang="en-US" sz="900" b="0" i="0" baseline="0" dirty="0" smtClean="0">
                <a:solidFill>
                  <a:schemeClr val="tx1"/>
                </a:solidFill>
                <a:latin typeface="Arial" charset="0"/>
                <a:ea typeface="Arial" charset="0"/>
                <a:cs typeface="Arial" charset="0"/>
              </a:rPr>
              <a:t>    </a:t>
            </a:r>
            <a:r>
              <a:rPr lang="en-US" sz="900" b="0" i="0" dirty="0" smtClean="0">
                <a:solidFill>
                  <a:schemeClr val="tx1"/>
                </a:solidFill>
                <a:latin typeface="Arial" charset="0"/>
                <a:ea typeface="Arial" charset="0"/>
                <a:cs typeface="Arial" charset="0"/>
              </a:rPr>
              <a:t>©</a:t>
            </a:r>
            <a:r>
              <a:rPr lang="en-US" sz="900" b="0" i="0" baseline="0" dirty="0" smtClean="0">
                <a:solidFill>
                  <a:schemeClr val="tx1"/>
                </a:solidFill>
                <a:latin typeface="Arial" charset="0"/>
                <a:ea typeface="Arial" charset="0"/>
                <a:cs typeface="Arial" charset="0"/>
              </a:rPr>
              <a:t> Food – </a:t>
            </a:r>
            <a:r>
              <a:rPr lang="en-US" sz="900" b="0" i="0" dirty="0" smtClean="0">
                <a:solidFill>
                  <a:schemeClr val="tx1"/>
                </a:solidFill>
                <a:latin typeface="Arial" charset="0"/>
                <a:ea typeface="Arial" charset="0"/>
                <a:cs typeface="Arial" charset="0"/>
              </a:rPr>
              <a:t>a fact of life 2019</a:t>
            </a:r>
            <a:endParaRPr lang="en-US" sz="900" b="0" i="0" dirty="0">
              <a:solidFill>
                <a:schemeClr val="tx1"/>
              </a:solidFill>
              <a:latin typeface="Arial" charset="0"/>
              <a:ea typeface="Arial" charset="0"/>
              <a:cs typeface="Arial" charset="0"/>
            </a:endParaRPr>
          </a:p>
        </p:txBody>
      </p:sp>
    </p:spTree>
    <p:extLst>
      <p:ext uri="{BB962C8B-B14F-4D97-AF65-F5344CB8AC3E}">
        <p14:creationId xmlns:p14="http://schemas.microsoft.com/office/powerpoint/2010/main" val="1328885048"/>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9" name="TextBox 8"/>
          <p:cNvSpPr txBox="1"/>
          <p:nvPr userDrawn="1"/>
        </p:nvSpPr>
        <p:spPr>
          <a:xfrm>
            <a:off x="1156447" y="6539528"/>
            <a:ext cx="10721788" cy="138499"/>
          </a:xfrm>
          <a:prstGeom prst="rect">
            <a:avLst/>
          </a:prstGeom>
          <a:noFill/>
        </p:spPr>
        <p:txBody>
          <a:bodyPr wrap="square" lIns="0" tIns="0" rIns="0" bIns="0" rtlCol="0">
            <a:spAutoFit/>
          </a:bodyPr>
          <a:lstStyle/>
          <a:p>
            <a:pPr algn="r"/>
            <a:r>
              <a:rPr lang="en-US" sz="900" b="0" i="0" dirty="0" smtClean="0">
                <a:solidFill>
                  <a:schemeClr val="tx1"/>
                </a:solidFill>
                <a:latin typeface="Arial" charset="0"/>
                <a:ea typeface="Arial" charset="0"/>
                <a:cs typeface="Arial" charset="0"/>
                <a:hlinkClick r:id="rId4"/>
              </a:rPr>
              <a:t>www.foodafactoflife.org.uk</a:t>
            </a:r>
            <a:r>
              <a:rPr lang="en-US" sz="900" b="0" i="0" baseline="0" dirty="0" smtClean="0">
                <a:solidFill>
                  <a:schemeClr val="tx1"/>
                </a:solidFill>
                <a:latin typeface="Arial" charset="0"/>
                <a:ea typeface="Arial" charset="0"/>
                <a:cs typeface="Arial" charset="0"/>
              </a:rPr>
              <a:t>    </a:t>
            </a:r>
            <a:r>
              <a:rPr lang="en-US" sz="900" b="0" i="0" dirty="0" smtClean="0">
                <a:solidFill>
                  <a:schemeClr val="tx1"/>
                </a:solidFill>
                <a:latin typeface="Arial" charset="0"/>
                <a:ea typeface="Arial" charset="0"/>
                <a:cs typeface="Arial" charset="0"/>
              </a:rPr>
              <a:t>© Food – a fact of life 2019</a:t>
            </a:r>
            <a:endParaRPr lang="en-US" sz="900" b="0" i="0" dirty="0">
              <a:solidFill>
                <a:schemeClr val="tx1"/>
              </a:solidFill>
              <a:latin typeface="Arial" charset="0"/>
              <a:ea typeface="Arial" charset="0"/>
              <a:cs typeface="Arial" charset="0"/>
            </a:endParaRPr>
          </a:p>
        </p:txBody>
      </p:sp>
    </p:spTree>
    <p:extLst>
      <p:ext uri="{BB962C8B-B14F-4D97-AF65-F5344CB8AC3E}">
        <p14:creationId xmlns:p14="http://schemas.microsoft.com/office/powerpoint/2010/main" val="1498317190"/>
      </p:ext>
    </p:extLst>
  </p:cSld>
  <p:clrMap bg1="lt1" tx1="dk1" bg2="lt2" tx2="dk2" accent1="accent1" accent2="accent2" accent3="accent3" accent4="accent4" accent5="accent5" accent6="accent6" hlink="hlink" folHlink="folHlink"/>
  <p:sldLayoutIdLst>
    <p:sldLayoutId id="214748365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9" name="TextBox 8"/>
          <p:cNvSpPr txBox="1"/>
          <p:nvPr userDrawn="1"/>
        </p:nvSpPr>
        <p:spPr>
          <a:xfrm>
            <a:off x="1156447" y="6539528"/>
            <a:ext cx="10721788" cy="138499"/>
          </a:xfrm>
          <a:prstGeom prst="rect">
            <a:avLst/>
          </a:prstGeom>
          <a:noFill/>
        </p:spPr>
        <p:txBody>
          <a:bodyPr wrap="square" lIns="0" tIns="0" rIns="0" bIns="0" rtlCol="0">
            <a:spAutoFit/>
          </a:bodyPr>
          <a:lstStyle/>
          <a:p>
            <a:pPr algn="r"/>
            <a:r>
              <a:rPr lang="en-US" sz="900" b="0" i="0" dirty="0" smtClean="0">
                <a:solidFill>
                  <a:schemeClr val="tx1"/>
                </a:solidFill>
                <a:latin typeface="Arial" charset="0"/>
                <a:ea typeface="Arial" charset="0"/>
                <a:cs typeface="Arial" charset="0"/>
                <a:hlinkClick r:id="rId4"/>
              </a:rPr>
              <a:t>www.foodafactoflife.org.uk</a:t>
            </a:r>
            <a:r>
              <a:rPr lang="en-US" sz="900" b="0" i="0" baseline="0" dirty="0" smtClean="0">
                <a:solidFill>
                  <a:schemeClr val="tx1"/>
                </a:solidFill>
                <a:latin typeface="Arial" charset="0"/>
                <a:ea typeface="Arial" charset="0"/>
                <a:cs typeface="Arial" charset="0"/>
              </a:rPr>
              <a:t>    </a:t>
            </a:r>
            <a:r>
              <a:rPr lang="en-US" sz="900" b="0" i="0" dirty="0" smtClean="0">
                <a:solidFill>
                  <a:schemeClr val="tx1"/>
                </a:solidFill>
                <a:latin typeface="Arial" charset="0"/>
                <a:ea typeface="Arial" charset="0"/>
                <a:cs typeface="Arial" charset="0"/>
              </a:rPr>
              <a:t>© Food – a fact of life 2019</a:t>
            </a:r>
            <a:endParaRPr lang="en-US" sz="900" b="0" i="0" dirty="0">
              <a:solidFill>
                <a:schemeClr val="tx1"/>
              </a:solidFill>
              <a:latin typeface="Arial" charset="0"/>
              <a:ea typeface="Arial" charset="0"/>
              <a:cs typeface="Arial" charset="0"/>
            </a:endParaRPr>
          </a:p>
        </p:txBody>
      </p:sp>
    </p:spTree>
    <p:extLst>
      <p:ext uri="{BB962C8B-B14F-4D97-AF65-F5344CB8AC3E}">
        <p14:creationId xmlns:p14="http://schemas.microsoft.com/office/powerpoint/2010/main" val="1822393236"/>
      </p:ext>
    </p:extLst>
  </p:cSld>
  <p:clrMap bg1="lt1" tx1="dk1" bg2="lt2" tx2="dk2" accent1="accent1" accent2="accent2" accent3="accent3" accent4="accent4" accent5="accent5" accent6="accent6" hlink="hlink" folHlink="folHlink"/>
  <p:sldLayoutIdLst>
    <p:sldLayoutId id="214748365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8" name="TextBox 7"/>
          <p:cNvSpPr txBox="1"/>
          <p:nvPr userDrawn="1"/>
        </p:nvSpPr>
        <p:spPr>
          <a:xfrm>
            <a:off x="1156447" y="6539528"/>
            <a:ext cx="10721788" cy="138499"/>
          </a:xfrm>
          <a:prstGeom prst="rect">
            <a:avLst/>
          </a:prstGeom>
          <a:noFill/>
        </p:spPr>
        <p:txBody>
          <a:bodyPr wrap="square" lIns="0" tIns="0" rIns="0" bIns="0" rtlCol="0">
            <a:spAutoFit/>
          </a:bodyPr>
          <a:lstStyle/>
          <a:p>
            <a:pPr algn="r"/>
            <a:r>
              <a:rPr lang="en-US" sz="900" b="0" i="0" dirty="0" smtClean="0">
                <a:solidFill>
                  <a:schemeClr val="tx1"/>
                </a:solidFill>
                <a:latin typeface="Arial" charset="0"/>
                <a:ea typeface="Arial" charset="0"/>
                <a:cs typeface="Arial" charset="0"/>
                <a:hlinkClick r:id="rId4"/>
              </a:rPr>
              <a:t>www.foodafactoflife.org.uk</a:t>
            </a:r>
            <a:r>
              <a:rPr lang="en-US" sz="900" b="0" i="0" baseline="0" dirty="0" smtClean="0">
                <a:solidFill>
                  <a:schemeClr val="tx1"/>
                </a:solidFill>
                <a:latin typeface="Arial" charset="0"/>
                <a:ea typeface="Arial" charset="0"/>
                <a:cs typeface="Arial" charset="0"/>
              </a:rPr>
              <a:t>    </a:t>
            </a:r>
            <a:r>
              <a:rPr lang="en-US" sz="900" b="0" i="0" dirty="0" smtClean="0">
                <a:solidFill>
                  <a:schemeClr val="tx1"/>
                </a:solidFill>
                <a:latin typeface="Arial" charset="0"/>
                <a:ea typeface="Arial" charset="0"/>
                <a:cs typeface="Arial" charset="0"/>
              </a:rPr>
              <a:t>© Food – a fact of life 2019</a:t>
            </a:r>
            <a:endParaRPr lang="en-US" sz="900" b="0" i="0" dirty="0">
              <a:solidFill>
                <a:schemeClr val="tx1"/>
              </a:solidFill>
              <a:latin typeface="Arial" charset="0"/>
              <a:ea typeface="Arial" charset="0"/>
              <a:cs typeface="Arial" charset="0"/>
            </a:endParaRPr>
          </a:p>
        </p:txBody>
      </p:sp>
    </p:spTree>
    <p:extLst>
      <p:ext uri="{BB962C8B-B14F-4D97-AF65-F5344CB8AC3E}">
        <p14:creationId xmlns:p14="http://schemas.microsoft.com/office/powerpoint/2010/main" val="1788143608"/>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2452" y="3531477"/>
            <a:ext cx="10693948" cy="733096"/>
          </a:xfrm>
        </p:spPr>
        <p:txBody>
          <a:bodyPr/>
          <a:lstStyle/>
          <a:p>
            <a:r>
              <a:rPr lang="en-US" dirty="0">
                <a:latin typeface="Arial" panose="020B0604020202020204" pitchFamily="34" charset="0"/>
                <a:cs typeface="Arial" panose="020B0604020202020204" pitchFamily="34" charset="0"/>
              </a:rPr>
              <a:t>Food poisoning bacteria – sources, signs and symptoms</a:t>
            </a:r>
            <a:endParaRPr lang="en-US" dirty="0"/>
          </a:p>
        </p:txBody>
      </p:sp>
    </p:spTree>
    <p:extLst>
      <p:ext uri="{BB962C8B-B14F-4D97-AF65-F5344CB8AC3E}">
        <p14:creationId xmlns:p14="http://schemas.microsoft.com/office/powerpoint/2010/main" val="1955166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altLang="en-US" sz="3600" dirty="0">
                <a:latin typeface="Arial" panose="020B0604020202020204" pitchFamily="34" charset="0"/>
                <a:cs typeface="Arial" panose="020B0604020202020204" pitchFamily="34" charset="0"/>
              </a:rPr>
              <a:t>Clostridium </a:t>
            </a:r>
            <a:r>
              <a:rPr lang="en-GB" altLang="en-US" sz="3600" dirty="0" err="1">
                <a:latin typeface="Arial" panose="020B0604020202020204" pitchFamily="34" charset="0"/>
                <a:cs typeface="Arial" panose="020B0604020202020204" pitchFamily="34" charset="0"/>
              </a:rPr>
              <a:t>perfringens</a:t>
            </a:r>
            <a:r>
              <a:rPr lang="en-GB" altLang="en-US" sz="3600" dirty="0">
                <a:latin typeface="Arial" panose="020B0604020202020204" pitchFamily="34" charset="0"/>
                <a:cs typeface="Arial" panose="020B0604020202020204" pitchFamily="34" charset="0"/>
              </a:rPr>
              <a:t/>
            </a:r>
            <a:br>
              <a:rPr lang="en-GB" altLang="en-US" sz="3600" dirty="0">
                <a:latin typeface="Arial" panose="020B0604020202020204" pitchFamily="34" charset="0"/>
                <a:cs typeface="Arial" panose="020B0604020202020204" pitchFamily="34" charset="0"/>
              </a:rPr>
            </a:br>
            <a:endParaRPr lang="en-GB" dirty="0"/>
          </a:p>
        </p:txBody>
      </p:sp>
      <p:sp>
        <p:nvSpPr>
          <p:cNvPr id="3" name="Subtitle 2"/>
          <p:cNvSpPr>
            <a:spLocks noGrp="1"/>
          </p:cNvSpPr>
          <p:nvPr>
            <p:ph type="subTitle" idx="1"/>
          </p:nvPr>
        </p:nvSpPr>
        <p:spPr/>
        <p:txBody>
          <a:bodyPr/>
          <a:lstStyle/>
          <a:p>
            <a:pPr marL="0" indent="0">
              <a:spcBef>
                <a:spcPct val="0"/>
              </a:spcBef>
              <a:buNone/>
            </a:pPr>
            <a:r>
              <a:rPr lang="en-GB" altLang="en-US" sz="2000" b="1" dirty="0">
                <a:latin typeface="Arial" panose="020B0604020202020204" pitchFamily="34" charset="0"/>
                <a:cs typeface="Arial" panose="020B0604020202020204" pitchFamily="34" charset="0"/>
              </a:rPr>
              <a:t>Sources</a:t>
            </a:r>
          </a:p>
          <a:p>
            <a:pPr>
              <a:spcBef>
                <a:spcPct val="0"/>
              </a:spcBef>
            </a:pPr>
            <a:endParaRPr lang="en-GB" altLang="en-US" sz="2000" dirty="0">
              <a:latin typeface="Arial" panose="020B0604020202020204" pitchFamily="34" charset="0"/>
              <a:cs typeface="Arial" panose="020B0604020202020204" pitchFamily="34" charset="0"/>
            </a:endParaRPr>
          </a:p>
          <a:p>
            <a:pPr marL="0" indent="0">
              <a:spcBef>
                <a:spcPct val="0"/>
              </a:spcBef>
              <a:buNone/>
            </a:pPr>
            <a:r>
              <a:rPr lang="en-GB" altLang="en-US" sz="2000" dirty="0">
                <a:latin typeface="Arial" panose="020B0604020202020204" pitchFamily="34" charset="0"/>
                <a:cs typeface="Arial" panose="020B0604020202020204" pitchFamily="34" charset="0"/>
              </a:rPr>
              <a:t>Animal and human waste. Dust, soil and vegetables. Raw meat. Insects.</a:t>
            </a:r>
          </a:p>
          <a:p>
            <a:pPr>
              <a:spcBef>
                <a:spcPct val="0"/>
              </a:spcBef>
            </a:pPr>
            <a:endParaRPr lang="en-GB" altLang="en-US" sz="2000" dirty="0">
              <a:latin typeface="Arial" panose="020B0604020202020204" pitchFamily="34" charset="0"/>
              <a:cs typeface="Arial" panose="020B0604020202020204" pitchFamily="34" charset="0"/>
            </a:endParaRPr>
          </a:p>
          <a:p>
            <a:pPr marL="0" indent="0">
              <a:spcBef>
                <a:spcPct val="0"/>
              </a:spcBef>
              <a:buNone/>
            </a:pPr>
            <a:r>
              <a:rPr lang="en-GB" altLang="en-US" sz="2000" b="1" dirty="0" smtClean="0">
                <a:latin typeface="Arial" panose="020B0604020202020204" pitchFamily="34" charset="0"/>
                <a:cs typeface="Arial" panose="020B0604020202020204" pitchFamily="34" charset="0"/>
              </a:rPr>
              <a:t>Signs </a:t>
            </a:r>
            <a:r>
              <a:rPr lang="en-GB" altLang="en-US" sz="2000" b="1" dirty="0">
                <a:latin typeface="Arial" panose="020B0604020202020204" pitchFamily="34" charset="0"/>
                <a:cs typeface="Arial" panose="020B0604020202020204" pitchFamily="34" charset="0"/>
              </a:rPr>
              <a:t>and symptoms</a:t>
            </a:r>
          </a:p>
          <a:p>
            <a:pPr>
              <a:spcBef>
                <a:spcPct val="0"/>
              </a:spcBef>
            </a:pPr>
            <a:endParaRPr lang="en-GB" altLang="en-US" sz="2000" dirty="0">
              <a:latin typeface="Arial" panose="020B0604020202020204" pitchFamily="34" charset="0"/>
              <a:cs typeface="Arial" panose="020B0604020202020204" pitchFamily="34" charset="0"/>
            </a:endParaRPr>
          </a:p>
          <a:p>
            <a:pPr marL="0" indent="0">
              <a:spcBef>
                <a:spcPct val="0"/>
              </a:spcBef>
              <a:buNone/>
            </a:pPr>
            <a:r>
              <a:rPr lang="en-GB" altLang="en-US" sz="2000" dirty="0">
                <a:latin typeface="Arial" panose="020B0604020202020204" pitchFamily="34" charset="0"/>
                <a:cs typeface="Arial" panose="020B0604020202020204" pitchFamily="34" charset="0"/>
              </a:rPr>
              <a:t>Onset 12-18 hours.  Abdominal pain, diarrhoea and nausea.  </a:t>
            </a:r>
          </a:p>
          <a:p>
            <a:pPr>
              <a:spcBef>
                <a:spcPct val="0"/>
              </a:spcBef>
            </a:pPr>
            <a:endParaRPr lang="en-GB" altLang="en-US" sz="2000" dirty="0">
              <a:latin typeface="Arial" panose="020B0604020202020204" pitchFamily="34" charset="0"/>
              <a:cs typeface="Arial" panose="020B0604020202020204" pitchFamily="34" charset="0"/>
            </a:endParaRPr>
          </a:p>
          <a:p>
            <a:pPr marL="0" indent="0">
              <a:spcBef>
                <a:spcPct val="0"/>
              </a:spcBef>
              <a:buNone/>
            </a:pPr>
            <a:r>
              <a:rPr lang="en-GB" altLang="en-US" sz="2000" dirty="0" smtClean="0">
                <a:latin typeface="Arial" panose="020B0604020202020204" pitchFamily="34" charset="0"/>
                <a:cs typeface="Arial" panose="020B0604020202020204" pitchFamily="34" charset="0"/>
              </a:rPr>
              <a:t>This </a:t>
            </a:r>
            <a:r>
              <a:rPr lang="en-GB" altLang="en-US" sz="2000" dirty="0">
                <a:latin typeface="Arial" panose="020B0604020202020204" pitchFamily="34" charset="0"/>
                <a:cs typeface="Arial" panose="020B0604020202020204" pitchFamily="34" charset="0"/>
              </a:rPr>
              <a:t>usually lasts 12 – 48 hours.</a:t>
            </a:r>
            <a:endParaRPr lang="en-US" altLang="en-US" sz="2000" dirty="0">
              <a:latin typeface="Arial" panose="020B0604020202020204" pitchFamily="34" charset="0"/>
              <a:cs typeface="Arial" panose="020B0604020202020204" pitchFamily="34" charset="0"/>
            </a:endParaRPr>
          </a:p>
          <a:p>
            <a:pPr marL="0" indent="0">
              <a:buNone/>
            </a:pPr>
            <a:endParaRPr lang="en-GB" dirty="0"/>
          </a:p>
        </p:txBody>
      </p:sp>
      <p:sp>
        <p:nvSpPr>
          <p:cNvPr id="4" name="Text Placeholder 1"/>
          <p:cNvSpPr>
            <a:spLocks/>
          </p:cNvSpPr>
          <p:nvPr/>
        </p:nvSpPr>
        <p:spPr bwMode="auto">
          <a:xfrm>
            <a:off x="8624048" y="4742329"/>
            <a:ext cx="3166876" cy="1579097"/>
          </a:xfrm>
          <a:prstGeom prst="roundRect">
            <a:avLst>
              <a:gd name="adj" fmla="val 9366"/>
            </a:avLst>
          </a:prstGeom>
          <a:solidFill>
            <a:srgbClr val="EF9F3F"/>
          </a:solidFill>
          <a:ln w="25400">
            <a:solidFill>
              <a:srgbClr val="EF9F3F"/>
            </a:solidFill>
            <a:round/>
            <a:headEnd/>
            <a:tailEnd/>
          </a:ln>
        </p:spPr>
        <p:txBody>
          <a:bodyPr lIns="180000" tIns="90000" rIns="180000" bIns="90000"/>
          <a:lstStyle>
            <a:lvl1pPr eaLnBrk="0" hangingPunct="0">
              <a:defRPr>
                <a:solidFill>
                  <a:schemeClr val="tx1"/>
                </a:solidFill>
                <a:latin typeface="Arial" panose="020B0604020202020204" pitchFamily="34" charset="0"/>
                <a:cs typeface="Arial" panose="020B0604020202020204" pitchFamily="34" charset="0"/>
              </a:defRPr>
            </a:lvl1pPr>
            <a:lvl2pPr eaLnBrk="0" hangingPunct="0">
              <a:defRPr>
                <a:solidFill>
                  <a:schemeClr val="tx1"/>
                </a:solidFill>
                <a:latin typeface="Arial" panose="020B0604020202020204" pitchFamily="34" charset="0"/>
                <a:cs typeface="Arial" panose="020B0604020202020204" pitchFamily="34" charset="0"/>
              </a:defRPr>
            </a:lvl2pPr>
            <a:lvl3pPr eaLnBrk="0" hangingPunct="0">
              <a:defRPr>
                <a:solidFill>
                  <a:schemeClr val="tx1"/>
                </a:solidFill>
                <a:latin typeface="Arial" panose="020B0604020202020204" pitchFamily="34" charset="0"/>
                <a:cs typeface="Arial" panose="020B0604020202020204" pitchFamily="34" charset="0"/>
              </a:defRPr>
            </a:lvl3pPr>
            <a:lvl4pPr eaLnBrk="0" hangingPunct="0">
              <a:defRPr>
                <a:solidFill>
                  <a:schemeClr val="tx1"/>
                </a:solidFill>
                <a:latin typeface="Arial" panose="020B0604020202020204" pitchFamily="34" charset="0"/>
                <a:cs typeface="Arial" panose="020B0604020202020204" pitchFamily="34" charset="0"/>
              </a:defRPr>
            </a:lvl4pPr>
            <a:lvl5pPr eaLnBrk="0" hangingPunct="0">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buFont typeface="Arial" panose="020B0604020202020204" pitchFamily="34" charset="0"/>
              <a:buNone/>
            </a:pPr>
            <a:r>
              <a:rPr lang="en-GB" altLang="en-US" dirty="0"/>
              <a:t>Clostridium </a:t>
            </a:r>
            <a:r>
              <a:rPr lang="en-GB" altLang="en-US" dirty="0" err="1"/>
              <a:t>perfringens</a:t>
            </a:r>
            <a:r>
              <a:rPr lang="en-GB" altLang="en-US" dirty="0"/>
              <a:t> forms spores</a:t>
            </a:r>
            <a:r>
              <a:rPr lang="en-GB" altLang="en-US" dirty="0" smtClean="0"/>
              <a:t>. Some forms produce a toxin in the intestine that causes illness.</a:t>
            </a:r>
            <a:endParaRPr lang="en-GB" altLang="en-US" dirty="0"/>
          </a:p>
        </p:txBody>
      </p:sp>
    </p:spTree>
    <p:extLst>
      <p:ext uri="{BB962C8B-B14F-4D97-AF65-F5344CB8AC3E}">
        <p14:creationId xmlns:p14="http://schemas.microsoft.com/office/powerpoint/2010/main" val="32168231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altLang="en-US" sz="3600" dirty="0">
                <a:latin typeface="Arial" panose="020B0604020202020204" pitchFamily="34" charset="0"/>
                <a:cs typeface="Arial" panose="020B0604020202020204" pitchFamily="34" charset="0"/>
              </a:rPr>
              <a:t>E Coli 0157</a:t>
            </a:r>
            <a:br>
              <a:rPr lang="en-GB" altLang="en-US" sz="3600" dirty="0">
                <a:latin typeface="Arial" panose="020B0604020202020204" pitchFamily="34" charset="0"/>
                <a:cs typeface="Arial" panose="020B0604020202020204" pitchFamily="34" charset="0"/>
              </a:rPr>
            </a:br>
            <a:endParaRPr lang="en-GB" dirty="0"/>
          </a:p>
        </p:txBody>
      </p:sp>
      <p:sp>
        <p:nvSpPr>
          <p:cNvPr id="3" name="Subtitle 2"/>
          <p:cNvSpPr>
            <a:spLocks noGrp="1"/>
          </p:cNvSpPr>
          <p:nvPr>
            <p:ph type="subTitle" idx="1"/>
          </p:nvPr>
        </p:nvSpPr>
        <p:spPr>
          <a:xfrm>
            <a:off x="1169276" y="2571092"/>
            <a:ext cx="7644524" cy="3600000"/>
          </a:xfrm>
        </p:spPr>
        <p:txBody>
          <a:bodyPr/>
          <a:lstStyle/>
          <a:p>
            <a:pPr>
              <a:spcBef>
                <a:spcPct val="0"/>
              </a:spcBef>
            </a:pPr>
            <a:endParaRPr lang="en-GB" altLang="en-US" sz="2000" b="1" dirty="0">
              <a:latin typeface="Arial" panose="020B0604020202020204" pitchFamily="34" charset="0"/>
              <a:cs typeface="Arial" panose="020B0604020202020204" pitchFamily="34" charset="0"/>
            </a:endParaRPr>
          </a:p>
          <a:p>
            <a:pPr marL="0" indent="0">
              <a:spcBef>
                <a:spcPct val="0"/>
              </a:spcBef>
              <a:buNone/>
            </a:pPr>
            <a:r>
              <a:rPr lang="en-GB" altLang="en-US" sz="2000" b="1" dirty="0">
                <a:latin typeface="Arial" panose="020B0604020202020204" pitchFamily="34" charset="0"/>
                <a:cs typeface="Arial" panose="020B0604020202020204" pitchFamily="34" charset="0"/>
              </a:rPr>
              <a:t>Sources</a:t>
            </a:r>
          </a:p>
          <a:p>
            <a:pPr>
              <a:spcBef>
                <a:spcPct val="0"/>
              </a:spcBef>
            </a:pPr>
            <a:endParaRPr lang="en-GB" altLang="en-US" sz="2000" dirty="0">
              <a:latin typeface="Arial" panose="020B0604020202020204" pitchFamily="34" charset="0"/>
              <a:cs typeface="Arial" panose="020B0604020202020204" pitchFamily="34" charset="0"/>
            </a:endParaRPr>
          </a:p>
          <a:p>
            <a:pPr marL="0" indent="0">
              <a:spcBef>
                <a:spcPct val="0"/>
              </a:spcBef>
              <a:buNone/>
            </a:pPr>
            <a:r>
              <a:rPr lang="en-GB" altLang="en-US" sz="2000" dirty="0">
                <a:latin typeface="Arial" panose="020B0604020202020204" pitchFamily="34" charset="0"/>
                <a:cs typeface="Arial" panose="020B0604020202020204" pitchFamily="34" charset="0"/>
              </a:rPr>
              <a:t>Raw and undercooked meat and poultry. Unwashed vegetables. Contaminated water.</a:t>
            </a:r>
          </a:p>
          <a:p>
            <a:pPr>
              <a:spcBef>
                <a:spcPct val="0"/>
              </a:spcBef>
            </a:pPr>
            <a:endParaRPr lang="en-GB" altLang="en-US" sz="2000" dirty="0" smtClean="0">
              <a:latin typeface="Arial" panose="020B0604020202020204" pitchFamily="34" charset="0"/>
              <a:cs typeface="Arial" panose="020B0604020202020204" pitchFamily="34" charset="0"/>
            </a:endParaRPr>
          </a:p>
          <a:p>
            <a:pPr marL="0" indent="0">
              <a:spcBef>
                <a:spcPct val="0"/>
              </a:spcBef>
              <a:buNone/>
            </a:pPr>
            <a:r>
              <a:rPr lang="en-GB" altLang="en-US" sz="2000" b="1" dirty="0" smtClean="0">
                <a:latin typeface="Arial" panose="020B0604020202020204" pitchFamily="34" charset="0"/>
                <a:cs typeface="Arial" panose="020B0604020202020204" pitchFamily="34" charset="0"/>
              </a:rPr>
              <a:t>Signs and symptoms</a:t>
            </a:r>
          </a:p>
          <a:p>
            <a:pPr>
              <a:spcBef>
                <a:spcPct val="0"/>
              </a:spcBef>
            </a:pPr>
            <a:endParaRPr lang="en-GB" altLang="en-US" sz="2000" dirty="0">
              <a:latin typeface="Arial" panose="020B0604020202020204" pitchFamily="34" charset="0"/>
              <a:cs typeface="Arial" panose="020B0604020202020204" pitchFamily="34" charset="0"/>
            </a:endParaRPr>
          </a:p>
          <a:p>
            <a:pPr marL="0" indent="0">
              <a:spcBef>
                <a:spcPct val="0"/>
              </a:spcBef>
              <a:buNone/>
            </a:pPr>
            <a:r>
              <a:rPr lang="en-GB" altLang="en-US" sz="2000" dirty="0">
                <a:latin typeface="Arial" panose="020B0604020202020204" pitchFamily="34" charset="0"/>
                <a:cs typeface="Arial" panose="020B0604020202020204" pitchFamily="34" charset="0"/>
              </a:rPr>
              <a:t>Onset  usually 3-4 days. Diarrhoea, which may contain blood, can lead to kidney failure or death.</a:t>
            </a:r>
            <a:endParaRPr lang="en-US" altLang="en-US" sz="2000" dirty="0">
              <a:latin typeface="Arial" panose="020B0604020202020204" pitchFamily="34" charset="0"/>
              <a:cs typeface="Arial" panose="020B0604020202020204" pitchFamily="34" charset="0"/>
            </a:endParaRPr>
          </a:p>
          <a:p>
            <a:pPr marL="0" indent="0">
              <a:buNone/>
            </a:pPr>
            <a:endParaRPr lang="en-GB" dirty="0"/>
          </a:p>
        </p:txBody>
      </p:sp>
      <p:pic>
        <p:nvPicPr>
          <p:cNvPr id="4" name="Picture 6" descr="Pork steaks (472 x 313)"/>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8946440" y="2000018"/>
            <a:ext cx="2447925" cy="162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813800" y="3775437"/>
            <a:ext cx="3058194" cy="2039815"/>
          </a:xfrm>
          <a:prstGeom prst="rect">
            <a:avLst/>
          </a:prstGeom>
        </p:spPr>
      </p:pic>
    </p:spTree>
    <p:extLst>
      <p:ext uri="{BB962C8B-B14F-4D97-AF65-F5344CB8AC3E}">
        <p14:creationId xmlns:p14="http://schemas.microsoft.com/office/powerpoint/2010/main" val="5624266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altLang="en-US" sz="3600" dirty="0">
                <a:latin typeface="Arial" panose="020B0604020202020204" pitchFamily="34" charset="0"/>
                <a:cs typeface="Arial" panose="020B0604020202020204" pitchFamily="34" charset="0"/>
              </a:rPr>
              <a:t>Salmonella</a:t>
            </a:r>
            <a:br>
              <a:rPr lang="en-GB" altLang="en-US" sz="3600" dirty="0">
                <a:latin typeface="Arial" panose="020B0604020202020204" pitchFamily="34" charset="0"/>
                <a:cs typeface="Arial" panose="020B0604020202020204" pitchFamily="34" charset="0"/>
              </a:rPr>
            </a:br>
            <a:endParaRPr lang="en-GB" dirty="0"/>
          </a:p>
        </p:txBody>
      </p:sp>
      <p:sp>
        <p:nvSpPr>
          <p:cNvPr id="3" name="Subtitle 2"/>
          <p:cNvSpPr>
            <a:spLocks noGrp="1"/>
          </p:cNvSpPr>
          <p:nvPr>
            <p:ph type="subTitle" idx="1"/>
          </p:nvPr>
        </p:nvSpPr>
        <p:spPr>
          <a:xfrm>
            <a:off x="1169276" y="2571092"/>
            <a:ext cx="7009524" cy="3600000"/>
          </a:xfrm>
        </p:spPr>
        <p:txBody>
          <a:bodyPr/>
          <a:lstStyle/>
          <a:p>
            <a:pPr marL="0" indent="0">
              <a:spcBef>
                <a:spcPct val="0"/>
              </a:spcBef>
              <a:buNone/>
            </a:pPr>
            <a:r>
              <a:rPr lang="en-GB" altLang="en-US" sz="2000" b="1" dirty="0">
                <a:latin typeface="Arial" panose="020B0604020202020204" pitchFamily="34" charset="0"/>
                <a:cs typeface="Arial" panose="020B0604020202020204" pitchFamily="34" charset="0"/>
              </a:rPr>
              <a:t>Sources</a:t>
            </a:r>
          </a:p>
          <a:p>
            <a:pPr>
              <a:spcBef>
                <a:spcPct val="0"/>
              </a:spcBef>
            </a:pPr>
            <a:endParaRPr lang="en-GB" altLang="en-US" sz="2000" dirty="0">
              <a:latin typeface="Arial" panose="020B0604020202020204" pitchFamily="34" charset="0"/>
              <a:cs typeface="Arial" panose="020B0604020202020204" pitchFamily="34" charset="0"/>
            </a:endParaRPr>
          </a:p>
          <a:p>
            <a:pPr marL="0" indent="0">
              <a:spcBef>
                <a:spcPct val="0"/>
              </a:spcBef>
              <a:buNone/>
            </a:pPr>
            <a:r>
              <a:rPr lang="en-GB" altLang="en-US" sz="2000" dirty="0">
                <a:latin typeface="Arial" panose="020B0604020202020204" pitchFamily="34" charset="0"/>
                <a:cs typeface="Arial" panose="020B0604020202020204" pitchFamily="34" charset="0"/>
              </a:rPr>
              <a:t>Raw meat, poultry and eggs. Flies, people, sewage and contaminated water.</a:t>
            </a:r>
          </a:p>
          <a:p>
            <a:pPr>
              <a:spcBef>
                <a:spcPct val="0"/>
              </a:spcBef>
            </a:pPr>
            <a:endParaRPr lang="en-GB" altLang="en-US" sz="2000" dirty="0">
              <a:latin typeface="Arial" panose="020B0604020202020204" pitchFamily="34" charset="0"/>
              <a:cs typeface="Arial" panose="020B0604020202020204" pitchFamily="34" charset="0"/>
            </a:endParaRPr>
          </a:p>
          <a:p>
            <a:pPr marL="0" indent="0">
              <a:spcBef>
                <a:spcPct val="0"/>
              </a:spcBef>
              <a:buNone/>
            </a:pPr>
            <a:r>
              <a:rPr lang="en-GB" altLang="en-US" sz="2000" b="1" dirty="0">
                <a:latin typeface="Arial" panose="020B0604020202020204" pitchFamily="34" charset="0"/>
                <a:cs typeface="Arial" panose="020B0604020202020204" pitchFamily="34" charset="0"/>
              </a:rPr>
              <a:t>Signs and symptoms</a:t>
            </a:r>
          </a:p>
          <a:p>
            <a:pPr>
              <a:spcBef>
                <a:spcPct val="0"/>
              </a:spcBef>
            </a:pPr>
            <a:endParaRPr lang="en-GB" altLang="en-US" sz="2000" dirty="0">
              <a:latin typeface="Arial" panose="020B0604020202020204" pitchFamily="34" charset="0"/>
              <a:cs typeface="Arial" panose="020B0604020202020204" pitchFamily="34" charset="0"/>
            </a:endParaRPr>
          </a:p>
          <a:p>
            <a:pPr marL="0" indent="0">
              <a:spcBef>
                <a:spcPct val="0"/>
              </a:spcBef>
              <a:buNone/>
            </a:pPr>
            <a:r>
              <a:rPr lang="en-GB" altLang="en-US" sz="2000" dirty="0">
                <a:latin typeface="Arial" panose="020B0604020202020204" pitchFamily="34" charset="0"/>
                <a:cs typeface="Arial" panose="020B0604020202020204" pitchFamily="34" charset="0"/>
              </a:rPr>
              <a:t>Onset 6-48 hours.  Headache, general aching of limbs, abdominal pain and diarrhoea, vomiting and fever.  </a:t>
            </a:r>
          </a:p>
          <a:p>
            <a:pPr>
              <a:spcBef>
                <a:spcPct val="0"/>
              </a:spcBef>
            </a:pPr>
            <a:endParaRPr lang="en-GB" altLang="en-US" sz="2000" dirty="0">
              <a:latin typeface="Arial" panose="020B0604020202020204" pitchFamily="34" charset="0"/>
              <a:cs typeface="Arial" panose="020B0604020202020204" pitchFamily="34" charset="0"/>
            </a:endParaRPr>
          </a:p>
          <a:p>
            <a:pPr marL="0" indent="0">
              <a:spcBef>
                <a:spcPct val="0"/>
              </a:spcBef>
              <a:buNone/>
            </a:pPr>
            <a:r>
              <a:rPr lang="en-GB" altLang="en-US" sz="2000" dirty="0">
                <a:latin typeface="Arial" panose="020B0604020202020204" pitchFamily="34" charset="0"/>
                <a:cs typeface="Arial" panose="020B0604020202020204" pitchFamily="34" charset="0"/>
              </a:rPr>
              <a:t>This usually lasts 1 – 7 days, and rarely is fatal.</a:t>
            </a:r>
            <a:endParaRPr lang="en-US" altLang="en-US" sz="2000" dirty="0">
              <a:latin typeface="Arial" panose="020B0604020202020204" pitchFamily="34" charset="0"/>
              <a:cs typeface="Arial" panose="020B0604020202020204" pitchFamily="34" charset="0"/>
            </a:endParaRPr>
          </a:p>
          <a:p>
            <a:endParaRPr lang="en-GB" dirty="0"/>
          </a:p>
        </p:txBody>
      </p:sp>
      <p:pic>
        <p:nvPicPr>
          <p:cNvPr id="4" name="Picture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644917" y="2571092"/>
            <a:ext cx="3058194" cy="1920546"/>
          </a:xfrm>
          <a:prstGeom prst="rect">
            <a:avLst/>
          </a:prstGeom>
        </p:spPr>
      </p:pic>
    </p:spTree>
    <p:extLst>
      <p:ext uri="{BB962C8B-B14F-4D97-AF65-F5344CB8AC3E}">
        <p14:creationId xmlns:p14="http://schemas.microsoft.com/office/powerpoint/2010/main" val="1346206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altLang="en-US" sz="3600" dirty="0">
                <a:latin typeface="Arial" panose="020B0604020202020204" pitchFamily="34" charset="0"/>
                <a:cs typeface="Arial" panose="020B0604020202020204" pitchFamily="34" charset="0"/>
              </a:rPr>
              <a:t>Staphylococcus aureus</a:t>
            </a:r>
            <a:br>
              <a:rPr lang="en-GB" altLang="en-US" sz="3600" dirty="0">
                <a:latin typeface="Arial" panose="020B0604020202020204" pitchFamily="34" charset="0"/>
                <a:cs typeface="Arial" panose="020B0604020202020204" pitchFamily="34" charset="0"/>
              </a:rPr>
            </a:br>
            <a:endParaRPr lang="en-GB" dirty="0"/>
          </a:p>
        </p:txBody>
      </p:sp>
      <p:sp>
        <p:nvSpPr>
          <p:cNvPr id="3" name="Subtitle 2"/>
          <p:cNvSpPr>
            <a:spLocks noGrp="1"/>
          </p:cNvSpPr>
          <p:nvPr>
            <p:ph type="subTitle" idx="1"/>
          </p:nvPr>
        </p:nvSpPr>
        <p:spPr>
          <a:xfrm>
            <a:off x="1169276" y="2571092"/>
            <a:ext cx="8127124" cy="3600000"/>
          </a:xfrm>
        </p:spPr>
        <p:txBody>
          <a:bodyPr/>
          <a:lstStyle/>
          <a:p>
            <a:pPr marL="0" indent="0">
              <a:spcBef>
                <a:spcPct val="0"/>
              </a:spcBef>
              <a:buNone/>
            </a:pPr>
            <a:r>
              <a:rPr lang="en-GB" altLang="en-US" sz="2000" b="1" dirty="0">
                <a:latin typeface="Arial" panose="020B0604020202020204" pitchFamily="34" charset="0"/>
                <a:cs typeface="Arial" panose="020B0604020202020204" pitchFamily="34" charset="0"/>
              </a:rPr>
              <a:t>Sources</a:t>
            </a:r>
          </a:p>
          <a:p>
            <a:pPr>
              <a:spcBef>
                <a:spcPct val="0"/>
              </a:spcBef>
            </a:pPr>
            <a:endParaRPr lang="en-GB" altLang="en-US" sz="2000" dirty="0">
              <a:latin typeface="Arial" panose="020B0604020202020204" pitchFamily="34" charset="0"/>
              <a:cs typeface="Arial" panose="020B0604020202020204" pitchFamily="34" charset="0"/>
            </a:endParaRPr>
          </a:p>
          <a:p>
            <a:pPr marL="0" indent="0">
              <a:spcBef>
                <a:spcPct val="0"/>
              </a:spcBef>
              <a:buNone/>
            </a:pPr>
            <a:r>
              <a:rPr lang="en-GB" altLang="en-US" sz="2000" dirty="0">
                <a:latin typeface="Arial" panose="020B0604020202020204" pitchFamily="34" charset="0"/>
                <a:cs typeface="Arial" panose="020B0604020202020204" pitchFamily="34" charset="0"/>
              </a:rPr>
              <a:t>Humans: nose, mouth and skin.  Untreated milk.</a:t>
            </a:r>
            <a:endParaRPr lang="en-US" altLang="en-US" sz="2000" dirty="0">
              <a:latin typeface="Arial" panose="020B0604020202020204" pitchFamily="34" charset="0"/>
              <a:cs typeface="Arial" panose="020B0604020202020204" pitchFamily="34" charset="0"/>
            </a:endParaRPr>
          </a:p>
          <a:p>
            <a:pPr>
              <a:spcBef>
                <a:spcPct val="0"/>
              </a:spcBef>
            </a:pPr>
            <a:endParaRPr lang="en-GB" altLang="en-US" sz="2000" dirty="0">
              <a:latin typeface="Arial" panose="020B0604020202020204" pitchFamily="34" charset="0"/>
              <a:cs typeface="Arial" panose="020B0604020202020204" pitchFamily="34" charset="0"/>
            </a:endParaRPr>
          </a:p>
          <a:p>
            <a:pPr marL="0" indent="0">
              <a:spcBef>
                <a:spcPct val="0"/>
              </a:spcBef>
              <a:buNone/>
            </a:pPr>
            <a:r>
              <a:rPr lang="en-GB" altLang="en-US" sz="2000" b="1" dirty="0">
                <a:latin typeface="Arial" panose="020B0604020202020204" pitchFamily="34" charset="0"/>
                <a:cs typeface="Arial" panose="020B0604020202020204" pitchFamily="34" charset="0"/>
              </a:rPr>
              <a:t>Signs and symptoms</a:t>
            </a:r>
          </a:p>
          <a:p>
            <a:pPr>
              <a:spcBef>
                <a:spcPct val="0"/>
              </a:spcBef>
            </a:pPr>
            <a:endParaRPr lang="en-GB" altLang="en-US" sz="2000" dirty="0">
              <a:latin typeface="Arial" panose="020B0604020202020204" pitchFamily="34" charset="0"/>
              <a:cs typeface="Arial" panose="020B0604020202020204" pitchFamily="34" charset="0"/>
            </a:endParaRPr>
          </a:p>
          <a:p>
            <a:pPr marL="0" indent="0">
              <a:spcBef>
                <a:spcPct val="0"/>
              </a:spcBef>
              <a:buNone/>
            </a:pPr>
            <a:r>
              <a:rPr lang="en-GB" altLang="en-US" sz="2000" dirty="0" smtClean="0">
                <a:latin typeface="Arial" panose="020B0604020202020204" pitchFamily="34" charset="0"/>
                <a:cs typeface="Arial" panose="020B0604020202020204" pitchFamily="34" charset="0"/>
              </a:rPr>
              <a:t>Onset </a:t>
            </a:r>
            <a:r>
              <a:rPr lang="en-GB" altLang="en-US" sz="2000" dirty="0">
                <a:latin typeface="Arial" panose="020B0604020202020204" pitchFamily="34" charset="0"/>
                <a:cs typeface="Arial" panose="020B0604020202020204" pitchFamily="34" charset="0"/>
              </a:rPr>
              <a:t>1 – 6 hours.  Severe vomiting, abdominal pain, weakness and lower than normal temperature.  </a:t>
            </a:r>
          </a:p>
          <a:p>
            <a:pPr>
              <a:spcBef>
                <a:spcPct val="0"/>
              </a:spcBef>
            </a:pPr>
            <a:endParaRPr lang="en-GB" altLang="en-US" sz="2000" dirty="0">
              <a:latin typeface="Arial" panose="020B0604020202020204" pitchFamily="34" charset="0"/>
              <a:cs typeface="Arial" panose="020B0604020202020204" pitchFamily="34" charset="0"/>
            </a:endParaRPr>
          </a:p>
          <a:p>
            <a:pPr marL="0" indent="0">
              <a:spcBef>
                <a:spcPct val="0"/>
              </a:spcBef>
              <a:buNone/>
            </a:pPr>
            <a:r>
              <a:rPr lang="en-GB" altLang="en-US" sz="2000" dirty="0">
                <a:latin typeface="Arial" panose="020B0604020202020204" pitchFamily="34" charset="0"/>
                <a:cs typeface="Arial" panose="020B0604020202020204" pitchFamily="34" charset="0"/>
              </a:rPr>
              <a:t>This usually lasts 6 – 24 hours</a:t>
            </a:r>
            <a:r>
              <a:rPr lang="en-GB" altLang="en-US" sz="2000" dirty="0"/>
              <a:t>.</a:t>
            </a:r>
          </a:p>
          <a:p>
            <a:pPr marL="0" indent="0">
              <a:buNone/>
            </a:pPr>
            <a:endParaRPr lang="en-GB" dirty="0"/>
          </a:p>
        </p:txBody>
      </p:sp>
      <p:pic>
        <p:nvPicPr>
          <p:cNvPr id="4" name="Picture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922232" y="2283798"/>
            <a:ext cx="2987040" cy="3048000"/>
          </a:xfrm>
          <a:prstGeom prst="rect">
            <a:avLst/>
          </a:prstGeom>
        </p:spPr>
      </p:pic>
    </p:spTree>
    <p:extLst>
      <p:ext uri="{BB962C8B-B14F-4D97-AF65-F5344CB8AC3E}">
        <p14:creationId xmlns:p14="http://schemas.microsoft.com/office/powerpoint/2010/main" val="37033528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ltLang="en-US" sz="3600" dirty="0">
                <a:latin typeface="Arial" panose="020B0604020202020204" pitchFamily="34" charset="0"/>
                <a:cs typeface="Arial" panose="020B0604020202020204" pitchFamily="34" charset="0"/>
              </a:rPr>
              <a:t>Bacillus cereus</a:t>
            </a:r>
            <a:endParaRPr lang="en-GB" dirty="0"/>
          </a:p>
        </p:txBody>
      </p:sp>
      <p:sp>
        <p:nvSpPr>
          <p:cNvPr id="3" name="Subtitle 2"/>
          <p:cNvSpPr>
            <a:spLocks noGrp="1"/>
          </p:cNvSpPr>
          <p:nvPr>
            <p:ph type="subTitle" idx="1"/>
          </p:nvPr>
        </p:nvSpPr>
        <p:spPr>
          <a:xfrm>
            <a:off x="1169276" y="2571092"/>
            <a:ext cx="7390524" cy="3600000"/>
          </a:xfrm>
        </p:spPr>
        <p:txBody>
          <a:bodyPr/>
          <a:lstStyle/>
          <a:p>
            <a:pPr marL="0" indent="0">
              <a:spcBef>
                <a:spcPct val="0"/>
              </a:spcBef>
              <a:buNone/>
            </a:pPr>
            <a:r>
              <a:rPr lang="en-GB" altLang="en-US" sz="2000" b="1" dirty="0">
                <a:latin typeface="Arial" panose="020B0604020202020204" pitchFamily="34" charset="0"/>
                <a:cs typeface="Arial" panose="020B0604020202020204" pitchFamily="34" charset="0"/>
              </a:rPr>
              <a:t>Sources</a:t>
            </a:r>
          </a:p>
          <a:p>
            <a:pPr>
              <a:spcBef>
                <a:spcPct val="0"/>
              </a:spcBef>
            </a:pPr>
            <a:endParaRPr lang="en-GB" altLang="en-US" sz="2000" dirty="0">
              <a:latin typeface="Arial" panose="020B0604020202020204" pitchFamily="34" charset="0"/>
              <a:cs typeface="Arial" panose="020B0604020202020204" pitchFamily="34" charset="0"/>
            </a:endParaRPr>
          </a:p>
          <a:p>
            <a:pPr marL="0" indent="0">
              <a:spcBef>
                <a:spcPct val="0"/>
              </a:spcBef>
              <a:buNone/>
            </a:pPr>
            <a:r>
              <a:rPr lang="en-GB" altLang="en-US" sz="2000" dirty="0">
                <a:latin typeface="Arial" panose="020B0604020202020204" pitchFamily="34" charset="0"/>
                <a:cs typeface="Arial" panose="020B0604020202020204" pitchFamily="34" charset="0"/>
              </a:rPr>
              <a:t>Rice and cereals. Dust, soil and vegetables.</a:t>
            </a:r>
            <a:endParaRPr lang="en-US" altLang="en-US" sz="2000" dirty="0">
              <a:latin typeface="Arial" panose="020B0604020202020204" pitchFamily="34" charset="0"/>
              <a:cs typeface="Arial" panose="020B0604020202020204" pitchFamily="34" charset="0"/>
            </a:endParaRPr>
          </a:p>
          <a:p>
            <a:pPr>
              <a:spcBef>
                <a:spcPct val="0"/>
              </a:spcBef>
            </a:pPr>
            <a:endParaRPr lang="en-GB" altLang="en-US" sz="2000" dirty="0">
              <a:latin typeface="Arial" panose="020B0604020202020204" pitchFamily="34" charset="0"/>
              <a:cs typeface="Arial" panose="020B0604020202020204" pitchFamily="34" charset="0"/>
            </a:endParaRPr>
          </a:p>
          <a:p>
            <a:pPr marL="0" indent="0">
              <a:spcBef>
                <a:spcPct val="0"/>
              </a:spcBef>
              <a:buNone/>
            </a:pPr>
            <a:r>
              <a:rPr lang="en-GB" altLang="en-US" sz="2000" b="1" dirty="0">
                <a:latin typeface="Arial" panose="020B0604020202020204" pitchFamily="34" charset="0"/>
                <a:cs typeface="Arial" panose="020B0604020202020204" pitchFamily="34" charset="0"/>
              </a:rPr>
              <a:t>Signs and symptoms</a:t>
            </a:r>
          </a:p>
          <a:p>
            <a:pPr>
              <a:spcBef>
                <a:spcPct val="0"/>
              </a:spcBef>
            </a:pPr>
            <a:endParaRPr lang="en-GB" altLang="en-US" sz="2000" dirty="0">
              <a:latin typeface="Arial" panose="020B0604020202020204" pitchFamily="34" charset="0"/>
              <a:cs typeface="Arial" panose="020B0604020202020204" pitchFamily="34" charset="0"/>
            </a:endParaRPr>
          </a:p>
          <a:p>
            <a:pPr marL="0" indent="0">
              <a:spcBef>
                <a:spcPct val="0"/>
              </a:spcBef>
              <a:buNone/>
            </a:pPr>
            <a:r>
              <a:rPr lang="en-GB" altLang="en-US" sz="2000" dirty="0">
                <a:latin typeface="Arial" panose="020B0604020202020204" pitchFamily="34" charset="0"/>
                <a:cs typeface="Arial" panose="020B0604020202020204" pitchFamily="34" charset="0"/>
              </a:rPr>
              <a:t>Ranges </a:t>
            </a:r>
            <a:r>
              <a:rPr lang="en-US" altLang="en-US" sz="2000" dirty="0">
                <a:latin typeface="Arial" panose="020B0604020202020204" pitchFamily="34" charset="0"/>
                <a:cs typeface="Arial" panose="020B0604020202020204" pitchFamily="34" charset="0"/>
              </a:rPr>
              <a:t>nausea and vomiting and abdominal cramps and has an incubation period of 1 to 6 hours </a:t>
            </a:r>
            <a:r>
              <a:rPr lang="en-GB" altLang="en-US" sz="2000" dirty="0">
                <a:latin typeface="Arial" panose="020B0604020202020204" pitchFamily="34" charset="0"/>
                <a:cs typeface="Arial" panose="020B0604020202020204" pitchFamily="34" charset="0"/>
              </a:rPr>
              <a:t>. </a:t>
            </a:r>
          </a:p>
          <a:p>
            <a:pPr>
              <a:spcBef>
                <a:spcPct val="0"/>
              </a:spcBef>
            </a:pPr>
            <a:endParaRPr lang="en-GB" altLang="en-US" sz="2000" dirty="0">
              <a:latin typeface="Arial" panose="020B0604020202020204" pitchFamily="34" charset="0"/>
              <a:cs typeface="Arial" panose="020B0604020202020204" pitchFamily="34" charset="0"/>
            </a:endParaRPr>
          </a:p>
          <a:p>
            <a:pPr marL="0" indent="0">
              <a:spcBef>
                <a:spcPct val="0"/>
              </a:spcBef>
              <a:buNone/>
            </a:pPr>
            <a:r>
              <a:rPr lang="en-US" altLang="en-US" sz="2000" dirty="0" smtClean="0">
                <a:latin typeface="Arial" panose="020B0604020202020204" pitchFamily="34" charset="0"/>
                <a:cs typeface="Arial" panose="020B0604020202020204" pitchFamily="34" charset="0"/>
              </a:rPr>
              <a:t>This </a:t>
            </a:r>
            <a:r>
              <a:rPr lang="en-US" altLang="en-US" sz="2000" dirty="0">
                <a:latin typeface="Arial" panose="020B0604020202020204" pitchFamily="34" charset="0"/>
                <a:cs typeface="Arial" panose="020B0604020202020204" pitchFamily="34" charset="0"/>
              </a:rPr>
              <a:t>usually lasts less than 24 hours after onset. </a:t>
            </a:r>
          </a:p>
          <a:p>
            <a:endParaRPr lang="en-GB" dirty="0"/>
          </a:p>
        </p:txBody>
      </p:sp>
      <p:pic>
        <p:nvPicPr>
          <p:cNvPr id="4" name="Picture 4" descr="rice (678 x 496)"/>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9432925" y="2283798"/>
            <a:ext cx="2147888" cy="157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1"/>
          <p:cNvSpPr>
            <a:spLocks/>
          </p:cNvSpPr>
          <p:nvPr/>
        </p:nvSpPr>
        <p:spPr bwMode="auto">
          <a:xfrm>
            <a:off x="9186583" y="4166784"/>
            <a:ext cx="2394230" cy="1930400"/>
          </a:xfrm>
          <a:prstGeom prst="roundRect">
            <a:avLst>
              <a:gd name="adj" fmla="val 9366"/>
            </a:avLst>
          </a:prstGeom>
          <a:solidFill>
            <a:srgbClr val="EF9F3F"/>
          </a:solidFill>
          <a:ln w="25400">
            <a:solidFill>
              <a:srgbClr val="EF9F3F"/>
            </a:solidFill>
            <a:round/>
            <a:headEnd/>
            <a:tailEnd/>
          </a:ln>
        </p:spPr>
        <p:txBody>
          <a:bodyPr lIns="180000" tIns="90000" rIns="180000" bIns="90000"/>
          <a:lstStyle>
            <a:lvl1pPr eaLnBrk="0" hangingPunct="0">
              <a:defRPr>
                <a:solidFill>
                  <a:schemeClr val="tx1"/>
                </a:solidFill>
                <a:latin typeface="Arial" panose="020B0604020202020204" pitchFamily="34" charset="0"/>
                <a:cs typeface="Arial" panose="020B0604020202020204" pitchFamily="34" charset="0"/>
              </a:defRPr>
            </a:lvl1pPr>
            <a:lvl2pPr eaLnBrk="0" hangingPunct="0">
              <a:defRPr>
                <a:solidFill>
                  <a:schemeClr val="tx1"/>
                </a:solidFill>
                <a:latin typeface="Arial" panose="020B0604020202020204" pitchFamily="34" charset="0"/>
                <a:cs typeface="Arial" panose="020B0604020202020204" pitchFamily="34" charset="0"/>
              </a:defRPr>
            </a:lvl2pPr>
            <a:lvl3pPr eaLnBrk="0" hangingPunct="0">
              <a:defRPr>
                <a:solidFill>
                  <a:schemeClr val="tx1"/>
                </a:solidFill>
                <a:latin typeface="Arial" panose="020B0604020202020204" pitchFamily="34" charset="0"/>
                <a:cs typeface="Arial" panose="020B0604020202020204" pitchFamily="34" charset="0"/>
              </a:defRPr>
            </a:lvl3pPr>
            <a:lvl4pPr eaLnBrk="0" hangingPunct="0">
              <a:defRPr>
                <a:solidFill>
                  <a:schemeClr val="tx1"/>
                </a:solidFill>
                <a:latin typeface="Arial" panose="020B0604020202020204" pitchFamily="34" charset="0"/>
                <a:cs typeface="Arial" panose="020B0604020202020204" pitchFamily="34" charset="0"/>
              </a:defRPr>
            </a:lvl4pPr>
            <a:lvl5pPr eaLnBrk="0" hangingPunct="0">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buFont typeface="Arial" panose="020B0604020202020204" pitchFamily="34" charset="0"/>
              <a:buNone/>
            </a:pPr>
            <a:r>
              <a:rPr lang="en-GB" altLang="en-US" dirty="0"/>
              <a:t>Bacillus cereus forms spores and releases toxins which cause illness.</a:t>
            </a:r>
          </a:p>
        </p:txBody>
      </p:sp>
    </p:spTree>
    <p:extLst>
      <p:ext uri="{BB962C8B-B14F-4D97-AF65-F5344CB8AC3E}">
        <p14:creationId xmlns:p14="http://schemas.microsoft.com/office/powerpoint/2010/main" val="3267925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Arial" panose="020B0604020202020204" pitchFamily="34" charset="0"/>
                <a:cs typeface="Arial" panose="020B0604020202020204" pitchFamily="34" charset="0"/>
              </a:rPr>
              <a:t>Food poisoning bacteria – sources, signs and symptoms</a:t>
            </a:r>
            <a:endParaRPr lang="en-GB" dirty="0"/>
          </a:p>
        </p:txBody>
      </p:sp>
      <p:sp>
        <p:nvSpPr>
          <p:cNvPr id="3" name="Subtitle 2"/>
          <p:cNvSpPr>
            <a:spLocks noGrp="1"/>
          </p:cNvSpPr>
          <p:nvPr>
            <p:ph type="subTitle" idx="1"/>
          </p:nvPr>
        </p:nvSpPr>
        <p:spPr/>
        <p:txBody>
          <a:bodyPr/>
          <a:lstStyle/>
          <a:p>
            <a:pPr marL="0" indent="0" algn="ctr">
              <a:buNone/>
            </a:pPr>
            <a:r>
              <a:rPr lang="en-GB" sz="3600" dirty="0" smtClean="0"/>
              <a:t>For further information, go to:</a:t>
            </a:r>
          </a:p>
          <a:p>
            <a:pPr marL="0" indent="0" algn="ctr">
              <a:buNone/>
            </a:pPr>
            <a:r>
              <a:rPr lang="en-GB" sz="3600" dirty="0" smtClean="0"/>
              <a:t>www.foodafactoflife.org.uk</a:t>
            </a:r>
            <a:endParaRPr lang="en-GB" sz="3600" dirty="0"/>
          </a:p>
        </p:txBody>
      </p:sp>
    </p:spTree>
    <p:extLst>
      <p:ext uri="{BB962C8B-B14F-4D97-AF65-F5344CB8AC3E}">
        <p14:creationId xmlns:p14="http://schemas.microsoft.com/office/powerpoint/2010/main" val="2302005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Causes of food poisoning</a:t>
            </a:r>
            <a:endParaRPr lang="en-US" dirty="0"/>
          </a:p>
        </p:txBody>
      </p:sp>
      <p:sp>
        <p:nvSpPr>
          <p:cNvPr id="3" name="Subtitle 2"/>
          <p:cNvSpPr>
            <a:spLocks noGrp="1"/>
          </p:cNvSpPr>
          <p:nvPr>
            <p:ph type="subTitle" idx="1"/>
          </p:nvPr>
        </p:nvSpPr>
        <p:spPr>
          <a:xfrm>
            <a:off x="1169276" y="2571092"/>
            <a:ext cx="7195791" cy="3600000"/>
          </a:xfrm>
        </p:spPr>
        <p:txBody>
          <a:bodyPr/>
          <a:lstStyle/>
          <a:p>
            <a:pPr marL="0" indent="0">
              <a:buNone/>
            </a:pPr>
            <a:r>
              <a:rPr lang="en-US" sz="2000" dirty="0">
                <a:latin typeface="Arial" panose="020B0604020202020204" pitchFamily="34" charset="0"/>
                <a:cs typeface="Arial" panose="020B0604020202020204" pitchFamily="34" charset="0"/>
              </a:rPr>
              <a:t>Food poisoning can be caused by</a:t>
            </a:r>
            <a:r>
              <a:rPr lang="en-US" sz="2000" dirty="0" smtClean="0">
                <a:latin typeface="Arial" panose="020B0604020202020204" pitchFamily="34" charset="0"/>
                <a:cs typeface="Arial" panose="020B0604020202020204" pitchFamily="34" charset="0"/>
              </a:rPr>
              <a:t>:</a:t>
            </a:r>
          </a:p>
          <a:p>
            <a:pPr marL="0" indent="0">
              <a:buNone/>
            </a:pPr>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bacterial contamination, e.g. staphylococcus aureus from a food handler’s dirty hands;</a:t>
            </a:r>
          </a:p>
          <a:p>
            <a:r>
              <a:rPr lang="en-US" sz="2000" dirty="0">
                <a:latin typeface="Arial" panose="020B0604020202020204" pitchFamily="34" charset="0"/>
                <a:cs typeface="Arial" panose="020B0604020202020204" pitchFamily="34" charset="0"/>
              </a:rPr>
              <a:t>physical contamination, e.g. hair, nails or plasters in food;</a:t>
            </a:r>
          </a:p>
          <a:p>
            <a:r>
              <a:rPr lang="en-US" sz="2000" dirty="0">
                <a:latin typeface="Arial" panose="020B0604020202020204" pitchFamily="34" charset="0"/>
                <a:cs typeface="Arial" panose="020B0604020202020204" pitchFamily="34" charset="0"/>
              </a:rPr>
              <a:t>chemical contamination, e.g. cleaning chemicals.</a:t>
            </a:r>
          </a:p>
          <a:p>
            <a:endParaRPr lang="en-US" sz="2000" dirty="0">
              <a:latin typeface="Arial" panose="020B0604020202020204" pitchFamily="34" charset="0"/>
              <a:cs typeface="Arial" panose="020B0604020202020204" pitchFamily="34" charset="0"/>
            </a:endParaRPr>
          </a:p>
          <a:p>
            <a:pPr marL="0" indent="0">
              <a:buNone/>
            </a:pPr>
            <a:r>
              <a:rPr lang="en-US" sz="2000" dirty="0">
                <a:latin typeface="Arial" panose="020B0604020202020204" pitchFamily="34" charset="0"/>
                <a:cs typeface="Arial" panose="020B0604020202020204" pitchFamily="34" charset="0"/>
              </a:rPr>
              <a:t>However, bacterial contamination causes most cases of food poisoning.</a:t>
            </a:r>
          </a:p>
          <a:p>
            <a:pPr marL="0" indent="0">
              <a:buNone/>
            </a:pPr>
            <a:endParaRPr lang="en-US" sz="2000" dirty="0"/>
          </a:p>
        </p:txBody>
      </p:sp>
      <p:pic>
        <p:nvPicPr>
          <p:cNvPr id="4" name="Picture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797159" y="2571092"/>
            <a:ext cx="3048000" cy="2033016"/>
          </a:xfrm>
          <a:prstGeom prst="rect">
            <a:avLst/>
          </a:prstGeom>
        </p:spPr>
      </p:pic>
    </p:spTree>
    <p:extLst>
      <p:ext uri="{BB962C8B-B14F-4D97-AF65-F5344CB8AC3E}">
        <p14:creationId xmlns:p14="http://schemas.microsoft.com/office/powerpoint/2010/main" val="1740713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Sources of food poisoning bacteria</a:t>
            </a:r>
            <a:endParaRPr lang="en-GB" dirty="0"/>
          </a:p>
        </p:txBody>
      </p:sp>
      <p:sp>
        <p:nvSpPr>
          <p:cNvPr id="3" name="Subtitle 2"/>
          <p:cNvSpPr>
            <a:spLocks noGrp="1"/>
          </p:cNvSpPr>
          <p:nvPr>
            <p:ph type="subTitle" idx="1"/>
          </p:nvPr>
        </p:nvSpPr>
        <p:spPr/>
        <p:txBody>
          <a:bodyPr/>
          <a:lstStyle/>
          <a:p>
            <a:pPr marL="0" indent="0">
              <a:buNone/>
            </a:pPr>
            <a:r>
              <a:rPr lang="en-US" sz="2400" dirty="0">
                <a:latin typeface="Arial" panose="020B0604020202020204" pitchFamily="34" charset="0"/>
                <a:cs typeface="Arial" panose="020B0604020202020204" pitchFamily="34" charset="0"/>
              </a:rPr>
              <a:t>Sources of food poisoning bacteria include:</a:t>
            </a:r>
          </a:p>
          <a:p>
            <a:pPr marL="0" indent="0">
              <a:buNone/>
            </a:pPr>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pests such as rats, mice, flies and cockroaches;</a:t>
            </a:r>
          </a:p>
          <a:p>
            <a:r>
              <a:rPr lang="en-US" sz="2400" dirty="0">
                <a:latin typeface="Arial" panose="020B0604020202020204" pitchFamily="34" charset="0"/>
                <a:cs typeface="Arial" panose="020B0604020202020204" pitchFamily="34" charset="0"/>
              </a:rPr>
              <a:t>birds;</a:t>
            </a:r>
          </a:p>
          <a:p>
            <a:r>
              <a:rPr lang="en-US" sz="2400" dirty="0">
                <a:latin typeface="Arial" panose="020B0604020202020204" pitchFamily="34" charset="0"/>
                <a:cs typeface="Arial" panose="020B0604020202020204" pitchFamily="34" charset="0"/>
              </a:rPr>
              <a:t>raw meat, poultry and eggs;</a:t>
            </a:r>
          </a:p>
          <a:p>
            <a:r>
              <a:rPr lang="en-US" sz="2400" dirty="0">
                <a:latin typeface="Arial" panose="020B0604020202020204" pitchFamily="34" charset="0"/>
                <a:cs typeface="Arial" panose="020B0604020202020204" pitchFamily="34" charset="0"/>
              </a:rPr>
              <a:t>shellfish;</a:t>
            </a:r>
          </a:p>
          <a:p>
            <a:r>
              <a:rPr lang="en-US" sz="2400" dirty="0">
                <a:latin typeface="Arial" panose="020B0604020202020204" pitchFamily="34" charset="0"/>
                <a:cs typeface="Arial" panose="020B0604020202020204" pitchFamily="34" charset="0"/>
              </a:rPr>
              <a:t>waste food and dirt;</a:t>
            </a:r>
          </a:p>
          <a:p>
            <a:r>
              <a:rPr lang="en-US" sz="2400" dirty="0">
                <a:latin typeface="Arial" panose="020B0604020202020204" pitchFamily="34" charset="0"/>
                <a:cs typeface="Arial" panose="020B0604020202020204" pitchFamily="34" charset="0"/>
              </a:rPr>
              <a:t>human handlers.</a:t>
            </a:r>
            <a:endParaRPr lang="en-GB" sz="2400" dirty="0">
              <a:latin typeface="Arial" panose="020B0604020202020204" pitchFamily="34" charset="0"/>
              <a:cs typeface="Arial" panose="020B0604020202020204" pitchFamily="34" charset="0"/>
            </a:endParaRPr>
          </a:p>
          <a:p>
            <a:pPr marL="0" indent="0">
              <a:buNone/>
            </a:pPr>
            <a:endParaRPr lang="en-GB" dirty="0"/>
          </a:p>
        </p:txBody>
      </p:sp>
      <p:pic>
        <p:nvPicPr>
          <p:cNvPr id="4" name="Picture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920069" y="2283798"/>
            <a:ext cx="2777386" cy="1991710"/>
          </a:xfrm>
          <a:prstGeom prst="rect">
            <a:avLst/>
          </a:prstGeom>
        </p:spPr>
      </p:pic>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026500" y="4396842"/>
            <a:ext cx="2564524" cy="1652916"/>
          </a:xfrm>
          <a:prstGeom prst="rect">
            <a:avLst/>
          </a:prstGeom>
        </p:spPr>
      </p:pic>
    </p:spTree>
    <p:extLst>
      <p:ext uri="{BB962C8B-B14F-4D97-AF65-F5344CB8AC3E}">
        <p14:creationId xmlns:p14="http://schemas.microsoft.com/office/powerpoint/2010/main" val="2381328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Campylobacter</a:t>
            </a:r>
            <a:endParaRPr lang="en-GB" dirty="0"/>
          </a:p>
        </p:txBody>
      </p:sp>
      <p:sp>
        <p:nvSpPr>
          <p:cNvPr id="3" name="Subtitle 2"/>
          <p:cNvSpPr>
            <a:spLocks noGrp="1"/>
          </p:cNvSpPr>
          <p:nvPr>
            <p:ph type="subTitle" idx="1"/>
          </p:nvPr>
        </p:nvSpPr>
        <p:spPr>
          <a:xfrm>
            <a:off x="1169276" y="2571092"/>
            <a:ext cx="6840191" cy="3600000"/>
          </a:xfrm>
        </p:spPr>
        <p:txBody>
          <a:bodyPr/>
          <a:lstStyle/>
          <a:p>
            <a:pPr marL="0" indent="0">
              <a:buNone/>
            </a:pPr>
            <a:r>
              <a:rPr lang="en-GB" sz="2000" dirty="0">
                <a:latin typeface="Arial" panose="020B0604020202020204" pitchFamily="34" charset="0"/>
                <a:cs typeface="Arial" panose="020B0604020202020204" pitchFamily="34" charset="0"/>
              </a:rPr>
              <a:t>Campylobacter is the most common cause of food poisoning in the UK.  </a:t>
            </a:r>
          </a:p>
          <a:p>
            <a:pPr marL="0" indent="0">
              <a:buNone/>
            </a:pPr>
            <a:endParaRPr lang="en-US" sz="2000" dirty="0">
              <a:latin typeface="Arial" panose="020B0604020202020204" pitchFamily="34" charset="0"/>
              <a:cs typeface="Arial" panose="020B0604020202020204" pitchFamily="34" charset="0"/>
            </a:endParaRPr>
          </a:p>
          <a:p>
            <a:pPr marL="0" indent="0">
              <a:buNone/>
            </a:pPr>
            <a:r>
              <a:rPr lang="en-GB" sz="2000" dirty="0">
                <a:latin typeface="Arial" panose="020B0604020202020204" pitchFamily="34" charset="0"/>
                <a:cs typeface="Arial" panose="020B0604020202020204" pitchFamily="34" charset="0"/>
              </a:rPr>
              <a:t>The Food Standards Agency has been testing chickens for campylobacter since February 2014 and publishing the results as part of a campaign to bring together the whole food chain to tackle the problem.</a:t>
            </a:r>
          </a:p>
          <a:p>
            <a:pPr marL="0" indent="0">
              <a:buNone/>
            </a:pPr>
            <a:endParaRPr lang="en-GB" dirty="0"/>
          </a:p>
        </p:txBody>
      </p:sp>
      <p:pic>
        <p:nvPicPr>
          <p:cNvPr id="4" name="Picture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807669" y="2344172"/>
            <a:ext cx="3048000" cy="2026920"/>
          </a:xfrm>
          <a:prstGeom prst="rect">
            <a:avLst/>
          </a:prstGeom>
        </p:spPr>
      </p:pic>
    </p:spTree>
    <p:extLst>
      <p:ext uri="{BB962C8B-B14F-4D97-AF65-F5344CB8AC3E}">
        <p14:creationId xmlns:p14="http://schemas.microsoft.com/office/powerpoint/2010/main" val="1966211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Food poisoning bacteria - Campylobacter</a:t>
            </a:r>
          </a:p>
        </p:txBody>
      </p:sp>
      <p:sp>
        <p:nvSpPr>
          <p:cNvPr id="3" name="Subtitle 2"/>
          <p:cNvSpPr>
            <a:spLocks noGrp="1"/>
          </p:cNvSpPr>
          <p:nvPr>
            <p:ph type="subTitle" idx="1"/>
          </p:nvPr>
        </p:nvSpPr>
        <p:spPr>
          <a:xfrm>
            <a:off x="1169276" y="2571092"/>
            <a:ext cx="8476748" cy="3600000"/>
          </a:xfrm>
        </p:spPr>
        <p:txBody>
          <a:bodyPr/>
          <a:lstStyle/>
          <a:p>
            <a:pPr marL="0" indent="0">
              <a:spcBef>
                <a:spcPct val="0"/>
              </a:spcBef>
              <a:buNone/>
            </a:pPr>
            <a:r>
              <a:rPr lang="en-GB" altLang="en-US" sz="2000" b="1" dirty="0">
                <a:latin typeface="Arial" panose="020B0604020202020204" pitchFamily="34" charset="0"/>
                <a:cs typeface="Arial" panose="020B0604020202020204" pitchFamily="34" charset="0"/>
              </a:rPr>
              <a:t>Sources</a:t>
            </a:r>
          </a:p>
          <a:p>
            <a:pPr>
              <a:spcBef>
                <a:spcPct val="0"/>
              </a:spcBef>
            </a:pPr>
            <a:endParaRPr lang="en-GB" altLang="en-US" sz="2000" dirty="0">
              <a:latin typeface="Arial" panose="020B0604020202020204" pitchFamily="34" charset="0"/>
              <a:cs typeface="Arial" panose="020B0604020202020204" pitchFamily="34" charset="0"/>
            </a:endParaRPr>
          </a:p>
          <a:p>
            <a:pPr marL="0" indent="0">
              <a:spcBef>
                <a:spcPct val="0"/>
              </a:spcBef>
              <a:buNone/>
            </a:pPr>
            <a:r>
              <a:rPr lang="en-GB" altLang="en-US" sz="2000" dirty="0">
                <a:latin typeface="Arial" panose="020B0604020202020204" pitchFamily="34" charset="0"/>
                <a:cs typeface="Arial" panose="020B0604020202020204" pitchFamily="34" charset="0"/>
              </a:rPr>
              <a:t>Raw and undercooked poultry, unpasteurized milk, contaminated water</a:t>
            </a:r>
            <a:r>
              <a:rPr lang="en-GB" altLang="en-US" sz="2000" b="1" dirty="0">
                <a:latin typeface="Arial" panose="020B0604020202020204" pitchFamily="34" charset="0"/>
                <a:cs typeface="Arial" panose="020B0604020202020204" pitchFamily="34" charset="0"/>
              </a:rPr>
              <a:t>.</a:t>
            </a:r>
          </a:p>
          <a:p>
            <a:pPr>
              <a:spcBef>
                <a:spcPct val="0"/>
              </a:spcBef>
            </a:pPr>
            <a:endParaRPr lang="en-GB" altLang="en-US" sz="2000" dirty="0">
              <a:latin typeface="Arial" panose="020B0604020202020204" pitchFamily="34" charset="0"/>
              <a:cs typeface="Arial" panose="020B0604020202020204" pitchFamily="34" charset="0"/>
            </a:endParaRPr>
          </a:p>
          <a:p>
            <a:pPr marL="0" indent="0">
              <a:spcBef>
                <a:spcPct val="0"/>
              </a:spcBef>
              <a:buNone/>
            </a:pPr>
            <a:r>
              <a:rPr lang="en-GB" altLang="en-US" sz="2000" b="1" dirty="0">
                <a:latin typeface="Arial" panose="020B0604020202020204" pitchFamily="34" charset="0"/>
                <a:cs typeface="Arial" panose="020B0604020202020204" pitchFamily="34" charset="0"/>
              </a:rPr>
              <a:t>Signs and symptoms</a:t>
            </a:r>
          </a:p>
          <a:p>
            <a:pPr>
              <a:spcBef>
                <a:spcPct val="0"/>
              </a:spcBef>
            </a:pPr>
            <a:endParaRPr lang="en-GB" altLang="en-US" sz="2000" dirty="0">
              <a:latin typeface="Arial" panose="020B0604020202020204" pitchFamily="34" charset="0"/>
              <a:cs typeface="Arial" panose="020B0604020202020204" pitchFamily="34" charset="0"/>
            </a:endParaRPr>
          </a:p>
          <a:p>
            <a:pPr marL="0" indent="0">
              <a:spcBef>
                <a:spcPct val="0"/>
              </a:spcBef>
              <a:buNone/>
            </a:pPr>
            <a:r>
              <a:rPr lang="en-GB" altLang="en-US" sz="2000" dirty="0">
                <a:latin typeface="Arial" panose="020B0604020202020204" pitchFamily="34" charset="0"/>
                <a:cs typeface="Arial" panose="020B0604020202020204" pitchFamily="34" charset="0"/>
              </a:rPr>
              <a:t>Onset 2 – 5 days (can be longer).  Fever, headache and dizziness for a few hours, followed by abdominal pain.  </a:t>
            </a:r>
          </a:p>
          <a:p>
            <a:pPr>
              <a:spcBef>
                <a:spcPct val="0"/>
              </a:spcBef>
            </a:pPr>
            <a:endParaRPr lang="en-GB" altLang="en-US" sz="2000" dirty="0">
              <a:latin typeface="Arial" panose="020B0604020202020204" pitchFamily="34" charset="0"/>
              <a:cs typeface="Arial" panose="020B0604020202020204" pitchFamily="34" charset="0"/>
            </a:endParaRPr>
          </a:p>
          <a:p>
            <a:pPr marL="0" indent="0">
              <a:spcBef>
                <a:spcPct val="0"/>
              </a:spcBef>
              <a:buNone/>
            </a:pPr>
            <a:r>
              <a:rPr lang="en-GB" altLang="en-US" sz="2000" dirty="0">
                <a:latin typeface="Arial" panose="020B0604020202020204" pitchFamily="34" charset="0"/>
                <a:cs typeface="Arial" panose="020B0604020202020204" pitchFamily="34" charset="0"/>
              </a:rPr>
              <a:t>This usually lasts 2 – 7 days and can recur over a number of weeks.</a:t>
            </a:r>
            <a:endParaRPr lang="en-US" altLang="en-US" sz="2000" dirty="0">
              <a:latin typeface="Arial" panose="020B0604020202020204" pitchFamily="34" charset="0"/>
              <a:cs typeface="Arial" panose="020B0604020202020204" pitchFamily="34" charset="0"/>
            </a:endParaRPr>
          </a:p>
          <a:p>
            <a:pPr>
              <a:spcBef>
                <a:spcPct val="0"/>
              </a:spcBef>
            </a:pPr>
            <a:endParaRPr lang="en-GB" altLang="en-US" dirty="0">
              <a:latin typeface="Arial" panose="020B0604020202020204" pitchFamily="34" charset="0"/>
              <a:cs typeface="Arial" panose="020B0604020202020204" pitchFamily="34" charset="0"/>
            </a:endParaRPr>
          </a:p>
          <a:p>
            <a:pPr marL="0" indent="0">
              <a:buNone/>
            </a:pPr>
            <a:endParaRPr lang="en-GB" dirty="0"/>
          </a:p>
        </p:txBody>
      </p:sp>
      <p:pic>
        <p:nvPicPr>
          <p:cNvPr id="4" name="Picture 5" descr="Chicken raw (485 x 318)"/>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9889657" y="1767045"/>
            <a:ext cx="2016125"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872766" y="3291092"/>
            <a:ext cx="2033016" cy="3048000"/>
          </a:xfrm>
          <a:prstGeom prst="rect">
            <a:avLst/>
          </a:prstGeom>
        </p:spPr>
      </p:pic>
    </p:spTree>
    <p:extLst>
      <p:ext uri="{BB962C8B-B14F-4D97-AF65-F5344CB8AC3E}">
        <p14:creationId xmlns:p14="http://schemas.microsoft.com/office/powerpoint/2010/main" val="3345493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47543" y="1275358"/>
            <a:ext cx="9720000" cy="720000"/>
          </a:xfrm>
        </p:spPr>
        <p:txBody>
          <a:bodyPr/>
          <a:lstStyle/>
          <a:p>
            <a:r>
              <a:rPr lang="en-GB" dirty="0" smtClean="0"/>
              <a:t>Chicken</a:t>
            </a:r>
            <a:endParaRPr lang="en-GB" dirty="0"/>
          </a:p>
        </p:txBody>
      </p:sp>
      <p:sp>
        <p:nvSpPr>
          <p:cNvPr id="3" name="Subtitle 2"/>
          <p:cNvSpPr>
            <a:spLocks noGrp="1"/>
          </p:cNvSpPr>
          <p:nvPr>
            <p:ph type="subTitle" idx="1"/>
          </p:nvPr>
        </p:nvSpPr>
        <p:spPr>
          <a:xfrm>
            <a:off x="847543" y="2130825"/>
            <a:ext cx="8330324" cy="3600000"/>
          </a:xfrm>
        </p:spPr>
        <p:txBody>
          <a:bodyPr/>
          <a:lstStyle/>
          <a:p>
            <a:pPr marL="0" indent="0">
              <a:buNone/>
            </a:pPr>
            <a:r>
              <a:rPr lang="en-GB" sz="2000" dirty="0">
                <a:latin typeface="Arial" panose="020B0604020202020204" pitchFamily="34" charset="0"/>
                <a:cs typeface="Arial" panose="020B0604020202020204" pitchFamily="34" charset="0"/>
              </a:rPr>
              <a:t>The Food Standards Agency advises that chicken is safe if consumers follow good kitchen practice</a:t>
            </a:r>
            <a:r>
              <a:rPr lang="en-GB" sz="2000" dirty="0" smtClean="0">
                <a:latin typeface="Arial" panose="020B0604020202020204" pitchFamily="34" charset="0"/>
                <a:cs typeface="Arial" panose="020B0604020202020204" pitchFamily="34" charset="0"/>
              </a:rPr>
              <a:t>:</a:t>
            </a:r>
            <a:endParaRPr lang="en-GB" sz="2000" dirty="0">
              <a:latin typeface="Arial" panose="020B0604020202020204" pitchFamily="34" charset="0"/>
              <a:cs typeface="Arial" panose="020B0604020202020204" pitchFamily="34" charset="0"/>
            </a:endParaRPr>
          </a:p>
          <a:p>
            <a:pPr>
              <a:buFont typeface="Arial" panose="020B0604020202020204" pitchFamily="34" charset="0"/>
              <a:buChar char="•"/>
            </a:pPr>
            <a:r>
              <a:rPr lang="en-GB" sz="2000" dirty="0">
                <a:latin typeface="Arial" panose="020B0604020202020204" pitchFamily="34" charset="0"/>
                <a:cs typeface="Arial" panose="020B0604020202020204" pitchFamily="34" charset="0"/>
              </a:rPr>
              <a:t>cover and chill raw chicken - cover raw chicken and store at the bottom of the fridge so juices cannot drip onto other foods and contaminate them with food poisoning bacteria such as campylobacter;</a:t>
            </a:r>
          </a:p>
          <a:p>
            <a:pPr>
              <a:buFont typeface="Arial" panose="020B0604020202020204" pitchFamily="34" charset="0"/>
              <a:buChar char="•"/>
            </a:pPr>
            <a:r>
              <a:rPr lang="en-GB" sz="2000" dirty="0">
                <a:latin typeface="Arial" panose="020B0604020202020204" pitchFamily="34" charset="0"/>
                <a:cs typeface="Arial" panose="020B0604020202020204" pitchFamily="34" charset="0"/>
              </a:rPr>
              <a:t>don’t wash raw chicken – thorough cooking will kill any bacteria present, including campylobacter, while washing chicken can spread germs by splashing;</a:t>
            </a:r>
          </a:p>
          <a:p>
            <a:pPr marL="0" indent="0">
              <a:buNone/>
            </a:pPr>
            <a:endParaRPr lang="en-GB" dirty="0"/>
          </a:p>
          <a:p>
            <a:endParaRPr lang="en-GB" dirty="0"/>
          </a:p>
        </p:txBody>
      </p:sp>
      <p:pic>
        <p:nvPicPr>
          <p:cNvPr id="4" name="Picture 2" descr="Image result for food standards agency"/>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8175812" y="4357159"/>
            <a:ext cx="3772833" cy="15091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7289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47543" y="1275358"/>
            <a:ext cx="9720000" cy="720000"/>
          </a:xfrm>
        </p:spPr>
        <p:txBody>
          <a:bodyPr/>
          <a:lstStyle/>
          <a:p>
            <a:r>
              <a:rPr lang="en-GB" dirty="0" smtClean="0"/>
              <a:t>Chicken</a:t>
            </a:r>
            <a:endParaRPr lang="en-GB" dirty="0"/>
          </a:p>
        </p:txBody>
      </p:sp>
      <p:sp>
        <p:nvSpPr>
          <p:cNvPr id="3" name="Subtitle 2"/>
          <p:cNvSpPr>
            <a:spLocks noGrp="1"/>
          </p:cNvSpPr>
          <p:nvPr>
            <p:ph type="subTitle" idx="1"/>
          </p:nvPr>
        </p:nvSpPr>
        <p:spPr>
          <a:xfrm>
            <a:off x="847543" y="2130825"/>
            <a:ext cx="9720000" cy="3600000"/>
          </a:xfrm>
        </p:spPr>
        <p:txBody>
          <a:bodyPr/>
          <a:lstStyle/>
          <a:p>
            <a:pPr marL="0" indent="0">
              <a:buNone/>
            </a:pPr>
            <a:r>
              <a:rPr lang="en-GB" sz="2000" dirty="0">
                <a:latin typeface="Arial" panose="020B0604020202020204" pitchFamily="34" charset="0"/>
                <a:cs typeface="Arial" panose="020B0604020202020204" pitchFamily="34" charset="0"/>
              </a:rPr>
              <a:t>The Food Standards Agency advises that chicken is safe if consumers follow good kitchen practice</a:t>
            </a:r>
            <a:r>
              <a:rPr lang="en-GB" sz="2000" dirty="0" smtClean="0">
                <a:latin typeface="Arial" panose="020B0604020202020204" pitchFamily="34" charset="0"/>
                <a:cs typeface="Arial" panose="020B0604020202020204" pitchFamily="34" charset="0"/>
              </a:rPr>
              <a:t>:</a:t>
            </a:r>
            <a:endParaRPr lang="en-GB" sz="2000" dirty="0">
              <a:latin typeface="Arial" panose="020B0604020202020204" pitchFamily="34" charset="0"/>
              <a:cs typeface="Arial" panose="020B0604020202020204" pitchFamily="34" charset="0"/>
            </a:endParaRPr>
          </a:p>
          <a:p>
            <a:pPr>
              <a:buFont typeface="Arial" panose="020B0604020202020204" pitchFamily="34" charset="0"/>
              <a:buChar char="•"/>
            </a:pPr>
            <a:r>
              <a:rPr lang="en-GB" sz="2000" dirty="0" smtClean="0">
                <a:latin typeface="Arial" panose="020B0604020202020204" pitchFamily="34" charset="0"/>
                <a:cs typeface="Arial" panose="020B0604020202020204" pitchFamily="34" charset="0"/>
              </a:rPr>
              <a:t>wash </a:t>
            </a:r>
            <a:r>
              <a:rPr lang="en-GB" sz="2000" dirty="0">
                <a:latin typeface="Arial" panose="020B0604020202020204" pitchFamily="34" charset="0"/>
                <a:cs typeface="Arial" panose="020B0604020202020204" pitchFamily="34" charset="0"/>
              </a:rPr>
              <a:t>used utensils - thoroughly wash and clean all utensils, chopping boards and surfaces used to prepare raw chicken;</a:t>
            </a:r>
          </a:p>
          <a:p>
            <a:pPr>
              <a:buFont typeface="Arial" panose="020B0604020202020204" pitchFamily="34" charset="0"/>
              <a:buChar char="•"/>
            </a:pPr>
            <a:r>
              <a:rPr lang="en-GB" sz="2000" dirty="0">
                <a:latin typeface="Arial" panose="020B0604020202020204" pitchFamily="34" charset="0"/>
                <a:cs typeface="Arial" panose="020B0604020202020204" pitchFamily="34" charset="0"/>
              </a:rPr>
              <a:t>wash hands thoroughly with soap and warm water, after handling raw chicken - this helps stop the spread of campylobacter by avoiding cross-contamination;</a:t>
            </a:r>
          </a:p>
          <a:p>
            <a:pPr>
              <a:buFont typeface="Arial" panose="020B0604020202020204" pitchFamily="34" charset="0"/>
              <a:buChar char="•"/>
            </a:pPr>
            <a:r>
              <a:rPr lang="en-GB" sz="2000" dirty="0">
                <a:latin typeface="Arial" panose="020B0604020202020204" pitchFamily="34" charset="0"/>
                <a:cs typeface="Arial" panose="020B0604020202020204" pitchFamily="34" charset="0"/>
              </a:rPr>
              <a:t>cook chicken thoroughly - make sure chicken is steaming hot all the way through before serving. Cut into the thickest part of the meat and check that it is steaming hot with no pink meat and that the juices run clear.</a:t>
            </a:r>
          </a:p>
          <a:p>
            <a:endParaRPr lang="en-GB" dirty="0"/>
          </a:p>
          <a:p>
            <a:endParaRPr lang="en-GB" dirty="0"/>
          </a:p>
        </p:txBody>
      </p:sp>
    </p:spTree>
    <p:extLst>
      <p:ext uri="{BB962C8B-B14F-4D97-AF65-F5344CB8AC3E}">
        <p14:creationId xmlns:p14="http://schemas.microsoft.com/office/powerpoint/2010/main" val="6933843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Other food poisoning bacteria</a:t>
            </a:r>
            <a:endParaRPr lang="en-GB" dirty="0"/>
          </a:p>
        </p:txBody>
      </p:sp>
      <p:sp>
        <p:nvSpPr>
          <p:cNvPr id="3" name="Subtitle 2"/>
          <p:cNvSpPr>
            <a:spLocks noGrp="1"/>
          </p:cNvSpPr>
          <p:nvPr>
            <p:ph type="subTitle" idx="1"/>
          </p:nvPr>
        </p:nvSpPr>
        <p:spPr/>
        <p:txBody>
          <a:bodyPr/>
          <a:lstStyle/>
          <a:p>
            <a:pPr marL="0" indent="0">
              <a:buNone/>
            </a:pPr>
            <a:r>
              <a:rPr lang="en-US" sz="2000" dirty="0">
                <a:latin typeface="Arial" panose="020B0604020202020204" pitchFamily="34" charset="0"/>
                <a:cs typeface="Arial" panose="020B0604020202020204" pitchFamily="34" charset="0"/>
              </a:rPr>
              <a:t>Other bacteria that commonly cause food poisoning include:</a:t>
            </a:r>
          </a:p>
          <a:p>
            <a:endParaRPr lang="en-US" sz="2000" dirty="0">
              <a:latin typeface="Arial" panose="020B0604020202020204" pitchFamily="34" charset="0"/>
              <a:cs typeface="Arial" panose="020B0604020202020204" pitchFamily="34" charset="0"/>
            </a:endParaRPr>
          </a:p>
          <a:p>
            <a:pPr>
              <a:buFont typeface="Arial" panose="020B0604020202020204" pitchFamily="34" charset="0"/>
              <a:buChar char="•"/>
            </a:pPr>
            <a:r>
              <a:rPr lang="en-GB" altLang="en-US" sz="2000" dirty="0">
                <a:latin typeface="Arial" panose="020B0604020202020204" pitchFamily="34" charset="0"/>
                <a:cs typeface="Arial" panose="020B0604020202020204" pitchFamily="34" charset="0"/>
              </a:rPr>
              <a:t>Clostridium botulinum;</a:t>
            </a:r>
            <a:endParaRPr lang="en-US" sz="2000" dirty="0">
              <a:latin typeface="Arial" panose="020B0604020202020204" pitchFamily="34" charset="0"/>
              <a:cs typeface="Arial" panose="020B0604020202020204" pitchFamily="34" charset="0"/>
            </a:endParaRPr>
          </a:p>
          <a:p>
            <a:pPr>
              <a:buFont typeface="Arial" panose="020B0604020202020204" pitchFamily="34" charset="0"/>
              <a:buChar char="•"/>
            </a:pPr>
            <a:r>
              <a:rPr lang="en-GB" altLang="en-US" sz="2000" dirty="0">
                <a:latin typeface="Arial" panose="020B0604020202020204" pitchFamily="34" charset="0"/>
                <a:cs typeface="Arial" panose="020B0604020202020204" pitchFamily="34" charset="0"/>
              </a:rPr>
              <a:t>Clostridium </a:t>
            </a:r>
            <a:r>
              <a:rPr lang="en-GB" altLang="en-US" sz="2000" dirty="0" err="1">
                <a:latin typeface="Arial" panose="020B0604020202020204" pitchFamily="34" charset="0"/>
                <a:cs typeface="Arial" panose="020B0604020202020204" pitchFamily="34" charset="0"/>
              </a:rPr>
              <a:t>perfringens</a:t>
            </a:r>
            <a:r>
              <a:rPr lang="en-GB" altLang="en-US" sz="2000" dirty="0">
                <a:latin typeface="Arial" panose="020B0604020202020204" pitchFamily="34" charset="0"/>
                <a:cs typeface="Arial" panose="020B0604020202020204" pitchFamily="34" charset="0"/>
              </a:rPr>
              <a:t>;</a:t>
            </a:r>
            <a:endParaRPr lang="en-US" sz="2000" dirty="0">
              <a:latin typeface="Arial" panose="020B0604020202020204" pitchFamily="34" charset="0"/>
              <a:cs typeface="Arial" panose="020B0604020202020204" pitchFamily="34" charset="0"/>
            </a:endParaRPr>
          </a:p>
          <a:p>
            <a:pPr>
              <a:buFont typeface="Arial" panose="020B0604020202020204" pitchFamily="34" charset="0"/>
              <a:buChar char="•"/>
            </a:pPr>
            <a:r>
              <a:rPr lang="en-GB" altLang="en-US" sz="2000" dirty="0">
                <a:latin typeface="Arial" panose="020B0604020202020204" pitchFamily="34" charset="0"/>
                <a:cs typeface="Arial" panose="020B0604020202020204" pitchFamily="34" charset="0"/>
              </a:rPr>
              <a:t>E Coli 0157;</a:t>
            </a:r>
          </a:p>
          <a:p>
            <a:pPr>
              <a:buFont typeface="Arial" panose="020B0604020202020204" pitchFamily="34" charset="0"/>
              <a:buChar char="•"/>
            </a:pPr>
            <a:r>
              <a:rPr lang="en-GB" altLang="en-US" sz="2000" dirty="0">
                <a:latin typeface="Arial" panose="020B0604020202020204" pitchFamily="34" charset="0"/>
                <a:cs typeface="Arial" panose="020B0604020202020204" pitchFamily="34" charset="0"/>
              </a:rPr>
              <a:t>Salmonella;</a:t>
            </a:r>
          </a:p>
          <a:p>
            <a:pPr>
              <a:buFont typeface="Arial" panose="020B0604020202020204" pitchFamily="34" charset="0"/>
              <a:buChar char="•"/>
            </a:pPr>
            <a:r>
              <a:rPr lang="en-GB" altLang="en-US" sz="2000" dirty="0">
                <a:latin typeface="Arial" panose="020B0604020202020204" pitchFamily="34" charset="0"/>
                <a:cs typeface="Arial" panose="020B0604020202020204" pitchFamily="34" charset="0"/>
              </a:rPr>
              <a:t>Staphylococcus aureus;</a:t>
            </a:r>
          </a:p>
          <a:p>
            <a:pPr>
              <a:buFont typeface="Arial" panose="020B0604020202020204" pitchFamily="34" charset="0"/>
              <a:buChar char="•"/>
            </a:pPr>
            <a:r>
              <a:rPr lang="en-US" altLang="en-US" sz="2000" dirty="0">
                <a:latin typeface="Arial" panose="020B0604020202020204" pitchFamily="34" charset="0"/>
                <a:cs typeface="Arial" panose="020B0604020202020204" pitchFamily="34" charset="0"/>
              </a:rPr>
              <a:t>Bacillus cereus.</a:t>
            </a:r>
            <a:endParaRPr lang="en-GB" sz="2000" dirty="0">
              <a:latin typeface="Arial" panose="020B0604020202020204" pitchFamily="34" charset="0"/>
              <a:cs typeface="Arial" panose="020B0604020202020204" pitchFamily="34" charset="0"/>
            </a:endParaRPr>
          </a:p>
          <a:p>
            <a:pPr marL="0" indent="0">
              <a:buNone/>
            </a:pPr>
            <a:endParaRPr lang="en-GB" dirty="0"/>
          </a:p>
        </p:txBody>
      </p:sp>
    </p:spTree>
    <p:extLst>
      <p:ext uri="{BB962C8B-B14F-4D97-AF65-F5344CB8AC3E}">
        <p14:creationId xmlns:p14="http://schemas.microsoft.com/office/powerpoint/2010/main" val="29305377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altLang="en-US" sz="3600" dirty="0" smtClean="0">
                <a:latin typeface="Arial" panose="020B0604020202020204" pitchFamily="34" charset="0"/>
                <a:cs typeface="Arial" panose="020B0604020202020204" pitchFamily="34" charset="0"/>
              </a:rPr>
              <a:t>Clostridium </a:t>
            </a:r>
            <a:r>
              <a:rPr lang="en-GB" altLang="en-US" sz="3600" dirty="0">
                <a:latin typeface="Arial" panose="020B0604020202020204" pitchFamily="34" charset="0"/>
                <a:cs typeface="Arial" panose="020B0604020202020204" pitchFamily="34" charset="0"/>
              </a:rPr>
              <a:t>botulinum</a:t>
            </a:r>
            <a:br>
              <a:rPr lang="en-GB" altLang="en-US" sz="3600" dirty="0">
                <a:latin typeface="Arial" panose="020B0604020202020204" pitchFamily="34" charset="0"/>
                <a:cs typeface="Arial" panose="020B0604020202020204" pitchFamily="34" charset="0"/>
              </a:rPr>
            </a:br>
            <a:endParaRPr lang="en-GB" dirty="0"/>
          </a:p>
        </p:txBody>
      </p:sp>
      <p:sp>
        <p:nvSpPr>
          <p:cNvPr id="3" name="Subtitle 2"/>
          <p:cNvSpPr>
            <a:spLocks noGrp="1"/>
          </p:cNvSpPr>
          <p:nvPr>
            <p:ph type="subTitle" idx="1"/>
          </p:nvPr>
        </p:nvSpPr>
        <p:spPr>
          <a:xfrm>
            <a:off x="1169276" y="2571092"/>
            <a:ext cx="8132379" cy="3600000"/>
          </a:xfrm>
        </p:spPr>
        <p:txBody>
          <a:bodyPr/>
          <a:lstStyle/>
          <a:p>
            <a:pPr marL="0" indent="0">
              <a:spcBef>
                <a:spcPct val="0"/>
              </a:spcBef>
              <a:buNone/>
            </a:pPr>
            <a:r>
              <a:rPr lang="en-GB" altLang="en-US" sz="2000" b="1" dirty="0" smtClean="0">
                <a:latin typeface="Arial" panose="020B0604020202020204" pitchFamily="34" charset="0"/>
                <a:cs typeface="Arial" panose="020B0604020202020204" pitchFamily="34" charset="0"/>
              </a:rPr>
              <a:t>Sources</a:t>
            </a:r>
            <a:endParaRPr lang="en-GB" altLang="en-US" sz="2000" b="1" dirty="0">
              <a:latin typeface="Arial" panose="020B0604020202020204" pitchFamily="34" charset="0"/>
              <a:cs typeface="Arial" panose="020B0604020202020204" pitchFamily="34" charset="0"/>
            </a:endParaRPr>
          </a:p>
          <a:p>
            <a:pPr>
              <a:spcBef>
                <a:spcPct val="0"/>
              </a:spcBef>
            </a:pPr>
            <a:endParaRPr lang="en-GB" altLang="en-US" sz="2000" dirty="0">
              <a:latin typeface="Arial" panose="020B0604020202020204" pitchFamily="34" charset="0"/>
              <a:cs typeface="Arial" panose="020B0604020202020204" pitchFamily="34" charset="0"/>
            </a:endParaRPr>
          </a:p>
          <a:p>
            <a:pPr marL="0" indent="0">
              <a:spcBef>
                <a:spcPct val="0"/>
              </a:spcBef>
              <a:buNone/>
            </a:pPr>
            <a:r>
              <a:rPr lang="en-GB" altLang="en-US" sz="2000" dirty="0">
                <a:latin typeface="Arial" panose="020B0604020202020204" pitchFamily="34" charset="0"/>
                <a:cs typeface="Arial" panose="020B0604020202020204" pitchFamily="34" charset="0"/>
              </a:rPr>
              <a:t>Fish and meat. Dust, soil and vegetables. Inadequately processed canned meat, vegetables and fish (faulty canning). </a:t>
            </a:r>
            <a:endParaRPr lang="en-US" altLang="en-US" sz="2000" dirty="0">
              <a:latin typeface="Arial" panose="020B0604020202020204" pitchFamily="34" charset="0"/>
              <a:cs typeface="Arial" panose="020B0604020202020204" pitchFamily="34" charset="0"/>
            </a:endParaRPr>
          </a:p>
          <a:p>
            <a:pPr>
              <a:spcBef>
                <a:spcPct val="0"/>
              </a:spcBef>
            </a:pPr>
            <a:endParaRPr lang="en-GB" altLang="en-US" sz="2000" dirty="0">
              <a:latin typeface="Arial" panose="020B0604020202020204" pitchFamily="34" charset="0"/>
              <a:cs typeface="Arial" panose="020B0604020202020204" pitchFamily="34" charset="0"/>
            </a:endParaRPr>
          </a:p>
          <a:p>
            <a:pPr marL="0" indent="0">
              <a:spcBef>
                <a:spcPct val="0"/>
              </a:spcBef>
              <a:buNone/>
            </a:pPr>
            <a:r>
              <a:rPr lang="en-GB" altLang="en-US" sz="2000" b="1" dirty="0" smtClean="0">
                <a:latin typeface="Arial" panose="020B0604020202020204" pitchFamily="34" charset="0"/>
                <a:cs typeface="Arial" panose="020B0604020202020204" pitchFamily="34" charset="0"/>
              </a:rPr>
              <a:t>Signs </a:t>
            </a:r>
            <a:r>
              <a:rPr lang="en-GB" altLang="en-US" sz="2000" b="1" dirty="0">
                <a:latin typeface="Arial" panose="020B0604020202020204" pitchFamily="34" charset="0"/>
                <a:cs typeface="Arial" panose="020B0604020202020204" pitchFamily="34" charset="0"/>
              </a:rPr>
              <a:t>and </a:t>
            </a:r>
            <a:r>
              <a:rPr lang="en-GB" altLang="en-US" sz="2000" b="1" dirty="0" smtClean="0">
                <a:latin typeface="Arial" panose="020B0604020202020204" pitchFamily="34" charset="0"/>
                <a:cs typeface="Arial" panose="020B0604020202020204" pitchFamily="34" charset="0"/>
              </a:rPr>
              <a:t>symptoms.</a:t>
            </a:r>
            <a:endParaRPr lang="en-GB" altLang="en-US" sz="2000" b="1" dirty="0">
              <a:latin typeface="Arial" panose="020B0604020202020204" pitchFamily="34" charset="0"/>
              <a:cs typeface="Arial" panose="020B0604020202020204" pitchFamily="34" charset="0"/>
            </a:endParaRPr>
          </a:p>
          <a:p>
            <a:pPr>
              <a:spcBef>
                <a:spcPct val="0"/>
              </a:spcBef>
            </a:pPr>
            <a:endParaRPr lang="en-GB" altLang="en-US" sz="2000" dirty="0">
              <a:latin typeface="Arial" panose="020B0604020202020204" pitchFamily="34" charset="0"/>
              <a:cs typeface="Arial" panose="020B0604020202020204" pitchFamily="34" charset="0"/>
            </a:endParaRPr>
          </a:p>
          <a:p>
            <a:pPr marL="0" indent="0">
              <a:spcBef>
                <a:spcPct val="0"/>
              </a:spcBef>
              <a:buNone/>
            </a:pPr>
            <a:r>
              <a:rPr lang="en-GB" altLang="en-US" sz="2000" dirty="0">
                <a:latin typeface="Arial" panose="020B0604020202020204" pitchFamily="34" charset="0"/>
                <a:cs typeface="Arial" panose="020B0604020202020204" pitchFamily="34" charset="0"/>
              </a:rPr>
              <a:t>Onset 12-36 hours.  Voice change, double vision, drooping eyelids, severe constipation.  </a:t>
            </a:r>
          </a:p>
          <a:p>
            <a:pPr>
              <a:spcBef>
                <a:spcPct val="0"/>
              </a:spcBef>
            </a:pPr>
            <a:endParaRPr lang="en-GB" altLang="en-US" sz="2000" dirty="0">
              <a:latin typeface="Arial" panose="020B0604020202020204" pitchFamily="34" charset="0"/>
              <a:cs typeface="Arial" panose="020B0604020202020204" pitchFamily="34" charset="0"/>
            </a:endParaRPr>
          </a:p>
          <a:p>
            <a:pPr marL="0" indent="0">
              <a:spcBef>
                <a:spcPct val="0"/>
              </a:spcBef>
              <a:buNone/>
            </a:pPr>
            <a:r>
              <a:rPr lang="en-GB" altLang="en-US" sz="2000" dirty="0">
                <a:latin typeface="Arial" panose="020B0604020202020204" pitchFamily="34" charset="0"/>
                <a:cs typeface="Arial" panose="020B0604020202020204" pitchFamily="34" charset="0"/>
              </a:rPr>
              <a:t>Death within a week or a slow recovery over months.</a:t>
            </a:r>
            <a:endParaRPr lang="en-US" altLang="en-US" sz="2000" dirty="0">
              <a:latin typeface="Arial" panose="020B0604020202020204" pitchFamily="34" charset="0"/>
              <a:cs typeface="Arial" panose="020B0604020202020204" pitchFamily="34" charset="0"/>
            </a:endParaRPr>
          </a:p>
          <a:p>
            <a:pPr marL="0" indent="0">
              <a:buNone/>
            </a:pPr>
            <a:endParaRPr lang="en-GB" dirty="0"/>
          </a:p>
        </p:txBody>
      </p:sp>
      <p:pic>
        <p:nvPicPr>
          <p:cNvPr id="4" name="Picture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776138" y="1923798"/>
            <a:ext cx="3048000" cy="2036064"/>
          </a:xfrm>
          <a:prstGeom prst="rect">
            <a:avLst/>
          </a:prstGeom>
        </p:spPr>
      </p:pic>
    </p:spTree>
    <p:extLst>
      <p:ext uri="{BB962C8B-B14F-4D97-AF65-F5344CB8AC3E}">
        <p14:creationId xmlns:p14="http://schemas.microsoft.com/office/powerpoint/2010/main" val="1233856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3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234</TotalTime>
  <Words>580</Words>
  <Application>Microsoft Office PowerPoint</Application>
  <PresentationFormat>Custom</PresentationFormat>
  <Paragraphs>114</Paragraphs>
  <Slides>15</Slides>
  <Notes>0</Notes>
  <HiddenSlides>0</HiddenSlides>
  <MMClips>0</MMClips>
  <ScaleCrop>false</ScaleCrop>
  <HeadingPairs>
    <vt:vector size="4" baseType="variant">
      <vt:variant>
        <vt:lpstr>Theme</vt:lpstr>
      </vt:variant>
      <vt:variant>
        <vt:i4>4</vt:i4>
      </vt:variant>
      <vt:variant>
        <vt:lpstr>Slide Titles</vt:lpstr>
      </vt:variant>
      <vt:variant>
        <vt:i4>15</vt:i4>
      </vt:variant>
    </vt:vector>
  </HeadingPairs>
  <TitlesOfParts>
    <vt:vector size="19" baseType="lpstr">
      <vt:lpstr>Office Theme</vt:lpstr>
      <vt:lpstr>Custom Design</vt:lpstr>
      <vt:lpstr>1_Custom Design</vt:lpstr>
      <vt:lpstr>3_Custom Design</vt:lpstr>
      <vt:lpstr>Food poisoning bacteria – sources, signs and symptoms</vt:lpstr>
      <vt:lpstr>Causes of food poisoning</vt:lpstr>
      <vt:lpstr>Sources of food poisoning bacteria</vt:lpstr>
      <vt:lpstr>Campylobacter</vt:lpstr>
      <vt:lpstr>Food poisoning bacteria - Campylobacter</vt:lpstr>
      <vt:lpstr>Chicken</vt:lpstr>
      <vt:lpstr>Chicken</vt:lpstr>
      <vt:lpstr>Other food poisoning bacteria</vt:lpstr>
      <vt:lpstr>Clostridium botulinum </vt:lpstr>
      <vt:lpstr>Clostridium perfringens </vt:lpstr>
      <vt:lpstr>E Coli 0157 </vt:lpstr>
      <vt:lpstr>Salmonella </vt:lpstr>
      <vt:lpstr>Staphylococcus aureus </vt:lpstr>
      <vt:lpstr>Bacillus cereus</vt:lpstr>
      <vt:lpstr>Food poisoning bacteria – sources, signs and symptoms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Glenn Carter</dc:creator>
  <cp:lastModifiedBy>JACQUELINE MCLELLAN</cp:lastModifiedBy>
  <cp:revision>31</cp:revision>
  <dcterms:created xsi:type="dcterms:W3CDTF">2018-10-10T09:22:08Z</dcterms:created>
  <dcterms:modified xsi:type="dcterms:W3CDTF">2020-05-27T11:38:39Z</dcterms:modified>
</cp:coreProperties>
</file>