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2076" y="-5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Favourite foods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Pizza</c:v>
                </c:pt>
                <c:pt idx="1">
                  <c:v>chips</c:v>
                </c:pt>
                <c:pt idx="2">
                  <c:v>ice cream</c:v>
                </c:pt>
                <c:pt idx="3">
                  <c:v>carrots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6</c:v>
                </c:pt>
                <c:pt idx="2">
                  <c:v>8</c:v>
                </c:pt>
                <c:pt idx="3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Jenny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Day 1</c:v>
                </c:pt>
                <c:pt idx="1">
                  <c:v>Day 2</c:v>
                </c:pt>
                <c:pt idx="2">
                  <c:v>Day 3</c:v>
                </c:pt>
                <c:pt idx="3">
                  <c:v>Day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</c:v>
                </c:pt>
                <c:pt idx="1">
                  <c:v>9</c:v>
                </c:pt>
                <c:pt idx="2">
                  <c:v>6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David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Day 1</c:v>
                </c:pt>
                <c:pt idx="1">
                  <c:v>Day 2</c:v>
                </c:pt>
                <c:pt idx="2">
                  <c:v>Day 3</c:v>
                </c:pt>
                <c:pt idx="3">
                  <c:v>Day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7</c:v>
                </c:pt>
                <c:pt idx="1">
                  <c:v>8</c:v>
                </c:pt>
                <c:pt idx="2">
                  <c:v>7</c:v>
                </c:pt>
                <c:pt idx="3">
                  <c:v>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Khaled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Day 1</c:v>
                </c:pt>
                <c:pt idx="1">
                  <c:v>Day 2</c:v>
                </c:pt>
                <c:pt idx="2">
                  <c:v>Day 3</c:v>
                </c:pt>
                <c:pt idx="3">
                  <c:v>Day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6</c:v>
                </c:pt>
                <c:pt idx="1">
                  <c:v>8</c:v>
                </c:pt>
                <c:pt idx="2">
                  <c:v>8</c:v>
                </c:pt>
                <c:pt idx="3">
                  <c:v>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5120384"/>
        <c:axId val="135121920"/>
      </c:lineChart>
      <c:catAx>
        <c:axId val="135120384"/>
        <c:scaling>
          <c:orientation val="minMax"/>
        </c:scaling>
        <c:delete val="0"/>
        <c:axPos val="b"/>
        <c:majorTickMark val="out"/>
        <c:minorTickMark val="none"/>
        <c:tickLblPos val="nextTo"/>
        <c:crossAx val="135121920"/>
        <c:crosses val="autoZero"/>
        <c:auto val="1"/>
        <c:lblAlgn val="ctr"/>
        <c:lblOffset val="100"/>
        <c:noMultiLvlLbl val="0"/>
      </c:catAx>
      <c:valAx>
        <c:axId val="1351219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51203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Jenny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Day 1</c:v>
                </c:pt>
                <c:pt idx="1">
                  <c:v>Day 2</c:v>
                </c:pt>
                <c:pt idx="2">
                  <c:v>Day 3</c:v>
                </c:pt>
                <c:pt idx="3">
                  <c:v>Day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</c:v>
                </c:pt>
                <c:pt idx="1">
                  <c:v>9</c:v>
                </c:pt>
                <c:pt idx="2">
                  <c:v>6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David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Day 1</c:v>
                </c:pt>
                <c:pt idx="1">
                  <c:v>Day 2</c:v>
                </c:pt>
                <c:pt idx="2">
                  <c:v>Day 3</c:v>
                </c:pt>
                <c:pt idx="3">
                  <c:v>Day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7</c:v>
                </c:pt>
                <c:pt idx="1">
                  <c:v>8</c:v>
                </c:pt>
                <c:pt idx="2">
                  <c:v>7</c:v>
                </c:pt>
                <c:pt idx="3">
                  <c:v>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Khaled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Day 1</c:v>
                </c:pt>
                <c:pt idx="1">
                  <c:v>Day 2</c:v>
                </c:pt>
                <c:pt idx="2">
                  <c:v>Day 3</c:v>
                </c:pt>
                <c:pt idx="3">
                  <c:v>Day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6</c:v>
                </c:pt>
                <c:pt idx="1">
                  <c:v>8</c:v>
                </c:pt>
                <c:pt idx="2">
                  <c:v>8</c:v>
                </c:pt>
                <c:pt idx="3">
                  <c:v>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1026688"/>
        <c:axId val="191028224"/>
      </c:lineChart>
      <c:catAx>
        <c:axId val="191026688"/>
        <c:scaling>
          <c:orientation val="minMax"/>
        </c:scaling>
        <c:delete val="0"/>
        <c:axPos val="b"/>
        <c:majorTickMark val="out"/>
        <c:minorTickMark val="none"/>
        <c:tickLblPos val="nextTo"/>
        <c:crossAx val="191028224"/>
        <c:crosses val="autoZero"/>
        <c:auto val="1"/>
        <c:lblAlgn val="ctr"/>
        <c:lblOffset val="100"/>
        <c:noMultiLvlLbl val="0"/>
      </c:catAx>
      <c:valAx>
        <c:axId val="1910282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10266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Men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Friday</c:v>
                </c:pt>
                <c:pt idx="1">
                  <c:v>Saturday</c:v>
                </c:pt>
                <c:pt idx="2">
                  <c:v>Sunday</c:v>
                </c:pt>
                <c:pt idx="3">
                  <c:v>Monday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Women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Friday</c:v>
                </c:pt>
                <c:pt idx="1">
                  <c:v>Saturday</c:v>
                </c:pt>
                <c:pt idx="2">
                  <c:v>Sunday</c:v>
                </c:pt>
                <c:pt idx="3">
                  <c:v>Monday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8</c:v>
                </c:pt>
                <c:pt idx="3">
                  <c:v>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children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Friday</c:v>
                </c:pt>
                <c:pt idx="1">
                  <c:v>Saturday</c:v>
                </c:pt>
                <c:pt idx="2">
                  <c:v>Sunday</c:v>
                </c:pt>
                <c:pt idx="3">
                  <c:v>Monday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6</c:v>
                </c:pt>
                <c:pt idx="2">
                  <c:v>8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2490752"/>
        <c:axId val="132492288"/>
      </c:barChart>
      <c:catAx>
        <c:axId val="132490752"/>
        <c:scaling>
          <c:orientation val="minMax"/>
        </c:scaling>
        <c:delete val="0"/>
        <c:axPos val="b"/>
        <c:majorTickMark val="out"/>
        <c:minorTickMark val="none"/>
        <c:tickLblPos val="nextTo"/>
        <c:crossAx val="132492288"/>
        <c:crosses val="autoZero"/>
        <c:auto val="1"/>
        <c:lblAlgn val="ctr"/>
        <c:lblOffset val="100"/>
        <c:noMultiLvlLbl val="0"/>
      </c:catAx>
      <c:valAx>
        <c:axId val="1324922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24907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Men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Friday</c:v>
                </c:pt>
                <c:pt idx="1">
                  <c:v>Saturday</c:v>
                </c:pt>
                <c:pt idx="2">
                  <c:v>Sunday</c:v>
                </c:pt>
                <c:pt idx="3">
                  <c:v>Monday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Women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Friday</c:v>
                </c:pt>
                <c:pt idx="1">
                  <c:v>Saturday</c:v>
                </c:pt>
                <c:pt idx="2">
                  <c:v>Sunday</c:v>
                </c:pt>
                <c:pt idx="3">
                  <c:v>Monday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8</c:v>
                </c:pt>
                <c:pt idx="3">
                  <c:v>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children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Friday</c:v>
                </c:pt>
                <c:pt idx="1">
                  <c:v>Saturday</c:v>
                </c:pt>
                <c:pt idx="2">
                  <c:v>Sunday</c:v>
                </c:pt>
                <c:pt idx="3">
                  <c:v>Monday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6</c:v>
                </c:pt>
                <c:pt idx="2">
                  <c:v>8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3072384"/>
        <c:axId val="133073920"/>
      </c:barChart>
      <c:catAx>
        <c:axId val="133072384"/>
        <c:scaling>
          <c:orientation val="minMax"/>
        </c:scaling>
        <c:delete val="0"/>
        <c:axPos val="b"/>
        <c:majorTickMark val="out"/>
        <c:minorTickMark val="none"/>
        <c:tickLblPos val="nextTo"/>
        <c:crossAx val="133073920"/>
        <c:crosses val="autoZero"/>
        <c:auto val="1"/>
        <c:lblAlgn val="ctr"/>
        <c:lblOffset val="100"/>
        <c:noMultiLvlLbl val="0"/>
      </c:catAx>
      <c:valAx>
        <c:axId val="1330739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30723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Men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Friday</c:v>
                </c:pt>
                <c:pt idx="1">
                  <c:v>Saturday</c:v>
                </c:pt>
                <c:pt idx="2">
                  <c:v>Sunday</c:v>
                </c:pt>
                <c:pt idx="3">
                  <c:v>Monday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Women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Friday</c:v>
                </c:pt>
                <c:pt idx="1">
                  <c:v>Saturday</c:v>
                </c:pt>
                <c:pt idx="2">
                  <c:v>Sunday</c:v>
                </c:pt>
                <c:pt idx="3">
                  <c:v>Monday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8</c:v>
                </c:pt>
                <c:pt idx="3">
                  <c:v>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children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Friday</c:v>
                </c:pt>
                <c:pt idx="1">
                  <c:v>Saturday</c:v>
                </c:pt>
                <c:pt idx="2">
                  <c:v>Sunday</c:v>
                </c:pt>
                <c:pt idx="3">
                  <c:v>Monday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6</c:v>
                </c:pt>
                <c:pt idx="2">
                  <c:v>8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3674496"/>
        <c:axId val="133676032"/>
      </c:barChart>
      <c:catAx>
        <c:axId val="133674496"/>
        <c:scaling>
          <c:orientation val="minMax"/>
        </c:scaling>
        <c:delete val="0"/>
        <c:axPos val="b"/>
        <c:majorTickMark val="out"/>
        <c:minorTickMark val="none"/>
        <c:tickLblPos val="nextTo"/>
        <c:crossAx val="133676032"/>
        <c:crosses val="autoZero"/>
        <c:auto val="1"/>
        <c:lblAlgn val="ctr"/>
        <c:lblOffset val="100"/>
        <c:noMultiLvlLbl val="0"/>
      </c:catAx>
      <c:valAx>
        <c:axId val="1336760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36744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Men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Friday</c:v>
                </c:pt>
                <c:pt idx="1">
                  <c:v>Saturday</c:v>
                </c:pt>
                <c:pt idx="2">
                  <c:v>Sunday</c:v>
                </c:pt>
                <c:pt idx="3">
                  <c:v>Monday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Women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Friday</c:v>
                </c:pt>
                <c:pt idx="1">
                  <c:v>Saturday</c:v>
                </c:pt>
                <c:pt idx="2">
                  <c:v>Sunday</c:v>
                </c:pt>
                <c:pt idx="3">
                  <c:v>Monday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8</c:v>
                </c:pt>
                <c:pt idx="3">
                  <c:v>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children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Friday</c:v>
                </c:pt>
                <c:pt idx="1">
                  <c:v>Saturday</c:v>
                </c:pt>
                <c:pt idx="2">
                  <c:v>Sunday</c:v>
                </c:pt>
                <c:pt idx="3">
                  <c:v>Monday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6</c:v>
                </c:pt>
                <c:pt idx="2">
                  <c:v>8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3699072"/>
        <c:axId val="133700608"/>
      </c:barChart>
      <c:catAx>
        <c:axId val="133699072"/>
        <c:scaling>
          <c:orientation val="minMax"/>
        </c:scaling>
        <c:delete val="0"/>
        <c:axPos val="b"/>
        <c:majorTickMark val="out"/>
        <c:minorTickMark val="none"/>
        <c:tickLblPos val="nextTo"/>
        <c:crossAx val="133700608"/>
        <c:crosses val="autoZero"/>
        <c:auto val="1"/>
        <c:lblAlgn val="ctr"/>
        <c:lblOffset val="100"/>
        <c:noMultiLvlLbl val="0"/>
      </c:catAx>
      <c:valAx>
        <c:axId val="1337006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36990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Men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Friday</c:v>
                </c:pt>
                <c:pt idx="1">
                  <c:v>Saturday</c:v>
                </c:pt>
                <c:pt idx="2">
                  <c:v>Sunday</c:v>
                </c:pt>
                <c:pt idx="3">
                  <c:v>Monday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Women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Friday</c:v>
                </c:pt>
                <c:pt idx="1">
                  <c:v>Saturday</c:v>
                </c:pt>
                <c:pt idx="2">
                  <c:v>Sunday</c:v>
                </c:pt>
                <c:pt idx="3">
                  <c:v>Monday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8</c:v>
                </c:pt>
                <c:pt idx="3">
                  <c:v>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children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Friday</c:v>
                </c:pt>
                <c:pt idx="1">
                  <c:v>Saturday</c:v>
                </c:pt>
                <c:pt idx="2">
                  <c:v>Sunday</c:v>
                </c:pt>
                <c:pt idx="3">
                  <c:v>Monday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6</c:v>
                </c:pt>
                <c:pt idx="2">
                  <c:v>8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3731840"/>
        <c:axId val="133733376"/>
      </c:barChart>
      <c:catAx>
        <c:axId val="133731840"/>
        <c:scaling>
          <c:orientation val="minMax"/>
        </c:scaling>
        <c:delete val="0"/>
        <c:axPos val="b"/>
        <c:majorTickMark val="out"/>
        <c:minorTickMark val="none"/>
        <c:tickLblPos val="nextTo"/>
        <c:crossAx val="133733376"/>
        <c:crosses val="autoZero"/>
        <c:auto val="1"/>
        <c:lblAlgn val="ctr"/>
        <c:lblOffset val="100"/>
        <c:noMultiLvlLbl val="0"/>
      </c:catAx>
      <c:valAx>
        <c:axId val="1337333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37318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Jenny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Day 1</c:v>
                </c:pt>
                <c:pt idx="1">
                  <c:v>Day 2</c:v>
                </c:pt>
                <c:pt idx="2">
                  <c:v>Day 3</c:v>
                </c:pt>
                <c:pt idx="3">
                  <c:v>Day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</c:v>
                </c:pt>
                <c:pt idx="1">
                  <c:v>9</c:v>
                </c:pt>
                <c:pt idx="2">
                  <c:v>6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David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Day 1</c:v>
                </c:pt>
                <c:pt idx="1">
                  <c:v>Day 2</c:v>
                </c:pt>
                <c:pt idx="2">
                  <c:v>Day 3</c:v>
                </c:pt>
                <c:pt idx="3">
                  <c:v>Day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7</c:v>
                </c:pt>
                <c:pt idx="1">
                  <c:v>8</c:v>
                </c:pt>
                <c:pt idx="2">
                  <c:v>7</c:v>
                </c:pt>
                <c:pt idx="3">
                  <c:v>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Khaled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Day 1</c:v>
                </c:pt>
                <c:pt idx="1">
                  <c:v>Day 2</c:v>
                </c:pt>
                <c:pt idx="2">
                  <c:v>Day 3</c:v>
                </c:pt>
                <c:pt idx="3">
                  <c:v>Day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6</c:v>
                </c:pt>
                <c:pt idx="1">
                  <c:v>8</c:v>
                </c:pt>
                <c:pt idx="2">
                  <c:v>8</c:v>
                </c:pt>
                <c:pt idx="3">
                  <c:v>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4268416"/>
        <c:axId val="134269952"/>
      </c:lineChart>
      <c:catAx>
        <c:axId val="134268416"/>
        <c:scaling>
          <c:orientation val="minMax"/>
        </c:scaling>
        <c:delete val="0"/>
        <c:axPos val="b"/>
        <c:majorTickMark val="out"/>
        <c:minorTickMark val="none"/>
        <c:tickLblPos val="nextTo"/>
        <c:crossAx val="134269952"/>
        <c:crosses val="autoZero"/>
        <c:auto val="1"/>
        <c:lblAlgn val="ctr"/>
        <c:lblOffset val="100"/>
        <c:noMultiLvlLbl val="0"/>
      </c:catAx>
      <c:valAx>
        <c:axId val="1342699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426841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Jenny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Day 1</c:v>
                </c:pt>
                <c:pt idx="1">
                  <c:v>Day 2</c:v>
                </c:pt>
                <c:pt idx="2">
                  <c:v>Day 3</c:v>
                </c:pt>
                <c:pt idx="3">
                  <c:v>Day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</c:v>
                </c:pt>
                <c:pt idx="1">
                  <c:v>9</c:v>
                </c:pt>
                <c:pt idx="2">
                  <c:v>6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David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Day 1</c:v>
                </c:pt>
                <c:pt idx="1">
                  <c:v>Day 2</c:v>
                </c:pt>
                <c:pt idx="2">
                  <c:v>Day 3</c:v>
                </c:pt>
                <c:pt idx="3">
                  <c:v>Day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7</c:v>
                </c:pt>
                <c:pt idx="1">
                  <c:v>8</c:v>
                </c:pt>
                <c:pt idx="2">
                  <c:v>7</c:v>
                </c:pt>
                <c:pt idx="3">
                  <c:v>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Khaled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Day 1</c:v>
                </c:pt>
                <c:pt idx="1">
                  <c:v>Day 2</c:v>
                </c:pt>
                <c:pt idx="2">
                  <c:v>Day 3</c:v>
                </c:pt>
                <c:pt idx="3">
                  <c:v>Day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6</c:v>
                </c:pt>
                <c:pt idx="1">
                  <c:v>8</c:v>
                </c:pt>
                <c:pt idx="2">
                  <c:v>8</c:v>
                </c:pt>
                <c:pt idx="3">
                  <c:v>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4284800"/>
        <c:axId val="134286336"/>
      </c:lineChart>
      <c:catAx>
        <c:axId val="134284800"/>
        <c:scaling>
          <c:orientation val="minMax"/>
        </c:scaling>
        <c:delete val="0"/>
        <c:axPos val="b"/>
        <c:majorTickMark val="out"/>
        <c:minorTickMark val="none"/>
        <c:tickLblPos val="nextTo"/>
        <c:crossAx val="134286336"/>
        <c:crosses val="autoZero"/>
        <c:auto val="1"/>
        <c:lblAlgn val="ctr"/>
        <c:lblOffset val="100"/>
        <c:noMultiLvlLbl val="0"/>
      </c:catAx>
      <c:valAx>
        <c:axId val="1342863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428480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Jenny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Day 1</c:v>
                </c:pt>
                <c:pt idx="1">
                  <c:v>Day 2</c:v>
                </c:pt>
                <c:pt idx="2">
                  <c:v>Day 3</c:v>
                </c:pt>
                <c:pt idx="3">
                  <c:v>Day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</c:v>
                </c:pt>
                <c:pt idx="1">
                  <c:v>9</c:v>
                </c:pt>
                <c:pt idx="2">
                  <c:v>6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David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Day 1</c:v>
                </c:pt>
                <c:pt idx="1">
                  <c:v>Day 2</c:v>
                </c:pt>
                <c:pt idx="2">
                  <c:v>Day 3</c:v>
                </c:pt>
                <c:pt idx="3">
                  <c:v>Day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7</c:v>
                </c:pt>
                <c:pt idx="1">
                  <c:v>8</c:v>
                </c:pt>
                <c:pt idx="2">
                  <c:v>7</c:v>
                </c:pt>
                <c:pt idx="3">
                  <c:v>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Khaled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Day 1</c:v>
                </c:pt>
                <c:pt idx="1">
                  <c:v>Day 2</c:v>
                </c:pt>
                <c:pt idx="2">
                  <c:v>Day 3</c:v>
                </c:pt>
                <c:pt idx="3">
                  <c:v>Day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6</c:v>
                </c:pt>
                <c:pt idx="1">
                  <c:v>8</c:v>
                </c:pt>
                <c:pt idx="2">
                  <c:v>8</c:v>
                </c:pt>
                <c:pt idx="3">
                  <c:v>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4321664"/>
        <c:axId val="134323200"/>
      </c:lineChart>
      <c:catAx>
        <c:axId val="134321664"/>
        <c:scaling>
          <c:orientation val="minMax"/>
        </c:scaling>
        <c:delete val="0"/>
        <c:axPos val="b"/>
        <c:majorTickMark val="out"/>
        <c:minorTickMark val="none"/>
        <c:tickLblPos val="nextTo"/>
        <c:crossAx val="134323200"/>
        <c:crosses val="autoZero"/>
        <c:auto val="1"/>
        <c:lblAlgn val="ctr"/>
        <c:lblOffset val="100"/>
        <c:noMultiLvlLbl val="0"/>
      </c:catAx>
      <c:valAx>
        <c:axId val="1343232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432166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108F-0DC4-445B-950C-6C49204B1DC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B87D-EF44-4D73-B9DC-89F8823E7B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05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108F-0DC4-445B-950C-6C49204B1DC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B87D-EF44-4D73-B9DC-89F8823E7B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813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108F-0DC4-445B-950C-6C49204B1DC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B87D-EF44-4D73-B9DC-89F8823E7B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13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108F-0DC4-445B-950C-6C49204B1DC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B87D-EF44-4D73-B9DC-89F8823E7B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827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108F-0DC4-445B-950C-6C49204B1DC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B87D-EF44-4D73-B9DC-89F8823E7B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063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108F-0DC4-445B-950C-6C49204B1DC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B87D-EF44-4D73-B9DC-89F8823E7B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106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108F-0DC4-445B-950C-6C49204B1DC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B87D-EF44-4D73-B9DC-89F8823E7B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928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108F-0DC4-445B-950C-6C49204B1DC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B87D-EF44-4D73-B9DC-89F8823E7B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6473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108F-0DC4-445B-950C-6C49204B1DC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B87D-EF44-4D73-B9DC-89F8823E7B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725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108F-0DC4-445B-950C-6C49204B1DC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B87D-EF44-4D73-B9DC-89F8823E7B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120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2108F-0DC4-445B-950C-6C49204B1DC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2B87D-EF44-4D73-B9DC-89F8823E7B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119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2108F-0DC4-445B-950C-6C49204B1DC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2B87D-EF44-4D73-B9DC-89F8823E7B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380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transum.org/Software/SW/Starter_of_the_day/starter_June16.ASP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ansum.org/Software/SW/Starter_of_the_day/starter_June10.ASP" TargetMode="External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260648"/>
            <a:ext cx="7772400" cy="1470025"/>
          </a:xfrm>
        </p:spPr>
        <p:txBody>
          <a:bodyPr/>
          <a:lstStyle/>
          <a:p>
            <a:r>
              <a:rPr lang="en-GB" u="sng" dirty="0" smtClean="0"/>
              <a:t>Solve </a:t>
            </a:r>
            <a:r>
              <a:rPr lang="en-GB" u="sng" dirty="0" smtClean="0"/>
              <a:t>data handling problems. 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2564904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Today you we will remind ourselves of the steps needed to answer data handling problems correctly and then you will have a go at solving </a:t>
            </a:r>
            <a:r>
              <a:rPr lang="en-GB" dirty="0" smtClean="0">
                <a:solidFill>
                  <a:srgbClr val="7030A0"/>
                </a:solidFill>
              </a:rPr>
              <a:t>some </a:t>
            </a:r>
            <a:r>
              <a:rPr lang="en-GB" dirty="0" smtClean="0">
                <a:solidFill>
                  <a:srgbClr val="7030A0"/>
                </a:solidFill>
              </a:rPr>
              <a:t>questions yourselves. </a:t>
            </a:r>
            <a:endParaRPr lang="en-GB" dirty="0">
              <a:solidFill>
                <a:srgbClr val="7030A0"/>
              </a:solidFill>
            </a:endParaRPr>
          </a:p>
        </p:txBody>
      </p:sp>
      <p:pic>
        <p:nvPicPr>
          <p:cNvPr id="2050" name="Picture 2" descr="C:\Users\Cheryl\AppData\Local\Microsoft\Windows\Temporary Internet Files\Content.IE5\3YBPUDPL\MC900436911[1]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5477" y="4509120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806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260649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en-GB" sz="3200" u="sng" dirty="0" smtClean="0"/>
              <a:t>WALT: Solve data handling problems. </a:t>
            </a:r>
            <a:endParaRPr lang="en-GB" sz="3200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5105400"/>
            <a:ext cx="6400800" cy="175260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What comments can you make about it? </a:t>
            </a:r>
            <a:endParaRPr lang="en-GB" dirty="0">
              <a:solidFill>
                <a:srgbClr val="7030A0"/>
              </a:solidFill>
            </a:endParaRPr>
          </a:p>
        </p:txBody>
      </p:sp>
      <p:pic>
        <p:nvPicPr>
          <p:cNvPr id="1026" name="Picture 2" descr="C:\Users\Cheryl\AppData\Local\Microsoft\Windows\Temporary Internet Files\Content.IE5\BY09O3OX\MC90032451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589239"/>
            <a:ext cx="869084" cy="1053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850037344"/>
              </p:ext>
            </p:extLst>
          </p:nvPr>
        </p:nvGraphicFramePr>
        <p:xfrm>
          <a:off x="1241732" y="908720"/>
          <a:ext cx="708044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1495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260649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en-GB" sz="3200" u="sng" dirty="0" smtClean="0"/>
              <a:t>WALT: Solve data handling problems. </a:t>
            </a:r>
            <a:endParaRPr lang="en-GB" sz="3200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5105400"/>
            <a:ext cx="6400800" cy="175260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Who made the most improvement? </a:t>
            </a:r>
          </a:p>
        </p:txBody>
      </p:sp>
      <p:pic>
        <p:nvPicPr>
          <p:cNvPr id="1026" name="Picture 2" descr="C:\Users\Cheryl\AppData\Local\Microsoft\Windows\Temporary Internet Files\Content.IE5\BY09O3OX\MC90032451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589239"/>
            <a:ext cx="869084" cy="1053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631886725"/>
              </p:ext>
            </p:extLst>
          </p:nvPr>
        </p:nvGraphicFramePr>
        <p:xfrm>
          <a:off x="1241732" y="908720"/>
          <a:ext cx="708044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1015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260649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en-GB" sz="3200" u="sng" dirty="0" smtClean="0"/>
              <a:t>WALT: Solve data handling problems. </a:t>
            </a:r>
            <a:endParaRPr lang="en-GB" sz="3200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5105400"/>
            <a:ext cx="6400800" cy="175260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Who performed best over the 4 days? </a:t>
            </a:r>
          </a:p>
        </p:txBody>
      </p:sp>
      <p:pic>
        <p:nvPicPr>
          <p:cNvPr id="1026" name="Picture 2" descr="C:\Users\Cheryl\AppData\Local\Microsoft\Windows\Temporary Internet Files\Content.IE5\BY09O3OX\MC90032451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589239"/>
            <a:ext cx="869084" cy="1053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25802982"/>
              </p:ext>
            </p:extLst>
          </p:nvPr>
        </p:nvGraphicFramePr>
        <p:xfrm>
          <a:off x="1241732" y="908720"/>
          <a:ext cx="708044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0563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260649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en-GB" sz="3200" u="sng" dirty="0" smtClean="0"/>
              <a:t>WALT: Solve data handling problems. </a:t>
            </a:r>
            <a:endParaRPr lang="en-GB" sz="3200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5105400"/>
            <a:ext cx="6400800" cy="175260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Why has the teacher used this sort of graph to chart their progress? </a:t>
            </a:r>
          </a:p>
        </p:txBody>
      </p:sp>
      <p:pic>
        <p:nvPicPr>
          <p:cNvPr id="1026" name="Picture 2" descr="C:\Users\Cheryl\AppData\Local\Microsoft\Windows\Temporary Internet Files\Content.IE5\BY09O3OX\MC90032451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589239"/>
            <a:ext cx="869084" cy="1053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4179190803"/>
              </p:ext>
            </p:extLst>
          </p:nvPr>
        </p:nvGraphicFramePr>
        <p:xfrm>
          <a:off x="1241732" y="908720"/>
          <a:ext cx="708044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0003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260649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en-GB" sz="3200" u="sng" dirty="0" smtClean="0"/>
              <a:t>WALT: Solve data handling problems. </a:t>
            </a:r>
            <a:endParaRPr lang="en-GB" sz="3200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484784"/>
            <a:ext cx="7635342" cy="1752600"/>
          </a:xfrm>
        </p:spPr>
        <p:txBody>
          <a:bodyPr>
            <a:noAutofit/>
          </a:bodyPr>
          <a:lstStyle/>
          <a:p>
            <a:pPr algn="l"/>
            <a:r>
              <a:rPr lang="en-GB" dirty="0" smtClean="0">
                <a:solidFill>
                  <a:srgbClr val="002060"/>
                </a:solidFill>
              </a:rPr>
              <a:t>Have a go at answering the data handling problems.</a:t>
            </a:r>
          </a:p>
          <a:p>
            <a:pPr algn="l"/>
            <a:endParaRPr lang="en-GB" dirty="0">
              <a:solidFill>
                <a:srgbClr val="002060"/>
              </a:solidFill>
            </a:endParaRPr>
          </a:p>
          <a:p>
            <a:pPr algn="l"/>
            <a:r>
              <a:rPr lang="en-GB" dirty="0" smtClean="0">
                <a:solidFill>
                  <a:srgbClr val="002060"/>
                </a:solidFill>
              </a:rPr>
              <a:t>Try to answer them on your own then </a:t>
            </a:r>
            <a:r>
              <a:rPr lang="en-GB" dirty="0" smtClean="0">
                <a:solidFill>
                  <a:srgbClr val="002060"/>
                </a:solidFill>
              </a:rPr>
              <a:t>send </a:t>
            </a:r>
            <a:r>
              <a:rPr lang="en-GB" dirty="0" smtClean="0">
                <a:solidFill>
                  <a:srgbClr val="002060"/>
                </a:solidFill>
              </a:rPr>
              <a:t>your answers </a:t>
            </a:r>
            <a:r>
              <a:rPr lang="en-GB" dirty="0" smtClean="0">
                <a:solidFill>
                  <a:srgbClr val="002060"/>
                </a:solidFill>
              </a:rPr>
              <a:t>to me or get someone at home to </a:t>
            </a:r>
            <a:r>
              <a:rPr lang="en-GB" smtClean="0">
                <a:solidFill>
                  <a:srgbClr val="002060"/>
                </a:solidFill>
              </a:rPr>
              <a:t>check them. </a:t>
            </a:r>
            <a:endParaRPr lang="en-GB" dirty="0" smtClean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Cheryl\AppData\Local\Microsoft\Windows\Temporary Internet Files\Content.IE5\BY09O3OX\MC90032451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589239"/>
            <a:ext cx="869084" cy="1053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496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260649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en-GB" sz="3200" u="sng" dirty="0" smtClean="0"/>
              <a:t>WALT: Solve data handling problems. </a:t>
            </a:r>
            <a:endParaRPr lang="en-GB" sz="3200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484784"/>
            <a:ext cx="7635342" cy="1752600"/>
          </a:xfrm>
        </p:spPr>
        <p:txBody>
          <a:bodyPr>
            <a:noAutofit/>
          </a:bodyPr>
          <a:lstStyle/>
          <a:p>
            <a:pPr algn="l"/>
            <a:r>
              <a:rPr lang="en-GB" dirty="0" smtClean="0">
                <a:solidFill>
                  <a:srgbClr val="002060"/>
                </a:solidFill>
              </a:rPr>
              <a:t>How do you feel now? What questions did you find difficult? </a:t>
            </a:r>
          </a:p>
          <a:p>
            <a:pPr algn="l"/>
            <a:endParaRPr lang="en-GB" dirty="0">
              <a:solidFill>
                <a:srgbClr val="002060"/>
              </a:solidFill>
            </a:endParaRPr>
          </a:p>
          <a:p>
            <a:pPr algn="l"/>
            <a:r>
              <a:rPr lang="en-GB" dirty="0" smtClean="0">
                <a:solidFill>
                  <a:srgbClr val="002060"/>
                </a:solidFill>
              </a:rPr>
              <a:t>Can we help each other with anything? </a:t>
            </a:r>
          </a:p>
        </p:txBody>
      </p:sp>
      <p:pic>
        <p:nvPicPr>
          <p:cNvPr id="1026" name="Picture 2" descr="C:\Users\Cheryl\AppData\Local\Microsoft\Windows\Temporary Internet Files\Content.IE5\BY09O3OX\MC90032451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589239"/>
            <a:ext cx="869084" cy="1053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Cheryl\AppData\Local\Microsoft\Windows\Temporary Internet Files\Content.IE5\BY09O3OX\MC900439592[1]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983569"/>
            <a:ext cx="2333955" cy="2846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661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260648"/>
            <a:ext cx="7772400" cy="1470025"/>
          </a:xfrm>
        </p:spPr>
        <p:txBody>
          <a:bodyPr/>
          <a:lstStyle/>
          <a:p>
            <a:r>
              <a:rPr lang="en-GB" u="sng" dirty="0" smtClean="0"/>
              <a:t>WALT: Solve data handling problems. 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2060848"/>
            <a:ext cx="6400800" cy="175260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What do you need when attempting these types of problems? </a:t>
            </a:r>
            <a:endParaRPr lang="en-GB" dirty="0">
              <a:solidFill>
                <a:srgbClr val="7030A0"/>
              </a:solidFill>
            </a:endParaRPr>
          </a:p>
        </p:txBody>
      </p:sp>
      <p:pic>
        <p:nvPicPr>
          <p:cNvPr id="1026" name="Picture 2" descr="C:\Users\Cheryl\AppData\Local\Microsoft\Windows\Temporary Internet Files\Content.IE5\BY09O3OX\MC90032451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717032"/>
            <a:ext cx="2413725" cy="2925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1093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260648"/>
            <a:ext cx="7772400" cy="1470025"/>
          </a:xfrm>
        </p:spPr>
        <p:txBody>
          <a:bodyPr/>
          <a:lstStyle/>
          <a:p>
            <a:r>
              <a:rPr lang="en-GB" u="sng" dirty="0" smtClean="0"/>
              <a:t>WALT: Solve data handling problems. 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5589239"/>
            <a:ext cx="6400800" cy="175260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Which food is most popular? </a:t>
            </a:r>
            <a:endParaRPr lang="en-GB" dirty="0">
              <a:solidFill>
                <a:srgbClr val="7030A0"/>
              </a:solidFill>
            </a:endParaRPr>
          </a:p>
        </p:txBody>
      </p:sp>
      <p:pic>
        <p:nvPicPr>
          <p:cNvPr id="1026" name="Picture 2" descr="C:\Users\Cheryl\AppData\Local\Microsoft\Windows\Temporary Internet Files\Content.IE5\BY09O3OX\MC90032451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589239"/>
            <a:ext cx="869084" cy="1053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322797372"/>
              </p:ext>
            </p:extLst>
          </p:nvPr>
        </p:nvGraphicFramePr>
        <p:xfrm>
          <a:off x="2123728" y="1988840"/>
          <a:ext cx="4848200" cy="3184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8854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260648"/>
            <a:ext cx="7772400" cy="1470025"/>
          </a:xfrm>
        </p:spPr>
        <p:txBody>
          <a:bodyPr/>
          <a:lstStyle/>
          <a:p>
            <a:r>
              <a:rPr lang="en-GB" u="sng" dirty="0" smtClean="0"/>
              <a:t>WALT: Solve data handling problems. 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5589239"/>
            <a:ext cx="6400800" cy="175260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What might this chart show? </a:t>
            </a:r>
            <a:endParaRPr lang="en-GB" dirty="0">
              <a:solidFill>
                <a:srgbClr val="7030A0"/>
              </a:solidFill>
            </a:endParaRPr>
          </a:p>
        </p:txBody>
      </p:sp>
      <p:pic>
        <p:nvPicPr>
          <p:cNvPr id="1026" name="Picture 2" descr="C:\Users\Cheryl\AppData\Local\Microsoft\Windows\Temporary Internet Files\Content.IE5\BY09O3OX\MC90032451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589239"/>
            <a:ext cx="869084" cy="1053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769973073"/>
              </p:ext>
            </p:extLst>
          </p:nvPr>
        </p:nvGraphicFramePr>
        <p:xfrm>
          <a:off x="1835696" y="1844824"/>
          <a:ext cx="5496272" cy="3328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9513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260648"/>
            <a:ext cx="7772400" cy="1470025"/>
          </a:xfrm>
        </p:spPr>
        <p:txBody>
          <a:bodyPr/>
          <a:lstStyle/>
          <a:p>
            <a:r>
              <a:rPr lang="en-GB" u="sng" dirty="0" smtClean="0"/>
              <a:t>WALT: Solve data handling problems. 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5105400"/>
            <a:ext cx="6400800" cy="175260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This is actually the chart to show the number of people who sat in a park over 4 days. </a:t>
            </a:r>
            <a:endParaRPr lang="en-GB" dirty="0">
              <a:solidFill>
                <a:srgbClr val="7030A0"/>
              </a:solidFill>
            </a:endParaRPr>
          </a:p>
        </p:txBody>
      </p:sp>
      <p:pic>
        <p:nvPicPr>
          <p:cNvPr id="1026" name="Picture 2" descr="C:\Users\Cheryl\AppData\Local\Microsoft\Windows\Temporary Internet Files\Content.IE5\BY09O3OX\MC90032451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589239"/>
            <a:ext cx="869084" cy="1053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451159164"/>
              </p:ext>
            </p:extLst>
          </p:nvPr>
        </p:nvGraphicFramePr>
        <p:xfrm>
          <a:off x="1835696" y="1844824"/>
          <a:ext cx="5496272" cy="3328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652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260648"/>
            <a:ext cx="7772400" cy="1470025"/>
          </a:xfrm>
        </p:spPr>
        <p:txBody>
          <a:bodyPr/>
          <a:lstStyle/>
          <a:p>
            <a:r>
              <a:rPr lang="en-GB" u="sng" dirty="0" smtClean="0"/>
              <a:t>WALT: Solve data handling problems. 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5105400"/>
            <a:ext cx="6400800" cy="175260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Is the park most popular with men, women or children? </a:t>
            </a:r>
            <a:endParaRPr lang="en-GB" dirty="0">
              <a:solidFill>
                <a:srgbClr val="7030A0"/>
              </a:solidFill>
            </a:endParaRPr>
          </a:p>
        </p:txBody>
      </p:sp>
      <p:pic>
        <p:nvPicPr>
          <p:cNvPr id="1026" name="Picture 2" descr="C:\Users\Cheryl\AppData\Local\Microsoft\Windows\Temporary Internet Files\Content.IE5\BY09O3OX\MC90032451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589239"/>
            <a:ext cx="869084" cy="1053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665310963"/>
              </p:ext>
            </p:extLst>
          </p:nvPr>
        </p:nvGraphicFramePr>
        <p:xfrm>
          <a:off x="1835696" y="1844824"/>
          <a:ext cx="5496272" cy="3328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1380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260648"/>
            <a:ext cx="7772400" cy="1470025"/>
          </a:xfrm>
        </p:spPr>
        <p:txBody>
          <a:bodyPr/>
          <a:lstStyle/>
          <a:p>
            <a:r>
              <a:rPr lang="en-GB" u="sng" dirty="0" smtClean="0"/>
              <a:t>WALT: Solve data handling problems. 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5105400"/>
            <a:ext cx="6400800" cy="175260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On which day was the park busiest? </a:t>
            </a:r>
            <a:endParaRPr lang="en-GB" dirty="0">
              <a:solidFill>
                <a:srgbClr val="7030A0"/>
              </a:solidFill>
            </a:endParaRPr>
          </a:p>
        </p:txBody>
      </p:sp>
      <p:pic>
        <p:nvPicPr>
          <p:cNvPr id="1026" name="Picture 2" descr="C:\Users\Cheryl\AppData\Local\Microsoft\Windows\Temporary Internet Files\Content.IE5\BY09O3OX\MC90032451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589239"/>
            <a:ext cx="869084" cy="1053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473265703"/>
              </p:ext>
            </p:extLst>
          </p:nvPr>
        </p:nvGraphicFramePr>
        <p:xfrm>
          <a:off x="1835696" y="1844824"/>
          <a:ext cx="5496272" cy="3328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0193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260648"/>
            <a:ext cx="7772400" cy="1470025"/>
          </a:xfrm>
        </p:spPr>
        <p:txBody>
          <a:bodyPr/>
          <a:lstStyle/>
          <a:p>
            <a:r>
              <a:rPr lang="en-GB" u="sng" dirty="0" smtClean="0"/>
              <a:t>WALT: Solve data handling problems. 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5105400"/>
            <a:ext cx="6400800" cy="175260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Do women or children use the park the most? </a:t>
            </a:r>
            <a:endParaRPr lang="en-GB" dirty="0">
              <a:solidFill>
                <a:srgbClr val="7030A0"/>
              </a:solidFill>
            </a:endParaRPr>
          </a:p>
        </p:txBody>
      </p:sp>
      <p:pic>
        <p:nvPicPr>
          <p:cNvPr id="1026" name="Picture 2" descr="C:\Users\Cheryl\AppData\Local\Microsoft\Windows\Temporary Internet Files\Content.IE5\BY09O3OX\MC90032451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589239"/>
            <a:ext cx="869084" cy="1053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763243308"/>
              </p:ext>
            </p:extLst>
          </p:nvPr>
        </p:nvGraphicFramePr>
        <p:xfrm>
          <a:off x="1835696" y="1844824"/>
          <a:ext cx="5496272" cy="3328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1512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260649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en-GB" sz="3200" u="sng" dirty="0" smtClean="0"/>
              <a:t>WALT: Solve data handling problems. </a:t>
            </a:r>
            <a:endParaRPr lang="en-GB" sz="3200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5105400"/>
            <a:ext cx="6400800" cy="175260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This graph shows the results of Jenny, David and </a:t>
            </a:r>
            <a:r>
              <a:rPr lang="en-GB" dirty="0" err="1" smtClean="0">
                <a:solidFill>
                  <a:srgbClr val="7030A0"/>
                </a:solidFill>
              </a:rPr>
              <a:t>Khaled’s</a:t>
            </a:r>
            <a:r>
              <a:rPr lang="en-GB" dirty="0" smtClean="0">
                <a:solidFill>
                  <a:srgbClr val="7030A0"/>
                </a:solidFill>
              </a:rPr>
              <a:t> spelling tests over 4 days</a:t>
            </a:r>
            <a:endParaRPr lang="en-GB" dirty="0">
              <a:solidFill>
                <a:srgbClr val="7030A0"/>
              </a:solidFill>
            </a:endParaRPr>
          </a:p>
        </p:txBody>
      </p:sp>
      <p:pic>
        <p:nvPicPr>
          <p:cNvPr id="1026" name="Picture 2" descr="C:\Users\Cheryl\AppData\Local\Microsoft\Windows\Temporary Internet Files\Content.IE5\BY09O3OX\MC90032451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589239"/>
            <a:ext cx="869084" cy="1053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811483223"/>
              </p:ext>
            </p:extLst>
          </p:nvPr>
        </p:nvGraphicFramePr>
        <p:xfrm>
          <a:off x="1241732" y="908720"/>
          <a:ext cx="708044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9717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arnwoo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ic Sa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Charnwood</Template>
  <TotalTime>23</TotalTime>
  <Words>312</Words>
  <Application>Microsoft Office PowerPoint</Application>
  <PresentationFormat>On-screen Show (4:3)</PresentationFormat>
  <Paragraphs>35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Charnwood</vt:lpstr>
      <vt:lpstr>Solve data handling problems. </vt:lpstr>
      <vt:lpstr>WALT: Solve data handling problems. </vt:lpstr>
      <vt:lpstr>WALT: Solve data handling problems. </vt:lpstr>
      <vt:lpstr>WALT: Solve data handling problems. </vt:lpstr>
      <vt:lpstr>WALT: Solve data handling problems. </vt:lpstr>
      <vt:lpstr>WALT: Solve data handling problems. </vt:lpstr>
      <vt:lpstr>WALT: Solve data handling problems. </vt:lpstr>
      <vt:lpstr>WALT: Solve data handling problems. </vt:lpstr>
      <vt:lpstr>WALT: Solve data handling problems. </vt:lpstr>
      <vt:lpstr>WALT: Solve data handling problems. </vt:lpstr>
      <vt:lpstr>WALT: Solve data handling problems. </vt:lpstr>
      <vt:lpstr>WALT: Solve data handling problems. </vt:lpstr>
      <vt:lpstr>WALT: Solve data handling problems. </vt:lpstr>
      <vt:lpstr>WALT: Solve data handling problems. </vt:lpstr>
      <vt:lpstr>WALT: Solve data handling problems.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WALT: Solve data handling problems.</dc:title>
  <dc:creator>Cheryl Marie Nowell</dc:creator>
  <cp:lastModifiedBy>JACQUELINE MCLELLAN</cp:lastModifiedBy>
  <cp:revision>4</cp:revision>
  <dcterms:created xsi:type="dcterms:W3CDTF">2013-04-30T14:19:16Z</dcterms:created>
  <dcterms:modified xsi:type="dcterms:W3CDTF">2020-05-26T07:42:35Z</dcterms:modified>
</cp:coreProperties>
</file>