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1"/>
  </p:notesMasterIdLst>
  <p:sldIdLst>
    <p:sldId id="256" r:id="rId2"/>
    <p:sldId id="257"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734" y="-12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962667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97" name="Shape 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Arial"/>
                <a:ea typeface="Arial"/>
                <a:cs typeface="Arial"/>
                <a:sym typeface="Arial"/>
              </a:rPr>
              <a:t>1</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945577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Arial"/>
                <a:ea typeface="Arial"/>
                <a:cs typeface="Arial"/>
                <a:sym typeface="Arial"/>
              </a:rPr>
              <a:t>10</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332172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Arial"/>
                <a:ea typeface="Arial"/>
                <a:cs typeface="Arial"/>
                <a:sym typeface="Arial"/>
              </a:rPr>
              <a:t>11</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26803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Arial"/>
                <a:ea typeface="Arial"/>
                <a:cs typeface="Arial"/>
                <a:sym typeface="Arial"/>
              </a:rPr>
              <a:t>12</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737921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Arial"/>
                <a:ea typeface="Arial"/>
                <a:cs typeface="Arial"/>
                <a:sym typeface="Arial"/>
              </a:rPr>
              <a:t>13</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034604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Arial"/>
                <a:ea typeface="Arial"/>
                <a:cs typeface="Arial"/>
                <a:sym typeface="Arial"/>
              </a:rPr>
              <a:t>14</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317821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Arial"/>
                <a:ea typeface="Arial"/>
                <a:cs typeface="Arial"/>
                <a:sym typeface="Arial"/>
              </a:rPr>
              <a:t>15</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979974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Arial"/>
                <a:ea typeface="Arial"/>
                <a:cs typeface="Arial"/>
                <a:sym typeface="Arial"/>
              </a:rPr>
              <a:t>16</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326478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Arial"/>
                <a:ea typeface="Arial"/>
                <a:cs typeface="Arial"/>
                <a:sym typeface="Arial"/>
              </a:rPr>
              <a:t>17</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098760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Arial"/>
                <a:ea typeface="Arial"/>
                <a:cs typeface="Arial"/>
                <a:sym typeface="Arial"/>
              </a:rPr>
              <a:t>18</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23604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Arial"/>
                <a:ea typeface="Arial"/>
                <a:cs typeface="Arial"/>
                <a:sym typeface="Arial"/>
              </a:rPr>
              <a:t>2</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515865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Arial"/>
                <a:ea typeface="Arial"/>
                <a:cs typeface="Arial"/>
                <a:sym typeface="Arial"/>
              </a:rPr>
              <a:t>3</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92606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Arial"/>
                <a:ea typeface="Arial"/>
                <a:cs typeface="Arial"/>
                <a:sym typeface="Arial"/>
              </a:rPr>
              <a:t>4</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114888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Arial"/>
                <a:ea typeface="Arial"/>
                <a:cs typeface="Arial"/>
                <a:sym typeface="Arial"/>
              </a:rPr>
              <a:t>5</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667512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Arial"/>
                <a:ea typeface="Arial"/>
                <a:cs typeface="Arial"/>
                <a:sym typeface="Arial"/>
              </a:rPr>
              <a:t>6</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748802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Arial"/>
                <a:ea typeface="Arial"/>
                <a:cs typeface="Arial"/>
                <a:sym typeface="Arial"/>
              </a:rPr>
              <a:t>7</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200943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Arial"/>
                <a:ea typeface="Arial"/>
                <a:cs typeface="Arial"/>
                <a:sym typeface="Arial"/>
              </a:rPr>
              <a:t>8</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566673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Arial"/>
                <a:ea typeface="Arial"/>
                <a:cs typeface="Arial"/>
                <a:sym typeface="Arial"/>
              </a:rPr>
              <a:t>9</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4060431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Arial"/>
              <a:buNone/>
              <a:defRPr/>
            </a:lvl1pPr>
            <a:lvl2pPr marL="457200" marR="0" indent="0" algn="ctr" rtl="0">
              <a:spcBef>
                <a:spcPts val="560"/>
              </a:spcBef>
              <a:spcAft>
                <a:spcPts val="0"/>
              </a:spcAft>
              <a:buClr>
                <a:srgbClr val="888888"/>
              </a:buClr>
              <a:buFont typeface="Arial"/>
              <a:buNone/>
              <a:defRPr/>
            </a:lvl2pPr>
            <a:lvl3pPr marL="914400" marR="0" indent="0" algn="ctr" rtl="0">
              <a:spcBef>
                <a:spcPts val="480"/>
              </a:spcBef>
              <a:spcAft>
                <a:spcPts val="0"/>
              </a:spcAft>
              <a:buClr>
                <a:srgbClr val="888888"/>
              </a:buClr>
              <a:buFont typeface="Arial"/>
              <a:buNone/>
              <a:defRPr/>
            </a:lvl3pPr>
            <a:lvl4pPr marL="1371600" marR="0" indent="0" algn="ctr" rtl="0">
              <a:spcBef>
                <a:spcPts val="400"/>
              </a:spcBef>
              <a:spcAft>
                <a:spcPts val="0"/>
              </a:spcAft>
              <a:buClr>
                <a:srgbClr val="888888"/>
              </a:buClr>
              <a:buFont typeface="Arial"/>
              <a:buNone/>
              <a:defRPr/>
            </a:lvl4pPr>
            <a:lvl5pPr marL="1828800" marR="0" indent="0" algn="ctr" rtl="0">
              <a:spcBef>
                <a:spcPts val="400"/>
              </a:spcBef>
              <a:spcAft>
                <a:spcPts val="0"/>
              </a:spcAft>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85" name="Shape 8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6" name="Shape 86"/>
          <p:cNvSpPr>
            <a:spLocks noGrp="1"/>
          </p:cNvSpPr>
          <p:nvPr>
            <p:ph type="clipArt" idx="2"/>
          </p:nvPr>
        </p:nvSpPr>
        <p:spPr>
          <a:xfrm>
            <a:off x="4648200" y="1600200"/>
            <a:ext cx="4038599" cy="4525963"/>
          </a:xfrm>
          <a:prstGeom prst="rect">
            <a:avLst/>
          </a:prstGeom>
          <a:noFill/>
          <a:ln>
            <a:noFill/>
          </a:ln>
        </p:spPr>
      </p:sp>
      <p:sp>
        <p:nvSpPr>
          <p:cNvPr id="87" name="Shape 8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9" name="Shape 8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29421"/>
            <a:ext cx="9144000" cy="5942779"/>
          </a:xfrm>
          <a:prstGeom prst="rect">
            <a:avLst/>
          </a:prstGeom>
        </p:spPr>
      </p:pic>
      <p:sp>
        <p:nvSpPr>
          <p:cNvPr id="92" name="Shape 92"/>
          <p:cNvSpPr/>
          <p:nvPr/>
        </p:nvSpPr>
        <p:spPr>
          <a:xfrm>
            <a:off x="-125700" y="0"/>
            <a:ext cx="9269700" cy="6858000"/>
          </a:xfrm>
          <a:prstGeom prst="rect">
            <a:avLst/>
          </a:prstGeom>
          <a:solidFill>
            <a:schemeClr val="dk1">
              <a:alpha val="60784"/>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rgbClr val="000000"/>
              </a:solidFill>
              <a:latin typeface="Calibri"/>
              <a:ea typeface="Calibri"/>
              <a:cs typeface="Calibri"/>
              <a:sym typeface="Calibri"/>
            </a:endParaRPr>
          </a:p>
        </p:txBody>
      </p:sp>
      <p:sp>
        <p:nvSpPr>
          <p:cNvPr id="93" name="Shape 93"/>
          <p:cNvSpPr txBox="1">
            <a:spLocks noGrp="1"/>
          </p:cNvSpPr>
          <p:nvPr>
            <p:ph type="ctrTitle"/>
          </p:nvPr>
        </p:nvSpPr>
        <p:spPr>
          <a:xfrm>
            <a:off x="481950" y="1802752"/>
            <a:ext cx="8305799" cy="2362200"/>
          </a:xfrm>
          <a:prstGeom prst="rect">
            <a:avLst/>
          </a:prstGeom>
          <a:solidFill>
            <a:schemeClr val="bg2">
              <a:lumMod val="60000"/>
              <a:lumOff val="40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7200" dirty="0" smtClean="0">
                <a:solidFill>
                  <a:schemeClr val="lt1"/>
                </a:solidFill>
                <a:latin typeface="Calibri"/>
                <a:ea typeface="Calibri"/>
                <a:cs typeface="Calibri"/>
                <a:sym typeface="Calibri"/>
              </a:rPr>
              <a:t>Technology in the classroom.</a:t>
            </a:r>
            <a:endParaRPr lang="en-US" sz="7200" dirty="0">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1"/>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2905" y="969886"/>
            <a:ext cx="8358187" cy="5561994"/>
          </a:xfrm>
          <a:prstGeom prst="rect">
            <a:avLst/>
          </a:prstGeom>
        </p:spPr>
      </p:pic>
      <p:sp>
        <p:nvSpPr>
          <p:cNvPr id="100" name="Shape 100"/>
          <p:cNvSpPr/>
          <p:nvPr/>
        </p:nvSpPr>
        <p:spPr>
          <a:xfrm>
            <a:off x="0" y="0"/>
            <a:ext cx="9144000" cy="6858000"/>
          </a:xfrm>
          <a:prstGeom prst="rect">
            <a:avLst/>
          </a:prstGeom>
          <a:solidFill>
            <a:schemeClr val="dk1">
              <a:alpha val="60784"/>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rgbClr val="000000"/>
              </a:solidFill>
              <a:latin typeface="Calibri"/>
              <a:ea typeface="Calibri"/>
              <a:cs typeface="Calibri"/>
              <a:sym typeface="Calibri"/>
            </a:endParaRPr>
          </a:p>
        </p:txBody>
      </p:sp>
      <p:pic>
        <p:nvPicPr>
          <p:cNvPr id="8" name="Picture 7"/>
          <p:cNvPicPr>
            <a:picLocks noChangeAspect="1"/>
          </p:cNvPicPr>
          <p:nvPr/>
        </p:nvPicPr>
        <p:blipFill>
          <a:blip r:embed="rId4"/>
          <a:stretch>
            <a:fillRect/>
          </a:stretch>
        </p:blipFill>
        <p:spPr>
          <a:xfrm>
            <a:off x="-29029" y="643766"/>
            <a:ext cx="9173029" cy="5159829"/>
          </a:xfrm>
          <a:prstGeom prst="rect">
            <a:avLst/>
          </a:prstGeom>
        </p:spPr>
      </p:pic>
    </p:spTree>
    <p:extLst>
      <p:ext uri="{BB962C8B-B14F-4D97-AF65-F5344CB8AC3E}">
        <p14:creationId xmlns:p14="http://schemas.microsoft.com/office/powerpoint/2010/main" val="90177493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9029" y="839709"/>
            <a:ext cx="9173029" cy="5159829"/>
          </a:xfrm>
          <a:prstGeom prst="rect">
            <a:avLst/>
          </a:prstGeom>
        </p:spPr>
      </p:pic>
      <p:sp>
        <p:nvSpPr>
          <p:cNvPr id="100" name="Shape 100"/>
          <p:cNvSpPr/>
          <p:nvPr/>
        </p:nvSpPr>
        <p:spPr>
          <a:xfrm>
            <a:off x="-326571" y="-69488"/>
            <a:ext cx="9499599" cy="6927488"/>
          </a:xfrm>
          <a:prstGeom prst="rect">
            <a:avLst/>
          </a:prstGeom>
          <a:solidFill>
            <a:schemeClr val="dk1">
              <a:alpha val="60784"/>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rgbClr val="000000"/>
              </a:solidFill>
              <a:latin typeface="Calibri"/>
              <a:ea typeface="Calibri"/>
              <a:cs typeface="Calibri"/>
              <a:sym typeface="Calibri"/>
            </a:endParaRPr>
          </a:p>
        </p:txBody>
      </p:sp>
      <p:sp>
        <p:nvSpPr>
          <p:cNvPr id="5" name="Shape 101"/>
          <p:cNvSpPr txBox="1">
            <a:spLocks noGrp="1"/>
          </p:cNvSpPr>
          <p:nvPr>
            <p:ph type="ctrTitle"/>
          </p:nvPr>
        </p:nvSpPr>
        <p:spPr>
          <a:xfrm>
            <a:off x="0" y="7689"/>
            <a:ext cx="9143999" cy="982911"/>
          </a:xfrm>
          <a:prstGeom prst="rect">
            <a:avLst/>
          </a:prstGeom>
          <a:solidFill>
            <a:schemeClr val="bg2">
              <a:lumMod val="60000"/>
              <a:lumOff val="40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lvl="0">
              <a:buSzPct val="25000"/>
            </a:pPr>
            <a:endParaRPr lang="en-US" sz="3200" b="0" i="0" u="none" strike="noStrike" cap="none" baseline="0" dirty="0">
              <a:solidFill>
                <a:schemeClr val="bg1"/>
              </a:solidFill>
              <a:latin typeface="Calibri"/>
              <a:ea typeface="Calibri"/>
              <a:cs typeface="Calibri"/>
              <a:sym typeface="Calibri"/>
            </a:endParaRPr>
          </a:p>
        </p:txBody>
      </p:sp>
      <p:pic>
        <p:nvPicPr>
          <p:cNvPr id="6" name="Picture 5"/>
          <p:cNvPicPr>
            <a:picLocks noChangeAspect="1"/>
          </p:cNvPicPr>
          <p:nvPr/>
        </p:nvPicPr>
        <p:blipFill>
          <a:blip r:embed="rId4"/>
          <a:stretch>
            <a:fillRect/>
          </a:stretch>
        </p:blipFill>
        <p:spPr>
          <a:xfrm>
            <a:off x="2516026" y="-69488"/>
            <a:ext cx="4111946" cy="1427759"/>
          </a:xfrm>
          <a:prstGeom prst="rect">
            <a:avLst/>
          </a:prstGeom>
        </p:spPr>
      </p:pic>
      <p:pic>
        <p:nvPicPr>
          <p:cNvPr id="7" name="Picture 6"/>
          <p:cNvPicPr>
            <a:picLocks noChangeAspect="1"/>
          </p:cNvPicPr>
          <p:nvPr/>
        </p:nvPicPr>
        <p:blipFill>
          <a:blip r:embed="rId5"/>
          <a:stretch>
            <a:fillRect/>
          </a:stretch>
        </p:blipFill>
        <p:spPr>
          <a:xfrm>
            <a:off x="366485" y="1644785"/>
            <a:ext cx="8469085" cy="4309357"/>
          </a:xfrm>
          <a:prstGeom prst="rect">
            <a:avLst/>
          </a:prstGeom>
        </p:spPr>
      </p:pic>
    </p:spTree>
    <p:extLst>
      <p:ext uri="{BB962C8B-B14F-4D97-AF65-F5344CB8AC3E}">
        <p14:creationId xmlns:p14="http://schemas.microsoft.com/office/powerpoint/2010/main" val="358435377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9029" y="839709"/>
            <a:ext cx="9173029" cy="5159829"/>
          </a:xfrm>
          <a:prstGeom prst="rect">
            <a:avLst/>
          </a:prstGeom>
        </p:spPr>
      </p:pic>
      <p:sp>
        <p:nvSpPr>
          <p:cNvPr id="100" name="Shape 100"/>
          <p:cNvSpPr/>
          <p:nvPr/>
        </p:nvSpPr>
        <p:spPr>
          <a:xfrm>
            <a:off x="-326571" y="-69488"/>
            <a:ext cx="9499599" cy="6927488"/>
          </a:xfrm>
          <a:prstGeom prst="rect">
            <a:avLst/>
          </a:prstGeom>
          <a:solidFill>
            <a:schemeClr val="dk1">
              <a:alpha val="60784"/>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rgbClr val="000000"/>
              </a:solidFill>
              <a:latin typeface="Calibri"/>
              <a:ea typeface="Calibri"/>
              <a:cs typeface="Calibri"/>
              <a:sym typeface="Calibri"/>
            </a:endParaRPr>
          </a:p>
        </p:txBody>
      </p:sp>
      <p:sp>
        <p:nvSpPr>
          <p:cNvPr id="5" name="Shape 101"/>
          <p:cNvSpPr txBox="1">
            <a:spLocks noGrp="1"/>
          </p:cNvSpPr>
          <p:nvPr>
            <p:ph type="ctrTitle"/>
          </p:nvPr>
        </p:nvSpPr>
        <p:spPr>
          <a:xfrm>
            <a:off x="0" y="7689"/>
            <a:ext cx="9143999" cy="982911"/>
          </a:xfrm>
          <a:prstGeom prst="rect">
            <a:avLst/>
          </a:prstGeom>
          <a:solidFill>
            <a:schemeClr val="bg2">
              <a:lumMod val="60000"/>
              <a:lumOff val="40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lvl="0">
              <a:buSzPct val="25000"/>
            </a:pPr>
            <a:endParaRPr lang="en-US" sz="3200" b="0" i="0" u="none" strike="noStrike" cap="none" baseline="0" dirty="0">
              <a:solidFill>
                <a:schemeClr val="bg1"/>
              </a:solidFill>
              <a:latin typeface="Calibri"/>
              <a:ea typeface="Calibri"/>
              <a:cs typeface="Calibri"/>
              <a:sym typeface="Calibri"/>
            </a:endParaRPr>
          </a:p>
        </p:txBody>
      </p:sp>
      <p:pic>
        <p:nvPicPr>
          <p:cNvPr id="6" name="Picture 5"/>
          <p:cNvPicPr>
            <a:picLocks noChangeAspect="1"/>
          </p:cNvPicPr>
          <p:nvPr/>
        </p:nvPicPr>
        <p:blipFill>
          <a:blip r:embed="rId4"/>
          <a:stretch>
            <a:fillRect/>
          </a:stretch>
        </p:blipFill>
        <p:spPr>
          <a:xfrm>
            <a:off x="2516026" y="-69488"/>
            <a:ext cx="4111946" cy="1427759"/>
          </a:xfrm>
          <a:prstGeom prst="rect">
            <a:avLst/>
          </a:prstGeom>
        </p:spPr>
      </p:pic>
      <p:pic>
        <p:nvPicPr>
          <p:cNvPr id="9" name="Picture 8"/>
          <p:cNvPicPr>
            <a:picLocks noChangeAspect="1"/>
          </p:cNvPicPr>
          <p:nvPr/>
        </p:nvPicPr>
        <p:blipFill>
          <a:blip r:embed="rId5"/>
          <a:stretch>
            <a:fillRect/>
          </a:stretch>
        </p:blipFill>
        <p:spPr>
          <a:xfrm>
            <a:off x="-458721" y="1633118"/>
            <a:ext cx="10032412" cy="4795651"/>
          </a:xfrm>
          <a:prstGeom prst="rect">
            <a:avLst/>
          </a:prstGeom>
        </p:spPr>
      </p:pic>
    </p:spTree>
    <p:extLst>
      <p:ext uri="{BB962C8B-B14F-4D97-AF65-F5344CB8AC3E}">
        <p14:creationId xmlns:p14="http://schemas.microsoft.com/office/powerpoint/2010/main" val="30037660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17288"/>
            <a:ext cx="9144793" cy="5944115"/>
          </a:xfrm>
          <a:prstGeom prst="rect">
            <a:avLst/>
          </a:prstGeom>
        </p:spPr>
      </p:pic>
      <p:sp>
        <p:nvSpPr>
          <p:cNvPr id="100" name="Shape 100"/>
          <p:cNvSpPr/>
          <p:nvPr/>
        </p:nvSpPr>
        <p:spPr>
          <a:xfrm>
            <a:off x="793" y="0"/>
            <a:ext cx="9144000" cy="6858000"/>
          </a:xfrm>
          <a:prstGeom prst="rect">
            <a:avLst/>
          </a:prstGeom>
          <a:solidFill>
            <a:schemeClr val="dk1">
              <a:alpha val="60784"/>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rgbClr val="000000"/>
              </a:solidFill>
              <a:latin typeface="Calibri"/>
              <a:ea typeface="Calibri"/>
              <a:cs typeface="Calibri"/>
              <a:sym typeface="Calibri"/>
            </a:endParaRPr>
          </a:p>
        </p:txBody>
      </p:sp>
      <p:sp>
        <p:nvSpPr>
          <p:cNvPr id="101" name="Shape 101"/>
          <p:cNvSpPr txBox="1">
            <a:spLocks noGrp="1"/>
          </p:cNvSpPr>
          <p:nvPr>
            <p:ph type="ctrTitle"/>
          </p:nvPr>
        </p:nvSpPr>
        <p:spPr>
          <a:xfrm>
            <a:off x="0" y="7689"/>
            <a:ext cx="9143999" cy="982911"/>
          </a:xfrm>
          <a:prstGeom prst="rect">
            <a:avLst/>
          </a:prstGeom>
          <a:solidFill>
            <a:schemeClr val="bg2">
              <a:lumMod val="60000"/>
              <a:lumOff val="40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lvl="0">
              <a:buSzPct val="25000"/>
            </a:pPr>
            <a:r>
              <a:rPr lang="en-GB" sz="3200" dirty="0" smtClean="0">
                <a:solidFill>
                  <a:schemeClr val="bg1"/>
                </a:solidFill>
              </a:rPr>
              <a:t>Towards a more systematic enquiry</a:t>
            </a:r>
            <a:endParaRPr lang="en-US" sz="3200" b="0" i="0" u="none" strike="noStrike" cap="none" baseline="0" dirty="0">
              <a:solidFill>
                <a:schemeClr val="bg1"/>
              </a:solidFill>
              <a:latin typeface="Calibri"/>
              <a:ea typeface="Calibri"/>
              <a:cs typeface="Calibri"/>
              <a:sym typeface="Calibri"/>
            </a:endParaRPr>
          </a:p>
        </p:txBody>
      </p:sp>
      <p:sp>
        <p:nvSpPr>
          <p:cNvPr id="6" name="Shape 102"/>
          <p:cNvSpPr txBox="1"/>
          <p:nvPr/>
        </p:nvSpPr>
        <p:spPr>
          <a:xfrm>
            <a:off x="419100" y="1659358"/>
            <a:ext cx="8305799" cy="4912892"/>
          </a:xfrm>
          <a:prstGeom prst="rect">
            <a:avLst/>
          </a:prstGeom>
          <a:solidFill>
            <a:schemeClr val="bg2">
              <a:lumMod val="60000"/>
              <a:lumOff val="40000"/>
              <a:alpha val="67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marL="685800" indent="-685800" algn="ctr">
              <a:spcBef>
                <a:spcPct val="50000"/>
              </a:spcBef>
            </a:pPr>
            <a:r>
              <a:rPr lang="en-GB" sz="4800" b="1" u="sng" dirty="0" smtClean="0">
                <a:solidFill>
                  <a:schemeClr val="bg1"/>
                </a:solidFill>
              </a:rPr>
              <a:t>Future research focus:</a:t>
            </a:r>
          </a:p>
          <a:p>
            <a:pPr marL="685800" indent="-685800" algn="ctr">
              <a:spcBef>
                <a:spcPct val="50000"/>
              </a:spcBef>
            </a:pPr>
            <a:endParaRPr lang="en-GB" sz="3200" dirty="0">
              <a:solidFill>
                <a:schemeClr val="bg1"/>
              </a:solidFill>
            </a:endParaRPr>
          </a:p>
          <a:p>
            <a:pPr marL="685800" indent="-685800" algn="ctr">
              <a:spcBef>
                <a:spcPct val="50000"/>
              </a:spcBef>
            </a:pPr>
            <a:r>
              <a:rPr lang="en-GB" sz="4000" dirty="0" smtClean="0">
                <a:solidFill>
                  <a:schemeClr val="bg1"/>
                </a:solidFill>
              </a:rPr>
              <a:t>To establish the impact of </a:t>
            </a:r>
            <a:r>
              <a:rPr lang="en-GB" sz="4000" dirty="0" err="1" smtClean="0">
                <a:solidFill>
                  <a:schemeClr val="bg1"/>
                </a:solidFill>
              </a:rPr>
              <a:t>Kahoot</a:t>
            </a:r>
            <a:r>
              <a:rPr lang="en-GB" sz="4000" dirty="0" smtClean="0">
                <a:solidFill>
                  <a:schemeClr val="bg1"/>
                </a:solidFill>
              </a:rPr>
              <a:t> on revision.</a:t>
            </a:r>
          </a:p>
        </p:txBody>
      </p:sp>
    </p:spTree>
    <p:extLst>
      <p:ext uri="{BB962C8B-B14F-4D97-AF65-F5344CB8AC3E}">
        <p14:creationId xmlns:p14="http://schemas.microsoft.com/office/powerpoint/2010/main" val="100461556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17288"/>
            <a:ext cx="9144793" cy="5944115"/>
          </a:xfrm>
          <a:prstGeom prst="rect">
            <a:avLst/>
          </a:prstGeom>
        </p:spPr>
      </p:pic>
      <p:sp>
        <p:nvSpPr>
          <p:cNvPr id="100" name="Shape 100"/>
          <p:cNvSpPr/>
          <p:nvPr/>
        </p:nvSpPr>
        <p:spPr>
          <a:xfrm>
            <a:off x="793" y="0"/>
            <a:ext cx="9144000" cy="6858000"/>
          </a:xfrm>
          <a:prstGeom prst="rect">
            <a:avLst/>
          </a:prstGeom>
          <a:solidFill>
            <a:schemeClr val="dk1">
              <a:alpha val="60784"/>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000" b="0" i="0" u="none" strike="noStrike" cap="none" baseline="0">
              <a:solidFill>
                <a:schemeClr val="bg1"/>
              </a:solidFill>
              <a:latin typeface="Calibri"/>
              <a:ea typeface="Calibri"/>
              <a:cs typeface="Calibri"/>
              <a:sym typeface="Calibri"/>
            </a:endParaRPr>
          </a:p>
        </p:txBody>
      </p:sp>
      <p:sp>
        <p:nvSpPr>
          <p:cNvPr id="101" name="Shape 101"/>
          <p:cNvSpPr txBox="1">
            <a:spLocks noGrp="1"/>
          </p:cNvSpPr>
          <p:nvPr>
            <p:ph type="ctrTitle"/>
          </p:nvPr>
        </p:nvSpPr>
        <p:spPr>
          <a:xfrm>
            <a:off x="0" y="7689"/>
            <a:ext cx="9143999" cy="982911"/>
          </a:xfrm>
          <a:prstGeom prst="rect">
            <a:avLst/>
          </a:prstGeom>
          <a:solidFill>
            <a:schemeClr val="bg2">
              <a:lumMod val="60000"/>
              <a:lumOff val="40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lvl="0">
              <a:buSzPct val="25000"/>
            </a:pPr>
            <a:r>
              <a:rPr lang="en-GB" sz="6000" dirty="0" smtClean="0">
                <a:solidFill>
                  <a:schemeClr val="bg1"/>
                </a:solidFill>
              </a:rPr>
              <a:t>Rationale</a:t>
            </a:r>
            <a:endParaRPr lang="en-US" sz="6000" b="0" i="0" u="none" strike="noStrike" cap="none" baseline="0" dirty="0">
              <a:solidFill>
                <a:schemeClr val="bg1"/>
              </a:solidFill>
              <a:latin typeface="Calibri"/>
              <a:ea typeface="Calibri"/>
              <a:cs typeface="Calibri"/>
              <a:sym typeface="Calibri"/>
            </a:endParaRPr>
          </a:p>
        </p:txBody>
      </p:sp>
      <p:sp>
        <p:nvSpPr>
          <p:cNvPr id="6" name="Shape 102"/>
          <p:cNvSpPr txBox="1"/>
          <p:nvPr/>
        </p:nvSpPr>
        <p:spPr>
          <a:xfrm>
            <a:off x="419100" y="1659358"/>
            <a:ext cx="8305799" cy="4912892"/>
          </a:xfrm>
          <a:prstGeom prst="rect">
            <a:avLst/>
          </a:prstGeom>
          <a:solidFill>
            <a:schemeClr val="bg2">
              <a:lumMod val="60000"/>
              <a:lumOff val="40000"/>
              <a:alpha val="67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r>
              <a:rPr lang="en-GB" sz="2800" dirty="0">
                <a:solidFill>
                  <a:schemeClr val="bg1"/>
                </a:solidFill>
              </a:rPr>
              <a:t>Raising attainment</a:t>
            </a:r>
          </a:p>
          <a:p>
            <a:endParaRPr lang="en-GB" sz="2800" dirty="0">
              <a:solidFill>
                <a:schemeClr val="bg1"/>
              </a:solidFill>
            </a:endParaRPr>
          </a:p>
          <a:p>
            <a:r>
              <a:rPr lang="en-GB" sz="2800" dirty="0">
                <a:solidFill>
                  <a:schemeClr val="bg1"/>
                </a:solidFill>
              </a:rPr>
              <a:t>Revision Strategies</a:t>
            </a:r>
          </a:p>
          <a:p>
            <a:endParaRPr lang="en-GB" sz="2800" dirty="0">
              <a:solidFill>
                <a:schemeClr val="bg1"/>
              </a:solidFill>
            </a:endParaRPr>
          </a:p>
          <a:p>
            <a:r>
              <a:rPr lang="en-GB" sz="2800" dirty="0">
                <a:solidFill>
                  <a:schemeClr val="bg1"/>
                </a:solidFill>
              </a:rPr>
              <a:t>Previous investigation into use of ICT in classroom</a:t>
            </a:r>
          </a:p>
          <a:p>
            <a:pPr algn="ctr"/>
            <a:endParaRPr lang="en-GB" sz="2800" dirty="0">
              <a:solidFill>
                <a:schemeClr val="bg1"/>
              </a:solidFill>
            </a:endParaRPr>
          </a:p>
          <a:p>
            <a:pPr lvl="1" algn="ctr"/>
            <a:r>
              <a:rPr lang="en-GB" sz="2800" dirty="0">
                <a:solidFill>
                  <a:schemeClr val="bg1"/>
                </a:solidFill>
              </a:rPr>
              <a:t>“As technology becomes more and more embedded in our culture, we must provide our learners with relevant and contemporary experiences that allow them to engage successfully in it” (Education Scotland)</a:t>
            </a:r>
          </a:p>
        </p:txBody>
      </p:sp>
    </p:spTree>
    <p:extLst>
      <p:ext uri="{BB962C8B-B14F-4D97-AF65-F5344CB8AC3E}">
        <p14:creationId xmlns:p14="http://schemas.microsoft.com/office/powerpoint/2010/main" val="352260464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17288"/>
            <a:ext cx="9144793" cy="5944115"/>
          </a:xfrm>
          <a:prstGeom prst="rect">
            <a:avLst/>
          </a:prstGeom>
        </p:spPr>
      </p:pic>
      <p:sp>
        <p:nvSpPr>
          <p:cNvPr id="100" name="Shape 100"/>
          <p:cNvSpPr/>
          <p:nvPr/>
        </p:nvSpPr>
        <p:spPr>
          <a:xfrm>
            <a:off x="793" y="0"/>
            <a:ext cx="9144000" cy="6858000"/>
          </a:xfrm>
          <a:prstGeom prst="rect">
            <a:avLst/>
          </a:prstGeom>
          <a:solidFill>
            <a:schemeClr val="dk1">
              <a:alpha val="60784"/>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4000" b="0" i="0" u="none" strike="noStrike" cap="none" baseline="0">
              <a:solidFill>
                <a:schemeClr val="bg1"/>
              </a:solidFill>
              <a:latin typeface="Calibri"/>
              <a:ea typeface="Calibri"/>
              <a:cs typeface="Calibri"/>
              <a:sym typeface="Calibri"/>
            </a:endParaRPr>
          </a:p>
        </p:txBody>
      </p:sp>
      <p:sp>
        <p:nvSpPr>
          <p:cNvPr id="101" name="Shape 101"/>
          <p:cNvSpPr txBox="1">
            <a:spLocks noGrp="1"/>
          </p:cNvSpPr>
          <p:nvPr>
            <p:ph type="ctrTitle"/>
          </p:nvPr>
        </p:nvSpPr>
        <p:spPr>
          <a:xfrm>
            <a:off x="0" y="7689"/>
            <a:ext cx="9143999" cy="982911"/>
          </a:xfrm>
          <a:prstGeom prst="rect">
            <a:avLst/>
          </a:prstGeom>
          <a:solidFill>
            <a:schemeClr val="bg2">
              <a:lumMod val="60000"/>
              <a:lumOff val="40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lvl="0">
              <a:buSzPct val="25000"/>
            </a:pPr>
            <a:r>
              <a:rPr lang="en-GB" sz="6000" dirty="0" smtClean="0">
                <a:solidFill>
                  <a:schemeClr val="bg1"/>
                </a:solidFill>
              </a:rPr>
              <a:t>Rationale</a:t>
            </a:r>
            <a:endParaRPr lang="en-US" sz="6000" b="0" i="0" u="none" strike="noStrike" cap="none" baseline="0" dirty="0">
              <a:solidFill>
                <a:schemeClr val="bg1"/>
              </a:solidFill>
              <a:latin typeface="Calibri"/>
              <a:ea typeface="Calibri"/>
              <a:cs typeface="Calibri"/>
              <a:sym typeface="Calibri"/>
            </a:endParaRPr>
          </a:p>
        </p:txBody>
      </p:sp>
      <p:sp>
        <p:nvSpPr>
          <p:cNvPr id="6" name="Shape 102"/>
          <p:cNvSpPr txBox="1"/>
          <p:nvPr/>
        </p:nvSpPr>
        <p:spPr>
          <a:xfrm>
            <a:off x="419100" y="1659358"/>
            <a:ext cx="8305799" cy="4912892"/>
          </a:xfrm>
          <a:prstGeom prst="rect">
            <a:avLst/>
          </a:prstGeom>
          <a:solidFill>
            <a:schemeClr val="bg2">
              <a:lumMod val="60000"/>
              <a:lumOff val="40000"/>
              <a:alpha val="98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algn="ctr"/>
            <a:r>
              <a:rPr lang="en-GB" sz="2800" dirty="0" smtClean="0">
                <a:solidFill>
                  <a:schemeClr val="bg1"/>
                </a:solidFill>
              </a:rPr>
              <a:t>“though </a:t>
            </a:r>
            <a:r>
              <a:rPr lang="en-GB" sz="2800" dirty="0">
                <a:solidFill>
                  <a:schemeClr val="bg1"/>
                </a:solidFill>
              </a:rPr>
              <a:t>he only found out about </a:t>
            </a:r>
            <a:r>
              <a:rPr lang="en-GB" sz="2800" dirty="0" err="1">
                <a:solidFill>
                  <a:schemeClr val="bg1"/>
                </a:solidFill>
              </a:rPr>
              <a:t>Kahoot</a:t>
            </a:r>
            <a:r>
              <a:rPr lang="en-GB" sz="2800" dirty="0">
                <a:solidFill>
                  <a:schemeClr val="bg1"/>
                </a:solidFill>
              </a:rPr>
              <a:t>! three weeks before the exam, his scores went from 79% passing the previous year to 88% passing this year. He credits a large part of the increase to </a:t>
            </a:r>
            <a:r>
              <a:rPr lang="en-GB" sz="2800" dirty="0" err="1">
                <a:solidFill>
                  <a:schemeClr val="bg1"/>
                </a:solidFill>
              </a:rPr>
              <a:t>Kahoot</a:t>
            </a:r>
            <a:r>
              <a:rPr lang="en-GB" sz="2800" dirty="0">
                <a:solidFill>
                  <a:schemeClr val="bg1"/>
                </a:solidFill>
              </a:rPr>
              <a:t>!, which helped his students enjoy learning before the writing exam.”</a:t>
            </a:r>
          </a:p>
        </p:txBody>
      </p:sp>
    </p:spTree>
    <p:extLst>
      <p:ext uri="{BB962C8B-B14F-4D97-AF65-F5344CB8AC3E}">
        <p14:creationId xmlns:p14="http://schemas.microsoft.com/office/powerpoint/2010/main" val="36712923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17288"/>
            <a:ext cx="9144793" cy="5944115"/>
          </a:xfrm>
          <a:prstGeom prst="rect">
            <a:avLst/>
          </a:prstGeom>
        </p:spPr>
      </p:pic>
      <p:sp>
        <p:nvSpPr>
          <p:cNvPr id="100" name="Shape 100"/>
          <p:cNvSpPr/>
          <p:nvPr/>
        </p:nvSpPr>
        <p:spPr>
          <a:xfrm>
            <a:off x="793" y="0"/>
            <a:ext cx="9144000" cy="6858000"/>
          </a:xfrm>
          <a:prstGeom prst="rect">
            <a:avLst/>
          </a:prstGeom>
          <a:solidFill>
            <a:schemeClr val="dk1">
              <a:alpha val="60784"/>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4000" b="0" i="0" u="none" strike="noStrike" cap="none" baseline="0">
              <a:solidFill>
                <a:schemeClr val="bg1"/>
              </a:solidFill>
              <a:latin typeface="Calibri"/>
              <a:ea typeface="Calibri"/>
              <a:cs typeface="Calibri"/>
              <a:sym typeface="Calibri"/>
            </a:endParaRPr>
          </a:p>
        </p:txBody>
      </p:sp>
      <p:sp>
        <p:nvSpPr>
          <p:cNvPr id="101" name="Shape 101"/>
          <p:cNvSpPr txBox="1">
            <a:spLocks noGrp="1"/>
          </p:cNvSpPr>
          <p:nvPr>
            <p:ph type="ctrTitle"/>
          </p:nvPr>
        </p:nvSpPr>
        <p:spPr>
          <a:xfrm>
            <a:off x="0" y="7689"/>
            <a:ext cx="9143999" cy="982911"/>
          </a:xfrm>
          <a:prstGeom prst="rect">
            <a:avLst/>
          </a:prstGeom>
          <a:solidFill>
            <a:schemeClr val="bg2">
              <a:lumMod val="60000"/>
              <a:lumOff val="40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lvl="0">
              <a:buSzPct val="25000"/>
            </a:pPr>
            <a:r>
              <a:rPr lang="en-GB" sz="4800" dirty="0" smtClean="0">
                <a:solidFill>
                  <a:schemeClr val="bg1"/>
                </a:solidFill>
              </a:rPr>
              <a:t>Success Criteria</a:t>
            </a:r>
            <a:endParaRPr lang="en-US" sz="4800" b="0" i="0" u="none" strike="noStrike" cap="none" baseline="0" dirty="0">
              <a:solidFill>
                <a:schemeClr val="bg1"/>
              </a:solidFill>
              <a:latin typeface="Calibri"/>
              <a:ea typeface="Calibri"/>
              <a:cs typeface="Calibri"/>
              <a:sym typeface="Calibri"/>
            </a:endParaRPr>
          </a:p>
        </p:txBody>
      </p:sp>
      <p:sp>
        <p:nvSpPr>
          <p:cNvPr id="6" name="Shape 102"/>
          <p:cNvSpPr txBox="1"/>
          <p:nvPr/>
        </p:nvSpPr>
        <p:spPr>
          <a:xfrm>
            <a:off x="204716" y="1146411"/>
            <a:ext cx="8748215" cy="5527343"/>
          </a:xfrm>
          <a:prstGeom prst="rect">
            <a:avLst/>
          </a:prstGeom>
          <a:solidFill>
            <a:schemeClr val="bg2">
              <a:lumMod val="60000"/>
              <a:lumOff val="40000"/>
              <a:alpha val="98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r>
              <a:rPr lang="en-GB" sz="2800" dirty="0">
                <a:solidFill>
                  <a:schemeClr val="bg1"/>
                </a:solidFill>
              </a:rPr>
              <a:t>If the enquiry is as productive as I hope it might be…</a:t>
            </a:r>
          </a:p>
          <a:p>
            <a:endParaRPr lang="en-GB" sz="2800" dirty="0">
              <a:solidFill>
                <a:schemeClr val="bg1"/>
              </a:solidFill>
            </a:endParaRPr>
          </a:p>
          <a:p>
            <a:r>
              <a:rPr lang="en-GB" sz="2800" dirty="0">
                <a:solidFill>
                  <a:schemeClr val="bg1"/>
                </a:solidFill>
              </a:rPr>
              <a:t>For me:</a:t>
            </a:r>
          </a:p>
          <a:p>
            <a:r>
              <a:rPr lang="en-GB" sz="2800" dirty="0">
                <a:solidFill>
                  <a:schemeClr val="bg1"/>
                </a:solidFill>
              </a:rPr>
              <a:t>I will have evidence of the impact of </a:t>
            </a:r>
            <a:r>
              <a:rPr lang="en-GB" sz="2800" dirty="0" err="1">
                <a:solidFill>
                  <a:schemeClr val="bg1"/>
                </a:solidFill>
              </a:rPr>
              <a:t>Kahoot</a:t>
            </a:r>
            <a:r>
              <a:rPr lang="en-GB" sz="2800" dirty="0">
                <a:solidFill>
                  <a:schemeClr val="bg1"/>
                </a:solidFill>
              </a:rPr>
              <a:t> on subject knowledge and engagement, as well as its strengths and limitations in terms of learning.</a:t>
            </a:r>
          </a:p>
          <a:p>
            <a:endParaRPr lang="en-GB" sz="2800" dirty="0">
              <a:solidFill>
                <a:schemeClr val="bg1"/>
              </a:solidFill>
            </a:endParaRPr>
          </a:p>
          <a:p>
            <a:r>
              <a:rPr lang="en-GB" sz="2800" dirty="0">
                <a:solidFill>
                  <a:schemeClr val="bg1"/>
                </a:solidFill>
              </a:rPr>
              <a:t>For Pupils:</a:t>
            </a:r>
          </a:p>
          <a:p>
            <a:r>
              <a:rPr lang="en-GB" sz="2800" dirty="0">
                <a:solidFill>
                  <a:schemeClr val="bg1"/>
                </a:solidFill>
              </a:rPr>
              <a:t>Pupils will have engage more enthusiastically in the revision process and show improved subject knowledge, demonstrated by observations of engagement in lessons and test results before and after the use of </a:t>
            </a:r>
            <a:r>
              <a:rPr lang="en-GB" sz="2800" dirty="0" err="1">
                <a:solidFill>
                  <a:schemeClr val="bg1"/>
                </a:solidFill>
              </a:rPr>
              <a:t>Kahoot</a:t>
            </a:r>
            <a:r>
              <a:rPr lang="en-GB" sz="2800" dirty="0">
                <a:solidFill>
                  <a:schemeClr val="bg1"/>
                </a:solidFill>
              </a:rPr>
              <a:t> in class.</a:t>
            </a:r>
          </a:p>
        </p:txBody>
      </p:sp>
    </p:spTree>
    <p:extLst>
      <p:ext uri="{BB962C8B-B14F-4D97-AF65-F5344CB8AC3E}">
        <p14:creationId xmlns:p14="http://schemas.microsoft.com/office/powerpoint/2010/main" val="168029594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17288"/>
            <a:ext cx="9144793" cy="5944115"/>
          </a:xfrm>
          <a:prstGeom prst="rect">
            <a:avLst/>
          </a:prstGeom>
        </p:spPr>
      </p:pic>
      <p:sp>
        <p:nvSpPr>
          <p:cNvPr id="100" name="Shape 100"/>
          <p:cNvSpPr/>
          <p:nvPr/>
        </p:nvSpPr>
        <p:spPr>
          <a:xfrm>
            <a:off x="793" y="0"/>
            <a:ext cx="9144000" cy="6858000"/>
          </a:xfrm>
          <a:prstGeom prst="rect">
            <a:avLst/>
          </a:prstGeom>
          <a:solidFill>
            <a:schemeClr val="dk1">
              <a:alpha val="60784"/>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000" b="0" i="0" u="none" strike="noStrike" cap="none" baseline="0">
              <a:solidFill>
                <a:schemeClr val="bg1"/>
              </a:solidFill>
              <a:latin typeface="Calibri"/>
              <a:ea typeface="Calibri"/>
              <a:cs typeface="Calibri"/>
              <a:sym typeface="Calibri"/>
            </a:endParaRPr>
          </a:p>
        </p:txBody>
      </p:sp>
      <p:sp>
        <p:nvSpPr>
          <p:cNvPr id="101" name="Shape 101"/>
          <p:cNvSpPr txBox="1">
            <a:spLocks noGrp="1"/>
          </p:cNvSpPr>
          <p:nvPr>
            <p:ph type="ctrTitle"/>
          </p:nvPr>
        </p:nvSpPr>
        <p:spPr>
          <a:xfrm>
            <a:off x="0" y="7689"/>
            <a:ext cx="9143999" cy="982911"/>
          </a:xfrm>
          <a:prstGeom prst="rect">
            <a:avLst/>
          </a:prstGeom>
          <a:solidFill>
            <a:schemeClr val="bg2">
              <a:lumMod val="60000"/>
              <a:lumOff val="40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lvl="0">
              <a:buSzPct val="25000"/>
            </a:pPr>
            <a:r>
              <a:rPr lang="en-GB" sz="3600" dirty="0" smtClean="0">
                <a:solidFill>
                  <a:schemeClr val="bg1"/>
                </a:solidFill>
              </a:rPr>
              <a:t>Planning data gathering &amp; analysis.</a:t>
            </a:r>
            <a:endParaRPr lang="en-US" sz="3600" b="0" i="0" u="none" strike="noStrike" cap="none" baseline="0" dirty="0">
              <a:solidFill>
                <a:schemeClr val="bg1"/>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2523634897"/>
              </p:ext>
            </p:extLst>
          </p:nvPr>
        </p:nvGraphicFramePr>
        <p:xfrm>
          <a:off x="76199" y="1600199"/>
          <a:ext cx="8991600" cy="4222095"/>
        </p:xfrm>
        <a:graphic>
          <a:graphicData uri="http://schemas.openxmlformats.org/drawingml/2006/table">
            <a:tbl>
              <a:tblPr firstRow="1" bandRow="1">
                <a:tableStyleId>{5C22544A-7EE6-4342-B048-85BDC9FD1C3A}</a:tableStyleId>
              </a:tblPr>
              <a:tblGrid>
                <a:gridCol w="4495800"/>
                <a:gridCol w="4495800"/>
              </a:tblGrid>
              <a:tr h="900042">
                <a:tc>
                  <a:txBody>
                    <a:bodyPr/>
                    <a:lstStyle/>
                    <a:p>
                      <a:r>
                        <a:rPr lang="en-GB" sz="2400" dirty="0" smtClean="0"/>
                        <a:t>What I</a:t>
                      </a:r>
                      <a:r>
                        <a:rPr lang="en-GB" sz="2400" baseline="0" dirty="0" smtClean="0"/>
                        <a:t> </a:t>
                      </a:r>
                      <a:r>
                        <a:rPr lang="en-GB" sz="2400" dirty="0" smtClean="0"/>
                        <a:t>want to explore more closely</a:t>
                      </a:r>
                      <a:endParaRPr lang="en-GB" sz="2400" dirty="0"/>
                    </a:p>
                  </a:txBody>
                  <a:tcPr/>
                </a:tc>
                <a:tc>
                  <a:txBody>
                    <a:bodyPr/>
                    <a:lstStyle/>
                    <a:p>
                      <a:r>
                        <a:rPr lang="en-GB" sz="2400" dirty="0" smtClean="0"/>
                        <a:t>What I will look for during data analysis</a:t>
                      </a:r>
                      <a:endParaRPr lang="en-GB" sz="2400" dirty="0"/>
                    </a:p>
                  </a:txBody>
                  <a:tcPr/>
                </a:tc>
              </a:tr>
              <a:tr h="3322053">
                <a:tc>
                  <a:txBody>
                    <a:bodyPr/>
                    <a:lstStyle/>
                    <a:p>
                      <a:r>
                        <a:rPr lang="en-GB" sz="2400" dirty="0" smtClean="0"/>
                        <a:t>Pupil engagement in the revision process</a:t>
                      </a:r>
                      <a:r>
                        <a:rPr lang="en-GB" sz="2400" baseline="0" dirty="0" smtClean="0"/>
                        <a:t> and the impact of </a:t>
                      </a:r>
                      <a:r>
                        <a:rPr lang="en-GB" sz="2400" baseline="0" dirty="0" err="1" smtClean="0"/>
                        <a:t>Kahoot</a:t>
                      </a:r>
                      <a:r>
                        <a:rPr lang="en-GB" sz="2400" baseline="0" dirty="0" smtClean="0"/>
                        <a:t>.</a:t>
                      </a:r>
                      <a:r>
                        <a:rPr lang="en-GB" sz="2400" baseline="0" dirty="0" smtClean="0">
                          <a:solidFill>
                            <a:srgbClr val="FF0000"/>
                          </a:solidFill>
                        </a:rPr>
                        <a:t> </a:t>
                      </a:r>
                      <a:endParaRPr lang="en-GB" sz="2400" dirty="0"/>
                    </a:p>
                  </a:txBody>
                  <a:tcPr/>
                </a:tc>
                <a:tc>
                  <a:txBody>
                    <a:bodyPr/>
                    <a:lstStyle/>
                    <a:p>
                      <a:r>
                        <a:rPr lang="en-GB" sz="2400" dirty="0" smtClean="0"/>
                        <a:t>A change in student </a:t>
                      </a:r>
                      <a:r>
                        <a:rPr lang="en-GB" sz="2400" dirty="0" smtClean="0">
                          <a:solidFill>
                            <a:schemeClr val="tx1"/>
                          </a:solidFill>
                        </a:rPr>
                        <a:t>enthusiasm or engagement in revision. Measured through the use of focused observation</a:t>
                      </a:r>
                      <a:r>
                        <a:rPr lang="en-GB" sz="2400" baseline="0" dirty="0" smtClean="0">
                          <a:solidFill>
                            <a:schemeClr val="tx1"/>
                          </a:solidFill>
                        </a:rPr>
                        <a:t>s recording time spent on task, instances of pupils going ‘off’ task etc.</a:t>
                      </a:r>
                      <a:endParaRPr lang="en-GB" sz="2400" dirty="0">
                        <a:solidFill>
                          <a:schemeClr val="tx1"/>
                        </a:solidFill>
                      </a:endParaRPr>
                    </a:p>
                  </a:txBody>
                  <a:tcPr/>
                </a:tc>
              </a:tr>
            </a:tbl>
          </a:graphicData>
        </a:graphic>
      </p:graphicFrame>
    </p:spTree>
    <p:extLst>
      <p:ext uri="{BB962C8B-B14F-4D97-AF65-F5344CB8AC3E}">
        <p14:creationId xmlns:p14="http://schemas.microsoft.com/office/powerpoint/2010/main" val="138147056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17288"/>
            <a:ext cx="9144793" cy="5944115"/>
          </a:xfrm>
          <a:prstGeom prst="rect">
            <a:avLst/>
          </a:prstGeom>
        </p:spPr>
      </p:pic>
      <p:sp>
        <p:nvSpPr>
          <p:cNvPr id="100" name="Shape 100"/>
          <p:cNvSpPr/>
          <p:nvPr/>
        </p:nvSpPr>
        <p:spPr>
          <a:xfrm>
            <a:off x="793" y="0"/>
            <a:ext cx="9144000" cy="6858000"/>
          </a:xfrm>
          <a:prstGeom prst="rect">
            <a:avLst/>
          </a:prstGeom>
          <a:solidFill>
            <a:schemeClr val="dk1">
              <a:alpha val="60784"/>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000" b="0" i="0" u="none" strike="noStrike" cap="none" baseline="0">
              <a:solidFill>
                <a:schemeClr val="bg1"/>
              </a:solidFill>
              <a:latin typeface="Calibri"/>
              <a:ea typeface="Calibri"/>
              <a:cs typeface="Calibri"/>
              <a:sym typeface="Calibri"/>
            </a:endParaRPr>
          </a:p>
        </p:txBody>
      </p:sp>
      <p:sp>
        <p:nvSpPr>
          <p:cNvPr id="101" name="Shape 101"/>
          <p:cNvSpPr txBox="1">
            <a:spLocks noGrp="1"/>
          </p:cNvSpPr>
          <p:nvPr>
            <p:ph type="ctrTitle"/>
          </p:nvPr>
        </p:nvSpPr>
        <p:spPr>
          <a:xfrm>
            <a:off x="0" y="7689"/>
            <a:ext cx="9143999" cy="982911"/>
          </a:xfrm>
          <a:prstGeom prst="rect">
            <a:avLst/>
          </a:prstGeom>
          <a:solidFill>
            <a:schemeClr val="bg2">
              <a:lumMod val="60000"/>
              <a:lumOff val="40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lvl="0">
              <a:buSzPct val="25000"/>
            </a:pPr>
            <a:r>
              <a:rPr lang="en-GB" sz="3600" dirty="0" smtClean="0">
                <a:solidFill>
                  <a:schemeClr val="bg1"/>
                </a:solidFill>
              </a:rPr>
              <a:t>Planning data gathering &amp; analysis.</a:t>
            </a:r>
            <a:endParaRPr lang="en-US" sz="3600" b="0" i="0" u="none" strike="noStrike" cap="none" baseline="0" dirty="0">
              <a:solidFill>
                <a:schemeClr val="bg1"/>
              </a:solidFill>
              <a:latin typeface="Calibri"/>
              <a:ea typeface="Calibri"/>
              <a:cs typeface="Calibri"/>
              <a:sym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1826675882"/>
              </p:ext>
            </p:extLst>
          </p:nvPr>
        </p:nvGraphicFramePr>
        <p:xfrm>
          <a:off x="266700" y="1219200"/>
          <a:ext cx="8686800" cy="5669280"/>
        </p:xfrm>
        <a:graphic>
          <a:graphicData uri="http://schemas.openxmlformats.org/drawingml/2006/table">
            <a:tbl>
              <a:tblPr firstRow="1" bandRow="1">
                <a:tableStyleId>{5C22544A-7EE6-4342-B048-85BDC9FD1C3A}</a:tableStyleId>
              </a:tblPr>
              <a:tblGrid>
                <a:gridCol w="4343400"/>
                <a:gridCol w="4343400"/>
              </a:tblGrid>
              <a:tr h="427182">
                <a:tc>
                  <a:txBody>
                    <a:bodyPr/>
                    <a:lstStyle/>
                    <a:p>
                      <a:r>
                        <a:rPr lang="en-GB" sz="2400" dirty="0" smtClean="0"/>
                        <a:t>What data I need to gather</a:t>
                      </a:r>
                      <a:endParaRPr lang="en-GB" sz="2400" dirty="0"/>
                    </a:p>
                  </a:txBody>
                  <a:tcPr/>
                </a:tc>
                <a:tc>
                  <a:txBody>
                    <a:bodyPr/>
                    <a:lstStyle/>
                    <a:p>
                      <a:r>
                        <a:rPr lang="en-GB" sz="2400" dirty="0" smtClean="0"/>
                        <a:t>Fitness for purpose</a:t>
                      </a:r>
                      <a:endParaRPr lang="en-GB" sz="2400" dirty="0"/>
                    </a:p>
                  </a:txBody>
                  <a:tcPr/>
                </a:tc>
              </a:tr>
              <a:tr h="5211618">
                <a:tc>
                  <a:txBody>
                    <a:bodyPr/>
                    <a:lstStyle/>
                    <a:p>
                      <a:pPr marL="457200" indent="-457200">
                        <a:buFont typeface="+mj-lt"/>
                        <a:buAutoNum type="arabicPeriod"/>
                      </a:pPr>
                      <a:r>
                        <a:rPr lang="en-GB" sz="2400" dirty="0" smtClean="0">
                          <a:solidFill>
                            <a:schemeClr val="tx1"/>
                          </a:solidFill>
                        </a:rPr>
                        <a:t>Structured</a:t>
                      </a:r>
                      <a:r>
                        <a:rPr lang="en-GB" sz="2400" baseline="0" dirty="0" smtClean="0">
                          <a:solidFill>
                            <a:schemeClr val="tx1"/>
                          </a:solidFill>
                        </a:rPr>
                        <a:t> </a:t>
                      </a:r>
                      <a:r>
                        <a:rPr lang="en-GB" sz="2400" dirty="0" smtClean="0">
                          <a:solidFill>
                            <a:schemeClr val="tx1"/>
                          </a:solidFill>
                        </a:rPr>
                        <a:t>observation</a:t>
                      </a:r>
                      <a:r>
                        <a:rPr lang="en-GB" sz="2400" baseline="0" dirty="0" smtClean="0">
                          <a:solidFill>
                            <a:schemeClr val="tx1"/>
                          </a:solidFill>
                        </a:rPr>
                        <a:t> sheets focused on pupil engagement in whole class revision tasks both before the introduction of </a:t>
                      </a:r>
                      <a:r>
                        <a:rPr lang="en-GB" sz="2400" baseline="0" dirty="0" err="1" smtClean="0">
                          <a:solidFill>
                            <a:schemeClr val="tx1"/>
                          </a:solidFill>
                        </a:rPr>
                        <a:t>Kahoot</a:t>
                      </a:r>
                      <a:r>
                        <a:rPr lang="en-GB" sz="2400" baseline="0" dirty="0" smtClean="0">
                          <a:solidFill>
                            <a:schemeClr val="tx1"/>
                          </a:solidFill>
                        </a:rPr>
                        <a:t> and after. This could be carried out at set intervals throughout the lessons.</a:t>
                      </a:r>
                    </a:p>
                    <a:p>
                      <a:pPr marL="457200" indent="-457200">
                        <a:buFont typeface="+mj-lt"/>
                        <a:buAutoNum type="arabicPeriod"/>
                      </a:pPr>
                      <a:endParaRPr lang="en-GB" sz="2400" baseline="0" dirty="0" smtClean="0">
                        <a:solidFill>
                          <a:schemeClr val="tx1"/>
                        </a:solidFill>
                      </a:endParaRPr>
                    </a:p>
                    <a:p>
                      <a:pPr marL="457200" indent="-457200">
                        <a:buFont typeface="+mj-lt"/>
                        <a:buAutoNum type="arabicPeriod"/>
                      </a:pPr>
                      <a:r>
                        <a:rPr lang="en-GB" sz="2400" baseline="0" dirty="0" smtClean="0">
                          <a:solidFill>
                            <a:schemeClr val="tx1"/>
                          </a:solidFill>
                        </a:rPr>
                        <a:t>Pupil questionnaires focused on engagement and enjoyment of the task.</a:t>
                      </a:r>
                      <a:endParaRPr lang="en-GB" sz="2400" dirty="0">
                        <a:solidFill>
                          <a:schemeClr val="tx1"/>
                        </a:solidFill>
                      </a:endParaRPr>
                    </a:p>
                  </a:txBody>
                  <a:tcPr/>
                </a:tc>
                <a:tc>
                  <a:txBody>
                    <a:bodyPr/>
                    <a:lstStyle/>
                    <a:p>
                      <a:r>
                        <a:rPr lang="en-GB" sz="2400" dirty="0" smtClean="0">
                          <a:solidFill>
                            <a:schemeClr val="tx1"/>
                          </a:solidFill>
                        </a:rPr>
                        <a:t>Structured observations</a:t>
                      </a:r>
                      <a:r>
                        <a:rPr lang="en-GB" sz="2400" baseline="0" dirty="0" smtClean="0">
                          <a:solidFill>
                            <a:schemeClr val="tx1"/>
                          </a:solidFill>
                        </a:rPr>
                        <a:t> – effective to make a professional judgement on pupils’ engagement.  “To provide a factual or descriptive record of classroom activity” (Hopkins, 2002)</a:t>
                      </a:r>
                    </a:p>
                    <a:p>
                      <a:endParaRPr lang="en-GB" sz="2400" baseline="0" dirty="0" smtClean="0">
                        <a:solidFill>
                          <a:schemeClr val="tx1"/>
                        </a:solidFill>
                      </a:endParaRPr>
                    </a:p>
                    <a:p>
                      <a:r>
                        <a:rPr lang="en-GB" sz="2400" baseline="0" dirty="0" smtClean="0">
                          <a:solidFill>
                            <a:schemeClr val="tx1"/>
                          </a:solidFill>
                        </a:rPr>
                        <a:t>Questionnaires – to gain specific feedback from the pupils’ perspective.  - “Certain information can be obtained only by asking” (Tuckman and Harper, 2012)</a:t>
                      </a:r>
                      <a:endParaRPr lang="en-GB" sz="2400" dirty="0">
                        <a:solidFill>
                          <a:schemeClr val="tx1"/>
                        </a:solidFill>
                      </a:endParaRPr>
                    </a:p>
                  </a:txBody>
                  <a:tcPr/>
                </a:tc>
              </a:tr>
            </a:tbl>
          </a:graphicData>
        </a:graphic>
      </p:graphicFrame>
    </p:spTree>
    <p:extLst>
      <p:ext uri="{BB962C8B-B14F-4D97-AF65-F5344CB8AC3E}">
        <p14:creationId xmlns:p14="http://schemas.microsoft.com/office/powerpoint/2010/main" val="222465482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sp>
        <p:nvSpPr>
          <p:cNvPr id="4" name="Text Placeholder 3"/>
          <p:cNvSpPr>
            <a:spLocks noGrp="1"/>
          </p:cNvSpPr>
          <p:nvPr>
            <p:ph type="body" idx="2"/>
          </p:nvPr>
        </p:nvSpPr>
        <p:spPr/>
        <p:txBody>
          <a:bodyPr/>
          <a:lstStyle/>
          <a:p>
            <a:endParaRPr lang="en-GB"/>
          </a:p>
        </p:txBody>
      </p:sp>
      <p:pic>
        <p:nvPicPr>
          <p:cNvPr id="8" name="Picture 7"/>
          <p:cNvPicPr>
            <a:picLocks noChangeAspect="1"/>
          </p:cNvPicPr>
          <p:nvPr/>
        </p:nvPicPr>
        <p:blipFill>
          <a:blip r:embed="rId2"/>
          <a:stretch>
            <a:fillRect/>
          </a:stretch>
        </p:blipFill>
        <p:spPr>
          <a:xfrm>
            <a:off x="1416286" y="0"/>
            <a:ext cx="6889514" cy="6685301"/>
          </a:xfrm>
          <a:prstGeom prst="rect">
            <a:avLst/>
          </a:prstGeom>
        </p:spPr>
      </p:pic>
    </p:spTree>
    <p:extLst>
      <p:ext uri="{BB962C8B-B14F-4D97-AF65-F5344CB8AC3E}">
        <p14:creationId xmlns:p14="http://schemas.microsoft.com/office/powerpoint/2010/main" val="1430129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32470"/>
            <a:ext cx="9048749" cy="6000749"/>
          </a:xfrm>
          <a:prstGeom prst="rect">
            <a:avLst/>
          </a:prstGeom>
        </p:spPr>
      </p:pic>
      <p:sp>
        <p:nvSpPr>
          <p:cNvPr id="100" name="Shape 100"/>
          <p:cNvSpPr/>
          <p:nvPr/>
        </p:nvSpPr>
        <p:spPr>
          <a:xfrm>
            <a:off x="0" y="0"/>
            <a:ext cx="9144000" cy="6858000"/>
          </a:xfrm>
          <a:prstGeom prst="rect">
            <a:avLst/>
          </a:prstGeom>
          <a:solidFill>
            <a:schemeClr val="dk1">
              <a:alpha val="60784"/>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rgbClr val="000000"/>
              </a:solidFill>
              <a:latin typeface="Calibri"/>
              <a:ea typeface="Calibri"/>
              <a:cs typeface="Calibri"/>
              <a:sym typeface="Calibri"/>
            </a:endParaRPr>
          </a:p>
        </p:txBody>
      </p:sp>
      <p:sp>
        <p:nvSpPr>
          <p:cNvPr id="101" name="Shape 101"/>
          <p:cNvSpPr txBox="1">
            <a:spLocks noGrp="1"/>
          </p:cNvSpPr>
          <p:nvPr>
            <p:ph type="ctrTitle"/>
          </p:nvPr>
        </p:nvSpPr>
        <p:spPr>
          <a:xfrm>
            <a:off x="583303" y="7689"/>
            <a:ext cx="8305799" cy="1219199"/>
          </a:xfrm>
          <a:prstGeom prst="rect">
            <a:avLst/>
          </a:prstGeom>
          <a:solidFill>
            <a:schemeClr val="bg2">
              <a:lumMod val="60000"/>
              <a:lumOff val="40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800" b="0" i="0" u="none" strike="noStrike" cap="none" baseline="0" dirty="0" smtClean="0">
                <a:solidFill>
                  <a:schemeClr val="lt1"/>
                </a:solidFill>
                <a:latin typeface="Calibri"/>
                <a:ea typeface="Calibri"/>
                <a:cs typeface="Calibri"/>
                <a:sym typeface="Calibri"/>
              </a:rPr>
              <a:t>Introduction</a:t>
            </a:r>
            <a:endParaRPr lang="en-US" sz="4800" b="0" i="0" u="none" strike="noStrike" cap="none" baseline="0" dirty="0">
              <a:solidFill>
                <a:schemeClr val="lt1"/>
              </a:solidFill>
              <a:latin typeface="Calibri"/>
              <a:ea typeface="Calibri"/>
              <a:cs typeface="Calibri"/>
              <a:sym typeface="Calibri"/>
            </a:endParaRPr>
          </a:p>
        </p:txBody>
      </p:sp>
      <p:sp>
        <p:nvSpPr>
          <p:cNvPr id="102" name="Shape 102"/>
          <p:cNvSpPr txBox="1"/>
          <p:nvPr/>
        </p:nvSpPr>
        <p:spPr>
          <a:xfrm>
            <a:off x="419100" y="1659358"/>
            <a:ext cx="8305799" cy="4912892"/>
          </a:xfrm>
          <a:prstGeom prst="rect">
            <a:avLst/>
          </a:prstGeom>
          <a:solidFill>
            <a:schemeClr val="bg2">
              <a:lumMod val="60000"/>
              <a:lumOff val="40000"/>
              <a:alpha val="67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marR="0" lvl="0" algn="ctr" rtl="0">
              <a:spcBef>
                <a:spcPts val="0"/>
              </a:spcBef>
              <a:spcAft>
                <a:spcPts val="0"/>
              </a:spcAft>
              <a:buNone/>
            </a:pPr>
            <a:endParaRPr sz="4000" b="1" dirty="0">
              <a:solidFill>
                <a:srgbClr val="FFFFFF"/>
              </a:solidFill>
              <a:latin typeface="Calibri"/>
              <a:ea typeface="Calibri"/>
              <a:cs typeface="Calibri"/>
              <a:sym typeface="Calibri"/>
            </a:endParaRPr>
          </a:p>
          <a:p>
            <a:pPr marR="0" lvl="0" algn="ctr" rtl="0">
              <a:spcBef>
                <a:spcPts val="0"/>
              </a:spcBef>
              <a:spcAft>
                <a:spcPts val="0"/>
              </a:spcAft>
              <a:buNone/>
            </a:pPr>
            <a:r>
              <a:rPr lang="en-GB" sz="6600" b="1" dirty="0" smtClean="0">
                <a:solidFill>
                  <a:srgbClr val="FFFFFF"/>
                </a:solidFill>
                <a:latin typeface="Calibri"/>
                <a:ea typeface="Calibri"/>
                <a:cs typeface="Calibri"/>
                <a:sym typeface="Calibri"/>
              </a:rPr>
              <a:t>iPads… </a:t>
            </a:r>
            <a:endParaRPr sz="6600" b="1" dirty="0">
              <a:solidFill>
                <a:srgbClr val="FFFFFF"/>
              </a:solidFill>
              <a:latin typeface="Calibri"/>
              <a:ea typeface="Calibri"/>
              <a:cs typeface="Calibri"/>
              <a:sym typeface="Calibri"/>
            </a:endParaRPr>
          </a:p>
        </p:txBody>
      </p:sp>
      <p:pic>
        <p:nvPicPr>
          <p:cNvPr id="5" name="Picture 4"/>
          <p:cNvPicPr>
            <a:picLocks noChangeAspect="1"/>
          </p:cNvPicPr>
          <p:nvPr/>
        </p:nvPicPr>
        <p:blipFill>
          <a:blip r:embed="rId4"/>
          <a:stretch>
            <a:fillRect/>
          </a:stretch>
        </p:blipFill>
        <p:spPr>
          <a:xfrm>
            <a:off x="1021453" y="1921405"/>
            <a:ext cx="2940947" cy="2194399"/>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1"/>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102">
                                            <p:txEl>
                                              <p:pRg st="1" end="1"/>
                                            </p:txEl>
                                          </p:spTgt>
                                        </p:tgtEl>
                                        <p:attrNameLst>
                                          <p:attrName>style.visibility</p:attrName>
                                        </p:attrNameLst>
                                      </p:cBhvr>
                                      <p:to>
                                        <p:strVal val="visible"/>
                                      </p:to>
                                    </p:set>
                                    <p:anim calcmode="lin" valueType="num">
                                      <p:cBhvr additive="base">
                                        <p:cTn id="22" dur="1000"/>
                                        <p:tgtEl>
                                          <p:spTgt spid="102">
                                            <p:txEl>
                                              <p:pRg st="1" end="1"/>
                                            </p:txEl>
                                          </p:spTgt>
                                        </p:tgtEl>
                                        <p:attrNameLst>
                                          <p:attrName>ppt_w</p:attrName>
                                        </p:attrNameLst>
                                      </p:cBhvr>
                                      <p:tavLst>
                                        <p:tav tm="0">
                                          <p:val>
                                            <p:strVal val="0"/>
                                          </p:val>
                                        </p:tav>
                                        <p:tav tm="100000">
                                          <p:val>
                                            <p:strVal val="#ppt_w"/>
                                          </p:val>
                                        </p:tav>
                                      </p:tavLst>
                                    </p:anim>
                                    <p:anim calcmode="lin" valueType="num">
                                      <p:cBhvr additive="base">
                                        <p:cTn id="23" dur="1000"/>
                                        <p:tgtEl>
                                          <p:spTgt spid="102">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17288"/>
            <a:ext cx="9144793" cy="5944115"/>
          </a:xfrm>
          <a:prstGeom prst="rect">
            <a:avLst/>
          </a:prstGeom>
        </p:spPr>
      </p:pic>
      <p:sp>
        <p:nvSpPr>
          <p:cNvPr id="100" name="Shape 100"/>
          <p:cNvSpPr/>
          <p:nvPr/>
        </p:nvSpPr>
        <p:spPr>
          <a:xfrm>
            <a:off x="793" y="0"/>
            <a:ext cx="9144000" cy="6858000"/>
          </a:xfrm>
          <a:prstGeom prst="rect">
            <a:avLst/>
          </a:prstGeom>
          <a:solidFill>
            <a:schemeClr val="dk1">
              <a:alpha val="60784"/>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rgbClr val="000000"/>
              </a:solidFill>
              <a:latin typeface="Calibri"/>
              <a:ea typeface="Calibri"/>
              <a:cs typeface="Calibri"/>
              <a:sym typeface="Calibri"/>
            </a:endParaRPr>
          </a:p>
        </p:txBody>
      </p:sp>
      <p:sp>
        <p:nvSpPr>
          <p:cNvPr id="101" name="Shape 101"/>
          <p:cNvSpPr txBox="1">
            <a:spLocks noGrp="1"/>
          </p:cNvSpPr>
          <p:nvPr>
            <p:ph type="ctrTitle"/>
          </p:nvPr>
        </p:nvSpPr>
        <p:spPr>
          <a:xfrm>
            <a:off x="0" y="7689"/>
            <a:ext cx="9143999" cy="982911"/>
          </a:xfrm>
          <a:prstGeom prst="rect">
            <a:avLst/>
          </a:prstGeom>
          <a:solidFill>
            <a:schemeClr val="bg2">
              <a:lumMod val="60000"/>
              <a:lumOff val="40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lvl="0">
              <a:buSzPct val="25000"/>
            </a:pPr>
            <a:r>
              <a:rPr lang="en-GB" sz="3200" dirty="0"/>
              <a:t>The Levels of Teaching Innovation (</a:t>
            </a:r>
            <a:r>
              <a:rPr lang="en-GB" sz="3200" dirty="0" err="1"/>
              <a:t>LoTi</a:t>
            </a:r>
            <a:r>
              <a:rPr lang="en-GB" sz="3200" dirty="0"/>
              <a:t>®) Framework (</a:t>
            </a:r>
            <a:r>
              <a:rPr lang="en-GB" sz="3200" dirty="0" err="1"/>
              <a:t>Moersch</a:t>
            </a:r>
            <a:r>
              <a:rPr lang="en-GB" sz="3200" dirty="0"/>
              <a:t> 1994)</a:t>
            </a:r>
            <a:endParaRPr lang="en-US" sz="3200" b="0" i="0" u="none" strike="noStrike" cap="none" baseline="0" dirty="0">
              <a:solidFill>
                <a:schemeClr val="lt1"/>
              </a:solidFill>
              <a:latin typeface="Calibri"/>
              <a:ea typeface="Calibri"/>
              <a:cs typeface="Calibri"/>
              <a:sym typeface="Calibri"/>
            </a:endParaRPr>
          </a:p>
        </p:txBody>
      </p:sp>
      <p:sp>
        <p:nvSpPr>
          <p:cNvPr id="8" name="Rounded Rectangle 7"/>
          <p:cNvSpPr/>
          <p:nvPr/>
        </p:nvSpPr>
        <p:spPr>
          <a:xfrm>
            <a:off x="457200" y="1139656"/>
            <a:ext cx="2755323" cy="1771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Level 1</a:t>
            </a:r>
          </a:p>
          <a:p>
            <a:pPr algn="ctr"/>
            <a:endParaRPr lang="en-GB" sz="3200" dirty="0"/>
          </a:p>
          <a:p>
            <a:pPr algn="ctr"/>
            <a:r>
              <a:rPr lang="en-GB" sz="3200" dirty="0" smtClean="0"/>
              <a:t>Awareness</a:t>
            </a:r>
            <a:endParaRPr lang="en-GB" sz="3200" dirty="0"/>
          </a:p>
        </p:txBody>
      </p:sp>
      <p:sp>
        <p:nvSpPr>
          <p:cNvPr id="9" name="Rounded Rectangle 8"/>
          <p:cNvSpPr/>
          <p:nvPr/>
        </p:nvSpPr>
        <p:spPr>
          <a:xfrm>
            <a:off x="457200" y="3113809"/>
            <a:ext cx="2755323" cy="1700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Level 2</a:t>
            </a:r>
          </a:p>
          <a:p>
            <a:pPr algn="ctr"/>
            <a:r>
              <a:rPr lang="en-GB" sz="3200" dirty="0" smtClean="0"/>
              <a:t>Exploration</a:t>
            </a:r>
            <a:endParaRPr lang="en-GB" sz="3200" dirty="0"/>
          </a:p>
        </p:txBody>
      </p:sp>
      <p:sp>
        <p:nvSpPr>
          <p:cNvPr id="10" name="Rounded Rectangle 9"/>
          <p:cNvSpPr/>
          <p:nvPr/>
        </p:nvSpPr>
        <p:spPr>
          <a:xfrm>
            <a:off x="457200" y="4999746"/>
            <a:ext cx="2755323" cy="1709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Level 3</a:t>
            </a:r>
          </a:p>
          <a:p>
            <a:pPr algn="ctr"/>
            <a:endParaRPr lang="en-GB" sz="3200" dirty="0"/>
          </a:p>
          <a:p>
            <a:pPr algn="ctr"/>
            <a:r>
              <a:rPr lang="en-GB" sz="3200" dirty="0" smtClean="0"/>
              <a:t>Infusion</a:t>
            </a:r>
            <a:endParaRPr lang="en-GB" sz="3200" dirty="0"/>
          </a:p>
        </p:txBody>
      </p:sp>
      <p:sp>
        <p:nvSpPr>
          <p:cNvPr id="12" name="Rounded Rectangle 11"/>
          <p:cNvSpPr/>
          <p:nvPr/>
        </p:nvSpPr>
        <p:spPr>
          <a:xfrm>
            <a:off x="5868659" y="3305890"/>
            <a:ext cx="2755323" cy="16614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Level 5</a:t>
            </a:r>
          </a:p>
          <a:p>
            <a:pPr algn="ctr"/>
            <a:endParaRPr lang="en-GB" sz="2800" dirty="0"/>
          </a:p>
          <a:p>
            <a:pPr algn="ctr"/>
            <a:r>
              <a:rPr lang="en-GB" sz="2800" dirty="0" smtClean="0"/>
              <a:t>Expansion</a:t>
            </a:r>
            <a:endParaRPr lang="en-GB" sz="2800" dirty="0"/>
          </a:p>
        </p:txBody>
      </p:sp>
      <p:sp>
        <p:nvSpPr>
          <p:cNvPr id="13" name="Rounded Rectangle 12"/>
          <p:cNvSpPr/>
          <p:nvPr/>
        </p:nvSpPr>
        <p:spPr>
          <a:xfrm>
            <a:off x="5868660" y="1259489"/>
            <a:ext cx="2755323" cy="1777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Level 4</a:t>
            </a:r>
          </a:p>
          <a:p>
            <a:pPr algn="ctr"/>
            <a:endParaRPr lang="en-GB" sz="3200" dirty="0"/>
          </a:p>
          <a:p>
            <a:pPr algn="ctr"/>
            <a:r>
              <a:rPr lang="en-GB" sz="3200" dirty="0" smtClean="0"/>
              <a:t>Integration</a:t>
            </a:r>
            <a:endParaRPr lang="en-GB" sz="3200" dirty="0"/>
          </a:p>
        </p:txBody>
      </p:sp>
      <p:sp>
        <p:nvSpPr>
          <p:cNvPr id="14" name="Rounded Rectangle 13"/>
          <p:cNvSpPr/>
          <p:nvPr/>
        </p:nvSpPr>
        <p:spPr>
          <a:xfrm>
            <a:off x="5868659" y="5236276"/>
            <a:ext cx="2755323" cy="1499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Level 6</a:t>
            </a:r>
          </a:p>
          <a:p>
            <a:pPr algn="ctr"/>
            <a:endParaRPr lang="en-GB" sz="2800" dirty="0"/>
          </a:p>
          <a:p>
            <a:pPr algn="ctr"/>
            <a:r>
              <a:rPr lang="en-GB" sz="2800" dirty="0" smtClean="0"/>
              <a:t>Refinement</a:t>
            </a:r>
            <a:endParaRPr lang="en-GB" sz="2800" dirty="0"/>
          </a:p>
        </p:txBody>
      </p:sp>
    </p:spTree>
    <p:extLst>
      <p:ext uri="{BB962C8B-B14F-4D97-AF65-F5344CB8AC3E}">
        <p14:creationId xmlns:p14="http://schemas.microsoft.com/office/powerpoint/2010/main" val="381778799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17288"/>
            <a:ext cx="9144793" cy="5944115"/>
          </a:xfrm>
          <a:prstGeom prst="rect">
            <a:avLst/>
          </a:prstGeom>
        </p:spPr>
      </p:pic>
      <p:sp>
        <p:nvSpPr>
          <p:cNvPr id="100" name="Shape 100"/>
          <p:cNvSpPr/>
          <p:nvPr/>
        </p:nvSpPr>
        <p:spPr>
          <a:xfrm>
            <a:off x="793" y="0"/>
            <a:ext cx="9144000" cy="6858000"/>
          </a:xfrm>
          <a:prstGeom prst="rect">
            <a:avLst/>
          </a:prstGeom>
          <a:solidFill>
            <a:schemeClr val="dk1">
              <a:alpha val="60784"/>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rgbClr val="000000"/>
              </a:solidFill>
              <a:latin typeface="Calibri"/>
              <a:ea typeface="Calibri"/>
              <a:cs typeface="Calibri"/>
              <a:sym typeface="Calibri"/>
            </a:endParaRPr>
          </a:p>
        </p:txBody>
      </p:sp>
      <p:sp>
        <p:nvSpPr>
          <p:cNvPr id="101" name="Shape 101"/>
          <p:cNvSpPr txBox="1">
            <a:spLocks noGrp="1"/>
          </p:cNvSpPr>
          <p:nvPr>
            <p:ph type="ctrTitle"/>
          </p:nvPr>
        </p:nvSpPr>
        <p:spPr>
          <a:xfrm>
            <a:off x="0" y="7689"/>
            <a:ext cx="9143999" cy="982911"/>
          </a:xfrm>
          <a:prstGeom prst="rect">
            <a:avLst/>
          </a:prstGeom>
          <a:solidFill>
            <a:schemeClr val="bg2">
              <a:lumMod val="60000"/>
              <a:lumOff val="40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lvl="0">
              <a:buSzPct val="25000"/>
            </a:pPr>
            <a:r>
              <a:rPr lang="en-GB" sz="3200" dirty="0" smtClean="0">
                <a:solidFill>
                  <a:schemeClr val="bg1"/>
                </a:solidFill>
              </a:rPr>
              <a:t>Flipped &amp; Blended learning</a:t>
            </a:r>
            <a:endParaRPr lang="en-US" sz="3200" b="0" i="0" u="none" strike="noStrike" cap="none" baseline="0" dirty="0">
              <a:solidFill>
                <a:schemeClr val="bg1"/>
              </a:solidFill>
              <a:latin typeface="Calibri"/>
              <a:ea typeface="Calibri"/>
              <a:cs typeface="Calibri"/>
              <a:sym typeface="Calibri"/>
            </a:endParaRPr>
          </a:p>
        </p:txBody>
      </p:sp>
      <p:pic>
        <p:nvPicPr>
          <p:cNvPr id="2" name="Picture 1"/>
          <p:cNvPicPr>
            <a:picLocks noChangeAspect="1"/>
          </p:cNvPicPr>
          <p:nvPr/>
        </p:nvPicPr>
        <p:blipFill>
          <a:blip r:embed="rId4"/>
          <a:stretch>
            <a:fillRect/>
          </a:stretch>
        </p:blipFill>
        <p:spPr>
          <a:xfrm>
            <a:off x="857250" y="1108436"/>
            <a:ext cx="7505700" cy="5452967"/>
          </a:xfrm>
          <a:prstGeom prst="rect">
            <a:avLst/>
          </a:prstGeom>
        </p:spPr>
      </p:pic>
    </p:spTree>
    <p:extLst>
      <p:ext uri="{BB962C8B-B14F-4D97-AF65-F5344CB8AC3E}">
        <p14:creationId xmlns:p14="http://schemas.microsoft.com/office/powerpoint/2010/main" val="359174512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52487" y="612935"/>
            <a:ext cx="7739063" cy="5902165"/>
          </a:xfrm>
          <a:prstGeom prst="rect">
            <a:avLst/>
          </a:prstGeom>
        </p:spPr>
      </p:pic>
      <p:sp>
        <p:nvSpPr>
          <p:cNvPr id="100" name="Shape 100"/>
          <p:cNvSpPr/>
          <p:nvPr/>
        </p:nvSpPr>
        <p:spPr>
          <a:xfrm>
            <a:off x="-1" y="0"/>
            <a:ext cx="9144000" cy="6858000"/>
          </a:xfrm>
          <a:prstGeom prst="rect">
            <a:avLst/>
          </a:prstGeom>
          <a:solidFill>
            <a:schemeClr val="dk1">
              <a:alpha val="60784"/>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rgbClr val="000000"/>
              </a:solidFill>
              <a:latin typeface="Calibri"/>
              <a:ea typeface="Calibri"/>
              <a:cs typeface="Calibri"/>
              <a:sym typeface="Calibri"/>
            </a:endParaRPr>
          </a:p>
        </p:txBody>
      </p:sp>
      <p:sp>
        <p:nvSpPr>
          <p:cNvPr id="101" name="Shape 101"/>
          <p:cNvSpPr txBox="1">
            <a:spLocks noGrp="1"/>
          </p:cNvSpPr>
          <p:nvPr>
            <p:ph type="ctrTitle"/>
          </p:nvPr>
        </p:nvSpPr>
        <p:spPr>
          <a:xfrm>
            <a:off x="0" y="7689"/>
            <a:ext cx="9143999" cy="982911"/>
          </a:xfrm>
          <a:prstGeom prst="rect">
            <a:avLst/>
          </a:prstGeom>
          <a:solidFill>
            <a:schemeClr val="bg2">
              <a:lumMod val="60000"/>
              <a:lumOff val="40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lvl="0">
              <a:buSzPct val="25000"/>
            </a:pPr>
            <a:r>
              <a:rPr lang="en-GB" sz="3200" dirty="0" smtClean="0">
                <a:solidFill>
                  <a:schemeClr val="bg1"/>
                </a:solidFill>
              </a:rPr>
              <a:t>Flipped &amp; Blended learning</a:t>
            </a:r>
            <a:endParaRPr lang="en-US" sz="3200" b="0" i="0" u="none" strike="noStrike" cap="none" baseline="0" dirty="0">
              <a:solidFill>
                <a:schemeClr val="bg1"/>
              </a:solidFill>
              <a:latin typeface="Calibri"/>
              <a:ea typeface="Calibri"/>
              <a:cs typeface="Calibri"/>
              <a:sym typeface="Calibri"/>
            </a:endParaRPr>
          </a:p>
        </p:txBody>
      </p:sp>
      <p:pic>
        <p:nvPicPr>
          <p:cNvPr id="5" name="Picture 4"/>
          <p:cNvPicPr>
            <a:picLocks noChangeAspect="1"/>
          </p:cNvPicPr>
          <p:nvPr/>
        </p:nvPicPr>
        <p:blipFill>
          <a:blip r:embed="rId4"/>
          <a:stretch>
            <a:fillRect/>
          </a:stretch>
        </p:blipFill>
        <p:spPr>
          <a:xfrm>
            <a:off x="621723" y="1335167"/>
            <a:ext cx="7969827" cy="4457700"/>
          </a:xfrm>
          <a:prstGeom prst="rect">
            <a:avLst/>
          </a:prstGeom>
        </p:spPr>
      </p:pic>
    </p:spTree>
    <p:extLst>
      <p:ext uri="{BB962C8B-B14F-4D97-AF65-F5344CB8AC3E}">
        <p14:creationId xmlns:p14="http://schemas.microsoft.com/office/powerpoint/2010/main" val="369192341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7800" y="430461"/>
            <a:ext cx="6267450" cy="6267450"/>
          </a:xfrm>
          <a:prstGeom prst="rect">
            <a:avLst/>
          </a:prstGeom>
        </p:spPr>
      </p:pic>
      <p:sp>
        <p:nvSpPr>
          <p:cNvPr id="100" name="Shape 100"/>
          <p:cNvSpPr/>
          <p:nvPr/>
        </p:nvSpPr>
        <p:spPr>
          <a:xfrm>
            <a:off x="-1" y="7689"/>
            <a:ext cx="9144000" cy="6858000"/>
          </a:xfrm>
          <a:prstGeom prst="rect">
            <a:avLst/>
          </a:prstGeom>
          <a:solidFill>
            <a:schemeClr val="dk1">
              <a:alpha val="60784"/>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rgbClr val="000000"/>
              </a:solidFill>
              <a:latin typeface="Calibri"/>
              <a:ea typeface="Calibri"/>
              <a:cs typeface="Calibri"/>
              <a:sym typeface="Calibri"/>
            </a:endParaRPr>
          </a:p>
        </p:txBody>
      </p:sp>
      <p:sp>
        <p:nvSpPr>
          <p:cNvPr id="101" name="Shape 101"/>
          <p:cNvSpPr txBox="1">
            <a:spLocks noGrp="1"/>
          </p:cNvSpPr>
          <p:nvPr>
            <p:ph type="ctrTitle"/>
          </p:nvPr>
        </p:nvSpPr>
        <p:spPr>
          <a:xfrm>
            <a:off x="0" y="7689"/>
            <a:ext cx="9143999" cy="982911"/>
          </a:xfrm>
          <a:prstGeom prst="rect">
            <a:avLst/>
          </a:prstGeom>
          <a:solidFill>
            <a:schemeClr val="bg2">
              <a:lumMod val="60000"/>
              <a:lumOff val="40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lvl="0">
              <a:buSzPct val="25000"/>
            </a:pPr>
            <a:r>
              <a:rPr lang="en-GB" sz="3200" dirty="0" smtClean="0">
                <a:solidFill>
                  <a:schemeClr val="bg1"/>
                </a:solidFill>
              </a:rPr>
              <a:t>Research</a:t>
            </a:r>
            <a:endParaRPr lang="en-US" sz="3200" b="0" i="0" u="none" strike="noStrike" cap="none" baseline="0" dirty="0">
              <a:solidFill>
                <a:schemeClr val="bg1"/>
              </a:solidFill>
              <a:latin typeface="Calibri"/>
              <a:ea typeface="Calibri"/>
              <a:cs typeface="Calibri"/>
              <a:sym typeface="Calibri"/>
            </a:endParaRPr>
          </a:p>
        </p:txBody>
      </p:sp>
      <p:sp>
        <p:nvSpPr>
          <p:cNvPr id="7" name="Shape 102"/>
          <p:cNvSpPr txBox="1"/>
          <p:nvPr/>
        </p:nvSpPr>
        <p:spPr>
          <a:xfrm>
            <a:off x="419100" y="1659358"/>
            <a:ext cx="8305799" cy="4912892"/>
          </a:xfrm>
          <a:prstGeom prst="rect">
            <a:avLst/>
          </a:prstGeom>
          <a:solidFill>
            <a:schemeClr val="bg2">
              <a:lumMod val="60000"/>
              <a:lumOff val="40000"/>
              <a:alpha val="67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marL="685800" indent="-685800" algn="ctr">
              <a:spcBef>
                <a:spcPct val="50000"/>
              </a:spcBef>
            </a:pPr>
            <a:r>
              <a:rPr lang="en-US" altLang="nl-NL" sz="3200" b="1" dirty="0">
                <a:solidFill>
                  <a:schemeClr val="bg1"/>
                </a:solidFill>
              </a:rPr>
              <a:t>“</a:t>
            </a:r>
            <a:r>
              <a:rPr lang="en-GB" sz="3200" dirty="0">
                <a:solidFill>
                  <a:schemeClr val="bg1"/>
                </a:solidFill>
              </a:rPr>
              <a:t>by undertaking a wide range of high-quality, sustained professional learning experiences, teachers are more likely to inspire pupils and provide high quality teaching and learning experiences, enabling learners to achieve their best.” (GTCS, 2011)</a:t>
            </a:r>
          </a:p>
        </p:txBody>
      </p:sp>
    </p:spTree>
    <p:extLst>
      <p:ext uri="{BB962C8B-B14F-4D97-AF65-F5344CB8AC3E}">
        <p14:creationId xmlns:p14="http://schemas.microsoft.com/office/powerpoint/2010/main" val="184026019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28687" y="742146"/>
            <a:ext cx="7186613" cy="5830104"/>
          </a:xfrm>
          <a:prstGeom prst="rect">
            <a:avLst/>
          </a:prstGeom>
        </p:spPr>
      </p:pic>
      <p:sp>
        <p:nvSpPr>
          <p:cNvPr id="100" name="Shape 100"/>
          <p:cNvSpPr/>
          <p:nvPr/>
        </p:nvSpPr>
        <p:spPr>
          <a:xfrm>
            <a:off x="0" y="0"/>
            <a:ext cx="9144000" cy="6858000"/>
          </a:xfrm>
          <a:prstGeom prst="rect">
            <a:avLst/>
          </a:prstGeom>
          <a:solidFill>
            <a:schemeClr val="dk1">
              <a:alpha val="60784"/>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rgbClr val="000000"/>
              </a:solidFill>
              <a:latin typeface="Calibri"/>
              <a:ea typeface="Calibri"/>
              <a:cs typeface="Calibri"/>
              <a:sym typeface="Calibri"/>
            </a:endParaRPr>
          </a:p>
        </p:txBody>
      </p:sp>
      <p:sp>
        <p:nvSpPr>
          <p:cNvPr id="101" name="Shape 101"/>
          <p:cNvSpPr txBox="1">
            <a:spLocks noGrp="1"/>
          </p:cNvSpPr>
          <p:nvPr>
            <p:ph type="ctrTitle"/>
          </p:nvPr>
        </p:nvSpPr>
        <p:spPr>
          <a:xfrm>
            <a:off x="0" y="7689"/>
            <a:ext cx="9143999" cy="982911"/>
          </a:xfrm>
          <a:prstGeom prst="rect">
            <a:avLst/>
          </a:prstGeom>
          <a:solidFill>
            <a:schemeClr val="bg2">
              <a:lumMod val="60000"/>
              <a:lumOff val="40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lvl="0">
              <a:buSzPct val="25000"/>
            </a:pPr>
            <a:r>
              <a:rPr lang="en-GB" sz="3200" dirty="0" smtClean="0">
                <a:solidFill>
                  <a:schemeClr val="bg1"/>
                </a:solidFill>
              </a:rPr>
              <a:t>Research</a:t>
            </a:r>
            <a:endParaRPr lang="en-US" sz="3200" b="0" i="0" u="none" strike="noStrike" cap="none" baseline="0" dirty="0">
              <a:solidFill>
                <a:schemeClr val="bg1"/>
              </a:solidFill>
              <a:latin typeface="Calibri"/>
              <a:ea typeface="Calibri"/>
              <a:cs typeface="Calibri"/>
              <a:sym typeface="Calibri"/>
            </a:endParaRPr>
          </a:p>
        </p:txBody>
      </p:sp>
      <p:sp>
        <p:nvSpPr>
          <p:cNvPr id="7" name="Shape 102"/>
          <p:cNvSpPr txBox="1"/>
          <p:nvPr/>
        </p:nvSpPr>
        <p:spPr>
          <a:xfrm>
            <a:off x="419099" y="1324979"/>
            <a:ext cx="8305799" cy="4912892"/>
          </a:xfrm>
          <a:prstGeom prst="rect">
            <a:avLst/>
          </a:prstGeom>
          <a:solidFill>
            <a:schemeClr val="bg2">
              <a:lumMod val="60000"/>
              <a:lumOff val="40000"/>
              <a:alpha val="67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marL="685800" indent="-685800" algn="ctr">
              <a:spcBef>
                <a:spcPct val="50000"/>
              </a:spcBef>
            </a:pPr>
            <a:endParaRPr lang="en-GB" sz="3200" dirty="0">
              <a:solidFill>
                <a:schemeClr val="bg1"/>
              </a:solidFill>
            </a:endParaRPr>
          </a:p>
        </p:txBody>
      </p:sp>
      <p:pic>
        <p:nvPicPr>
          <p:cNvPr id="4" name="Picture 3"/>
          <p:cNvPicPr>
            <a:picLocks noChangeAspect="1"/>
          </p:cNvPicPr>
          <p:nvPr/>
        </p:nvPicPr>
        <p:blipFill>
          <a:blip r:embed="rId4"/>
          <a:stretch>
            <a:fillRect/>
          </a:stretch>
        </p:blipFill>
        <p:spPr>
          <a:xfrm>
            <a:off x="1688305" y="1472173"/>
            <a:ext cx="5767385" cy="4618504"/>
          </a:xfrm>
          <a:prstGeom prst="rect">
            <a:avLst/>
          </a:prstGeom>
        </p:spPr>
      </p:pic>
    </p:spTree>
    <p:extLst>
      <p:ext uri="{BB962C8B-B14F-4D97-AF65-F5344CB8AC3E}">
        <p14:creationId xmlns:p14="http://schemas.microsoft.com/office/powerpoint/2010/main" val="36424394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2905" y="969886"/>
            <a:ext cx="8358187" cy="5561994"/>
          </a:xfrm>
          <a:prstGeom prst="rect">
            <a:avLst/>
          </a:prstGeom>
        </p:spPr>
      </p:pic>
      <p:sp>
        <p:nvSpPr>
          <p:cNvPr id="100" name="Shape 100"/>
          <p:cNvSpPr/>
          <p:nvPr/>
        </p:nvSpPr>
        <p:spPr>
          <a:xfrm>
            <a:off x="0" y="61384"/>
            <a:ext cx="9144000" cy="6858000"/>
          </a:xfrm>
          <a:prstGeom prst="rect">
            <a:avLst/>
          </a:prstGeom>
          <a:solidFill>
            <a:schemeClr val="dk1">
              <a:alpha val="60784"/>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rgbClr val="000000"/>
              </a:solidFill>
              <a:latin typeface="Calibri"/>
              <a:ea typeface="Calibri"/>
              <a:cs typeface="Calibri"/>
              <a:sym typeface="Calibri"/>
            </a:endParaRPr>
          </a:p>
        </p:txBody>
      </p:sp>
      <p:sp>
        <p:nvSpPr>
          <p:cNvPr id="101" name="Shape 101"/>
          <p:cNvSpPr txBox="1">
            <a:spLocks noGrp="1"/>
          </p:cNvSpPr>
          <p:nvPr>
            <p:ph type="ctrTitle"/>
          </p:nvPr>
        </p:nvSpPr>
        <p:spPr>
          <a:xfrm>
            <a:off x="0" y="7689"/>
            <a:ext cx="9143999" cy="982911"/>
          </a:xfrm>
          <a:prstGeom prst="rect">
            <a:avLst/>
          </a:prstGeom>
          <a:solidFill>
            <a:schemeClr val="bg2">
              <a:lumMod val="60000"/>
              <a:lumOff val="40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lvl="0">
              <a:buSzPct val="25000"/>
            </a:pPr>
            <a:r>
              <a:rPr lang="en-GB" sz="3200" dirty="0" smtClean="0">
                <a:solidFill>
                  <a:schemeClr val="bg1"/>
                </a:solidFill>
                <a:ea typeface="Calibri"/>
              </a:rPr>
              <a:t>Guerrilla tactics…</a:t>
            </a:r>
            <a:endParaRPr lang="en-US" sz="3200" b="0" i="0" u="none" strike="noStrike" cap="none" baseline="0" dirty="0">
              <a:solidFill>
                <a:schemeClr val="bg1"/>
              </a:solidFill>
              <a:latin typeface="Calibri"/>
              <a:ea typeface="Calibri"/>
              <a:cs typeface="Calibri"/>
              <a:sym typeface="Calibri"/>
            </a:endParaRPr>
          </a:p>
        </p:txBody>
      </p:sp>
      <p:sp>
        <p:nvSpPr>
          <p:cNvPr id="7" name="Shape 102"/>
          <p:cNvSpPr txBox="1"/>
          <p:nvPr/>
        </p:nvSpPr>
        <p:spPr>
          <a:xfrm>
            <a:off x="221455" y="1257300"/>
            <a:ext cx="8529637" cy="5441485"/>
          </a:xfrm>
          <a:prstGeom prst="rect">
            <a:avLst/>
          </a:prstGeom>
          <a:solidFill>
            <a:schemeClr val="bg2">
              <a:lumMod val="60000"/>
              <a:lumOff val="40000"/>
              <a:alpha val="67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marL="685800" indent="-685800" algn="ctr">
              <a:spcBef>
                <a:spcPct val="50000"/>
              </a:spcBef>
            </a:pPr>
            <a:endParaRPr lang="en-GB" sz="3200" dirty="0">
              <a:solidFill>
                <a:schemeClr val="bg1"/>
              </a:solidFill>
            </a:endParaRPr>
          </a:p>
        </p:txBody>
      </p:sp>
      <p:pic>
        <p:nvPicPr>
          <p:cNvPr id="8" name="Content Placeholder 3"/>
          <p:cNvPicPr>
            <a:picLocks noChangeAspect="1"/>
          </p:cNvPicPr>
          <p:nvPr/>
        </p:nvPicPr>
        <p:blipFill>
          <a:blip r:embed="rId4"/>
          <a:stretch>
            <a:fillRect/>
          </a:stretch>
        </p:blipFill>
        <p:spPr>
          <a:xfrm>
            <a:off x="1419223" y="1189646"/>
            <a:ext cx="6134100" cy="5452534"/>
          </a:xfrm>
          <a:prstGeom prst="rect">
            <a:avLst/>
          </a:prstGeom>
          <a:noFill/>
          <a:ln>
            <a:noFill/>
          </a:ln>
        </p:spPr>
      </p:pic>
    </p:spTree>
    <p:extLst>
      <p:ext uri="{BB962C8B-B14F-4D97-AF65-F5344CB8AC3E}">
        <p14:creationId xmlns:p14="http://schemas.microsoft.com/office/powerpoint/2010/main" val="204676013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2905" y="969886"/>
            <a:ext cx="8358187" cy="5561994"/>
          </a:xfrm>
          <a:prstGeom prst="rect">
            <a:avLst/>
          </a:prstGeom>
        </p:spPr>
      </p:pic>
      <p:sp>
        <p:nvSpPr>
          <p:cNvPr id="100" name="Shape 100"/>
          <p:cNvSpPr/>
          <p:nvPr/>
        </p:nvSpPr>
        <p:spPr>
          <a:xfrm>
            <a:off x="0" y="61384"/>
            <a:ext cx="9144000" cy="6858000"/>
          </a:xfrm>
          <a:prstGeom prst="rect">
            <a:avLst/>
          </a:prstGeom>
          <a:solidFill>
            <a:schemeClr val="dk1">
              <a:alpha val="60784"/>
            </a:schemeClr>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rgbClr val="000000"/>
              </a:solidFill>
              <a:latin typeface="Calibri"/>
              <a:ea typeface="Calibri"/>
              <a:cs typeface="Calibri"/>
              <a:sym typeface="Calibri"/>
            </a:endParaRPr>
          </a:p>
        </p:txBody>
      </p:sp>
      <p:sp>
        <p:nvSpPr>
          <p:cNvPr id="101" name="Shape 101"/>
          <p:cNvSpPr txBox="1">
            <a:spLocks noGrp="1"/>
          </p:cNvSpPr>
          <p:nvPr>
            <p:ph type="ctrTitle"/>
          </p:nvPr>
        </p:nvSpPr>
        <p:spPr>
          <a:xfrm>
            <a:off x="0" y="7689"/>
            <a:ext cx="9143999" cy="982911"/>
          </a:xfrm>
          <a:prstGeom prst="rect">
            <a:avLst/>
          </a:prstGeom>
          <a:solidFill>
            <a:schemeClr val="bg2">
              <a:lumMod val="60000"/>
              <a:lumOff val="40000"/>
            </a:schemeClr>
          </a:solidFill>
          <a:ln w="9525" cap="flat" cmpd="sng">
            <a:solidFill>
              <a:srgbClr val="00B0F0"/>
            </a:solidFill>
            <a:prstDash val="solid"/>
            <a:miter/>
            <a:headEnd type="none" w="med" len="med"/>
            <a:tailEnd type="none" w="med" len="med"/>
          </a:ln>
        </p:spPr>
        <p:txBody>
          <a:bodyPr lIns="91425" tIns="45700" rIns="91425" bIns="45700" anchor="ctr" anchorCtr="0">
            <a:noAutofit/>
          </a:bodyPr>
          <a:lstStyle/>
          <a:p>
            <a:pPr lvl="0">
              <a:buSzPct val="25000"/>
            </a:pPr>
            <a:endParaRPr lang="en-US" sz="3200" b="0" i="0" u="none" strike="noStrike" cap="none" baseline="0" dirty="0">
              <a:solidFill>
                <a:schemeClr val="bg1"/>
              </a:solidFill>
              <a:latin typeface="Calibri"/>
              <a:ea typeface="Calibri"/>
              <a:cs typeface="Calibri"/>
              <a:sym typeface="Calibri"/>
            </a:endParaRPr>
          </a:p>
        </p:txBody>
      </p:sp>
      <p:pic>
        <p:nvPicPr>
          <p:cNvPr id="9" name="Picture 8"/>
          <p:cNvPicPr>
            <a:picLocks noChangeAspect="1"/>
          </p:cNvPicPr>
          <p:nvPr/>
        </p:nvPicPr>
        <p:blipFill>
          <a:blip r:embed="rId4"/>
          <a:stretch>
            <a:fillRect/>
          </a:stretch>
        </p:blipFill>
        <p:spPr>
          <a:xfrm>
            <a:off x="0" y="1635146"/>
            <a:ext cx="9144000" cy="5182506"/>
          </a:xfrm>
          <a:prstGeom prst="rect">
            <a:avLst/>
          </a:prstGeom>
        </p:spPr>
      </p:pic>
      <p:pic>
        <p:nvPicPr>
          <p:cNvPr id="10" name="Picture 9"/>
          <p:cNvPicPr>
            <a:picLocks noChangeAspect="1"/>
          </p:cNvPicPr>
          <p:nvPr/>
        </p:nvPicPr>
        <p:blipFill>
          <a:blip r:embed="rId5"/>
          <a:stretch>
            <a:fillRect/>
          </a:stretch>
        </p:blipFill>
        <p:spPr>
          <a:xfrm>
            <a:off x="2811852" y="61384"/>
            <a:ext cx="3520291" cy="938744"/>
          </a:xfrm>
          <a:prstGeom prst="rect">
            <a:avLst/>
          </a:prstGeom>
        </p:spPr>
      </p:pic>
    </p:spTree>
    <p:extLst>
      <p:ext uri="{BB962C8B-B14F-4D97-AF65-F5344CB8AC3E}">
        <p14:creationId xmlns:p14="http://schemas.microsoft.com/office/powerpoint/2010/main" val="260285852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503</Words>
  <Application>Microsoft Office PowerPoint</Application>
  <PresentationFormat>On-screen Show (4:3)</PresentationFormat>
  <Paragraphs>82</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Technology in the classroom.</vt:lpstr>
      <vt:lpstr>Introduction</vt:lpstr>
      <vt:lpstr>The Levels of Teaching Innovation (LoTi®) Framework (Moersch 1994)</vt:lpstr>
      <vt:lpstr>Flipped &amp; Blended learning</vt:lpstr>
      <vt:lpstr>Flipped &amp; Blended learning</vt:lpstr>
      <vt:lpstr>Research</vt:lpstr>
      <vt:lpstr>Research</vt:lpstr>
      <vt:lpstr>Guerrilla tactics…</vt:lpstr>
      <vt:lpstr>PowerPoint Presentation</vt:lpstr>
      <vt:lpstr>PowerPoint Presentation</vt:lpstr>
      <vt:lpstr>PowerPoint Presentation</vt:lpstr>
      <vt:lpstr>PowerPoint Presentation</vt:lpstr>
      <vt:lpstr>Towards a more systematic enquiry</vt:lpstr>
      <vt:lpstr>Rationale</vt:lpstr>
      <vt:lpstr>Rationale</vt:lpstr>
      <vt:lpstr>Success Criteria</vt:lpstr>
      <vt:lpstr>Planning data gathering &amp; analysis.</vt:lpstr>
      <vt:lpstr>Planning data gathering &amp; analysis.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in the classroom.</dc:title>
  <dc:creator>Steven</dc:creator>
  <cp:lastModifiedBy>Steven.MacKenzie</cp:lastModifiedBy>
  <cp:revision>8</cp:revision>
  <dcterms:modified xsi:type="dcterms:W3CDTF">2015-12-17T09:48:26Z</dcterms:modified>
</cp:coreProperties>
</file>