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7" r:id="rId3"/>
    <p:sldId id="257" r:id="rId4"/>
    <p:sldId id="259" r:id="rId5"/>
    <p:sldId id="258" r:id="rId6"/>
    <p:sldId id="260" r:id="rId7"/>
    <p:sldId id="261" r:id="rId8"/>
    <p:sldId id="262" r:id="rId9"/>
    <p:sldId id="263" r:id="rId10"/>
    <p:sldId id="264" r:id="rId11"/>
    <p:sldId id="265"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056F6-3A61-4478-B1C3-A7D0E2822016}" type="datetimeFigureOut">
              <a:rPr lang="en-GB" smtClean="0"/>
              <a:t>18/09/2018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B45F9-D0C1-478B-BE30-CCA4EF038219}" type="slidenum">
              <a:rPr lang="en-GB" smtClean="0"/>
              <a:t>‹#›</a:t>
            </a:fld>
            <a:endParaRPr lang="en-GB"/>
          </a:p>
        </p:txBody>
      </p:sp>
    </p:spTree>
    <p:extLst>
      <p:ext uri="{BB962C8B-B14F-4D97-AF65-F5344CB8AC3E}">
        <p14:creationId xmlns:p14="http://schemas.microsoft.com/office/powerpoint/2010/main" val="342200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87DE32C-AE7F-43E7-BADB-1BECAA48090A}" type="datetimeFigureOut">
              <a:rPr lang="en-GB" smtClean="0"/>
              <a:t>18/09/2018</a:t>
            </a:fld>
            <a:endParaRPr lang="en-GB"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381FC60-9266-4D85-BCEE-76207ECE6185}" type="slidenum">
              <a:rPr lang="en-GB" smtClean="0"/>
              <a:t>‹#›</a:t>
            </a:fld>
            <a:endParaRPr lang="en-GB"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81FC60-9266-4D85-BCEE-76207ECE6185}" type="slidenum">
              <a:rPr lang="en-GB" smtClean="0"/>
              <a:t>‹#›</a:t>
            </a:fld>
            <a:endParaRPr lang="en-GB"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81FC60-9266-4D85-BCEE-76207ECE6185}" type="slidenum">
              <a:rPr lang="en-GB" smtClean="0"/>
              <a:t>‹#›</a:t>
            </a:fld>
            <a:endParaRPr lang="en-GB"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81FC60-9266-4D85-BCEE-76207ECE6185}" type="slidenum">
              <a:rPr lang="en-GB" smtClean="0"/>
              <a:t>‹#›</a:t>
            </a:fld>
            <a:endParaRPr lang="en-GB"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81FC60-9266-4D85-BCEE-76207ECE6185}"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81FC60-9266-4D85-BCEE-76207ECE6185}" type="slidenum">
              <a:rPr lang="en-GB" smtClean="0"/>
              <a:t>‹#›</a:t>
            </a:fld>
            <a:endParaRPr lang="en-GB"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81FC60-9266-4D85-BCEE-76207ECE6185}" type="slidenum">
              <a:rPr lang="en-GB" smtClean="0"/>
              <a:t>‹#›</a:t>
            </a:fld>
            <a:endParaRPr lang="en-GB"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81FC60-9266-4D85-BCEE-76207ECE6185}" type="slidenum">
              <a:rPr lang="en-GB" smtClean="0"/>
              <a:t>‹#›</a:t>
            </a:fld>
            <a:endParaRPr lang="en-GB"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81FC60-9266-4D85-BCEE-76207ECE6185}"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81FC60-9266-4D85-BCEE-76207ECE6185}"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DE32C-AE7F-43E7-BADB-1BECAA48090A}" type="datetimeFigureOut">
              <a:rPr lang="en-GB" smtClean="0"/>
              <a:t>18/09/2018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81FC60-9266-4D85-BCEE-76207ECE6185}"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87DE32C-AE7F-43E7-BADB-1BECAA48090A}" type="datetimeFigureOut">
              <a:rPr lang="en-GB" smtClean="0"/>
              <a:t>18/09/2018</a:t>
            </a:fld>
            <a:endParaRPr lang="en-GB"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381FC60-9266-4D85-BCEE-76207ECE6185}"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Outdoor Learning </a:t>
            </a:r>
            <a:endParaRPr lang="en-GB" dirty="0"/>
          </a:p>
        </p:txBody>
      </p:sp>
      <p:sp>
        <p:nvSpPr>
          <p:cNvPr id="3" name="Subtitle 2"/>
          <p:cNvSpPr>
            <a:spLocks noGrp="1"/>
          </p:cNvSpPr>
          <p:nvPr>
            <p:ph type="subTitle" idx="1"/>
          </p:nvPr>
        </p:nvSpPr>
        <p:spPr/>
        <p:txBody>
          <a:bodyPr/>
          <a:lstStyle/>
          <a:p>
            <a:r>
              <a:rPr lang="en-GB" dirty="0" smtClean="0"/>
              <a:t>The importance of children being outside and learning outdoors in Primary one and beyond. </a:t>
            </a:r>
            <a:endParaRPr lang="en-GB" dirty="0"/>
          </a:p>
        </p:txBody>
      </p:sp>
    </p:spTree>
    <p:extLst>
      <p:ext uri="{BB962C8B-B14F-4D97-AF65-F5344CB8AC3E}">
        <p14:creationId xmlns:p14="http://schemas.microsoft.com/office/powerpoint/2010/main" val="2354501558"/>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Loose parts are defined as:</a:t>
            </a:r>
          </a:p>
          <a:p>
            <a:pPr marL="0" indent="0">
              <a:buNone/>
            </a:pPr>
            <a:endParaRPr lang="en-GB" dirty="0" smtClean="0"/>
          </a:p>
          <a:p>
            <a:pPr marL="0" indent="0" algn="ctr">
              <a:buNone/>
            </a:pPr>
            <a:r>
              <a:rPr lang="en-GB" dirty="0" smtClean="0"/>
              <a:t>“materials </a:t>
            </a:r>
            <a:r>
              <a:rPr lang="en-GB" dirty="0"/>
              <a:t>that can be moved, carried, combined, redesigned, lined up, and taken apart and put back together in multiple ways. They are materials with no specific set of directions that can be used alone or combined with other materials</a:t>
            </a:r>
            <a:r>
              <a:rPr lang="en-GB" dirty="0" smtClean="0"/>
              <a:t>.”</a:t>
            </a:r>
            <a:endParaRPr lang="en-GB" dirty="0"/>
          </a:p>
        </p:txBody>
      </p:sp>
      <p:sp>
        <p:nvSpPr>
          <p:cNvPr id="2" name="Title 1"/>
          <p:cNvSpPr>
            <a:spLocks noGrp="1"/>
          </p:cNvSpPr>
          <p:nvPr>
            <p:ph type="title"/>
          </p:nvPr>
        </p:nvSpPr>
        <p:spPr/>
        <p:txBody>
          <a:bodyPr/>
          <a:lstStyle/>
          <a:p>
            <a:r>
              <a:rPr lang="en-GB" dirty="0" smtClean="0"/>
              <a:t>Loose Parts Outdoor Play </a:t>
            </a:r>
            <a:endParaRPr lang="en-GB" dirty="0"/>
          </a:p>
        </p:txBody>
      </p:sp>
    </p:spTree>
    <p:extLst>
      <p:ext uri="{BB962C8B-B14F-4D97-AF65-F5344CB8AC3E}">
        <p14:creationId xmlns:p14="http://schemas.microsoft.com/office/powerpoint/2010/main" val="27231394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So far, we have some tyres and cable drums. </a:t>
            </a:r>
          </a:p>
          <a:p>
            <a:r>
              <a:rPr lang="en-GB" dirty="0" smtClean="0"/>
              <a:t>To enhance our outdoor loose parts, we need:</a:t>
            </a:r>
          </a:p>
          <a:p>
            <a:pPr marL="0" indent="0" algn="ctr">
              <a:buNone/>
            </a:pPr>
            <a:r>
              <a:rPr lang="en-GB" dirty="0" smtClean="0"/>
              <a:t>Guttering </a:t>
            </a:r>
          </a:p>
          <a:p>
            <a:pPr marL="0" indent="0" algn="ctr">
              <a:buNone/>
            </a:pPr>
            <a:r>
              <a:rPr lang="en-GB" dirty="0" smtClean="0"/>
              <a:t>Wooden planks</a:t>
            </a:r>
          </a:p>
          <a:p>
            <a:pPr marL="0" indent="0" algn="ctr">
              <a:buNone/>
            </a:pPr>
            <a:r>
              <a:rPr lang="en-GB" dirty="0" smtClean="0"/>
              <a:t>Small gardening tools</a:t>
            </a:r>
          </a:p>
          <a:p>
            <a:pPr marL="0" indent="0" algn="ctr">
              <a:buNone/>
            </a:pPr>
            <a:r>
              <a:rPr lang="en-GB" dirty="0" smtClean="0"/>
              <a:t>Pipes </a:t>
            </a:r>
          </a:p>
          <a:p>
            <a:pPr marL="0" indent="0" algn="ctr">
              <a:buNone/>
            </a:pPr>
            <a:r>
              <a:rPr lang="en-GB" dirty="0" smtClean="0"/>
              <a:t>Crates</a:t>
            </a:r>
          </a:p>
          <a:p>
            <a:pPr marL="0" indent="0" algn="ctr">
              <a:buNone/>
            </a:pPr>
            <a:r>
              <a:rPr lang="en-GB" dirty="0" smtClean="0"/>
              <a:t>Logs </a:t>
            </a:r>
          </a:p>
          <a:p>
            <a:pPr marL="0" indent="0" algn="ctr">
              <a:buNone/>
            </a:pPr>
            <a:r>
              <a:rPr lang="en-GB" dirty="0" smtClean="0"/>
              <a:t>Tarpaulin </a:t>
            </a:r>
          </a:p>
          <a:p>
            <a:pPr marL="0" indent="0" algn="ctr">
              <a:buNone/>
            </a:pPr>
            <a:endParaRPr lang="en-GB" dirty="0" smtClean="0"/>
          </a:p>
          <a:p>
            <a:r>
              <a:rPr lang="en-GB" sz="3500" b="1" i="1" dirty="0" smtClean="0"/>
              <a:t>Can you help us?</a:t>
            </a:r>
            <a:endParaRPr lang="en-GB" sz="3500" b="1" i="1" dirty="0"/>
          </a:p>
        </p:txBody>
      </p:sp>
      <p:sp>
        <p:nvSpPr>
          <p:cNvPr id="2" name="Title 1"/>
          <p:cNvSpPr>
            <a:spLocks noGrp="1"/>
          </p:cNvSpPr>
          <p:nvPr>
            <p:ph type="title"/>
          </p:nvPr>
        </p:nvSpPr>
        <p:spPr/>
        <p:txBody>
          <a:bodyPr/>
          <a:lstStyle/>
          <a:p>
            <a:r>
              <a:rPr lang="en-GB" dirty="0" smtClean="0"/>
              <a:t>Loose Parts Outdoor Play</a:t>
            </a:r>
            <a:endParaRPr lang="en-GB" dirty="0"/>
          </a:p>
        </p:txBody>
      </p:sp>
      <p:pic>
        <p:nvPicPr>
          <p:cNvPr id="6146" name="Picture 2" descr="C:\Users\jennifer.anthony\AppData\Local\Microsoft\Windows\Temporary Internet Files\Content.IE5\4TXXOA8Y\wood-307000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509120"/>
            <a:ext cx="2111896" cy="128363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ennifer.anthony\AppData\Local\Microsoft\Windows\Temporary Internet Files\Content.IE5\1JW8KBYO\trowel-24259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873050"/>
            <a:ext cx="2555776" cy="127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29129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Outdoor learning should occur in all weathers. </a:t>
            </a:r>
          </a:p>
          <a:p>
            <a:r>
              <a:rPr lang="en-GB" dirty="0" smtClean="0"/>
              <a:t>The children are encouraged to be adventurous and explore the outdoors - they might get dirty! We hope that you realise this as an important part of their learning, and they will have </a:t>
            </a:r>
            <a:r>
              <a:rPr lang="en-GB" smtClean="0"/>
              <a:t>had fun!</a:t>
            </a:r>
            <a:endParaRPr lang="en-GB" dirty="0" smtClean="0"/>
          </a:p>
          <a:p>
            <a:r>
              <a:rPr lang="en-GB" dirty="0" smtClean="0"/>
              <a:t>You can send in spare shoes, waterproof trousers and jackets to be kept in class for your child to use if this is something you are concerned about. </a:t>
            </a:r>
            <a:endParaRPr lang="en-GB" dirty="0"/>
          </a:p>
        </p:txBody>
      </p:sp>
      <p:sp>
        <p:nvSpPr>
          <p:cNvPr id="2" name="Title 1"/>
          <p:cNvSpPr>
            <a:spLocks noGrp="1"/>
          </p:cNvSpPr>
          <p:nvPr>
            <p:ph type="title"/>
          </p:nvPr>
        </p:nvSpPr>
        <p:spPr/>
        <p:txBody>
          <a:bodyPr/>
          <a:lstStyle/>
          <a:p>
            <a:r>
              <a:rPr lang="en-GB" dirty="0" smtClean="0"/>
              <a:t>A final note…</a:t>
            </a:r>
            <a:endParaRPr lang="en-GB" dirty="0"/>
          </a:p>
        </p:txBody>
      </p:sp>
      <p:pic>
        <p:nvPicPr>
          <p:cNvPr id="7170" name="Picture 2" descr="C:\Users\jennifer.anthony\AppData\Local\Microsoft\Windows\Temporary Internet Files\Content.IE5\1JW8KBYO\the_dirty_hands_by_wilhelmiina-d49f0c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9388"/>
            <a:ext cx="1734377" cy="118831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ennifer.anthony\AppData\Local\Microsoft\Windows\Temporary Internet Files\Content.IE5\4TXXOA8Y\468526,128932778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66346"/>
            <a:ext cx="1224136" cy="109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86805"/>
      </p:ext>
    </p:extLst>
  </p:cSld>
  <p:clrMapOvr>
    <a:masterClrMapping/>
  </p:clrMapOvr>
  <mc:AlternateContent xmlns:mc="http://schemas.openxmlformats.org/markup-compatibility/2006">
    <mc:Choice xmlns:p14="http://schemas.microsoft.com/office/powerpoint/2010/main" Requires="p14">
      <p:transition spd="slow" p14:dur="2000" advClick="0" advTm="16000"/>
    </mc:Choice>
    <mc:Fallback>
      <p:transition spd="slow" advClick="0" advTm="16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 Few Of Our Outdoor Experiences So </a:t>
            </a:r>
            <a:r>
              <a:rPr lang="en-GB" dirty="0"/>
              <a:t>F</a:t>
            </a:r>
            <a:r>
              <a:rPr lang="en-GB" dirty="0" smtClean="0"/>
              <a:t>ar…</a:t>
            </a:r>
            <a:endParaRPr lang="en-GB"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2204864"/>
            <a:ext cx="30723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16" y="4149080"/>
            <a:ext cx="3024336"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224134"/>
            <a:ext cx="3024336"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4492386"/>
            <a:ext cx="1584176" cy="646331"/>
          </a:xfrm>
          <a:prstGeom prst="rect">
            <a:avLst/>
          </a:prstGeom>
          <a:noFill/>
        </p:spPr>
        <p:txBody>
          <a:bodyPr wrap="square" rtlCol="0">
            <a:spAutoFit/>
          </a:bodyPr>
          <a:lstStyle/>
          <a:p>
            <a:r>
              <a:rPr lang="en-GB" dirty="0" smtClean="0"/>
              <a:t>Investigating our shadows</a:t>
            </a:r>
            <a:endParaRPr lang="en-GB" dirty="0"/>
          </a:p>
        </p:txBody>
      </p:sp>
      <p:sp>
        <p:nvSpPr>
          <p:cNvPr id="5" name="TextBox 4"/>
          <p:cNvSpPr txBox="1"/>
          <p:nvPr/>
        </p:nvSpPr>
        <p:spPr>
          <a:xfrm>
            <a:off x="6588224" y="4492386"/>
            <a:ext cx="2088232" cy="2031325"/>
          </a:xfrm>
          <a:prstGeom prst="rect">
            <a:avLst/>
          </a:prstGeom>
          <a:noFill/>
        </p:spPr>
        <p:txBody>
          <a:bodyPr wrap="square" rtlCol="0">
            <a:spAutoFit/>
          </a:bodyPr>
          <a:lstStyle/>
          <a:p>
            <a:r>
              <a:rPr lang="en-GB" dirty="0" smtClean="0"/>
              <a:t>Rolling tyres – how fast will they go? </a:t>
            </a:r>
          </a:p>
          <a:p>
            <a:r>
              <a:rPr lang="en-GB" dirty="0" smtClean="0"/>
              <a:t>Risk assessment – “Better make sure I don’t bump into anyone!”</a:t>
            </a:r>
            <a:endParaRPr lang="en-GB" dirty="0"/>
          </a:p>
        </p:txBody>
      </p:sp>
      <p:sp>
        <p:nvSpPr>
          <p:cNvPr id="6" name="TextBox 5"/>
          <p:cNvSpPr txBox="1"/>
          <p:nvPr/>
        </p:nvSpPr>
        <p:spPr>
          <a:xfrm>
            <a:off x="3851920" y="3583469"/>
            <a:ext cx="1368152" cy="646331"/>
          </a:xfrm>
          <a:prstGeom prst="rect">
            <a:avLst/>
          </a:prstGeom>
          <a:noFill/>
        </p:spPr>
        <p:txBody>
          <a:bodyPr wrap="square" rtlCol="0">
            <a:spAutoFit/>
          </a:bodyPr>
          <a:lstStyle/>
          <a:p>
            <a:r>
              <a:rPr lang="en-GB" dirty="0" smtClean="0"/>
              <a:t>Talking Tubes</a:t>
            </a:r>
            <a:endParaRPr lang="en-GB" dirty="0"/>
          </a:p>
        </p:txBody>
      </p:sp>
    </p:spTree>
    <p:extLst>
      <p:ext uri="{BB962C8B-B14F-4D97-AF65-F5344CB8AC3E}">
        <p14:creationId xmlns:p14="http://schemas.microsoft.com/office/powerpoint/2010/main" val="1212908902"/>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001" y="310364"/>
            <a:ext cx="3028149" cy="227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466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587" y="328498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233340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112" y="4653136"/>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520658"/>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Outdoor learning is an integral part of Curriculum for Excellence. </a:t>
            </a:r>
          </a:p>
          <a:p>
            <a:r>
              <a:rPr lang="en-GB" dirty="0" smtClean="0"/>
              <a:t>Scotland is one of only a handful of countries that includes outdoor learning as part of it’s curriculum. </a:t>
            </a:r>
          </a:p>
          <a:p>
            <a:r>
              <a:rPr lang="en-GB" dirty="0" smtClean="0"/>
              <a:t>It is not simply taking what can be learned inside the classroom, outside; there is much more to it. </a:t>
            </a:r>
          </a:p>
        </p:txBody>
      </p:sp>
      <p:sp>
        <p:nvSpPr>
          <p:cNvPr id="2" name="Title 1"/>
          <p:cNvSpPr>
            <a:spLocks noGrp="1"/>
          </p:cNvSpPr>
          <p:nvPr>
            <p:ph type="title"/>
          </p:nvPr>
        </p:nvSpPr>
        <p:spPr/>
        <p:txBody>
          <a:bodyPr/>
          <a:lstStyle/>
          <a:p>
            <a:r>
              <a:rPr lang="en-GB" dirty="0" smtClean="0"/>
              <a:t>What is outdoor learning?</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68" y="480721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primary classroom outdoo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Image result for primary classroom outdoo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3465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GB" smtClean="0"/>
              <a:t>Outdoor Learning: Guide for Practitioners - Education Scotland </a:t>
            </a:r>
            <a:endParaRPr lang="en-GB" dirty="0"/>
          </a:p>
        </p:txBody>
      </p:sp>
    </p:spTree>
    <p:extLst>
      <p:ext uri="{BB962C8B-B14F-4D97-AF65-F5344CB8AC3E}">
        <p14:creationId xmlns:p14="http://schemas.microsoft.com/office/powerpoint/2010/main" val="409132410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GB" sz="4400" dirty="0" smtClean="0"/>
              <a:t>“We are not saying ‘good bye’ </a:t>
            </a:r>
          </a:p>
          <a:p>
            <a:pPr marL="0" indent="0" algn="ctr">
              <a:buNone/>
            </a:pPr>
            <a:r>
              <a:rPr lang="en-GB" sz="4400" dirty="0" smtClean="0"/>
              <a:t>to our classrooms;</a:t>
            </a:r>
          </a:p>
          <a:p>
            <a:pPr marL="0" indent="0" algn="ctr">
              <a:buNone/>
            </a:pPr>
            <a:r>
              <a:rPr lang="en-GB" sz="4400" dirty="0" smtClean="0"/>
              <a:t>we are opening them up.”</a:t>
            </a:r>
          </a:p>
          <a:p>
            <a:pPr marL="0" indent="0" algn="ctr">
              <a:buNone/>
            </a:pPr>
            <a:endParaRPr lang="en-GB" dirty="0"/>
          </a:p>
          <a:p>
            <a:pPr marL="0" indent="0" algn="ctr">
              <a:buNone/>
            </a:pPr>
            <a:endParaRPr lang="en-GB" dirty="0" smtClean="0"/>
          </a:p>
          <a:p>
            <a:pPr marL="0" indent="0" algn="ctr">
              <a:buNone/>
            </a:pPr>
            <a:r>
              <a:rPr lang="en-GB" dirty="0" smtClean="0"/>
              <a:t>Simon Beames, Outdoor Education Lecturer, Edinburgh University</a:t>
            </a:r>
          </a:p>
          <a:p>
            <a:pPr marL="0" indent="0">
              <a:buNone/>
            </a:pPr>
            <a:endParaRPr lang="en-GB" dirty="0"/>
          </a:p>
        </p:txBody>
      </p:sp>
      <p:sp>
        <p:nvSpPr>
          <p:cNvPr id="2" name="Title 1"/>
          <p:cNvSpPr>
            <a:spLocks noGrp="1"/>
          </p:cNvSpPr>
          <p:nvPr>
            <p:ph type="title"/>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Outdoor Learning: Guide for Practitioners - Education Scotland</a:t>
            </a:r>
            <a:endParaRPr lang="en-GB" dirty="0"/>
          </a:p>
        </p:txBody>
      </p:sp>
    </p:spTree>
    <p:extLst>
      <p:ext uri="{BB962C8B-B14F-4D97-AF65-F5344CB8AC3E}">
        <p14:creationId xmlns:p14="http://schemas.microsoft.com/office/powerpoint/2010/main" val="297962429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Outdoor </a:t>
            </a:r>
            <a:r>
              <a:rPr lang="en-GB" dirty="0" smtClean="0"/>
              <a:t>Learning provides </a:t>
            </a:r>
            <a:r>
              <a:rPr lang="en-GB" dirty="0"/>
              <a:t>a diversity </a:t>
            </a:r>
            <a:r>
              <a:rPr lang="en-GB" dirty="0" smtClean="0"/>
              <a:t>of resources </a:t>
            </a:r>
            <a:r>
              <a:rPr lang="en-GB" dirty="0"/>
              <a:t>and spaces that is hard to replicate in an indoor environment</a:t>
            </a:r>
            <a:r>
              <a:rPr lang="en-GB" dirty="0" smtClean="0"/>
              <a:t>.</a:t>
            </a:r>
          </a:p>
          <a:p>
            <a:r>
              <a:rPr lang="en-GB" dirty="0" smtClean="0"/>
              <a:t>Outdoor Learning provides </a:t>
            </a:r>
            <a:r>
              <a:rPr lang="en-GB" dirty="0"/>
              <a:t>opportunities to develop skills for learning, life and work</a:t>
            </a:r>
            <a:r>
              <a:rPr lang="en-GB" dirty="0" smtClean="0"/>
              <a:t>.</a:t>
            </a:r>
          </a:p>
          <a:p>
            <a:r>
              <a:rPr lang="en-GB" dirty="0" smtClean="0"/>
              <a:t>There is a visible </a:t>
            </a:r>
            <a:r>
              <a:rPr lang="en-GB" dirty="0"/>
              <a:t>impact </a:t>
            </a:r>
            <a:r>
              <a:rPr lang="en-GB" dirty="0" smtClean="0"/>
              <a:t>on </a:t>
            </a:r>
            <a:r>
              <a:rPr lang="en-GB" dirty="0"/>
              <a:t>children and young </a:t>
            </a:r>
            <a:r>
              <a:rPr lang="en-GB" dirty="0" smtClean="0"/>
              <a:t>people’s health </a:t>
            </a:r>
            <a:r>
              <a:rPr lang="en-GB" dirty="0"/>
              <a:t>and wellbeing, wider achievements, attainment and personal </a:t>
            </a:r>
            <a:r>
              <a:rPr lang="en-GB" dirty="0" smtClean="0"/>
              <a:t>development as a result of Outdoor Learning.</a:t>
            </a:r>
            <a:endParaRPr lang="en-GB" dirty="0"/>
          </a:p>
        </p:txBody>
      </p:sp>
      <p:sp>
        <p:nvSpPr>
          <p:cNvPr id="2" name="Title 1"/>
          <p:cNvSpPr>
            <a:spLocks noGrp="1"/>
          </p:cNvSpPr>
          <p:nvPr>
            <p:ph type="title"/>
          </p:nvPr>
        </p:nvSpPr>
        <p:spPr/>
        <p:txBody>
          <a:bodyPr/>
          <a:lstStyle/>
          <a:p>
            <a:r>
              <a:rPr lang="en-GB" dirty="0" smtClean="0"/>
              <a:t>Why Outdoor Learning?</a:t>
            </a:r>
            <a:endParaRPr lang="en-GB" dirty="0"/>
          </a:p>
        </p:txBody>
      </p:sp>
      <p:sp>
        <p:nvSpPr>
          <p:cNvPr id="4" name="Footer Placeholder 3"/>
          <p:cNvSpPr>
            <a:spLocks noGrp="1"/>
          </p:cNvSpPr>
          <p:nvPr>
            <p:ph type="ftr" sz="quarter" idx="11"/>
          </p:nvPr>
        </p:nvSpPr>
        <p:spPr/>
        <p:txBody>
          <a:bodyPr/>
          <a:lstStyle/>
          <a:p>
            <a:r>
              <a:rPr lang="en-GB" smtClean="0"/>
              <a:t>Outdoor Learning: Guide for Practitioners - Education Scotland</a:t>
            </a:r>
            <a:endParaRPr lang="en-GB" dirty="0"/>
          </a:p>
        </p:txBody>
      </p:sp>
    </p:spTree>
    <p:extLst>
      <p:ext uri="{BB962C8B-B14F-4D97-AF65-F5344CB8AC3E}">
        <p14:creationId xmlns:p14="http://schemas.microsoft.com/office/powerpoint/2010/main" val="3276183300"/>
      </p:ext>
    </p:extLst>
  </p:cSld>
  <p:clrMapOvr>
    <a:masterClrMapping/>
  </p:clrMapOvr>
  <mc:AlternateContent xmlns:mc="http://schemas.openxmlformats.org/markup-compatibility/2006">
    <mc:Choice xmlns:p14="http://schemas.microsoft.com/office/powerpoint/2010/main" Requires="p14">
      <p:transition spd="slow" p14:dur="2000" advClick="0" advTm="16000"/>
    </mc:Choice>
    <mc:Fallback>
      <p:transition spd="slow" advClick="0" advTm="1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Children can make connections between the classroom and the real world. </a:t>
            </a:r>
          </a:p>
          <a:p>
            <a:r>
              <a:rPr lang="en-GB" dirty="0" smtClean="0"/>
              <a:t>Outdoor Learning provides stimuli for creative thinking and learning.</a:t>
            </a:r>
          </a:p>
          <a:p>
            <a:r>
              <a:rPr lang="en-GB" dirty="0" smtClean="0"/>
              <a:t>It develops critical </a:t>
            </a:r>
            <a:r>
              <a:rPr lang="en-GB" dirty="0"/>
              <a:t>thinking </a:t>
            </a:r>
            <a:r>
              <a:rPr lang="en-GB" dirty="0" smtClean="0"/>
              <a:t>skills and problem solving skills. </a:t>
            </a:r>
          </a:p>
          <a:p>
            <a:r>
              <a:rPr lang="en-GB" dirty="0" smtClean="0"/>
              <a:t>Children can see relevance to what is being taught in the classroom – developing life skills. </a:t>
            </a:r>
          </a:p>
          <a:p>
            <a:r>
              <a:rPr lang="en-GB" dirty="0" smtClean="0"/>
              <a:t>It provides a multi-sensory approach to learning.</a:t>
            </a:r>
          </a:p>
          <a:p>
            <a:r>
              <a:rPr lang="en-GB" dirty="0" smtClean="0"/>
              <a:t>Outdoor learning can be a more relaxing environment for some learners. </a:t>
            </a:r>
          </a:p>
          <a:p>
            <a:endParaRPr lang="en-GB" dirty="0"/>
          </a:p>
        </p:txBody>
      </p:sp>
      <p:sp>
        <p:nvSpPr>
          <p:cNvPr id="2" name="Title 1"/>
          <p:cNvSpPr>
            <a:spLocks noGrp="1"/>
          </p:cNvSpPr>
          <p:nvPr>
            <p:ph type="title"/>
          </p:nvPr>
        </p:nvSpPr>
        <p:spPr/>
        <p:txBody>
          <a:bodyPr/>
          <a:lstStyle/>
          <a:p>
            <a:r>
              <a:rPr lang="en-GB" dirty="0" smtClean="0"/>
              <a:t>The Benefits of Outdoor Learning</a:t>
            </a:r>
            <a:endParaRPr lang="en-GB" dirty="0"/>
          </a:p>
        </p:txBody>
      </p:sp>
      <p:sp>
        <p:nvSpPr>
          <p:cNvPr id="4" name="Footer Placeholder 3"/>
          <p:cNvSpPr>
            <a:spLocks noGrp="1"/>
          </p:cNvSpPr>
          <p:nvPr>
            <p:ph type="ftr" sz="quarter" idx="11"/>
          </p:nvPr>
        </p:nvSpPr>
        <p:spPr/>
        <p:txBody>
          <a:bodyPr/>
          <a:lstStyle/>
          <a:p>
            <a:r>
              <a:rPr lang="en-GB" smtClean="0"/>
              <a:t>Outdoor Learning: Guide for Practitioners - Education Scotland</a:t>
            </a:r>
            <a:endParaRPr lang="en-GB" dirty="0"/>
          </a:p>
        </p:txBody>
      </p:sp>
    </p:spTree>
    <p:extLst>
      <p:ext uri="{BB962C8B-B14F-4D97-AF65-F5344CB8AC3E}">
        <p14:creationId xmlns:p14="http://schemas.microsoft.com/office/powerpoint/2010/main" val="3790420310"/>
      </p:ext>
    </p:extLst>
  </p:cSld>
  <p:clrMapOvr>
    <a:masterClrMapping/>
  </p:clrMapOvr>
  <mc:AlternateContent xmlns:mc="http://schemas.openxmlformats.org/markup-compatibility/2006">
    <mc:Choice xmlns:p14="http://schemas.microsoft.com/office/powerpoint/2010/main" Requires="p14">
      <p:transition spd="slow" p14:dur="2000" advClick="0" advTm="16000"/>
    </mc:Choice>
    <mc:Fallback>
      <p:transition spd="slow" advClick="0" advTm="1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Outdoor learning </a:t>
            </a:r>
            <a:endParaRPr lang="en-GB" dirty="0"/>
          </a:p>
        </p:txBody>
      </p:sp>
      <p:sp>
        <p:nvSpPr>
          <p:cNvPr id="3" name="Content Placeholder 2"/>
          <p:cNvSpPr>
            <a:spLocks noGrp="1"/>
          </p:cNvSpPr>
          <p:nvPr>
            <p:ph sz="quarter" idx="13"/>
          </p:nvPr>
        </p:nvSpPr>
        <p:spPr/>
        <p:txBody>
          <a:bodyPr>
            <a:normAutofit fontScale="92500" lnSpcReduction="20000"/>
          </a:bodyPr>
          <a:lstStyle/>
          <a:p>
            <a:r>
              <a:rPr lang="en-GB" dirty="0" smtClean="0"/>
              <a:t>Encourages risk taking and risk assessment.</a:t>
            </a:r>
          </a:p>
          <a:p>
            <a:r>
              <a:rPr lang="en-GB" dirty="0" smtClean="0"/>
              <a:t>Health benefits – more fresh air and c</a:t>
            </a:r>
            <a:r>
              <a:rPr lang="en-GB" dirty="0" smtClean="0"/>
              <a:t>hildren are more active.</a:t>
            </a:r>
          </a:p>
          <a:p>
            <a:r>
              <a:rPr lang="en-GB" dirty="0" smtClean="0"/>
              <a:t>Reduces stress: “The </a:t>
            </a:r>
            <a:r>
              <a:rPr lang="en-GB" dirty="0"/>
              <a:t>life stress impact is lower among children with high levels of </a:t>
            </a:r>
            <a:r>
              <a:rPr lang="en-GB" dirty="0" smtClean="0"/>
              <a:t>nearby nature </a:t>
            </a:r>
            <a:r>
              <a:rPr lang="en-GB" dirty="0"/>
              <a:t>than among those with </a:t>
            </a:r>
            <a:r>
              <a:rPr lang="en-GB" dirty="0" smtClean="0"/>
              <a:t>little nearby nature”</a:t>
            </a:r>
          </a:p>
          <a:p>
            <a:r>
              <a:rPr lang="en-GB" dirty="0" smtClean="0"/>
              <a:t>Being ‘Nature Smart’ is a recognised intelligence. </a:t>
            </a:r>
          </a:p>
        </p:txBody>
      </p:sp>
      <p:sp>
        <p:nvSpPr>
          <p:cNvPr id="5" name="Content Placeholder 4"/>
          <p:cNvSpPr>
            <a:spLocks noGrp="1"/>
          </p:cNvSpPr>
          <p:nvPr>
            <p:ph sz="quarter" idx="14"/>
          </p:nvPr>
        </p:nvSpPr>
        <p:spPr/>
        <p:txBody>
          <a:bodyPr/>
          <a:lstStyle/>
          <a:p>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636912"/>
            <a:ext cx="3816424" cy="286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GB" dirty="0" smtClean="0"/>
              <a:t>Outdoor Learning: Guide for Practitioners - Education Scotland</a:t>
            </a:r>
            <a:endParaRPr lang="en-GB" dirty="0"/>
          </a:p>
        </p:txBody>
      </p:sp>
    </p:spTree>
    <p:extLst>
      <p:ext uri="{BB962C8B-B14F-4D97-AF65-F5344CB8AC3E}">
        <p14:creationId xmlns:p14="http://schemas.microsoft.com/office/powerpoint/2010/main" val="3703009745"/>
      </p:ext>
    </p:extLst>
  </p:cSld>
  <p:clrMapOvr>
    <a:masterClrMapping/>
  </p:clrMapOvr>
  <mc:AlternateContent xmlns:mc="http://schemas.openxmlformats.org/markup-compatibility/2006">
    <mc:Choice xmlns:p14="http://schemas.microsoft.com/office/powerpoint/2010/main" Requires="p14">
      <p:transition spd="slow" p14:dur="2000" advClick="0" advTm="18000"/>
    </mc:Choice>
    <mc:Fallback>
      <p:transition spd="slow" advClick="0" advTm="1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Many nurseries are now becoming more ‘outdoors’ and in all weathers.  </a:t>
            </a:r>
          </a:p>
          <a:p>
            <a:r>
              <a:rPr lang="en-GB" dirty="0" smtClean="0"/>
              <a:t>There are many benefits to these outdoor experiences and other settings (P1 and beyond) are incorporating this approach into their routines. </a:t>
            </a:r>
          </a:p>
          <a:p>
            <a:r>
              <a:rPr lang="en-GB" dirty="0" smtClean="0"/>
              <a:t>Children have the opportunity for free play outdoors as well as structured learning opportunities. </a:t>
            </a:r>
            <a:endParaRPr lang="en-GB" dirty="0"/>
          </a:p>
        </p:txBody>
      </p:sp>
      <p:sp>
        <p:nvSpPr>
          <p:cNvPr id="2" name="Title 1"/>
          <p:cNvSpPr>
            <a:spLocks noGrp="1"/>
          </p:cNvSpPr>
          <p:nvPr>
            <p:ph type="title"/>
          </p:nvPr>
        </p:nvSpPr>
        <p:spPr/>
        <p:txBody>
          <a:bodyPr/>
          <a:lstStyle/>
          <a:p>
            <a:r>
              <a:rPr lang="en-GB" dirty="0" smtClean="0"/>
              <a:t>Early Years Outdoors</a:t>
            </a:r>
            <a:endParaRPr lang="en-GB" dirty="0"/>
          </a:p>
        </p:txBody>
      </p:sp>
      <p:sp>
        <p:nvSpPr>
          <p:cNvPr id="4" name="Footer Placeholder 3"/>
          <p:cNvSpPr>
            <a:spLocks noGrp="1"/>
          </p:cNvSpPr>
          <p:nvPr>
            <p:ph type="ftr" sz="quarter" idx="11"/>
          </p:nvPr>
        </p:nvSpPr>
        <p:spPr/>
        <p:txBody>
          <a:bodyPr/>
          <a:lstStyle/>
          <a:p>
            <a:r>
              <a:rPr lang="en-GB" smtClean="0"/>
              <a:t>Outdoor Learning: Guide for Practitioners - Education Scotland</a:t>
            </a:r>
            <a:endParaRPr lang="en-GB" dirty="0"/>
          </a:p>
        </p:txBody>
      </p:sp>
    </p:spTree>
    <p:extLst>
      <p:ext uri="{BB962C8B-B14F-4D97-AF65-F5344CB8AC3E}">
        <p14:creationId xmlns:p14="http://schemas.microsoft.com/office/powerpoint/2010/main" val="232303805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We are currently developing our outdoor space.</a:t>
            </a:r>
          </a:p>
          <a:p>
            <a:r>
              <a:rPr lang="en-GB" dirty="0" smtClean="0"/>
              <a:t>It is hoped that eventually, this space will be fully and openly accessible to the children at all times. </a:t>
            </a:r>
          </a:p>
          <a:p>
            <a:r>
              <a:rPr lang="en-GB" dirty="0" smtClean="0"/>
              <a:t>In order to do this, we need to ensure that the area is safe and filled with meaningful resources. </a:t>
            </a:r>
            <a:endParaRPr lang="en-GB" dirty="0"/>
          </a:p>
        </p:txBody>
      </p:sp>
      <p:sp>
        <p:nvSpPr>
          <p:cNvPr id="2" name="Title 1"/>
          <p:cNvSpPr>
            <a:spLocks noGrp="1"/>
          </p:cNvSpPr>
          <p:nvPr>
            <p:ph type="title"/>
          </p:nvPr>
        </p:nvSpPr>
        <p:spPr/>
        <p:txBody>
          <a:bodyPr/>
          <a:lstStyle/>
          <a:p>
            <a:r>
              <a:rPr lang="en-GB" dirty="0" smtClean="0"/>
              <a:t>Outdoors in P1 at Greenrigg</a:t>
            </a:r>
            <a:endParaRPr lang="en-GB" dirty="0"/>
          </a:p>
        </p:txBody>
      </p:sp>
      <p:sp>
        <p:nvSpPr>
          <p:cNvPr id="4" name="AutoShape 2" descr="Image result for loose parts outdoor p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437112"/>
            <a:ext cx="259228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53347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812675"/>
      </p:ext>
    </p:extLst>
  </p:cSld>
  <p:clrMapOvr>
    <a:masterClrMapping/>
  </p:clrMapOvr>
  <mc:AlternateContent xmlns:mc="http://schemas.openxmlformats.org/markup-compatibility/2006">
    <mc:Choice xmlns:p14="http://schemas.microsoft.com/office/powerpoint/2010/main" Requires="p14">
      <p:transition spd="slow" p14:dur="2000" advClick="0" advTm="14000"/>
    </mc:Choice>
    <mc:Fallback>
      <p:transition spd="slow" advClick="0" advTm="14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112</TotalTime>
  <Words>678</Words>
  <Application>Microsoft Office PowerPoint</Application>
  <PresentationFormat>On-screen Show (4:3)</PresentationFormat>
  <Paragraphs>67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Hardcover</vt:lpstr>
      <vt:lpstr>Outdoor Learning </vt:lpstr>
      <vt:lpstr>PowerPoint Presentation</vt:lpstr>
      <vt:lpstr>What is outdoor learning?</vt:lpstr>
      <vt:lpstr>PowerPoint Presentation</vt:lpstr>
      <vt:lpstr>Why Outdoor Learning?</vt:lpstr>
      <vt:lpstr>The Benefits of Outdoor Learning</vt:lpstr>
      <vt:lpstr>Benefits of Outdoor learning </vt:lpstr>
      <vt:lpstr>Early Years Outdoors</vt:lpstr>
      <vt:lpstr>Outdoors in P1 at Greenrigg</vt:lpstr>
      <vt:lpstr>Loose Parts Outdoor Play </vt:lpstr>
      <vt:lpstr>Loose Parts Outdoor Play</vt:lpstr>
      <vt:lpstr>A final note…</vt:lpstr>
      <vt:lpstr>A Few Of Our Outdoor Experiences So Far…</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Anthony</dc:creator>
  <cp:lastModifiedBy>Jennifer Anthony</cp:lastModifiedBy>
  <cp:revision>12</cp:revision>
  <dcterms:created xsi:type="dcterms:W3CDTF">2018-09-18T20:31:15Z</dcterms:created>
  <dcterms:modified xsi:type="dcterms:W3CDTF">2018-09-18T22:24:05Z</dcterms:modified>
</cp:coreProperties>
</file>