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78" r:id="rId4"/>
    <p:sldId id="279" r:id="rId5"/>
    <p:sldId id="259" r:id="rId6"/>
    <p:sldId id="266" r:id="rId7"/>
    <p:sldId id="268" r:id="rId8"/>
    <p:sldId id="260" r:id="rId9"/>
    <p:sldId id="269" r:id="rId10"/>
    <p:sldId id="277" r:id="rId11"/>
    <p:sldId id="273" r:id="rId12"/>
    <p:sldId id="270" r:id="rId13"/>
    <p:sldId id="271" r:id="rId14"/>
    <p:sldId id="272" r:id="rId15"/>
    <p:sldId id="274" r:id="rId16"/>
    <p:sldId id="275" r:id="rId17"/>
    <p:sldId id="276" r:id="rId18"/>
    <p:sldId id="280" r:id="rId19"/>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556" autoAdjust="0"/>
  </p:normalViewPr>
  <p:slideViewPr>
    <p:cSldViewPr>
      <p:cViewPr>
        <p:scale>
          <a:sx n="80" d="100"/>
          <a:sy n="80" d="100"/>
        </p:scale>
        <p:origin x="-1080" y="384"/>
      </p:cViewPr>
      <p:guideLst>
        <p:guide orient="horz" pos="2160"/>
        <p:guide pos="2880"/>
      </p:guideLst>
    </p:cSldViewPr>
  </p:slideViewPr>
  <p:outlineViewPr>
    <p:cViewPr>
      <p:scale>
        <a:sx n="33" d="100"/>
        <a:sy n="33" d="100"/>
      </p:scale>
      <p:origin x="0" y="31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09079" y="0"/>
            <a:ext cx="2914015" cy="493713"/>
          </a:xfrm>
          <a:prstGeom prst="rect">
            <a:avLst/>
          </a:prstGeom>
        </p:spPr>
        <p:txBody>
          <a:bodyPr vert="horz" lIns="91440" tIns="45720" rIns="91440" bIns="45720" rtlCol="0"/>
          <a:lstStyle>
            <a:lvl1pPr algn="r">
              <a:defRPr sz="1200"/>
            </a:lvl1pPr>
          </a:lstStyle>
          <a:p>
            <a:fld id="{924BAEEB-95C2-41C4-95DC-04581CF3CF37}" type="datetimeFigureOut">
              <a:rPr lang="en-GB" smtClean="0"/>
              <a:t>08/12/2015</a:t>
            </a:fld>
            <a:endParaRPr lang="en-GB" dirty="0"/>
          </a:p>
        </p:txBody>
      </p:sp>
      <p:sp>
        <p:nvSpPr>
          <p:cNvPr id="4" name="Slide Image Placeholder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2465" y="4690269"/>
            <a:ext cx="537972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14015"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9079" y="9378824"/>
            <a:ext cx="2914015" cy="493713"/>
          </a:xfrm>
          <a:prstGeom prst="rect">
            <a:avLst/>
          </a:prstGeom>
        </p:spPr>
        <p:txBody>
          <a:bodyPr vert="horz" lIns="91440" tIns="45720" rIns="91440" bIns="45720" rtlCol="0" anchor="b"/>
          <a:lstStyle>
            <a:lvl1pPr algn="r">
              <a:defRPr sz="1200"/>
            </a:lvl1pPr>
          </a:lstStyle>
          <a:p>
            <a:fld id="{6E94AE1F-4F45-4E6F-BC8C-D4C211773D41}" type="slidenum">
              <a:rPr lang="en-GB" smtClean="0"/>
              <a:t>‹#›</a:t>
            </a:fld>
            <a:endParaRPr lang="en-GB" dirty="0"/>
          </a:p>
        </p:txBody>
      </p:sp>
    </p:spTree>
    <p:extLst>
      <p:ext uri="{BB962C8B-B14F-4D97-AF65-F5344CB8AC3E}">
        <p14:creationId xmlns:p14="http://schemas.microsoft.com/office/powerpoint/2010/main" val="115422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4AE1F-4F45-4E6F-BC8C-D4C211773D41}" type="slidenum">
              <a:rPr lang="en-GB" smtClean="0"/>
              <a:t>1</a:t>
            </a:fld>
            <a:endParaRPr lang="en-GB" dirty="0"/>
          </a:p>
        </p:txBody>
      </p:sp>
    </p:spTree>
    <p:extLst>
      <p:ext uri="{BB962C8B-B14F-4D97-AF65-F5344CB8AC3E}">
        <p14:creationId xmlns:p14="http://schemas.microsoft.com/office/powerpoint/2010/main" val="403536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4AE1F-4F45-4E6F-BC8C-D4C211773D41}" type="slidenum">
              <a:rPr lang="en-GB" smtClean="0"/>
              <a:t>2</a:t>
            </a:fld>
            <a:endParaRPr lang="en-GB" dirty="0"/>
          </a:p>
        </p:txBody>
      </p:sp>
    </p:spTree>
    <p:extLst>
      <p:ext uri="{BB962C8B-B14F-4D97-AF65-F5344CB8AC3E}">
        <p14:creationId xmlns:p14="http://schemas.microsoft.com/office/powerpoint/2010/main" val="410026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98D61B3-6C94-4C5E-B6C6-0E39BB042D15}" type="datetimeFigureOut">
              <a:rPr lang="en-GB" smtClean="0"/>
              <a:t>08/12/2015</a:t>
            </a:fld>
            <a:endParaRPr lang="en-GB"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F8169B7-3E99-4602-816A-45F8F4559DA7}" type="slidenum">
              <a:rPr lang="en-GB" smtClean="0"/>
              <a:t>‹#›</a:t>
            </a:fld>
            <a:endParaRPr lang="en-GB"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F8169B7-3E99-4602-816A-45F8F4559DA7}" type="slidenum">
              <a:rPr lang="en-GB" smtClean="0"/>
              <a:t>‹#›</a:t>
            </a:fld>
            <a:endParaRPr lang="en-GB"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7" name="Slide Number Placeholder 6"/>
          <p:cNvSpPr>
            <a:spLocks noGrp="1"/>
          </p:cNvSpPr>
          <p:nvPr>
            <p:ph type="sldNum" sz="quarter" idx="12"/>
          </p:nvPr>
        </p:nvSpPr>
        <p:spPr/>
        <p:txBody>
          <a:bodyPr/>
          <a:lstStyle/>
          <a:p>
            <a:fld id="{3F8169B7-3E99-4602-816A-45F8F4559DA7}" type="slidenum">
              <a:rPr lang="en-GB" smtClean="0"/>
              <a:t>‹#›</a:t>
            </a:fld>
            <a:endParaRPr lang="en-GB"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61B3-6C94-4C5E-B6C6-0E39BB042D15}" type="datetimeFigureOut">
              <a:rPr lang="en-GB" smtClean="0"/>
              <a:t>08/12/2015</a:t>
            </a:fld>
            <a:endParaRPr lang="en-GB"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dirty="0"/>
          </a:p>
        </p:txBody>
      </p:sp>
      <p:sp>
        <p:nvSpPr>
          <p:cNvPr id="7" name="Slide Number Placeholder 6"/>
          <p:cNvSpPr>
            <a:spLocks noGrp="1"/>
          </p:cNvSpPr>
          <p:nvPr>
            <p:ph type="sldNum" sz="quarter" idx="12"/>
          </p:nvPr>
        </p:nvSpPr>
        <p:spPr/>
        <p:txBody>
          <a:bodyPr/>
          <a:lstStyle/>
          <a:p>
            <a:fld id="{3F8169B7-3E99-4602-816A-45F8F4559DA7}"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98D61B3-6C94-4C5E-B6C6-0E39BB042D15}" type="datetimeFigureOut">
              <a:rPr lang="en-GB" smtClean="0"/>
              <a:t>08/12/2015</a:t>
            </a:fld>
            <a:endParaRPr lang="en-GB"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F8169B7-3E99-4602-816A-45F8F4559DA7}"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AutoShape 2" descr="data:image/jpeg;base64,/9j/4AAQSkZJRgABAQAAAQABAAD/2wCEAAkGBhQPEBQQDRQUDxQQFRQVFhQQEA8WFBYXFxoWFRgYFBYYHCYeGBojGhgXHzAiIycpLi0tFyAxNTAqNTIrLCkBCQoKDgwOGg8PGi0lHyQtKS0uLCo1LDIsMDQ1KiotLCwpKiwsNSkpNSwtLCksLCwsKSwsKSwpLCwsLy0sLCwsMP/AABEIAJ8A8AMBIgACEQEDEQH/xAAcAAACAwEBAQEAAAAAAAAAAAAAAQUGBwgEAwL/xABOEAABAwIDBQMIBgUICAcAAAABAAIDBBEFEiEGBxMxQVFhcRQWIjJUgZHRCEJSk5ShFSNisbIXJFNjksHD0jRDcnOE0+HxGCYzNkSCov/EABsBAQACAwEBAAAAAAAAAAAAAAABAwIEBQYH/8QAMhEAAgEDAgQCCQQDAQAAAAAAAAECAwQREjEFIUFRYXEGEyIygZGx0eEUQlLBofDxNP/aAAwDAQACEQMRAD8A3FCEIBITQgEhNCASE0IBJoQgEmqxvG2tGF0ElQCOIfQiBNryOva2hvYAu8AVQdhd/rJnNgxZrYHWsKhrjwyf2229DxuR4IDZUivjS1jJmNkhc2RjxdrmEFpHcQsc3tb5OFmocKeHOOZs07XXycwWR2+t+1fT9wGjwbe0klecOZKHTNaXG1slwbFma/rjnZWIFcQxTOY4PYSxzSC1zSQ4EaggjUEHW66h3Y7zY8UpXeUFsVRTNHGzENYRyEjSeTT1B5H3FAX5flzwBcmwHU8lmO2G/ikpBkof5/KRzY60LeXrPtqeegHTUhYvtbvNrcUJFRIY4tbQw3bHb9rq/wB6A6sw7GIakONNKyYRuyOMbg4NdYGxI62I+K9a51+j3tLwK2SjebMq2gtDn2AkjvbKOpc0kdPVHNdFAoAQlJIGi7iGgcySAB4lQr9t6FsrYDVQcWQta1glaXOLjZoFupOiAm0JoQCQmhAJCaEAkJoQAhJCAaEkIBoSTQAq1tvt1Fg8cMtSx72TS8MmOxLPRLsxB5jTorKsw+kMwHCWkgEiojsSBcaPGnZogLhs/t1RYgB5JURyOIByFwbIL9rDr/2U9dcTUVDLK61Ox8rmjMREx7nADm70RoB2q37Mb4MQoCAZTVRj/V1JLu/R/rD4oCyfSF2n49XHQxk5aQFzwHGxkkDbXb2tbyP7Z71mkGAzyU76tkTnQxuyvkaAQ02vqOdrEa2svxiNbJWVD5pCZJah5cbXJLnHRoHPsAHguntjtnW0FDDTAAlrbvNj6T3auNj3nkuRxXia4fTjLGW3t4dSynDWzm3Ctsqykhkp6WofFFMCHsFi3W4OW4OW99ctrrzYHgU1dO2npWZ3v9waOrnHo0dq3LbPc3T1hMtGRSTHo0DhPN7kuaNQe8fBWPYvYqHC4eHCA6RwHElI9J7gO/k3sA0XOr+kturfXT5yf7X08/D6maovOGZ9tBuPbHQB1G4y1cQzPvfLN2tY36pH1e3ke0Y49tiQRYjQg8we9djKpVu7ChnrDWTRZy4C8fKMuF7vc0esSDbXTRcvhvpK4KUbvL6pr6fYznR/ic94DsvU4g/JRxOlt6zgLMb/ALTjoPDmrpjG5aSkw+Wqlma+WJoeY2N9BrR63pnVxt3Dl1W8U1KyJoZE1sbRyaxoAHuC/VRAHscx4u14LSO4ixVdX0pqyqr1ccQzz7tBUFg5HwjFH0lRFUQmz4XtkbqbEtN7G3Q8j3Eq44nvvxSdpaJmwA9YY2g21Frm9ufMa6KWbuCqS9wM8TGZnZScznZbnKSABra11PYd9H+naP5zUyyn+qbHG388xPjcL09XjljTWfWZ8sspVKT6GNYnjU9W4Oq5pKgi9jLI91r88tzp7lb9yNFxcZg0a4RtkecwGlm2BF+tyFKb49l6PDo6aOijET3mQu1e4lgDQLuN+pVD2b2knw6oFTRuDJGgjVocCDzBB6aLoWlzG6pKrBPD7mMo6Xg7OCa5l/l9xP7UH3H/AFXs/wDEVX/0VP8A2X/NbJidHIWS7ut61djFTwW08DI4wHTS5pTlbyAaL+sTe3v9+sgoBoSui6AaErpoBIQhACEIQAsq233w1GD1j6aekZOwgPikbK+LMw9HAtcC4G40Pu1Wq2Wc77div0hQ8eJt56PM9tj60ZtxGnt0AI7295QEDQ/STgdbj0csZJ14cscgA7dQ2/hZefeFvboMRwuangc8TSBuVkkLhYhwPratBsO1ZPsXhEFXVtp62V0DJQQ17SwfrNMoOYWsdR8FpNZ9Hsf/AB6wj9mWAHXr6TX/ANy0LniNvazUK0sZ8Hj5mSg5bFU3LSEYtGASMzJAbdRYHVblj2x1JXj+dwtkNiA8DK8X7HDVZ5snugqsPr4akTRyRxuOfKXNcWlrhyPPW2i11eI49fRlcwrW0/27rzZs0o8sSRmWG7j4aauiqY53PiheJOFIz0szbltpGkaB2U2I6dVpqE7Lg3d/Xu9LrSzjki2MVHYSEIWkZghOySnIGkmkoAITshTkFH3gbtf0xJE81Hk/BY5tuBxL5je987bclUD9Hk9K4e+kP/NWzpLsW/HLy3pqlTlyW3JfYqdKLeWYhVbgnxhzzWxBjASXPhe2wGpJs4/vWUygBxDTmAJANiLjobdLroPe7hmIVULYcPZnhveUMeBK89G2JHoDr2mywTEsKlpn8OpjfC77MjS0+IvzHgvecFu6txR11qicn0WOXmatSKTwkdKbpq3DaeiZT0VTE+TR0xLgx7pHAAnK43tpYDuWhArh9WXZ7eNX0FhTVD8jf9XIc8duVsruQ8LLuFZ14hUHdZthXYnG6XEKdsMWUGOZuZvFN9crCTpbr+9X5ACEIQAiyaEAKNx/HoqGB1RU5hGy2Ysje8tHaQ0Egd6kl+JYg9pa8BzXAggi4IPMEIChHfrhP9O/8PP/AJV+H79MJIIdM8g6EGmmsR2H0Vle9rdU7DHmrowX0sjjcWuYXOJOU2GkfQE9wOqhd3GGYfVTiDE+I17z+rLZWtifezQx+mbNflY631VVaqqUHNpvHbclLJCbRinZVyHDJHPhzZ43FrmOZ1y66+ieR8F0hsJtSMSoo57jOPQlAFgJABm077g+9RH8jGGf0L/v5/8AMp7ZrZCnw1r20TXMbKWlzXSyPF23FwHE2NjrbnYdi8LxrillfUNMM6k+WV8zZpwlFk2hCF402RITQgBCEIAQhCASaEIBJoQgBCEIBWXwrKZkjS2ZrXtsbiRrSLdea9Cg9sdnDiNJJTNlfT5/rM5G3R46tPULZtsetjqlpWd+xjLYwHeNV4e6oy4RE1jRfiSsdJle7llYw+i1ote453+Po3TbOUdfXCLEZMoAvHDq3jO19Ev6AWvbQm/cVA7UbLT4bOYKpoBtdr26se3taf3hRDHlpDmktIIIINiCORB6FfYbdRVKOiWpY3znPxOe9zt2GFrGhrAGtboGtAAA7AByX7WAbu9+z4LU+MF00fJtQNZGd0g+uO/n4reKKuZPG2WB7ZWSAOa5hBaQeoIV5B90JoQAhCEAJJqo7cV+KQtzYRBT1DQLniOfxb/ssuGn4+5AWmpp2yscyRoe14Ic1wBBB7QuYt6u7T9EzcSmdxKaUmwJBfCejH63Lexx8Drz+G1e8fF5HcOtkmoyQP1bI3058eQd+dl7Njt20OJWfLiDC9wBdFHZ0w8S893OxVFe4hQhrqbfF/QlJvYt+6ref5SG0NcQJWtAjlc7/wBW31XdjwLddVqiomF7mcOgN3RvqD2zyZv/AMtDW/kr0vl3F6tpVrestcrO/LC+Bu01JLEhoQhcYtBCEIAQhCAEIQgBCEIAQhCAEIQgBBQlZSCp7a45hnBMOJyRSNcD6AIfIO9obq09+i5wxKOHjEUjnuiv6Lp2ta8X+1lJGnb+Stu9nZDyCtdJE0iCpJewgGzXH12X8dfA9yoy+rcGtKdC3UqU3JS589vl0NCpJt8zasB+jmZA2SsqxkcActMwEkEdJHadmuUrWtkdjIMKh4FHxC0kEmWRzyT229VpPXKAO5UXcHtmaqldQzuBkpLcPQ3MJ0F+hLTceFvE6uu0VjQkmgEhCEAIshCA8OL4FBWRmKriZO09JGg25cjzHIfBZVtV9HqN5MuEymncNRFKXOZfmMsnrM/NbGiyA5vl2zxjApRFiLTMwWA4wJY4f1czfreNz2haFsxvZoq7Kwv8mldYcOcgXJ0s1/J1zy69wWjYhh0dRGYqhjZWOFi2Roc0+4rmffHshSYZVsjoHG8rXPfCTmEXqhtnc7O9I2PK3ZouNe8EtLrm46X3XL8MsjUlE6GumucNjd7FVh+WOU+U04OrHkl7R/VvPK3YdOmi6AwTG4q2FtRSvEkb+R5EHqCOhHYvA8T4PWsHmXOPdf32NqFRSPehJF1xS0aEkKQOyEkKAOyEkIQNCV0XUkjQhJMMgFFbQbT0+HsElY/htcbN9FxuedgB1UqqZvcwoVGFTmwzQWlaT0ykZreLbhblhSp1riFOr7reORjNtLKKhvF3i4ZiFIacGaV2ro5GQgcN7fVvntobkG3S/LRZrgGxVZiDS6hgfO1pLS5pYGggA2JcQL2IUItb+jli3Draim6VETX++Im35PK+sWdnTs6fqqWceJoyk5PLP3sXujxehq4quPgRGJwzNfM70mH1mkNGunfzAXQYQhbhiFkIQgGhCEAIQhACELzYjiEdPE+adwjjiaXOc42AA1QEDvA22jwijdUPs+R3oxR3AL3/AOUcyuUMXxaSsnkqKl2eSV2ZzrW15aDsAAHuU1vA25lxeq40gyRsu2GP7LL9f2jpdVhACve6Lap9HXMg9aKrLY3C5sHH1XAcr308CqIprY3BfLK6Cns4te8Zi3mGDVxvY20HVa13CFShONT3cPJlF4fI6qnmEbHPfo1jS4+AFz+SwPHt+FZLI7yPJTRA+gMgdIR0zkki9ug/Nb7UQiRrmO5PaWnwcCD+RWC7Sbj6qF5NBaqjJ9EF7GyAX5OvZpIHXTwXgvR92Oqf6nGrpq2+xs1dXQMA34VcUg8tDKmI6O0DHi5GrXDnYX0I1W9QTB7WvYbtcA4HtBFwfgVguzu5CqmcDX2pIwfSAcx0hH7NiWjxuVp2NbyaDD2cMStldEMgigIe4ZPRynWzbctT0V/Gra3uJxjYxzLrp28M9CKcmveLhdfOepbG3NI5rGjmXuDQPeVhWN7+aqQltHFHTN1F33kk7iDo0fA+KpzIq7GJXEcatewXOt8oOmgvYDwVdv6MVWtdxNQXz/BLrLojecX3sYdTaGcTO10pwZOVubhoPj0VOxD6QbQSKWkc4dHTTBp97Wg/xLJajB5o6jyWSNzZszWcM2zZnWyjxNx8VNfyaYl7HN8G/Nd6nwPhtBJ1HnP8n/wqdWb2Jys35YhJfJwIQb+pESR73OOqipd62JuN/KnN7msit/CojE9kaylGapppomjm50T8o8XAWCjYKZ0jgyNrpHO0DWNLnE9wGpXWpWdmo5pwjjyTK3KXUknbXVpJJq6nXsqZh+WZe2k3i4hE3LHVzWvf03B5/tPBP5r0Qbq8Te3M2keAftvhafg5wKhcZ2dqKJwbWQvgLuWdujrc8rhofcVmv0lV6Fofhyf+B7SLXR768Rj9Z8UuvKWK/wCbSCvptRvjqK+lfSmKOASWDnRufmIBuRr0KpGH4ZLUvEdNG+Z5+rGxzj2X05DvVjO6rEwM3kj7d0kBP9kPutedrYU6inKMYyW2yJUpNFUjZcgC1yQNSANe0nQDvK2rclsDW0mIOqayB1PG2F7P1lgXOeRbKOvLXxCxqroZIHmOdjont5ska5rh4g6rfdyO83ypgw6ueDOwfqXuOsrANWEnm9v5jwJXUTT5owNeQhNAJCdkIAQhCAEIQgEVztvs3leVymgonh1PHbiOZYiSQE6A9Wt05cyrzvp3kHD4hR0brVM4u5wseFHqL/7TuQ8CVzcUAXSQhAC3fcrsOaaM11QLSTtAib9mM2JJ0uHE/kPhl+7unpH1zP0m9rIWAvHEIDHPFsrXns7utlsG0++WjpG5aQiskINuERwmnpmd2eF15zjdS5qpWlvBty3fTHbP1LqeF7TL+94aCXEADmSQAPElZ/tNvpo6UFtKfLJOmQ2jHi/qPC6xvajb2rxInymQiO9xDHdsQ1B1bf0rWHO/JV6607H0Ypw9q5ep9lt92ZSrPoWjaHeVXV4LZpcjDzjhGRvgdbkeJVXSQvV06VOlHTTikvAobb3GtW+j7/pVV/uWfxrKFq/0ff8ASqr/AHLP41zeNf8Ahq+X9mVP3kRe1n/uj/i6T/BVs384tNT+ReTzSwZ/Kc3ClezNbgWvlIva559pVS2rP/mj/i6T/BWh72tooKN1H5XSRVzJHTX4oBdGG8HNw76XOYc/shcuo2ri0ajq9h8uX8V35FnSXmR25XaCprmVUVa51RHGIw10gB9bOHMJ+toAdVFbsXUtPjdbCcrXcSRlPfkA178zWnwA9wVl23qp4MMbPgBijp8mZwhiGfIbWcwjQADnoufi8l17kuJve5uTzvftWVnbq9jXnF6IzwtK3TXVruyJPThGob1aDE4qx9QHzmnJHDdA+TLGAOTgz1Te+p+Kq+O7yquupRSVXCewZfS4f6y7eRzX59tgpXZvfJWUpDKkiti6iXR4HL0Xj+8FW7a7ZGjxTDf0pQM8nkDDLo1rQ63rNkA0vodR+avhP9I6dO6prCwozj38VuiH7WXFns2BoWYVgcleGgyyxOmLiNSLHht8B2d5WRU229bHOKkVErpA7Mcz3Fju5zL2y89PhZbJSP8AKdlssPpFtIWWH2mCxH5Ln9OFRVadxKqsvW1z7dEJ8sYNv3y4Wyqw6HEmANezh3I6xy2GU9tnFtvesXoq58EjJYHGN8bg5rmmxBHVbnvJdwNnY4ZNHPFMwA6HMC15FvBp+CwRXcDbds10UpJeWSKu51fux3gMxalBc4eUwtaJ2WtrqMzR9k2VzXG+ye1c2GVLamldYjRzDfLI3q13z6LrPZraOLEaZlVTOzMkHLq13Vru8HRdsrJZCEIAQkiyAagduNpxhlDNWFucxgBrehe4hrbnsuRdTqj8fwOOuppKWoF2TNLTbmOxw7wbFAcc4tislXM+oqXGSSVxc4ntPQdgHQdF41fdq9zNfRPdwYn1kLbFskDcziDpYxi77jrYEdb9lT83Kr2ao+4m+SAjkKR83Kr2ao+4l+SPNyq9mqPuJfkgI5CkfNyq9mqPuJfkjzcqvZqj8PL8kBHIUj5uVXs1R+Hl+SPNyq9mqPuJfkgI5CkfNyq9mqPuJfkjzcqvZqj7iX5ID27LVFCOKzFY5nCQNDJKdzQ6Mi9zY6G+nQ8uSvWC7e4Xg8Lxhcc9TLLzfPlF7XsHOAFmi/IBZx5uVXs1R+Hl+SPNyq9mqPuJfktO4sqdxyqN4fTPIyUmtj60+PONeytqSZHCdkz8trnK8OIaOXIWHuVn3pbwIcX8m8njlj8n42bihmvE4VrZXH7B+Kqfm5VezVH3EvyR5uVXs1R+Hm+Ssla0pVIVcc4ppfEjLxguG7vej+jY309Yx9RA4XaG5S5h5FtnEAtI+Fu9fDCNvoMOrZpsPpzJTVFi6GoEYcwguP6tzcwAGY9FVvNyq9mqPuJfkjzcqvZqj8PL8lW7Cg5Tlj39+z/PiTqZesQxTAauU1MrKuB7iXPijyhjye2wNv8A6kL47W71GzUvkGGQ+S04AaS4jO5o+qANGg9TqT3Kl+blV7NUfh5fkjzcqvZqj7ib5LCPD6ScXJuWnZN5S/3xGtlm3f7y34UHQys8op5DcsvZzCdCWX0NxzabKWp8XwCGbytkVU5wOZsDspja7noDp7i4jTRUPzcqvZqj8PL8keblV7NUfcS/JTUsKU5ymsxct9LxnzGp4wTm3+8GTF5G3bwYor5Iw4nU83OOgJsOzTVVJSPm5VezVH4eX5I83Kr2ao+4l+S2qNGFGCp01hIhvPNkcr5uj28fhlY2IgyQVb2MkYASQ4nK17GgEkjNyAufgqvFstVvIaylqXE8g2mmJPgA1atuv3KTtqGVmKtMIgLZI4Q4Z3PabtMlvVAsDa9zpfqDYQbwCmkhACE0IASTQgFZCaEAIQhAJCaEAkJoQCQmhAJCaEAkJoQCQmhAJCaEAkJoQCQmhAJCaEAkJoQH/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 y="7937"/>
            <a:ext cx="9137036"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64" y="160337"/>
            <a:ext cx="9137036"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628800"/>
            <a:ext cx="3024336" cy="2602393"/>
          </a:xfrm>
          <a:prstGeom prst="rect">
            <a:avLst/>
          </a:prstGeom>
          <a:noFill/>
          <a:ln>
            <a:noFill/>
          </a:ln>
        </p:spPr>
      </p:pic>
    </p:spTree>
    <p:extLst>
      <p:ext uri="{BB962C8B-B14F-4D97-AF65-F5344CB8AC3E}">
        <p14:creationId xmlns:p14="http://schemas.microsoft.com/office/powerpoint/2010/main" val="254410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fontScale="90000"/>
          </a:bodyPr>
          <a:lstStyle/>
          <a:p>
            <a:r>
              <a:rPr lang="en-GB" b="1" dirty="0"/>
              <a:t>T</a:t>
            </a:r>
            <a:r>
              <a:rPr lang="en-GB" b="1" dirty="0" smtClean="0"/>
              <a:t>raffic </a:t>
            </a:r>
            <a:r>
              <a:rPr lang="en-GB" b="1" dirty="0" smtClean="0"/>
              <a:t>outside our school </a:t>
            </a:r>
            <a:r>
              <a:rPr lang="en-GB" b="1" dirty="0" smtClean="0"/>
              <a:t>gate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807804" y="800708"/>
            <a:ext cx="374441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5805264"/>
            <a:ext cx="7704856" cy="646331"/>
          </a:xfrm>
          <a:prstGeom prst="rect">
            <a:avLst/>
          </a:prstGeom>
          <a:noFill/>
        </p:spPr>
        <p:txBody>
          <a:bodyPr wrap="square" rtlCol="0">
            <a:spAutoFit/>
          </a:bodyPr>
          <a:lstStyle/>
          <a:p>
            <a:pPr algn="ctr"/>
            <a:r>
              <a:rPr lang="en-GB" b="1" i="1" dirty="0" smtClean="0"/>
              <a:t>As you can see we can’t possibly follow the Green Cross Code – we don’t have any choice but to walk between parked cars!</a:t>
            </a:r>
            <a:endParaRPr lang="en-GB" b="1" i="1" dirty="0"/>
          </a:p>
        </p:txBody>
      </p:sp>
    </p:spTree>
    <p:extLst>
      <p:ext uri="{BB962C8B-B14F-4D97-AF65-F5344CB8AC3E}">
        <p14:creationId xmlns:p14="http://schemas.microsoft.com/office/powerpoint/2010/main" val="1216757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24744"/>
            <a:ext cx="7024744" cy="1143000"/>
          </a:xfrm>
        </p:spPr>
        <p:txBody>
          <a:bodyPr/>
          <a:lstStyle/>
          <a:p>
            <a:r>
              <a:rPr lang="en-GB" b="1" dirty="0" smtClean="0"/>
              <a:t>Safety on </a:t>
            </a:r>
            <a:r>
              <a:rPr lang="en-GB" b="1" dirty="0" err="1"/>
              <a:t>P</a:t>
            </a:r>
            <a:r>
              <a:rPr lang="en-GB" b="1" dirty="0" err="1" smtClean="0"/>
              <a:t>olkemmet</a:t>
            </a:r>
            <a:r>
              <a:rPr lang="en-GB" b="1" dirty="0" smtClean="0"/>
              <a:t> </a:t>
            </a:r>
            <a:r>
              <a:rPr lang="en-GB" b="1" dirty="0"/>
              <a:t>R</a:t>
            </a:r>
            <a:r>
              <a:rPr lang="en-GB" b="1" dirty="0" smtClean="0"/>
              <a:t>oad</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As you can see </a:t>
            </a:r>
            <a:r>
              <a:rPr lang="en-GB" dirty="0" smtClean="0"/>
              <a:t>from </a:t>
            </a:r>
            <a:r>
              <a:rPr lang="en-GB" dirty="0" smtClean="0"/>
              <a:t>our </a:t>
            </a:r>
            <a:r>
              <a:rPr lang="en-GB" dirty="0" smtClean="0"/>
              <a:t>photographs, parking on the road outside our school gates, </a:t>
            </a:r>
            <a:r>
              <a:rPr lang="en-GB" dirty="0" smtClean="0"/>
              <a:t>makes </a:t>
            </a:r>
            <a:r>
              <a:rPr lang="en-GB" dirty="0" smtClean="0"/>
              <a:t>it </a:t>
            </a:r>
            <a:r>
              <a:rPr lang="en-GB" dirty="0" smtClean="0"/>
              <a:t>unsafe to cross without an adult. </a:t>
            </a:r>
          </a:p>
          <a:p>
            <a:r>
              <a:rPr lang="en-GB" dirty="0" smtClean="0"/>
              <a:t> The cars are parked on the hill restricting any child’s view from the </a:t>
            </a:r>
            <a:r>
              <a:rPr lang="en-GB" dirty="0" smtClean="0"/>
              <a:t>right. </a:t>
            </a:r>
          </a:p>
          <a:p>
            <a:r>
              <a:rPr lang="en-GB" dirty="0" smtClean="0"/>
              <a:t>And just to remind you - cars </a:t>
            </a:r>
            <a:r>
              <a:rPr lang="en-GB" dirty="0" smtClean="0"/>
              <a:t>park straight across from the school </a:t>
            </a:r>
            <a:r>
              <a:rPr lang="en-GB" dirty="0" smtClean="0"/>
              <a:t>gates </a:t>
            </a:r>
            <a:r>
              <a:rPr lang="en-GB" dirty="0" smtClean="0"/>
              <a:t>mean we have to cross between parked cars and this is </a:t>
            </a:r>
            <a:r>
              <a:rPr lang="en-GB" b="1" dirty="0" smtClean="0"/>
              <a:t>not</a:t>
            </a:r>
            <a:r>
              <a:rPr lang="en-GB" dirty="0" smtClean="0"/>
              <a:t> following the green cross code .</a:t>
            </a:r>
          </a:p>
          <a:p>
            <a:r>
              <a:rPr lang="en-GB" dirty="0" smtClean="0"/>
              <a:t>We are asking all parents and guardians to keep us safe </a:t>
            </a:r>
            <a:r>
              <a:rPr lang="en-GB" dirty="0" smtClean="0"/>
              <a:t>(and healthy) and </a:t>
            </a:r>
            <a:r>
              <a:rPr lang="en-GB" dirty="0" smtClean="0"/>
              <a:t>let the children of </a:t>
            </a:r>
            <a:r>
              <a:rPr lang="en-GB" dirty="0" err="1"/>
              <a:t>G</a:t>
            </a:r>
            <a:r>
              <a:rPr lang="en-GB" dirty="0" err="1" smtClean="0"/>
              <a:t>reenrigg</a:t>
            </a:r>
            <a:r>
              <a:rPr lang="en-GB" dirty="0" smtClean="0"/>
              <a:t> </a:t>
            </a:r>
            <a:r>
              <a:rPr lang="en-GB" b="1" i="1" dirty="0" smtClean="0"/>
              <a:t>walk</a:t>
            </a:r>
            <a:r>
              <a:rPr lang="en-GB" dirty="0" smtClean="0"/>
              <a:t> </a:t>
            </a:r>
            <a:r>
              <a:rPr lang="en-GB" dirty="0" smtClean="0"/>
              <a:t>to school.</a:t>
            </a:r>
            <a:endParaRPr lang="en-GB" dirty="0"/>
          </a:p>
        </p:txBody>
      </p:sp>
    </p:spTree>
    <p:extLst>
      <p:ext uri="{BB962C8B-B14F-4D97-AF65-F5344CB8AC3E}">
        <p14:creationId xmlns:p14="http://schemas.microsoft.com/office/powerpoint/2010/main" val="321896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Our </a:t>
            </a:r>
            <a:r>
              <a:rPr lang="en-GB" b="1" dirty="0" smtClean="0"/>
              <a:t>Aims for this year:</a:t>
            </a:r>
            <a:endParaRPr lang="en-GB" b="1" dirty="0"/>
          </a:p>
        </p:txBody>
      </p:sp>
      <p:sp>
        <p:nvSpPr>
          <p:cNvPr id="3" name="Content Placeholder 2"/>
          <p:cNvSpPr>
            <a:spLocks noGrp="1"/>
          </p:cNvSpPr>
          <p:nvPr>
            <p:ph idx="1"/>
          </p:nvPr>
        </p:nvSpPr>
        <p:spPr>
          <a:xfrm>
            <a:off x="1043492" y="2060848"/>
            <a:ext cx="6777317" cy="4248472"/>
          </a:xfrm>
        </p:spPr>
        <p:txBody>
          <a:bodyPr>
            <a:normAutofit fontScale="92500"/>
          </a:bodyPr>
          <a:lstStyle/>
          <a:p>
            <a:r>
              <a:rPr lang="en-GB" dirty="0" smtClean="0"/>
              <a:t>To promote sustainable travel to or from school (healthy, no </a:t>
            </a:r>
            <a:r>
              <a:rPr lang="en-GB" dirty="0" smtClean="0"/>
              <a:t>or </a:t>
            </a:r>
            <a:r>
              <a:rPr lang="en-GB" dirty="0" smtClean="0"/>
              <a:t>low cost, low pollution)</a:t>
            </a:r>
          </a:p>
          <a:p>
            <a:r>
              <a:rPr lang="en-GB" dirty="0"/>
              <a:t>To get more children cycling and scooting to school</a:t>
            </a:r>
          </a:p>
          <a:p>
            <a:r>
              <a:rPr lang="en-GB" dirty="0" smtClean="0"/>
              <a:t>To make sure </a:t>
            </a:r>
            <a:r>
              <a:rPr lang="en-GB" dirty="0" smtClean="0"/>
              <a:t>all the children </a:t>
            </a:r>
            <a:r>
              <a:rPr lang="en-GB" dirty="0" smtClean="0"/>
              <a:t>in our</a:t>
            </a:r>
            <a:r>
              <a:rPr lang="en-GB" dirty="0" smtClean="0"/>
              <a:t> </a:t>
            </a:r>
            <a:r>
              <a:rPr lang="en-GB" dirty="0" smtClean="0"/>
              <a:t>school </a:t>
            </a:r>
            <a:r>
              <a:rPr lang="en-GB" dirty="0" smtClean="0"/>
              <a:t>know how to cross safely</a:t>
            </a:r>
            <a:endParaRPr lang="en-GB" dirty="0" smtClean="0"/>
          </a:p>
          <a:p>
            <a:r>
              <a:rPr lang="en-GB" dirty="0" smtClean="0"/>
              <a:t>To keep campaigning for a safer crossing </a:t>
            </a:r>
          </a:p>
          <a:p>
            <a:r>
              <a:rPr lang="en-GB" dirty="0" smtClean="0"/>
              <a:t>To keep our notice board up to date with information on issues about road </a:t>
            </a:r>
            <a:r>
              <a:rPr lang="en-GB" dirty="0" smtClean="0"/>
              <a:t>safety </a:t>
            </a:r>
            <a:endParaRPr lang="en-GB" dirty="0" smtClean="0"/>
          </a:p>
          <a:p>
            <a:r>
              <a:rPr lang="en-GB" dirty="0" smtClean="0"/>
              <a:t>To complete our travel </a:t>
            </a:r>
            <a:r>
              <a:rPr lang="en-GB" dirty="0" smtClean="0"/>
              <a:t>action plan and share this with everyone in </a:t>
            </a:r>
            <a:r>
              <a:rPr lang="en-GB" dirty="0" err="1" smtClean="0"/>
              <a:t>Greenrigg</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483454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Travel </a:t>
            </a:r>
            <a:r>
              <a:rPr lang="en-GB" b="1" dirty="0" smtClean="0"/>
              <a:t>Action Plan </a:t>
            </a:r>
            <a:endParaRPr lang="en-GB" b="1" dirty="0"/>
          </a:p>
        </p:txBody>
      </p:sp>
      <p:sp>
        <p:nvSpPr>
          <p:cNvPr id="3" name="Content Placeholder 2"/>
          <p:cNvSpPr>
            <a:spLocks noGrp="1"/>
          </p:cNvSpPr>
          <p:nvPr>
            <p:ph idx="1"/>
          </p:nvPr>
        </p:nvSpPr>
        <p:spPr>
          <a:xfrm>
            <a:off x="1043492" y="2323652"/>
            <a:ext cx="6777317" cy="3769644"/>
          </a:xfrm>
        </p:spPr>
        <p:txBody>
          <a:bodyPr>
            <a:normAutofit fontScale="62500" lnSpcReduction="20000"/>
          </a:bodyPr>
          <a:lstStyle/>
          <a:p>
            <a:r>
              <a:rPr lang="en-GB" dirty="0" smtClean="0"/>
              <a:t>We have been working closely with Mrs Gibson and Miss Benson to </a:t>
            </a:r>
            <a:r>
              <a:rPr lang="en-GB" dirty="0" smtClean="0"/>
              <a:t>begin to create a Travel </a:t>
            </a:r>
            <a:r>
              <a:rPr lang="en-GB" dirty="0"/>
              <a:t>A</a:t>
            </a:r>
            <a:r>
              <a:rPr lang="en-GB" dirty="0" smtClean="0"/>
              <a:t>ction </a:t>
            </a:r>
            <a:r>
              <a:rPr lang="en-GB" dirty="0"/>
              <a:t>P</a:t>
            </a:r>
            <a:r>
              <a:rPr lang="en-GB" dirty="0" smtClean="0"/>
              <a:t>lan </a:t>
            </a:r>
            <a:r>
              <a:rPr lang="en-GB" dirty="0" smtClean="0"/>
              <a:t>for our </a:t>
            </a:r>
            <a:r>
              <a:rPr lang="en-GB" dirty="0" smtClean="0"/>
              <a:t>school</a:t>
            </a:r>
            <a:endParaRPr lang="en-GB" dirty="0" smtClean="0"/>
          </a:p>
          <a:p>
            <a:r>
              <a:rPr lang="en-GB" dirty="0" smtClean="0"/>
              <a:t>We have been looking at ways to cross safely and keep healthy by </a:t>
            </a:r>
            <a:r>
              <a:rPr lang="en-GB" dirty="0" smtClean="0"/>
              <a:t>walking, biking </a:t>
            </a:r>
            <a:r>
              <a:rPr lang="en-GB" dirty="0" smtClean="0"/>
              <a:t>or scooting to </a:t>
            </a:r>
            <a:r>
              <a:rPr lang="en-GB" dirty="0" smtClean="0"/>
              <a:t>school</a:t>
            </a:r>
            <a:endParaRPr lang="en-GB" dirty="0" smtClean="0"/>
          </a:p>
          <a:p>
            <a:r>
              <a:rPr lang="en-GB" dirty="0" smtClean="0"/>
              <a:t>This is going to be a big thing on our agenda and we are hoping to promote this at our assembly </a:t>
            </a:r>
          </a:p>
          <a:p>
            <a:r>
              <a:rPr lang="en-GB" dirty="0" smtClean="0"/>
              <a:t> </a:t>
            </a:r>
            <a:r>
              <a:rPr lang="en-GB" dirty="0"/>
              <a:t>We are looking at ways to get every child to walk to school and we have registered with the WOW campaign </a:t>
            </a:r>
            <a:r>
              <a:rPr lang="en-GB" dirty="0" smtClean="0"/>
              <a:t>(Walk </a:t>
            </a:r>
            <a:r>
              <a:rPr lang="en-GB" dirty="0"/>
              <a:t>once a </a:t>
            </a:r>
            <a:r>
              <a:rPr lang="en-GB" dirty="0" smtClean="0"/>
              <a:t>Week</a:t>
            </a:r>
            <a:r>
              <a:rPr lang="en-GB" dirty="0"/>
              <a:t>)</a:t>
            </a:r>
            <a:endParaRPr lang="en-GB" dirty="0" smtClean="0"/>
          </a:p>
          <a:p>
            <a:r>
              <a:rPr lang="en-GB" dirty="0" smtClean="0"/>
              <a:t>We did a survey </a:t>
            </a:r>
            <a:r>
              <a:rPr lang="en-GB" dirty="0" smtClean="0"/>
              <a:t>in </a:t>
            </a:r>
            <a:r>
              <a:rPr lang="en-GB" dirty="0" smtClean="0"/>
              <a:t>September </a:t>
            </a:r>
          </a:p>
          <a:p>
            <a:r>
              <a:rPr lang="en-GB" dirty="0" smtClean="0"/>
              <a:t>Our hands up survey school results were </a:t>
            </a:r>
            <a:r>
              <a:rPr lang="en-GB" dirty="0" smtClean="0"/>
              <a:t>:</a:t>
            </a:r>
          </a:p>
          <a:p>
            <a:pPr marL="68580" indent="0">
              <a:buNone/>
            </a:pPr>
            <a:r>
              <a:rPr lang="en-GB" dirty="0" smtClean="0"/>
              <a:t>                                             </a:t>
            </a:r>
            <a:r>
              <a:rPr lang="en-GB" sz="3200" b="1" dirty="0" smtClean="0"/>
              <a:t>56</a:t>
            </a:r>
            <a:r>
              <a:rPr lang="en-GB" sz="3200" b="1" dirty="0" smtClean="0"/>
              <a:t>% </a:t>
            </a:r>
            <a:r>
              <a:rPr lang="en-GB" sz="3200" b="1" dirty="0" smtClean="0"/>
              <a:t>walked</a:t>
            </a:r>
          </a:p>
          <a:p>
            <a:pPr marL="68580" indent="0">
              <a:buNone/>
            </a:pPr>
            <a:r>
              <a:rPr lang="en-GB" sz="3200" b="1" dirty="0"/>
              <a:t> </a:t>
            </a:r>
            <a:r>
              <a:rPr lang="en-GB" sz="3200" b="1" dirty="0" smtClean="0"/>
              <a:t>                                </a:t>
            </a:r>
            <a:r>
              <a:rPr lang="en-GB" sz="3200" b="1" dirty="0" smtClean="0"/>
              <a:t>32</a:t>
            </a:r>
            <a:r>
              <a:rPr lang="en-GB" sz="3200" b="1" dirty="0" smtClean="0"/>
              <a:t>% </a:t>
            </a:r>
            <a:r>
              <a:rPr lang="en-GB" sz="3200" b="1" dirty="0" smtClean="0"/>
              <a:t>car</a:t>
            </a:r>
            <a:endParaRPr lang="en-GB" sz="3200" b="1" dirty="0" smtClean="0"/>
          </a:p>
          <a:p>
            <a:pPr marL="68580" indent="0">
              <a:buNone/>
            </a:pPr>
            <a:r>
              <a:rPr lang="en-GB" sz="3200" b="1" dirty="0" smtClean="0"/>
              <a:t>                                   7</a:t>
            </a:r>
            <a:r>
              <a:rPr lang="en-GB" sz="3200" b="1" dirty="0" smtClean="0"/>
              <a:t>% park and </a:t>
            </a:r>
            <a:r>
              <a:rPr lang="en-GB" sz="3200" b="1" dirty="0" smtClean="0"/>
              <a:t>stride</a:t>
            </a:r>
          </a:p>
          <a:p>
            <a:pPr marL="68580" indent="0">
              <a:buNone/>
            </a:pPr>
            <a:endParaRPr lang="en-GB" b="1" dirty="0"/>
          </a:p>
          <a:p>
            <a:pPr marL="68580" indent="0">
              <a:buNone/>
            </a:pPr>
            <a:r>
              <a:rPr lang="en-GB" b="1" dirty="0" smtClean="0"/>
              <a:t>Our target is to have almos</a:t>
            </a:r>
            <a:r>
              <a:rPr lang="en-GB" b="1" dirty="0" smtClean="0"/>
              <a:t>t all children walking at least once a week!</a:t>
            </a:r>
          </a:p>
          <a:p>
            <a:pPr marL="68580" indent="0">
              <a:buNone/>
            </a:pPr>
            <a:endParaRPr lang="en-GB" b="1" dirty="0"/>
          </a:p>
        </p:txBody>
      </p:sp>
    </p:spTree>
    <p:extLst>
      <p:ext uri="{BB962C8B-B14F-4D97-AF65-F5344CB8AC3E}">
        <p14:creationId xmlns:p14="http://schemas.microsoft.com/office/powerpoint/2010/main" val="2176771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Children’s </a:t>
            </a:r>
            <a:r>
              <a:rPr lang="en-GB" b="1" dirty="0" smtClean="0"/>
              <a:t>Rights</a:t>
            </a:r>
            <a:endParaRPr lang="en-GB" b="1" dirty="0"/>
          </a:p>
        </p:txBody>
      </p:sp>
      <p:sp>
        <p:nvSpPr>
          <p:cNvPr id="3" name="Content Placeholder 2"/>
          <p:cNvSpPr>
            <a:spLocks noGrp="1"/>
          </p:cNvSpPr>
          <p:nvPr>
            <p:ph idx="1"/>
          </p:nvPr>
        </p:nvSpPr>
        <p:spPr/>
        <p:txBody>
          <a:bodyPr>
            <a:normAutofit fontScale="92500" lnSpcReduction="10000"/>
          </a:bodyPr>
          <a:lstStyle/>
          <a:p>
            <a:pPr marL="68580" indent="0">
              <a:buNone/>
            </a:pPr>
            <a:r>
              <a:rPr lang="en-GB" dirty="0" smtClean="0"/>
              <a:t>We are a rights respecting school and feel that our rights are not being respected  </a:t>
            </a:r>
            <a:r>
              <a:rPr lang="en-GB" dirty="0" smtClean="0"/>
              <a:t>-</a:t>
            </a:r>
          </a:p>
          <a:p>
            <a:pPr marL="68580" indent="0">
              <a:buNone/>
            </a:pPr>
            <a:endParaRPr lang="en-GB" b="1" i="1" dirty="0" smtClean="0"/>
          </a:p>
          <a:p>
            <a:pPr marL="68580" indent="0">
              <a:buNone/>
            </a:pPr>
            <a:r>
              <a:rPr lang="en-GB" dirty="0"/>
              <a:t>T</a:t>
            </a:r>
            <a:r>
              <a:rPr lang="en-GB" dirty="0" smtClean="0"/>
              <a:t>he United </a:t>
            </a:r>
            <a:r>
              <a:rPr lang="en-GB" dirty="0"/>
              <a:t>N</a:t>
            </a:r>
            <a:r>
              <a:rPr lang="en-GB" dirty="0" smtClean="0"/>
              <a:t>ations </a:t>
            </a:r>
            <a:r>
              <a:rPr lang="en-GB" dirty="0"/>
              <a:t>C</a:t>
            </a:r>
            <a:r>
              <a:rPr lang="en-GB" dirty="0" smtClean="0"/>
              <a:t>onvention </a:t>
            </a:r>
            <a:r>
              <a:rPr lang="en-GB" dirty="0" smtClean="0"/>
              <a:t>on the </a:t>
            </a:r>
            <a:r>
              <a:rPr lang="en-GB" dirty="0" smtClean="0"/>
              <a:t>Rights </a:t>
            </a:r>
            <a:r>
              <a:rPr lang="en-GB" dirty="0" smtClean="0"/>
              <a:t>of the </a:t>
            </a:r>
            <a:r>
              <a:rPr lang="en-GB" dirty="0" smtClean="0"/>
              <a:t>Child states</a:t>
            </a:r>
            <a:r>
              <a:rPr lang="en-GB" dirty="0" smtClean="0"/>
              <a:t>:</a:t>
            </a:r>
          </a:p>
          <a:p>
            <a:pPr marL="68580" indent="0">
              <a:buNone/>
            </a:pPr>
            <a:r>
              <a:rPr lang="en-GB" dirty="0" smtClean="0"/>
              <a:t>‘the </a:t>
            </a:r>
            <a:r>
              <a:rPr lang="en-GB" dirty="0" smtClean="0"/>
              <a:t>government must make sure that all children grow as healthy as possible, can learn at school, receive protection and have their views listened to</a:t>
            </a:r>
            <a:r>
              <a:rPr lang="en-GB" dirty="0" smtClean="0"/>
              <a:t>, and </a:t>
            </a:r>
            <a:r>
              <a:rPr lang="en-GB" dirty="0" smtClean="0"/>
              <a:t>are treated fairly</a:t>
            </a:r>
            <a:r>
              <a:rPr lang="en-GB" dirty="0" smtClean="0"/>
              <a:t>.’</a:t>
            </a:r>
          </a:p>
          <a:p>
            <a:pPr marL="68580" indent="0" algn="ctr">
              <a:buNone/>
            </a:pPr>
            <a:r>
              <a:rPr lang="en-GB" b="1" i="1" dirty="0" smtClean="0"/>
              <a:t>We urge you to listen to our views!!</a:t>
            </a:r>
            <a:endParaRPr lang="en-GB" b="1" i="1" dirty="0" smtClean="0"/>
          </a:p>
          <a:p>
            <a:pPr marL="68580" indent="0">
              <a:buNone/>
            </a:pPr>
            <a:endParaRPr lang="en-GB" dirty="0"/>
          </a:p>
        </p:txBody>
      </p:sp>
    </p:spTree>
    <p:extLst>
      <p:ext uri="{BB962C8B-B14F-4D97-AF65-F5344CB8AC3E}">
        <p14:creationId xmlns:p14="http://schemas.microsoft.com/office/powerpoint/2010/main" val="4142356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Rights of the Child:</a:t>
            </a:r>
            <a:r>
              <a:rPr lang="en-GB" dirty="0" smtClean="0"/>
              <a:t> </a:t>
            </a:r>
            <a:endParaRPr lang="en-GB" dirty="0"/>
          </a:p>
        </p:txBody>
      </p:sp>
      <p:sp>
        <p:nvSpPr>
          <p:cNvPr id="3" name="Content Placeholder 2"/>
          <p:cNvSpPr>
            <a:spLocks noGrp="1"/>
          </p:cNvSpPr>
          <p:nvPr>
            <p:ph idx="1"/>
          </p:nvPr>
        </p:nvSpPr>
        <p:spPr>
          <a:ln>
            <a:solidFill>
              <a:schemeClr val="accent3"/>
            </a:solidFill>
          </a:ln>
        </p:spPr>
        <p:txBody>
          <a:bodyPr>
            <a:normAutofit fontScale="85000" lnSpcReduction="10000"/>
          </a:bodyPr>
          <a:lstStyle/>
          <a:p>
            <a:r>
              <a:rPr lang="en-GB" sz="2800" dirty="0" smtClean="0"/>
              <a:t>Article 3</a:t>
            </a:r>
            <a:r>
              <a:rPr lang="en-GB" dirty="0" smtClean="0"/>
              <a:t>: The best interest of the child must be a top priority in all things that affect children.</a:t>
            </a:r>
          </a:p>
          <a:p>
            <a:pPr marL="68580" indent="0" algn="ctr">
              <a:buNone/>
            </a:pPr>
            <a:r>
              <a:rPr lang="en-GB" b="1" i="1" dirty="0" smtClean="0"/>
              <a:t>We can’t cross safely </a:t>
            </a:r>
            <a:r>
              <a:rPr lang="en-GB" b="1" i="1" dirty="0" smtClean="0"/>
              <a:t>- this </a:t>
            </a:r>
            <a:r>
              <a:rPr lang="en-GB" b="1" i="1" dirty="0" smtClean="0"/>
              <a:t>is affecting our rights for our safety.</a:t>
            </a:r>
          </a:p>
          <a:p>
            <a:r>
              <a:rPr lang="en-GB" dirty="0" smtClean="0"/>
              <a:t>Article 12: Every child has the right to have a say in all matters affecting  them, and to have their views taken seriously.</a:t>
            </a:r>
          </a:p>
          <a:p>
            <a:pPr marL="68580" indent="0" algn="ctr">
              <a:buNone/>
            </a:pPr>
            <a:r>
              <a:rPr lang="en-GB" b="1" i="1" dirty="0" smtClean="0"/>
              <a:t>Our views are </a:t>
            </a:r>
            <a:r>
              <a:rPr lang="en-GB" b="1" i="1" dirty="0" smtClean="0"/>
              <a:t>that the road </a:t>
            </a:r>
            <a:r>
              <a:rPr lang="en-GB" b="1" i="1" dirty="0" smtClean="0"/>
              <a:t>outside our school is unsafe </a:t>
            </a:r>
            <a:r>
              <a:rPr lang="en-GB" b="1" i="1" dirty="0" smtClean="0"/>
              <a:t>– we want to be able to cross safely  </a:t>
            </a:r>
          </a:p>
          <a:p>
            <a:pPr marL="68580" indent="0" algn="ctr">
              <a:buNone/>
            </a:pPr>
            <a:r>
              <a:rPr lang="en-GB" b="1" i="1" dirty="0" smtClean="0"/>
              <a:t>There are too many cars parked</a:t>
            </a:r>
          </a:p>
          <a:p>
            <a:pPr marL="68580" indent="0" algn="ctr">
              <a:buNone/>
            </a:pPr>
            <a:r>
              <a:rPr lang="en-GB" b="1" i="1" dirty="0" smtClean="0"/>
              <a:t>Please take our views seriously</a:t>
            </a:r>
            <a:endParaRPr lang="en-GB" b="1" i="1" dirty="0" smtClean="0"/>
          </a:p>
          <a:p>
            <a:endParaRPr lang="en-GB" dirty="0"/>
          </a:p>
        </p:txBody>
      </p:sp>
    </p:spTree>
    <p:extLst>
      <p:ext uri="{BB962C8B-B14F-4D97-AF65-F5344CB8AC3E}">
        <p14:creationId xmlns:p14="http://schemas.microsoft.com/office/powerpoint/2010/main" val="458089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Our rights </a:t>
            </a:r>
            <a:endParaRPr lang="en-GB" b="1" dirty="0"/>
          </a:p>
        </p:txBody>
      </p:sp>
      <p:sp>
        <p:nvSpPr>
          <p:cNvPr id="3" name="Content Placeholder 2"/>
          <p:cNvSpPr>
            <a:spLocks noGrp="1"/>
          </p:cNvSpPr>
          <p:nvPr>
            <p:ph idx="1"/>
          </p:nvPr>
        </p:nvSpPr>
        <p:spPr/>
        <p:txBody>
          <a:bodyPr>
            <a:normAutofit fontScale="85000" lnSpcReduction="20000"/>
          </a:bodyPr>
          <a:lstStyle/>
          <a:p>
            <a:r>
              <a:rPr lang="en-GB" sz="3000" dirty="0" smtClean="0"/>
              <a:t>Article 31: Every child has the right to relax, play and take part in a wide range of cultural and artistic </a:t>
            </a:r>
            <a:r>
              <a:rPr lang="en-GB" sz="3000" dirty="0" smtClean="0"/>
              <a:t>activities</a:t>
            </a:r>
          </a:p>
          <a:p>
            <a:pPr marL="68580" indent="0">
              <a:buNone/>
            </a:pPr>
            <a:endParaRPr lang="en-GB" sz="3000" dirty="0" smtClean="0"/>
          </a:p>
          <a:p>
            <a:r>
              <a:rPr lang="en-GB" sz="3000" dirty="0" smtClean="0"/>
              <a:t>We </a:t>
            </a:r>
            <a:r>
              <a:rPr lang="en-GB" sz="3000" dirty="0" smtClean="0"/>
              <a:t>have a serious problem crossing from </a:t>
            </a:r>
            <a:r>
              <a:rPr lang="en-GB" sz="3000" dirty="0" err="1" smtClean="0"/>
              <a:t>Bailly</a:t>
            </a:r>
            <a:r>
              <a:rPr lang="en-GB" sz="3000" dirty="0" smtClean="0"/>
              <a:t> Avenue </a:t>
            </a:r>
            <a:r>
              <a:rPr lang="en-GB" sz="3000" dirty="0" smtClean="0"/>
              <a:t>,</a:t>
            </a:r>
            <a:r>
              <a:rPr lang="en-GB" sz="3000" dirty="0" smtClean="0"/>
              <a:t>this restricts us from joining our </a:t>
            </a:r>
            <a:r>
              <a:rPr lang="en-GB" sz="3000" dirty="0" smtClean="0"/>
              <a:t>friends </a:t>
            </a:r>
            <a:r>
              <a:rPr lang="en-GB" sz="3000" dirty="0" smtClean="0"/>
              <a:t>to play and join other </a:t>
            </a:r>
            <a:r>
              <a:rPr lang="en-GB" sz="3000" dirty="0" smtClean="0"/>
              <a:t>activities</a:t>
            </a:r>
          </a:p>
          <a:p>
            <a:pPr marL="68580" indent="0" algn="ctr">
              <a:buNone/>
            </a:pPr>
            <a:endParaRPr lang="en-GB" b="1" i="1" dirty="0" smtClean="0"/>
          </a:p>
          <a:p>
            <a:pPr marL="68580" indent="0" algn="ctr">
              <a:buNone/>
            </a:pPr>
            <a:r>
              <a:rPr lang="en-GB" b="1" i="1" dirty="0" smtClean="0"/>
              <a:t>Surely we should be able to play with our friends!</a:t>
            </a:r>
            <a:endParaRPr lang="en-GB" b="1" i="1" dirty="0"/>
          </a:p>
        </p:txBody>
      </p:sp>
    </p:spTree>
    <p:extLst>
      <p:ext uri="{BB962C8B-B14F-4D97-AF65-F5344CB8AC3E}">
        <p14:creationId xmlns:p14="http://schemas.microsoft.com/office/powerpoint/2010/main" val="3650041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Thank you</a:t>
            </a:r>
            <a:endParaRPr lang="en-GB" b="1" dirty="0"/>
          </a:p>
        </p:txBody>
      </p:sp>
      <p:sp>
        <p:nvSpPr>
          <p:cNvPr id="3" name="Content Placeholder 2"/>
          <p:cNvSpPr>
            <a:spLocks noGrp="1"/>
          </p:cNvSpPr>
          <p:nvPr>
            <p:ph idx="1"/>
          </p:nvPr>
        </p:nvSpPr>
        <p:spPr/>
        <p:txBody>
          <a:bodyPr>
            <a:noAutofit/>
          </a:bodyPr>
          <a:lstStyle/>
          <a:p>
            <a:r>
              <a:rPr lang="en-GB" sz="2800" b="1" dirty="0" smtClean="0"/>
              <a:t>We know that we have a </a:t>
            </a:r>
            <a:r>
              <a:rPr lang="en-GB" sz="2800" b="1" dirty="0" smtClean="0"/>
              <a:t>great deal to do to persuade adults to keep us safe</a:t>
            </a:r>
          </a:p>
          <a:p>
            <a:r>
              <a:rPr lang="en-GB" sz="2800" b="1" dirty="0" smtClean="0"/>
              <a:t>We would like to thank you for giving us the opportunity to share our concerns, and our hopes for every child in our school</a:t>
            </a:r>
          </a:p>
          <a:p>
            <a:r>
              <a:rPr lang="en-GB" sz="2800" b="1" dirty="0" smtClean="0"/>
              <a:t>We now need you to support us…</a:t>
            </a:r>
          </a:p>
        </p:txBody>
      </p:sp>
    </p:spTree>
    <p:extLst>
      <p:ext uri="{BB962C8B-B14F-4D97-AF65-F5344CB8AC3E}">
        <p14:creationId xmlns:p14="http://schemas.microsoft.com/office/powerpoint/2010/main" val="3591881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And now over to you…</a:t>
            </a:r>
            <a:endParaRPr lang="en-GB" b="1" dirty="0"/>
          </a:p>
        </p:txBody>
      </p:sp>
      <p:sp>
        <p:nvSpPr>
          <p:cNvPr id="3" name="Content Placeholder 2"/>
          <p:cNvSpPr>
            <a:spLocks noGrp="1"/>
          </p:cNvSpPr>
          <p:nvPr>
            <p:ph idx="1"/>
          </p:nvPr>
        </p:nvSpPr>
        <p:spPr/>
        <p:txBody>
          <a:bodyPr>
            <a:noAutofit/>
          </a:bodyPr>
          <a:lstStyle/>
          <a:p>
            <a:r>
              <a:rPr lang="en-GB" sz="6600" b="1" dirty="0" smtClean="0"/>
              <a:t>Questions</a:t>
            </a:r>
          </a:p>
          <a:p>
            <a:r>
              <a:rPr lang="en-GB" sz="6600" b="1" dirty="0" smtClean="0"/>
              <a:t>Comments</a:t>
            </a:r>
          </a:p>
          <a:p>
            <a:r>
              <a:rPr lang="en-GB" sz="6600" b="1" dirty="0" smtClean="0"/>
              <a:t>Feedback</a:t>
            </a:r>
            <a:endParaRPr lang="en-GB" sz="6600" b="1" dirty="0"/>
          </a:p>
        </p:txBody>
      </p:sp>
    </p:spTree>
    <p:extLst>
      <p:ext uri="{BB962C8B-B14F-4D97-AF65-F5344CB8AC3E}">
        <p14:creationId xmlns:p14="http://schemas.microsoft.com/office/powerpoint/2010/main" val="31088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JRSO’s</a:t>
            </a:r>
            <a:endParaRPr lang="en-GB" b="1" dirty="0"/>
          </a:p>
        </p:txBody>
      </p:sp>
      <p:sp>
        <p:nvSpPr>
          <p:cNvPr id="3" name="Content Placeholder 2"/>
          <p:cNvSpPr>
            <a:spLocks noGrp="1"/>
          </p:cNvSpPr>
          <p:nvPr>
            <p:ph idx="1"/>
          </p:nvPr>
        </p:nvSpPr>
        <p:spPr/>
        <p:txBody>
          <a:bodyPr>
            <a:normAutofit lnSpcReduction="10000"/>
          </a:bodyPr>
          <a:lstStyle/>
          <a:p>
            <a:r>
              <a:rPr lang="en-GB" dirty="0" smtClean="0"/>
              <a:t>Hi </a:t>
            </a:r>
            <a:r>
              <a:rPr lang="en-GB" dirty="0"/>
              <a:t>w</a:t>
            </a:r>
            <a:r>
              <a:rPr lang="en-GB" dirty="0" smtClean="0"/>
              <a:t>e are the Junior </a:t>
            </a:r>
            <a:r>
              <a:rPr lang="en-GB" dirty="0" smtClean="0"/>
              <a:t>Road </a:t>
            </a:r>
            <a:r>
              <a:rPr lang="en-GB" dirty="0"/>
              <a:t>S</a:t>
            </a:r>
            <a:r>
              <a:rPr lang="en-GB" dirty="0" smtClean="0"/>
              <a:t>afety </a:t>
            </a:r>
            <a:r>
              <a:rPr lang="en-GB" dirty="0"/>
              <a:t>O</a:t>
            </a:r>
            <a:r>
              <a:rPr lang="en-GB" dirty="0" smtClean="0"/>
              <a:t>fficers </a:t>
            </a:r>
            <a:r>
              <a:rPr lang="en-GB" dirty="0" smtClean="0"/>
              <a:t>and our names are Boyd, Taylor </a:t>
            </a:r>
            <a:r>
              <a:rPr lang="en-GB" dirty="0"/>
              <a:t>,</a:t>
            </a:r>
            <a:r>
              <a:rPr lang="en-GB" dirty="0" smtClean="0"/>
              <a:t> Angeline, Emma and Emma.</a:t>
            </a:r>
          </a:p>
          <a:p>
            <a:r>
              <a:rPr lang="en-GB" dirty="0" smtClean="0"/>
              <a:t>Our aim </a:t>
            </a:r>
            <a:r>
              <a:rPr lang="en-GB" dirty="0" smtClean="0"/>
              <a:t>for </a:t>
            </a:r>
            <a:r>
              <a:rPr lang="en-GB" dirty="0" smtClean="0"/>
              <a:t>this school session is </a:t>
            </a:r>
            <a:r>
              <a:rPr lang="en-GB" dirty="0" smtClean="0"/>
              <a:t>to make our roads safer for children to cross to and from school.</a:t>
            </a:r>
          </a:p>
          <a:p>
            <a:r>
              <a:rPr lang="en-GB" dirty="0" smtClean="0"/>
              <a:t>And, while it is our aim, it is actually very much linked to </a:t>
            </a:r>
            <a:r>
              <a:rPr lang="en-GB" b="1" dirty="0" smtClean="0"/>
              <a:t>our Rights </a:t>
            </a:r>
            <a:r>
              <a:rPr lang="en-GB" dirty="0" smtClean="0"/>
              <a:t>– as you will hear!</a:t>
            </a:r>
            <a:endParaRPr lang="en-GB" dirty="0"/>
          </a:p>
        </p:txBody>
      </p:sp>
    </p:spTree>
    <p:extLst>
      <p:ext uri="{BB962C8B-B14F-4D97-AF65-F5344CB8AC3E}">
        <p14:creationId xmlns:p14="http://schemas.microsoft.com/office/powerpoint/2010/main" val="233993355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lstStyle/>
          <a:p>
            <a:r>
              <a:rPr lang="en-GB" b="1" dirty="0" smtClean="0"/>
              <a:t>Our Team</a:t>
            </a:r>
            <a:endParaRPr lang="en-GB" b="1" dirty="0"/>
          </a:p>
        </p:txBody>
      </p:sp>
      <p:sp>
        <p:nvSpPr>
          <p:cNvPr id="3" name="Content Placeholder 2"/>
          <p:cNvSpPr>
            <a:spLocks noGrp="1"/>
          </p:cNvSpPr>
          <p:nvPr>
            <p:ph idx="1"/>
          </p:nvPr>
        </p:nvSpPr>
        <p:spPr/>
        <p:txBody>
          <a:bodyPr/>
          <a:lstStyle/>
          <a:p>
            <a:endParaRPr lang="en-GB"/>
          </a:p>
        </p:txBody>
      </p:sp>
      <p:pic>
        <p:nvPicPr>
          <p:cNvPr id="1026" name="Picture 2" descr="C:\Users\alison.benson\Pictures\2015-12-07\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79749"/>
            <a:ext cx="7344816" cy="450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08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Road Safety Week</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One of our jobs in promoting road safety is to promote activities during Road Safety Week.</a:t>
            </a:r>
          </a:p>
          <a:p>
            <a:r>
              <a:rPr lang="en-GB" dirty="0" smtClean="0"/>
              <a:t>We </a:t>
            </a:r>
            <a:r>
              <a:rPr lang="en-GB" dirty="0"/>
              <a:t>were very busy during road safety week .</a:t>
            </a:r>
          </a:p>
          <a:p>
            <a:r>
              <a:rPr lang="en-GB" dirty="0"/>
              <a:t>We </a:t>
            </a:r>
            <a:r>
              <a:rPr lang="en-GB" dirty="0" smtClean="0"/>
              <a:t>were </a:t>
            </a:r>
            <a:r>
              <a:rPr lang="en-GB" dirty="0"/>
              <a:t>in </a:t>
            </a:r>
            <a:r>
              <a:rPr lang="en-GB" dirty="0" smtClean="0"/>
              <a:t>the nursery </a:t>
            </a:r>
            <a:r>
              <a:rPr lang="en-GB" dirty="0"/>
              <a:t>and all of our classes in the school </a:t>
            </a:r>
            <a:r>
              <a:rPr lang="en-GB" dirty="0" smtClean="0"/>
              <a:t>- </a:t>
            </a:r>
            <a:r>
              <a:rPr lang="en-GB" dirty="0"/>
              <a:t>teaching the children about the Green Cross Code  .</a:t>
            </a:r>
          </a:p>
          <a:p>
            <a:r>
              <a:rPr lang="en-GB" dirty="0"/>
              <a:t> We took primary 1 and 2 outside to teach them how to cross the road safely.</a:t>
            </a:r>
          </a:p>
          <a:p>
            <a:r>
              <a:rPr lang="en-GB" dirty="0"/>
              <a:t>We </a:t>
            </a:r>
            <a:r>
              <a:rPr lang="en-GB" dirty="0" smtClean="0"/>
              <a:t>read books </a:t>
            </a:r>
            <a:r>
              <a:rPr lang="en-GB" dirty="0"/>
              <a:t>and </a:t>
            </a:r>
            <a:r>
              <a:rPr lang="en-GB" dirty="0" smtClean="0"/>
              <a:t>played </a:t>
            </a:r>
            <a:r>
              <a:rPr lang="en-GB" dirty="0"/>
              <a:t>road safety games with our other classes . </a:t>
            </a:r>
          </a:p>
          <a:p>
            <a:r>
              <a:rPr lang="en-GB" dirty="0"/>
              <a:t>We  also ran a competition to design a road safety mascot for our school.</a:t>
            </a:r>
          </a:p>
          <a:p>
            <a:endParaRPr lang="en-GB" dirty="0"/>
          </a:p>
        </p:txBody>
      </p:sp>
    </p:spTree>
    <p:extLst>
      <p:ext uri="{BB962C8B-B14F-4D97-AF65-F5344CB8AC3E}">
        <p14:creationId xmlns:p14="http://schemas.microsoft.com/office/powerpoint/2010/main" val="195285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Counting cars…</a:t>
            </a:r>
            <a:endParaRPr lang="en-GB" b="1" dirty="0"/>
          </a:p>
        </p:txBody>
      </p:sp>
      <p:sp>
        <p:nvSpPr>
          <p:cNvPr id="3" name="Content Placeholder 2"/>
          <p:cNvSpPr>
            <a:spLocks noGrp="1"/>
          </p:cNvSpPr>
          <p:nvPr>
            <p:ph idx="1"/>
          </p:nvPr>
        </p:nvSpPr>
        <p:spPr/>
        <p:txBody>
          <a:bodyPr>
            <a:normAutofit fontScale="70000" lnSpcReduction="20000"/>
          </a:bodyPr>
          <a:lstStyle/>
          <a:p>
            <a:r>
              <a:rPr lang="en-GB" dirty="0" smtClean="0"/>
              <a:t> </a:t>
            </a:r>
            <a:r>
              <a:rPr lang="en-GB" dirty="0" smtClean="0"/>
              <a:t>Last </a:t>
            </a:r>
            <a:r>
              <a:rPr lang="en-GB" dirty="0" smtClean="0"/>
              <a:t>year on </a:t>
            </a:r>
            <a:r>
              <a:rPr lang="en-GB" dirty="0" smtClean="0"/>
              <a:t>Road </a:t>
            </a:r>
            <a:r>
              <a:rPr lang="en-GB" dirty="0"/>
              <a:t>S</a:t>
            </a:r>
            <a:r>
              <a:rPr lang="en-GB" dirty="0" smtClean="0"/>
              <a:t>afety </a:t>
            </a:r>
            <a:r>
              <a:rPr lang="en-GB" dirty="0"/>
              <a:t>w</a:t>
            </a:r>
            <a:r>
              <a:rPr lang="en-GB" dirty="0" smtClean="0"/>
              <a:t>eek (17</a:t>
            </a:r>
            <a:r>
              <a:rPr lang="en-GB" baseline="30000" dirty="0" smtClean="0"/>
              <a:t>th</a:t>
            </a:r>
            <a:r>
              <a:rPr lang="en-GB" dirty="0" smtClean="0"/>
              <a:t> </a:t>
            </a:r>
            <a:r>
              <a:rPr lang="en-GB" dirty="0" smtClean="0"/>
              <a:t>to the 23</a:t>
            </a:r>
            <a:r>
              <a:rPr lang="en-GB" baseline="30000" dirty="0" smtClean="0"/>
              <a:t>rd</a:t>
            </a:r>
            <a:r>
              <a:rPr lang="en-GB" dirty="0" smtClean="0"/>
              <a:t> </a:t>
            </a:r>
            <a:r>
              <a:rPr lang="en-GB" dirty="0" smtClean="0"/>
              <a:t>November)  </a:t>
            </a:r>
            <a:r>
              <a:rPr lang="en-GB" dirty="0" smtClean="0"/>
              <a:t>we </a:t>
            </a:r>
            <a:r>
              <a:rPr lang="en-GB" dirty="0" smtClean="0"/>
              <a:t>counted vehicles </a:t>
            </a:r>
            <a:r>
              <a:rPr lang="en-GB" dirty="0" smtClean="0"/>
              <a:t>outside our school gates . </a:t>
            </a:r>
          </a:p>
          <a:p>
            <a:r>
              <a:rPr lang="en-GB" dirty="0" smtClean="0"/>
              <a:t>The Overall total was 133 vehicles in the Morning, 16 at lunch and 159 in the afternoon.</a:t>
            </a:r>
          </a:p>
          <a:p>
            <a:r>
              <a:rPr lang="en-GB" dirty="0" smtClean="0"/>
              <a:t>This is a huge concern for us as this is a massive amount of cars parked outside our school .  Causing serious congestion!</a:t>
            </a:r>
          </a:p>
          <a:p>
            <a:r>
              <a:rPr lang="en-GB" dirty="0" smtClean="0"/>
              <a:t>We have counted the cars this year again for our road safety week and our total for the week are </a:t>
            </a:r>
            <a:r>
              <a:rPr lang="en-GB" dirty="0" smtClean="0"/>
              <a:t>…</a:t>
            </a:r>
            <a:endParaRPr lang="en-GB" dirty="0" smtClean="0"/>
          </a:p>
          <a:p>
            <a:r>
              <a:rPr lang="en-GB" dirty="0" smtClean="0"/>
              <a:t>142 cars parked in the morning ,27 in the afternoon and 186 cars parked at home </a:t>
            </a:r>
            <a:r>
              <a:rPr lang="en-GB" dirty="0" smtClean="0"/>
              <a:t>time. As you can see an increase on last year – despite our school role staying the same!!</a:t>
            </a:r>
            <a:endParaRPr lang="en-GB" dirty="0" smtClean="0"/>
          </a:p>
          <a:p>
            <a:pPr algn="ctr"/>
            <a:r>
              <a:rPr lang="en-GB" dirty="0" smtClean="0"/>
              <a:t>Our most amazing figure for one </a:t>
            </a:r>
            <a:r>
              <a:rPr lang="en-GB" dirty="0" smtClean="0"/>
              <a:t>day</a:t>
            </a:r>
            <a:r>
              <a:rPr lang="en-GB" dirty="0" smtClean="0"/>
              <a:t>  </a:t>
            </a:r>
            <a:r>
              <a:rPr lang="en-GB" dirty="0" smtClean="0"/>
              <a:t>was 57 cars parked on a Friday at home time</a:t>
            </a:r>
            <a:r>
              <a:rPr lang="en-GB" dirty="0" smtClean="0"/>
              <a:t>.  Friday is by far the busiest day! </a:t>
            </a:r>
            <a:r>
              <a:rPr lang="en-GB" b="1" i="1" dirty="0" smtClean="0"/>
              <a:t>And the most dangerous!</a:t>
            </a:r>
            <a:endParaRPr lang="en-GB" b="1" i="1" dirty="0" smtClean="0"/>
          </a:p>
          <a:p>
            <a:pPr algn="ctr"/>
            <a:endParaRPr lang="en-GB" b="1" i="1" dirty="0" smtClean="0"/>
          </a:p>
        </p:txBody>
      </p:sp>
    </p:spTree>
    <p:extLst>
      <p:ext uri="{BB962C8B-B14F-4D97-AF65-F5344CB8AC3E}">
        <p14:creationId xmlns:p14="http://schemas.microsoft.com/office/powerpoint/2010/main" val="2631653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1008112"/>
          </a:xfrm>
        </p:spPr>
        <p:txBody>
          <a:bodyPr>
            <a:normAutofit/>
          </a:bodyPr>
          <a:lstStyle/>
          <a:p>
            <a:r>
              <a:rPr lang="en-GB" b="1" dirty="0" smtClean="0"/>
              <a:t>Our Campaign</a:t>
            </a:r>
            <a:endParaRPr lang="en-GB" b="1" dirty="0"/>
          </a:p>
        </p:txBody>
      </p:sp>
      <p:sp>
        <p:nvSpPr>
          <p:cNvPr id="3" name="Content Placeholder 2"/>
          <p:cNvSpPr>
            <a:spLocks noGrp="1"/>
          </p:cNvSpPr>
          <p:nvPr>
            <p:ph idx="1"/>
          </p:nvPr>
        </p:nvSpPr>
        <p:spPr>
          <a:xfrm>
            <a:off x="611560" y="2132856"/>
            <a:ext cx="7776864" cy="4176464"/>
          </a:xfrm>
        </p:spPr>
        <p:txBody>
          <a:bodyPr>
            <a:noAutofit/>
          </a:bodyPr>
          <a:lstStyle/>
          <a:p>
            <a:r>
              <a:rPr lang="en-GB" sz="1700" dirty="0"/>
              <a:t>L</a:t>
            </a:r>
            <a:r>
              <a:rPr lang="en-GB" sz="1700" dirty="0" smtClean="0"/>
              <a:t>ast year our J.R.S.O’s  wrote to Mr George Paul, </a:t>
            </a:r>
            <a:r>
              <a:rPr lang="en-GB" sz="1700" dirty="0" smtClean="0"/>
              <a:t>our </a:t>
            </a:r>
            <a:r>
              <a:rPr lang="en-GB" sz="1700" dirty="0" smtClean="0"/>
              <a:t>local </a:t>
            </a:r>
            <a:r>
              <a:rPr lang="en-GB" sz="1700" dirty="0" smtClean="0"/>
              <a:t>councillor,  </a:t>
            </a:r>
            <a:r>
              <a:rPr lang="en-GB" sz="1700" dirty="0" smtClean="0"/>
              <a:t>to ask him to help us  get double yellow lines on the road outside our school to make it safer to cross .</a:t>
            </a:r>
          </a:p>
          <a:p>
            <a:r>
              <a:rPr lang="en-GB" sz="1700" dirty="0" smtClean="0"/>
              <a:t>We were contacted by </a:t>
            </a:r>
            <a:r>
              <a:rPr lang="en-GB" sz="1700" dirty="0" smtClean="0"/>
              <a:t>West </a:t>
            </a:r>
            <a:r>
              <a:rPr lang="en-GB" sz="1700" dirty="0"/>
              <a:t>L</a:t>
            </a:r>
            <a:r>
              <a:rPr lang="en-GB" sz="1700" dirty="0" smtClean="0"/>
              <a:t>othian </a:t>
            </a:r>
            <a:r>
              <a:rPr lang="en-GB" sz="1700" dirty="0" smtClean="0"/>
              <a:t>Council, </a:t>
            </a:r>
            <a:r>
              <a:rPr lang="en-GB" sz="1700" dirty="0" smtClean="0"/>
              <a:t>about this </a:t>
            </a:r>
            <a:r>
              <a:rPr lang="en-GB" sz="1700" dirty="0" smtClean="0"/>
              <a:t>matter, </a:t>
            </a:r>
            <a:r>
              <a:rPr lang="en-GB" sz="1700" dirty="0" smtClean="0"/>
              <a:t>and were informed that because </a:t>
            </a:r>
            <a:r>
              <a:rPr lang="en-GB" sz="1700" dirty="0" err="1"/>
              <a:t>P</a:t>
            </a:r>
            <a:r>
              <a:rPr lang="en-GB" sz="1700" dirty="0" err="1" smtClean="0"/>
              <a:t>olkemmet</a:t>
            </a:r>
            <a:r>
              <a:rPr lang="en-GB" sz="1700" dirty="0" smtClean="0"/>
              <a:t> </a:t>
            </a:r>
            <a:r>
              <a:rPr lang="en-GB" sz="1700" dirty="0" smtClean="0"/>
              <a:t>Road </a:t>
            </a:r>
            <a:r>
              <a:rPr lang="en-GB" sz="1700" dirty="0" smtClean="0"/>
              <a:t>has </a:t>
            </a:r>
            <a:r>
              <a:rPr lang="en-GB" sz="1700" dirty="0" smtClean="0"/>
              <a:t>houses, it </a:t>
            </a:r>
            <a:r>
              <a:rPr lang="en-GB" sz="1700" dirty="0" smtClean="0"/>
              <a:t>is a restricted area and we were refused the  double yellow lines.</a:t>
            </a:r>
          </a:p>
          <a:p>
            <a:r>
              <a:rPr lang="en-GB" sz="1700" dirty="0" smtClean="0"/>
              <a:t>Our J.R.S.O.’S also </a:t>
            </a:r>
            <a:r>
              <a:rPr lang="en-GB" sz="1700" dirty="0" smtClean="0"/>
              <a:t>campaigned, </a:t>
            </a:r>
            <a:r>
              <a:rPr lang="en-GB" sz="1700" dirty="0" smtClean="0"/>
              <a:t>along with the </a:t>
            </a:r>
            <a:r>
              <a:rPr lang="en-GB" sz="1700" dirty="0" smtClean="0"/>
              <a:t>Parent </a:t>
            </a:r>
            <a:r>
              <a:rPr lang="en-GB" sz="1700" dirty="0" smtClean="0"/>
              <a:t>C</a:t>
            </a:r>
            <a:r>
              <a:rPr lang="en-GB" sz="1700" dirty="0" smtClean="0"/>
              <a:t>ouncil, </a:t>
            </a:r>
            <a:r>
              <a:rPr lang="en-GB" sz="1700" dirty="0" smtClean="0"/>
              <a:t>about the traffic problem </a:t>
            </a:r>
            <a:r>
              <a:rPr lang="en-GB" sz="1700" dirty="0" smtClean="0"/>
              <a:t>on </a:t>
            </a:r>
            <a:r>
              <a:rPr lang="en-GB" sz="1700" dirty="0" smtClean="0"/>
              <a:t>the main road and </a:t>
            </a:r>
            <a:r>
              <a:rPr lang="en-GB" sz="1700" dirty="0" smtClean="0"/>
              <a:t>the difficulties in </a:t>
            </a:r>
            <a:r>
              <a:rPr lang="en-GB" sz="1700" dirty="0" smtClean="0"/>
              <a:t>getting </a:t>
            </a:r>
            <a:r>
              <a:rPr lang="en-GB" sz="1700" dirty="0" smtClean="0"/>
              <a:t>children safely across from Bailie </a:t>
            </a:r>
            <a:r>
              <a:rPr lang="en-GB" sz="1700" dirty="0" smtClean="0"/>
              <a:t>Avenue. Unfortunately, again, there seems to be very little that West Lothian Council can do to help us.  Apparently the number of children who live there is too small!  Surely every single child is important!!!</a:t>
            </a:r>
            <a:endParaRPr lang="en-GB" sz="1700" dirty="0" smtClean="0"/>
          </a:p>
          <a:p>
            <a:r>
              <a:rPr lang="en-GB" sz="1700" dirty="0" smtClean="0"/>
              <a:t>As the new J.R.S.O’s in </a:t>
            </a:r>
            <a:r>
              <a:rPr lang="en-GB" sz="1700" dirty="0" err="1" smtClean="0"/>
              <a:t>Greenrigg</a:t>
            </a:r>
            <a:r>
              <a:rPr lang="en-GB" sz="1700" dirty="0" smtClean="0"/>
              <a:t> the campaign will go on to try and solve these issues with road safety.</a:t>
            </a:r>
          </a:p>
          <a:p>
            <a:r>
              <a:rPr lang="en-GB" sz="1700" dirty="0" smtClean="0"/>
              <a:t>We took photos of cars parked outside our school to show how hard </a:t>
            </a:r>
            <a:r>
              <a:rPr lang="en-GB" sz="1700" dirty="0" smtClean="0"/>
              <a:t>it is to cross the road…</a:t>
            </a:r>
            <a:endParaRPr lang="en-GB" sz="1700" dirty="0" smtClean="0"/>
          </a:p>
        </p:txBody>
      </p:sp>
    </p:spTree>
    <p:extLst>
      <p:ext uri="{BB962C8B-B14F-4D97-AF65-F5344CB8AC3E}">
        <p14:creationId xmlns:p14="http://schemas.microsoft.com/office/powerpoint/2010/main" val="154135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5"/>
          </a:xfrm>
        </p:spPr>
        <p:txBody>
          <a:bodyPr>
            <a:normAutofit/>
          </a:bodyPr>
          <a:lstStyle/>
          <a:p>
            <a:r>
              <a:rPr lang="en-GB" sz="2000" b="1" dirty="0"/>
              <a:t>C</a:t>
            </a:r>
            <a:r>
              <a:rPr lang="en-GB" sz="2000" b="1" dirty="0" smtClean="0"/>
              <a:t>ars </a:t>
            </a:r>
            <a:r>
              <a:rPr lang="en-GB" sz="2000" b="1" dirty="0" smtClean="0"/>
              <a:t>blocking the road </a:t>
            </a:r>
            <a:r>
              <a:rPr lang="en-GB" sz="2000" b="1" dirty="0" smtClean="0"/>
              <a:t> - an everyday occurrence!</a:t>
            </a:r>
            <a:endParaRPr lang="en-GB" sz="2000" b="1" dirty="0"/>
          </a:p>
        </p:txBody>
      </p:sp>
      <p:sp>
        <p:nvSpPr>
          <p:cNvPr id="3" name="Content Placeholder 2"/>
          <p:cNvSpPr>
            <a:spLocks noGrp="1"/>
          </p:cNvSpPr>
          <p:nvPr>
            <p:ph idx="1"/>
          </p:nvPr>
        </p:nvSpPr>
        <p:spPr/>
        <p:txBody>
          <a:bodyPr>
            <a:normAutofit/>
          </a:bodyPr>
          <a:lstStyle/>
          <a:p>
            <a:endParaRPr lang="en-GB" dirty="0"/>
          </a:p>
        </p:txBody>
      </p:sp>
      <p:pic>
        <p:nvPicPr>
          <p:cNvPr id="1026" name="Picture 2" descr="C:\Users\alison.benson\Downloads\image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03746" y="152637"/>
            <a:ext cx="4680522" cy="763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41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Text Placeholder 1"/>
          <p:cNvSpPr>
            <a:spLocks noGrp="1"/>
          </p:cNvSpPr>
          <p:nvPr>
            <p:ph type="body" idx="1"/>
          </p:nvPr>
        </p:nvSpPr>
        <p:spPr>
          <a:xfrm>
            <a:off x="1258645" y="2924944"/>
            <a:ext cx="6637467" cy="2862669"/>
          </a:xfrm>
        </p:spPr>
        <p:txBody>
          <a:bodyPr/>
          <a:lstStyle/>
          <a:p>
            <a:r>
              <a:rPr lang="en-GB" dirty="0" smtClean="0"/>
              <a:t>Our road outside school</a:t>
            </a:r>
            <a:endParaRPr lang="en-GB" dirty="0"/>
          </a:p>
        </p:txBody>
      </p:sp>
      <p:pic>
        <p:nvPicPr>
          <p:cNvPr id="2050" name="Picture 2" descr="C:\Users\alison.benson\Downloads\image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82155" y="803678"/>
            <a:ext cx="4608513" cy="6653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3240" y="1381418"/>
            <a:ext cx="6653561" cy="369332"/>
          </a:xfrm>
          <a:prstGeom prst="rect">
            <a:avLst/>
          </a:prstGeom>
          <a:noFill/>
        </p:spPr>
        <p:txBody>
          <a:bodyPr wrap="square" rtlCol="0">
            <a:spAutoFit/>
          </a:bodyPr>
          <a:lstStyle/>
          <a:p>
            <a:r>
              <a:rPr lang="en-GB" b="1" dirty="0" smtClean="0"/>
              <a:t>Restricted view when looking right and when looking left!</a:t>
            </a:r>
            <a:endParaRPr lang="en-GB" b="1" dirty="0"/>
          </a:p>
        </p:txBody>
      </p:sp>
    </p:spTree>
    <p:extLst>
      <p:ext uri="{BB962C8B-B14F-4D97-AF65-F5344CB8AC3E}">
        <p14:creationId xmlns:p14="http://schemas.microsoft.com/office/powerpoint/2010/main" val="310166473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This car is blocking the road </a:t>
            </a:r>
            <a:endParaRPr lang="en-GB" sz="3200" b="1" dirty="0"/>
          </a:p>
        </p:txBody>
      </p:sp>
      <p:pic>
        <p:nvPicPr>
          <p:cNvPr id="3074" name="Picture 2" descr="C:\Users\alison.benson\Downloads\image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3788" y="1160748"/>
            <a:ext cx="352839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60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904</TotalTime>
  <Words>1188</Words>
  <Application>Microsoft Office PowerPoint</Application>
  <PresentationFormat>On-screen Show (4:3)</PresentationFormat>
  <Paragraphs>85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PowerPoint Presentation</vt:lpstr>
      <vt:lpstr>The JRSO’s</vt:lpstr>
      <vt:lpstr>Our Team</vt:lpstr>
      <vt:lpstr>Road Safety Week</vt:lpstr>
      <vt:lpstr>Counting cars…</vt:lpstr>
      <vt:lpstr>Our Campaign</vt:lpstr>
      <vt:lpstr>Cars blocking the road  - an everyday occurrence!</vt:lpstr>
      <vt:lpstr>PowerPoint Presentation</vt:lpstr>
      <vt:lpstr>This car is blocking the road </vt:lpstr>
      <vt:lpstr>Traffic outside our school gate</vt:lpstr>
      <vt:lpstr>Safety on Polkemmet Road</vt:lpstr>
      <vt:lpstr>Our Aims for this year:</vt:lpstr>
      <vt:lpstr>Travel Action Plan </vt:lpstr>
      <vt:lpstr>Children’s Rights</vt:lpstr>
      <vt:lpstr>Rights of the Child: </vt:lpstr>
      <vt:lpstr>Our rights </vt:lpstr>
      <vt:lpstr>Thank you</vt:lpstr>
      <vt:lpstr>And now over to you…</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Galloway</dc:creator>
  <cp:lastModifiedBy>Kathy Gibson</cp:lastModifiedBy>
  <cp:revision>86</cp:revision>
  <cp:lastPrinted>2015-12-07T15:16:50Z</cp:lastPrinted>
  <dcterms:created xsi:type="dcterms:W3CDTF">2014-11-13T11:55:02Z</dcterms:created>
  <dcterms:modified xsi:type="dcterms:W3CDTF">2015-12-08T17:31:03Z</dcterms:modified>
</cp:coreProperties>
</file>