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67" r:id="rId14"/>
  </p:sldIdLst>
  <p:sldSz cx="9144000" cy="6858000" type="screen4x3"/>
  <p:notesSz cx="6858000" cy="9144000"/>
  <p:embeddedFontLst>
    <p:embeddedFont>
      <p:font typeface="Sassoon Infant Rg" panose="02000503030000020003" charset="0"/>
      <p:regular r:id="rId17"/>
      <p:bold r:id="rId18"/>
    </p:embeddedFont>
    <p:embeddedFont>
      <p:font typeface="Twinkl SemiBold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anose="020B0604020202020204" charset="0"/>
      <p:regular r:id="rId24"/>
      <p:bold r:id="rId2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 userDrawn="1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3D"/>
    <a:srgbClr val="C0DEC1"/>
    <a:srgbClr val="C5FFC1"/>
    <a:srgbClr val="C1FFD4"/>
    <a:srgbClr val="75FFAD"/>
    <a:srgbClr val="00A7E6"/>
    <a:srgbClr val="AFDEF8"/>
    <a:srgbClr val="013F7C"/>
    <a:srgbClr val="0175B0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-804" y="-84"/>
      </p:cViewPr>
      <p:guideLst>
        <p:guide orient="horz" pos="2160"/>
        <p:guide orient="horz" pos="3974"/>
        <p:guide orient="horz" pos="346"/>
        <p:guide orient="horz" pos="459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591A11-F458-4D62-A281-34FAE921D398}" type="datetimeFigureOut">
              <a:rPr lang="en-GB"/>
              <a:pPr>
                <a:defRPr/>
              </a:pPr>
              <a:t>21/05/2020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2A85D5-F289-4B1D-B11D-6D74CF47D4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64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B9DFB8C-73F8-4265-8441-B9CD8D6817A6}" type="datetimeFigureOut">
              <a:rPr lang="en-GB"/>
              <a:pPr>
                <a:defRPr/>
              </a:pPr>
              <a:t>21/05/2020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C6CE29-DCF1-4EFE-8B1E-EA30C541E2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163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63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59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76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03912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1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wav"/><Relationship Id="rId7" Type="http://schemas.openxmlformats.org/officeDocument/2006/relationships/image" Target="../media/image8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wav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wav"/><Relationship Id="rId7" Type="http://schemas.openxmlformats.org/officeDocument/2006/relationships/image" Target="../media/image24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9.wav"/><Relationship Id="rId7" Type="http://schemas.openxmlformats.org/officeDocument/2006/relationships/image" Target="../media/image28.pn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3"/>
    </mc:Choice>
    <mc:Fallback>
      <p:transition spd="slow" advTm="30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1498600"/>
            <a:ext cx="4151312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Twinkl" pitchFamily="2" charset="0"/>
              </a:rPr>
              <a:t>Pigs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4519613"/>
            <a:ext cx="3663950" cy="1573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9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012932"/>
              </p:ext>
            </p:extLst>
          </p:nvPr>
        </p:nvGraphicFramePr>
        <p:xfrm>
          <a:off x="4572000" y="4519613"/>
          <a:ext cx="3825875" cy="157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6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6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boar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Female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sow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+mn-lt"/>
                        </a:rPr>
                        <a:t>Baby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piglet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427" name="Rectangle 8"/>
          <p:cNvSpPr>
            <a:spLocks/>
          </p:cNvSpPr>
          <p:nvPr/>
        </p:nvSpPr>
        <p:spPr bwMode="auto">
          <a:xfrm>
            <a:off x="819150" y="4781550"/>
            <a:ext cx="35623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A female pig is a sow.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</a:rPr>
              <a:t>A male pig is a boar.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</a:rPr>
              <a:t>Baby pigs are called piglets.</a:t>
            </a:r>
          </a:p>
        </p:txBody>
      </p:sp>
      <p:pic>
        <p:nvPicPr>
          <p:cNvPr id="17428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1619250"/>
            <a:ext cx="3414712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75" y="2997200"/>
            <a:ext cx="14097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69"/>
    </mc:Choice>
    <mc:Fallback>
      <p:transition spd="slow" advTm="2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Twinkl" pitchFamily="2" charset="0"/>
              </a:rPr>
              <a:t>Higher Order Thinking Questions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819150" y="1473200"/>
            <a:ext cx="7569200" cy="495300"/>
          </a:xfrm>
          <a:prstGeom prst="rect">
            <a:avLst/>
          </a:prstGeom>
          <a:solidFill>
            <a:srgbClr val="C0DEC1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Why do pigs like to roll in the mud?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819150" y="2082800"/>
            <a:ext cx="7569200" cy="495300"/>
          </a:xfrm>
          <a:prstGeom prst="rect">
            <a:avLst/>
          </a:prstGeom>
          <a:solidFill>
            <a:srgbClr val="C0DEC1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are chickens and geese the same?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819150" y="2692400"/>
            <a:ext cx="7569200" cy="495300"/>
          </a:xfrm>
          <a:prstGeom prst="rect">
            <a:avLst/>
          </a:prstGeom>
          <a:solidFill>
            <a:srgbClr val="C0DEC1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are your favorite foods we get from cows and why?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819150" y="3302000"/>
            <a:ext cx="7569200" cy="495300"/>
          </a:xfrm>
          <a:prstGeom prst="rect">
            <a:avLst/>
          </a:prstGeom>
          <a:solidFill>
            <a:srgbClr val="C0DEC1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If you could be a farm animal which one would you be and why?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819150" y="3911600"/>
            <a:ext cx="7569200" cy="495300"/>
          </a:xfrm>
          <a:prstGeom prst="rect">
            <a:avLst/>
          </a:prstGeom>
          <a:solidFill>
            <a:srgbClr val="C0DEC1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If you had a farm what kind of animals would you have and why?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04"/>
    </mc:Choice>
    <mc:Fallback>
      <p:transition spd="slow" advTm="59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>
            <a:stCxn id="32" idx="4"/>
            <a:endCxn id="26" idx="0"/>
          </p:cNvCxnSpPr>
          <p:nvPr/>
        </p:nvCxnSpPr>
        <p:spPr>
          <a:xfrm>
            <a:off x="1673225" y="2957513"/>
            <a:ext cx="2894013" cy="1784350"/>
          </a:xfrm>
          <a:prstGeom prst="line">
            <a:avLst/>
          </a:prstGeom>
          <a:ln w="38100">
            <a:solidFill>
              <a:srgbClr val="0095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121025" y="2967038"/>
            <a:ext cx="2894013" cy="1784350"/>
          </a:xfrm>
          <a:prstGeom prst="line">
            <a:avLst/>
          </a:prstGeom>
          <a:ln w="38100">
            <a:solidFill>
              <a:srgbClr val="0095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1" idx="4"/>
            <a:endCxn id="28" idx="0"/>
          </p:cNvCxnSpPr>
          <p:nvPr/>
        </p:nvCxnSpPr>
        <p:spPr>
          <a:xfrm flipH="1">
            <a:off x="1673225" y="2957513"/>
            <a:ext cx="2894013" cy="1784350"/>
          </a:xfrm>
          <a:prstGeom prst="line">
            <a:avLst/>
          </a:prstGeom>
          <a:ln w="38100">
            <a:solidFill>
              <a:srgbClr val="0095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23" idx="0"/>
          </p:cNvCxnSpPr>
          <p:nvPr/>
        </p:nvCxnSpPr>
        <p:spPr>
          <a:xfrm>
            <a:off x="6019800" y="2957513"/>
            <a:ext cx="1443038" cy="1784350"/>
          </a:xfrm>
          <a:prstGeom prst="line">
            <a:avLst/>
          </a:prstGeom>
          <a:ln w="38100">
            <a:solidFill>
              <a:srgbClr val="0095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0" idx="4"/>
          </p:cNvCxnSpPr>
          <p:nvPr/>
        </p:nvCxnSpPr>
        <p:spPr>
          <a:xfrm flipH="1">
            <a:off x="3081338" y="2957513"/>
            <a:ext cx="4381500" cy="1790700"/>
          </a:xfrm>
          <a:prstGeom prst="line">
            <a:avLst/>
          </a:prstGeom>
          <a:ln w="38100">
            <a:solidFill>
              <a:srgbClr val="0095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63" name="Goat"/>
          <p:cNvGrpSpPr>
            <a:grpSpLocks/>
          </p:cNvGrpSpPr>
          <p:nvPr/>
        </p:nvGrpSpPr>
        <p:grpSpPr bwMode="auto">
          <a:xfrm>
            <a:off x="973138" y="1563688"/>
            <a:ext cx="1333500" cy="1393825"/>
            <a:chOff x="2420152" y="1287932"/>
            <a:chExt cx="1334344" cy="1392574"/>
          </a:xfrm>
        </p:grpSpPr>
        <p:sp>
          <p:nvSpPr>
            <p:cNvPr id="32" name="Oval 31"/>
            <p:cNvSpPr/>
            <p:nvPr/>
          </p:nvSpPr>
          <p:spPr>
            <a:xfrm>
              <a:off x="2486869" y="1413231"/>
              <a:ext cx="1267627" cy="12672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93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843" r="2"/>
            <a:stretch>
              <a:fillRect/>
            </a:stretch>
          </p:blipFill>
          <p:spPr bwMode="auto">
            <a:xfrm flipH="1">
              <a:off x="2420152" y="1287932"/>
              <a:ext cx="1270723" cy="1180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Twinkl" pitchFamily="2" charset="0"/>
              </a:rPr>
              <a:t>Match the Mom and Baby</a:t>
            </a:r>
          </a:p>
        </p:txBody>
      </p:sp>
      <p:grpSp>
        <p:nvGrpSpPr>
          <p:cNvPr id="19465" name="Cow"/>
          <p:cNvGrpSpPr>
            <a:grpSpLocks/>
          </p:cNvGrpSpPr>
          <p:nvPr/>
        </p:nvGrpSpPr>
        <p:grpSpPr bwMode="auto">
          <a:xfrm>
            <a:off x="2473325" y="1689100"/>
            <a:ext cx="1314450" cy="1268413"/>
            <a:chOff x="1039577" y="1412840"/>
            <a:chExt cx="1314705" cy="1267666"/>
          </a:xfrm>
        </p:grpSpPr>
        <p:sp>
          <p:nvSpPr>
            <p:cNvPr id="33" name="Oval 32"/>
            <p:cNvSpPr/>
            <p:nvPr/>
          </p:nvSpPr>
          <p:spPr>
            <a:xfrm>
              <a:off x="1039577" y="1412840"/>
              <a:ext cx="1267071" cy="1267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91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26" y="1448299"/>
              <a:ext cx="1278556" cy="103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6" name="Calf"/>
          <p:cNvGrpSpPr>
            <a:grpSpLocks/>
          </p:cNvGrpSpPr>
          <p:nvPr/>
        </p:nvGrpSpPr>
        <p:grpSpPr bwMode="auto">
          <a:xfrm>
            <a:off x="5381625" y="4741863"/>
            <a:ext cx="1266825" cy="1268412"/>
            <a:chOff x="5381330" y="4742081"/>
            <a:chExt cx="1267668" cy="1267666"/>
          </a:xfrm>
        </p:grpSpPr>
        <p:sp>
          <p:nvSpPr>
            <p:cNvPr id="25" name="Oval 24"/>
            <p:cNvSpPr/>
            <p:nvPr/>
          </p:nvSpPr>
          <p:spPr>
            <a:xfrm>
              <a:off x="5381330" y="4742081"/>
              <a:ext cx="1267668" cy="1267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89" name="Picture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275" y="4973102"/>
              <a:ext cx="694180" cy="873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7" name="Kid"/>
          <p:cNvGrpSpPr>
            <a:grpSpLocks/>
          </p:cNvGrpSpPr>
          <p:nvPr/>
        </p:nvGrpSpPr>
        <p:grpSpPr bwMode="auto">
          <a:xfrm>
            <a:off x="3933825" y="4741863"/>
            <a:ext cx="1268413" cy="1268412"/>
            <a:chOff x="3934079" y="4742081"/>
            <a:chExt cx="1267668" cy="1267666"/>
          </a:xfrm>
        </p:grpSpPr>
        <p:sp>
          <p:nvSpPr>
            <p:cNvPr id="26" name="Oval 25"/>
            <p:cNvSpPr/>
            <p:nvPr/>
          </p:nvSpPr>
          <p:spPr>
            <a:xfrm>
              <a:off x="3934079" y="4742081"/>
              <a:ext cx="1267668" cy="1267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87" name="Pictur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6948" y="5051342"/>
              <a:ext cx="728502" cy="64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8" name="Pig"/>
          <p:cNvGrpSpPr>
            <a:grpSpLocks/>
          </p:cNvGrpSpPr>
          <p:nvPr/>
        </p:nvGrpSpPr>
        <p:grpSpPr bwMode="auto">
          <a:xfrm>
            <a:off x="3933825" y="1689100"/>
            <a:ext cx="1325563" cy="1268413"/>
            <a:chOff x="3934079" y="1412840"/>
            <a:chExt cx="1324613" cy="1267666"/>
          </a:xfrm>
        </p:grpSpPr>
        <p:sp>
          <p:nvSpPr>
            <p:cNvPr id="31" name="Oval 30"/>
            <p:cNvSpPr/>
            <p:nvPr/>
          </p:nvSpPr>
          <p:spPr>
            <a:xfrm>
              <a:off x="3934079" y="1412840"/>
              <a:ext cx="1267504" cy="1267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85" name="Picture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349" y="1584526"/>
              <a:ext cx="1268343" cy="91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9" name="Piglet"/>
          <p:cNvGrpSpPr>
            <a:grpSpLocks/>
          </p:cNvGrpSpPr>
          <p:nvPr/>
        </p:nvGrpSpPr>
        <p:grpSpPr bwMode="auto">
          <a:xfrm>
            <a:off x="1039813" y="4741863"/>
            <a:ext cx="1266825" cy="1268412"/>
            <a:chOff x="1039577" y="4742081"/>
            <a:chExt cx="1267668" cy="1267666"/>
          </a:xfrm>
        </p:grpSpPr>
        <p:sp>
          <p:nvSpPr>
            <p:cNvPr id="28" name="Oval 27"/>
            <p:cNvSpPr/>
            <p:nvPr/>
          </p:nvSpPr>
          <p:spPr>
            <a:xfrm>
              <a:off x="1039577" y="4742081"/>
              <a:ext cx="1267668" cy="1267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83" name="Picture 1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637" y="5082157"/>
              <a:ext cx="763696" cy="58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70" name="horse"/>
          <p:cNvGrpSpPr>
            <a:grpSpLocks/>
          </p:cNvGrpSpPr>
          <p:nvPr/>
        </p:nvGrpSpPr>
        <p:grpSpPr bwMode="auto">
          <a:xfrm>
            <a:off x="6827838" y="1689100"/>
            <a:ext cx="1268412" cy="1268413"/>
            <a:chOff x="6828582" y="1412840"/>
            <a:chExt cx="1267668" cy="1267666"/>
          </a:xfrm>
        </p:grpSpPr>
        <p:sp>
          <p:nvSpPr>
            <p:cNvPr id="30" name="Oval 29"/>
            <p:cNvSpPr/>
            <p:nvPr/>
          </p:nvSpPr>
          <p:spPr>
            <a:xfrm>
              <a:off x="6828582" y="1412840"/>
              <a:ext cx="1267668" cy="1267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81" name="Picture 1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308" y="1412840"/>
              <a:ext cx="1028367" cy="110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71" name="Foal"/>
          <p:cNvGrpSpPr>
            <a:grpSpLocks/>
          </p:cNvGrpSpPr>
          <p:nvPr/>
        </p:nvGrpSpPr>
        <p:grpSpPr bwMode="auto">
          <a:xfrm>
            <a:off x="2487613" y="4741863"/>
            <a:ext cx="1266825" cy="1268412"/>
            <a:chOff x="2486828" y="4742081"/>
            <a:chExt cx="1267668" cy="1267666"/>
          </a:xfrm>
        </p:grpSpPr>
        <p:sp>
          <p:nvSpPr>
            <p:cNvPr id="27" name="Oval 26"/>
            <p:cNvSpPr/>
            <p:nvPr/>
          </p:nvSpPr>
          <p:spPr>
            <a:xfrm>
              <a:off x="2486828" y="4742081"/>
              <a:ext cx="1267668" cy="1267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79" name="Picture 1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98010" y="4911968"/>
              <a:ext cx="764244" cy="93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72" name="Chick"/>
          <p:cNvGrpSpPr>
            <a:grpSpLocks/>
          </p:cNvGrpSpPr>
          <p:nvPr/>
        </p:nvGrpSpPr>
        <p:grpSpPr bwMode="auto">
          <a:xfrm>
            <a:off x="6827838" y="4741863"/>
            <a:ext cx="1268412" cy="1268412"/>
            <a:chOff x="6828582" y="4742081"/>
            <a:chExt cx="1267668" cy="1267666"/>
          </a:xfrm>
        </p:grpSpPr>
        <p:sp>
          <p:nvSpPr>
            <p:cNvPr id="23" name="Oval 22"/>
            <p:cNvSpPr/>
            <p:nvPr/>
          </p:nvSpPr>
          <p:spPr>
            <a:xfrm>
              <a:off x="6828582" y="4742081"/>
              <a:ext cx="1267668" cy="1267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77" name="Picture 2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083" y="5080589"/>
              <a:ext cx="636666" cy="59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73" name="hen"/>
          <p:cNvGrpSpPr>
            <a:grpSpLocks/>
          </p:cNvGrpSpPr>
          <p:nvPr/>
        </p:nvGrpSpPr>
        <p:grpSpPr bwMode="auto">
          <a:xfrm>
            <a:off x="5381625" y="1689100"/>
            <a:ext cx="1266825" cy="1268413"/>
            <a:chOff x="5381330" y="1412840"/>
            <a:chExt cx="1267668" cy="1267666"/>
          </a:xfrm>
        </p:grpSpPr>
        <p:sp>
          <p:nvSpPr>
            <p:cNvPr id="29" name="Oval 28"/>
            <p:cNvSpPr/>
            <p:nvPr/>
          </p:nvSpPr>
          <p:spPr>
            <a:xfrm>
              <a:off x="5381330" y="1412840"/>
              <a:ext cx="1267668" cy="1267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9475" name="Picture 1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795" y="1517686"/>
              <a:ext cx="980100" cy="998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67"/>
    </mc:Choice>
    <mc:Fallback>
      <p:transition spd="slow" advTm="64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4411" objId="19463"/>
        <p14:triggerEvt type="onClick" time="29364" objId="19465"/>
        <p14:triggerEvt type="onClick" time="39817" objId="19468"/>
        <p14:triggerEvt type="onClick" time="52588" objId="19473"/>
        <p14:triggerEvt type="onClick" time="61457" objId="1947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2"/>
    </mc:Choice>
    <mc:Fallback>
      <p:transition spd="slow" advTm="9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+mn-lt"/>
              </a:rPr>
              <a:t>Cows</a:t>
            </a:r>
          </a:p>
        </p:txBody>
      </p:sp>
      <p:sp>
        <p:nvSpPr>
          <p:cNvPr id="9219" name="Rectangle 5"/>
          <p:cNvSpPr>
            <a:spLocks/>
          </p:cNvSpPr>
          <p:nvPr/>
        </p:nvSpPr>
        <p:spPr bwMode="auto">
          <a:xfrm>
            <a:off x="755650" y="1282700"/>
            <a:ext cx="39306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Cows live on a farm. They give us milk that we drink. Milk is also used to make dairy products like cheese, ice cream, butter, and yogurt. </a:t>
            </a: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43425" b="14745"/>
          <a:stretch/>
        </p:blipFill>
        <p:spPr bwMode="auto">
          <a:xfrm>
            <a:off x="4401659" y="2135188"/>
            <a:ext cx="4286250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836613" y="3370263"/>
            <a:ext cx="1228725" cy="1228725"/>
            <a:chOff x="969923" y="3020883"/>
            <a:chExt cx="1229091" cy="1229091"/>
          </a:xfrm>
        </p:grpSpPr>
        <p:sp>
          <p:nvSpPr>
            <p:cNvPr id="11" name="Oval 10"/>
            <p:cNvSpPr/>
            <p:nvPr/>
          </p:nvSpPr>
          <p:spPr>
            <a:xfrm>
              <a:off x="969923" y="3020883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9232" name="Picture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251" y="3161050"/>
              <a:ext cx="575013" cy="93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314575" y="3370263"/>
            <a:ext cx="1228725" cy="1228725"/>
            <a:chOff x="2663825" y="3020883"/>
            <a:chExt cx="1229091" cy="1229091"/>
          </a:xfrm>
        </p:grpSpPr>
        <p:sp>
          <p:nvSpPr>
            <p:cNvPr id="14" name="Oval 13"/>
            <p:cNvSpPr/>
            <p:nvPr/>
          </p:nvSpPr>
          <p:spPr>
            <a:xfrm>
              <a:off x="2663825" y="3020883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9230" name="Picture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50" y="3268583"/>
              <a:ext cx="1037582" cy="73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822325" y="4783138"/>
            <a:ext cx="1228725" cy="1228725"/>
            <a:chOff x="969923" y="4633229"/>
            <a:chExt cx="1229091" cy="1229091"/>
          </a:xfrm>
        </p:grpSpPr>
        <p:sp>
          <p:nvSpPr>
            <p:cNvPr id="16" name="Oval 15"/>
            <p:cNvSpPr/>
            <p:nvPr/>
          </p:nvSpPr>
          <p:spPr>
            <a:xfrm>
              <a:off x="969923" y="4633229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9228" name="Picture 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147" y="4945848"/>
              <a:ext cx="1012430" cy="603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314575" y="4743450"/>
            <a:ext cx="1228725" cy="1268413"/>
            <a:chOff x="2663825" y="4594345"/>
            <a:chExt cx="1229091" cy="1267975"/>
          </a:xfrm>
        </p:grpSpPr>
        <p:sp>
          <p:nvSpPr>
            <p:cNvPr id="15" name="Oval 14"/>
            <p:cNvSpPr/>
            <p:nvPr/>
          </p:nvSpPr>
          <p:spPr>
            <a:xfrm>
              <a:off x="2663825" y="4634019"/>
              <a:ext cx="1229091" cy="122830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9226" name="Picture 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736" y="4594345"/>
              <a:ext cx="813202" cy="1041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21"/>
    </mc:Choice>
    <mc:Fallback>
      <p:transition spd="slow" advTm="26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4519613"/>
            <a:ext cx="3663950" cy="1573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9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tx1"/>
                </a:solidFill>
              </a:rPr>
              <a:t>Female cows give milk. A male cow is called a bull. A baby cow is a calf. </a:t>
            </a:r>
          </a:p>
        </p:txBody>
      </p:sp>
      <p:sp>
        <p:nvSpPr>
          <p:cNvPr id="10243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+mn-lt"/>
              </a:rPr>
              <a:t>Cows</a:t>
            </a:r>
          </a:p>
        </p:txBody>
      </p:sp>
      <p:pic>
        <p:nvPicPr>
          <p:cNvPr id="10244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41538"/>
            <a:ext cx="36258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1473200"/>
            <a:ext cx="293052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163" y="2657475"/>
            <a:ext cx="124936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057126"/>
              </p:ext>
            </p:extLst>
          </p:nvPr>
        </p:nvGraphicFramePr>
        <p:xfrm>
          <a:off x="4572000" y="4519613"/>
          <a:ext cx="3825875" cy="157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6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6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bull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Female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cow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Baby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calf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58"/>
    </mc:Choice>
    <mc:Fallback>
      <p:transition spd="slow" advTm="18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Twinkl" pitchFamily="2" charset="0"/>
              </a:rPr>
              <a:t>Horses</a:t>
            </a:r>
          </a:p>
        </p:txBody>
      </p:sp>
      <p:sp>
        <p:nvSpPr>
          <p:cNvPr id="11267" name="Rectangle 5"/>
          <p:cNvSpPr>
            <a:spLocks/>
          </p:cNvSpPr>
          <p:nvPr/>
        </p:nvSpPr>
        <p:spPr bwMode="auto">
          <a:xfrm>
            <a:off x="4381500" y="1487488"/>
            <a:ext cx="348456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Horses live on the farm and help the farmer.</a:t>
            </a:r>
          </a:p>
        </p:txBody>
      </p:sp>
      <p:pic>
        <p:nvPicPr>
          <p:cNvPr id="11268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94" r="-1" b="10199"/>
          <a:stretch/>
        </p:blipFill>
        <p:spPr bwMode="auto">
          <a:xfrm>
            <a:off x="444499" y="1473200"/>
            <a:ext cx="3554413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/>
          </p:cNvSpPr>
          <p:nvPr/>
        </p:nvSpPr>
        <p:spPr bwMode="auto">
          <a:xfrm>
            <a:off x="4381500" y="2379663"/>
            <a:ext cx="4006850" cy="1049337"/>
          </a:xfrm>
          <a:prstGeom prst="rect">
            <a:avLst/>
          </a:prstGeom>
          <a:solidFill>
            <a:srgbClr val="00953D"/>
          </a:solidFill>
          <a:ln>
            <a:noFill/>
          </a:ln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Horses are used to pull wagons and trailers. Sometimes they are used to pull plows. People also ride horses.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310"/>
          <a:stretch/>
        </p:blipFill>
        <p:spPr bwMode="auto">
          <a:xfrm>
            <a:off x="3534419" y="3392488"/>
            <a:ext cx="5160962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3"/>
    </mc:Choice>
    <mc:Fallback>
      <p:transition spd="slow" advTm="2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79"/>
          <a:stretch/>
        </p:blipFill>
        <p:spPr bwMode="auto">
          <a:xfrm>
            <a:off x="4357688" y="1308100"/>
            <a:ext cx="43322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Twinkl" pitchFamily="2" charset="0"/>
              </a:rPr>
              <a:t>Horses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4519613"/>
            <a:ext cx="3663950" cy="1573212"/>
          </a:xfrm>
          <a:prstGeom prst="rect">
            <a:avLst/>
          </a:prstGeom>
          <a:solidFill>
            <a:schemeClr val="bg1"/>
          </a:solidFill>
          <a:ln w="38100">
            <a:solidFill>
              <a:srgbClr val="009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Female horses are called mares, male horses are called stallions, and baby horses are called foals. </a:t>
            </a:r>
            <a:endParaRPr lang="en-US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346796"/>
              </p:ext>
            </p:extLst>
          </p:nvPr>
        </p:nvGraphicFramePr>
        <p:xfrm>
          <a:off x="4572000" y="4519613"/>
          <a:ext cx="3825875" cy="157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6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6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stallion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Female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mare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Baby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foal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2308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117600"/>
            <a:ext cx="29702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975" y="2220913"/>
            <a:ext cx="173831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38"/>
    </mc:Choice>
    <mc:Fallback>
      <p:transition spd="slow" advTm="2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Twinkl" pitchFamily="2" charset="0"/>
              </a:rPr>
              <a:t>Goats</a:t>
            </a:r>
          </a:p>
        </p:txBody>
      </p:sp>
      <p:sp>
        <p:nvSpPr>
          <p:cNvPr id="13315" name="Rectangle 5"/>
          <p:cNvSpPr>
            <a:spLocks/>
          </p:cNvSpPr>
          <p:nvPr/>
        </p:nvSpPr>
        <p:spPr bwMode="auto">
          <a:xfrm>
            <a:off x="755650" y="1282700"/>
            <a:ext cx="45307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Goats live on a farm too. They can be milked just like a cow. Their milk can be used to make butter, cheese, yogurt, and even soap. A baby goat is called a kid. 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836613" y="3370263"/>
            <a:ext cx="1228725" cy="1228725"/>
            <a:chOff x="969923" y="3020883"/>
            <a:chExt cx="1229091" cy="1229091"/>
          </a:xfrm>
        </p:grpSpPr>
        <p:sp>
          <p:nvSpPr>
            <p:cNvPr id="11" name="Oval 10"/>
            <p:cNvSpPr/>
            <p:nvPr/>
          </p:nvSpPr>
          <p:spPr>
            <a:xfrm>
              <a:off x="969923" y="3020883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3332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251" y="3161050"/>
              <a:ext cx="575013" cy="93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314575" y="3370263"/>
            <a:ext cx="1228725" cy="1228725"/>
            <a:chOff x="2663825" y="3020883"/>
            <a:chExt cx="1229091" cy="1229091"/>
          </a:xfrm>
        </p:grpSpPr>
        <p:sp>
          <p:nvSpPr>
            <p:cNvPr id="14" name="Oval 13"/>
            <p:cNvSpPr/>
            <p:nvPr/>
          </p:nvSpPr>
          <p:spPr>
            <a:xfrm>
              <a:off x="2663825" y="3020883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3330" name="Pictur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50" y="3268583"/>
              <a:ext cx="1037582" cy="73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822325" y="4783138"/>
            <a:ext cx="1228725" cy="1228725"/>
            <a:chOff x="969923" y="4633229"/>
            <a:chExt cx="1229091" cy="1229091"/>
          </a:xfrm>
        </p:grpSpPr>
        <p:sp>
          <p:nvSpPr>
            <p:cNvPr id="16" name="Oval 15"/>
            <p:cNvSpPr/>
            <p:nvPr/>
          </p:nvSpPr>
          <p:spPr>
            <a:xfrm>
              <a:off x="969923" y="4633229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3328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147" y="4945848"/>
              <a:ext cx="1012430" cy="603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314575" y="4743450"/>
            <a:ext cx="1228725" cy="1268413"/>
            <a:chOff x="2663825" y="4594345"/>
            <a:chExt cx="1229091" cy="1267975"/>
          </a:xfrm>
        </p:grpSpPr>
        <p:sp>
          <p:nvSpPr>
            <p:cNvPr id="15" name="Oval 14"/>
            <p:cNvSpPr/>
            <p:nvPr/>
          </p:nvSpPr>
          <p:spPr>
            <a:xfrm>
              <a:off x="2663825" y="4634019"/>
              <a:ext cx="1229091" cy="122830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3326" name="Picture 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736" y="4594345"/>
              <a:ext cx="813202" cy="1041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711575" y="4005263"/>
            <a:ext cx="1228725" cy="1228725"/>
            <a:chOff x="3711616" y="4004559"/>
            <a:chExt cx="1229091" cy="1229091"/>
          </a:xfrm>
        </p:grpSpPr>
        <p:sp>
          <p:nvSpPr>
            <p:cNvPr id="22" name="Oval 21"/>
            <p:cNvSpPr/>
            <p:nvPr/>
          </p:nvSpPr>
          <p:spPr>
            <a:xfrm>
              <a:off x="3711616" y="4004559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3324" name="Picture 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575" y="4294012"/>
              <a:ext cx="837172" cy="650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21" name="Picture 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344"/>
          <a:stretch/>
        </p:blipFill>
        <p:spPr bwMode="auto">
          <a:xfrm>
            <a:off x="5588000" y="1354138"/>
            <a:ext cx="31019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2288" y="3800475"/>
            <a:ext cx="25717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5"/>
    </mc:Choice>
    <mc:Fallback>
      <p:transition spd="slow" advTm="2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Twinkl" pitchFamily="2" charset="0"/>
              </a:rPr>
              <a:t>Chickens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296182"/>
              </p:ext>
            </p:extLst>
          </p:nvPr>
        </p:nvGraphicFramePr>
        <p:xfrm>
          <a:off x="4562475" y="4519613"/>
          <a:ext cx="3825875" cy="157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6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6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rooster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Female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hen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Baby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chick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755650" y="4133850"/>
            <a:ext cx="3463925" cy="771525"/>
          </a:xfrm>
          <a:prstGeom prst="rect">
            <a:avLst/>
          </a:prstGeom>
          <a:solidFill>
            <a:schemeClr val="bg1"/>
          </a:solidFill>
          <a:ln w="38100">
            <a:solidFill>
              <a:srgbClr val="009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A baby chicken is called a chick.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55650" y="1462088"/>
            <a:ext cx="3816350" cy="873125"/>
          </a:xfrm>
          <a:prstGeom prst="rect">
            <a:avLst/>
          </a:prstGeom>
          <a:solidFill>
            <a:schemeClr val="bg1"/>
          </a:solidFill>
          <a:ln w="38100">
            <a:solidFill>
              <a:srgbClr val="009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tx1"/>
                </a:solidFill>
              </a:rPr>
              <a:t>A female chicken is a hen. Hens lay 1 – 2 eggs each day. </a:t>
            </a: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55650" y="2579689"/>
            <a:ext cx="3816350" cy="1281113"/>
            <a:chOff x="1566160" y="2579209"/>
            <a:chExt cx="3816350" cy="1281638"/>
          </a:xfrm>
        </p:grpSpPr>
        <p:sp>
          <p:nvSpPr>
            <p:cNvPr id="28" name="Rectangle 27"/>
            <p:cNvSpPr/>
            <p:nvPr/>
          </p:nvSpPr>
          <p:spPr>
            <a:xfrm>
              <a:off x="1566160" y="2579209"/>
              <a:ext cx="3816350" cy="128163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46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dirty="0">
                  <a:solidFill>
                    <a:schemeClr val="tx1"/>
                  </a:solidFill>
                </a:rPr>
                <a:t>A male chicken is called a rooster. They wake the farm up every morning by saying, </a:t>
              </a:r>
              <a:br>
                <a:rPr lang="en-US" altLang="en-US" dirty="0">
                  <a:solidFill>
                    <a:schemeClr val="tx1"/>
                  </a:solidFill>
                </a:rPr>
              </a:br>
              <a:r>
                <a:rPr lang="en-US" altLang="en-US" dirty="0">
                  <a:solidFill>
                    <a:schemeClr val="tx1"/>
                  </a:solidFill>
                </a:rPr>
                <a:t>“Cock-a-doodle-do.”</a:t>
              </a:r>
            </a:p>
          </p:txBody>
        </p:sp>
        <p:sp>
          <p:nvSpPr>
            <p:cNvPr id="14367" name="Rectangle 28"/>
            <p:cNvSpPr>
              <a:spLocks/>
            </p:cNvSpPr>
            <p:nvPr/>
          </p:nvSpPr>
          <p:spPr bwMode="auto">
            <a:xfrm>
              <a:off x="1629660" y="2950137"/>
              <a:ext cx="3561986" cy="495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1" name="Straight Connector 30"/>
          <p:cNvCxnSpPr>
            <a:stCxn id="26" idx="3"/>
          </p:cNvCxnSpPr>
          <p:nvPr/>
        </p:nvCxnSpPr>
        <p:spPr>
          <a:xfrm flipV="1">
            <a:off x="4572000" y="1897063"/>
            <a:ext cx="1570038" cy="1587"/>
          </a:xfrm>
          <a:prstGeom prst="line">
            <a:avLst/>
          </a:prstGeom>
          <a:ln w="38100">
            <a:solidFill>
              <a:srgbClr val="0095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016625" y="1111250"/>
            <a:ext cx="1717675" cy="1466850"/>
            <a:chOff x="6670856" y="1111855"/>
            <a:chExt cx="1717494" cy="1467032"/>
          </a:xfrm>
        </p:grpSpPr>
        <p:sp>
          <p:nvSpPr>
            <p:cNvPr id="30" name="Oval 29"/>
            <p:cNvSpPr/>
            <p:nvPr/>
          </p:nvSpPr>
          <p:spPr>
            <a:xfrm>
              <a:off x="6796256" y="1111855"/>
              <a:ext cx="1466695" cy="14670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4365" name="Pictur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70856" y="1170585"/>
              <a:ext cx="1717494" cy="1149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4169999" y="2257425"/>
            <a:ext cx="1655762" cy="1820863"/>
            <a:chOff x="5015977" y="2257138"/>
            <a:chExt cx="1654879" cy="1820744"/>
          </a:xfrm>
        </p:grpSpPr>
        <p:sp>
          <p:nvSpPr>
            <p:cNvPr id="33" name="Oval 32"/>
            <p:cNvSpPr/>
            <p:nvPr/>
          </p:nvSpPr>
          <p:spPr>
            <a:xfrm>
              <a:off x="5015977" y="2476199"/>
              <a:ext cx="1467654" cy="146675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4363" name="Picture 3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644" y="2257138"/>
              <a:ext cx="1498212" cy="182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2740025" y="4767373"/>
            <a:ext cx="1468438" cy="1466850"/>
            <a:chOff x="2740818" y="4629404"/>
            <a:chExt cx="1467034" cy="1467032"/>
          </a:xfrm>
        </p:grpSpPr>
        <p:sp>
          <p:nvSpPr>
            <p:cNvPr id="37" name="Oval 36"/>
            <p:cNvSpPr/>
            <p:nvPr/>
          </p:nvSpPr>
          <p:spPr>
            <a:xfrm>
              <a:off x="2740818" y="4629404"/>
              <a:ext cx="1467034" cy="14670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4361" name="Picture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458" y="4881124"/>
              <a:ext cx="1038660" cy="96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4"/>
    </mc:Choice>
    <mc:Fallback>
      <p:transition spd="slow" advTm="2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Twinkl" pitchFamily="2" charset="0"/>
              </a:rPr>
              <a:t>Geese</a:t>
            </a:r>
          </a:p>
        </p:txBody>
      </p:sp>
      <p:sp>
        <p:nvSpPr>
          <p:cNvPr id="15363" name="Rectangle 5"/>
          <p:cNvSpPr>
            <a:spLocks/>
          </p:cNvSpPr>
          <p:nvPr/>
        </p:nvSpPr>
        <p:spPr bwMode="auto">
          <a:xfrm>
            <a:off x="3956364" y="1238250"/>
            <a:ext cx="4431986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A female goose lays eggs, like a chicken. She will have 4 - 5 goslings at a time.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A male goose is called a gander.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A baby goose is called a gosling.  </a:t>
            </a:r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8"/>
          <a:stretch>
            <a:fillRect/>
          </a:stretch>
        </p:blipFill>
        <p:spPr bwMode="auto">
          <a:xfrm>
            <a:off x="-9525" y="1609725"/>
            <a:ext cx="3482975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/>
          </p:cNvSpPr>
          <p:nvPr/>
        </p:nvSpPr>
        <p:spPr bwMode="auto">
          <a:xfrm>
            <a:off x="4064000" y="3227388"/>
            <a:ext cx="4324350" cy="1049337"/>
          </a:xfrm>
          <a:prstGeom prst="rect">
            <a:avLst/>
          </a:prstGeom>
          <a:solidFill>
            <a:srgbClr val="00953D"/>
          </a:solidFill>
          <a:ln>
            <a:noFill/>
          </a:ln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Geese live in ponds and enjoying swimming. They make a “honking” sound. 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33542"/>
              </p:ext>
            </p:extLst>
          </p:nvPr>
        </p:nvGraphicFramePr>
        <p:xfrm>
          <a:off x="4064001" y="4519613"/>
          <a:ext cx="4324350" cy="157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7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36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gander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Female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goose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440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Baby</a:t>
                      </a:r>
                    </a:p>
                  </a:txBody>
                  <a:tcPr marL="144000" marR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953D"/>
                          </a:solidFill>
                          <a:latin typeface="Twinkl" pitchFamily="2" charset="0"/>
                        </a:rPr>
                        <a:t>gosling</a:t>
                      </a:r>
                    </a:p>
                  </a:txBody>
                  <a:tcPr marL="144000" marT="45709" marB="45709" anchor="ctr">
                    <a:lnL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70"/>
    </mc:Choice>
    <mc:Fallback>
      <p:transition spd="slow" advTm="2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53D"/>
                </a:solidFill>
                <a:latin typeface="Twinkl" pitchFamily="2" charset="0"/>
              </a:rPr>
              <a:t>Pigs</a:t>
            </a:r>
          </a:p>
        </p:txBody>
      </p:sp>
      <p:sp>
        <p:nvSpPr>
          <p:cNvPr id="16387" name="Rectangle 5"/>
          <p:cNvSpPr>
            <a:spLocks/>
          </p:cNvSpPr>
          <p:nvPr/>
        </p:nvSpPr>
        <p:spPr bwMode="auto">
          <a:xfrm>
            <a:off x="755650" y="1307829"/>
            <a:ext cx="6260786" cy="132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We get pork, bacon, and sausage from pigs. Pigs live in a pen called a pigsty. It is usually filled with dirt or mud. Pigs like to roll and lay in the mud, because it helps them stay cool. They can’t sweat like other animals. </a:t>
            </a:r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825" y="2784475"/>
            <a:ext cx="53244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62000" y="3409950"/>
            <a:ext cx="1228725" cy="1228725"/>
            <a:chOff x="1006516" y="3204459"/>
            <a:chExt cx="1229091" cy="1229091"/>
          </a:xfrm>
        </p:grpSpPr>
        <p:sp>
          <p:nvSpPr>
            <p:cNvPr id="8" name="Oval 7"/>
            <p:cNvSpPr/>
            <p:nvPr/>
          </p:nvSpPr>
          <p:spPr>
            <a:xfrm>
              <a:off x="1006516" y="3204459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6397" name="Picture 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032" y="3429000"/>
              <a:ext cx="980058" cy="78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62000" y="4864100"/>
            <a:ext cx="1228725" cy="1228725"/>
            <a:chOff x="1006516" y="4658091"/>
            <a:chExt cx="1229091" cy="1229091"/>
          </a:xfrm>
        </p:grpSpPr>
        <p:sp>
          <p:nvSpPr>
            <p:cNvPr id="10" name="Oval 9"/>
            <p:cNvSpPr/>
            <p:nvPr/>
          </p:nvSpPr>
          <p:spPr>
            <a:xfrm>
              <a:off x="1006516" y="4658091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6395" name="Picture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137" y="5004577"/>
              <a:ext cx="1033848" cy="536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324100" y="4864100"/>
            <a:ext cx="1228725" cy="1228725"/>
            <a:chOff x="2406691" y="4658091"/>
            <a:chExt cx="1229091" cy="1229091"/>
          </a:xfrm>
        </p:grpSpPr>
        <p:sp>
          <p:nvSpPr>
            <p:cNvPr id="13" name="Oval 12"/>
            <p:cNvSpPr/>
            <p:nvPr/>
          </p:nvSpPr>
          <p:spPr>
            <a:xfrm>
              <a:off x="2406691" y="4658091"/>
              <a:ext cx="1229091" cy="12290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6393" name="Picture 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4036" y="4939180"/>
              <a:ext cx="914400" cy="666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08"/>
    </mc:Choice>
    <mc:Fallback>
      <p:transition spd="slow" advTm="26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0.6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0.6|0.7|0.7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4.2|1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0.8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21.1|13.1|10.8"/>
</p:tagLst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1482</TotalTime>
  <Words>421</Words>
  <Application>Microsoft Office PowerPoint</Application>
  <PresentationFormat>On-screen Show (4:3)</PresentationFormat>
  <Paragraphs>63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Sassoon Infant Rg</vt:lpstr>
      <vt:lpstr>Twinkl SemiBold</vt:lpstr>
      <vt:lpstr>Calibri</vt:lpstr>
      <vt:lpstr>Twinkl</vt:lpstr>
      <vt:lpstr>Office Theme</vt:lpstr>
      <vt:lpstr>PowerPoint Presentation</vt:lpstr>
      <vt:lpstr>Cows</vt:lpstr>
      <vt:lpstr>Cows</vt:lpstr>
      <vt:lpstr>Horses</vt:lpstr>
      <vt:lpstr>Horses</vt:lpstr>
      <vt:lpstr>Goats</vt:lpstr>
      <vt:lpstr>Chickens</vt:lpstr>
      <vt:lpstr>Geese</vt:lpstr>
      <vt:lpstr>Pigs</vt:lpstr>
      <vt:lpstr>Pigs</vt:lpstr>
      <vt:lpstr>Higher Order Thinking Questions</vt:lpstr>
      <vt:lpstr>Match the Mom and Baby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Melanie Daun</cp:lastModifiedBy>
  <cp:revision>160</cp:revision>
  <dcterms:created xsi:type="dcterms:W3CDTF">2014-10-01T16:09:27Z</dcterms:created>
  <dcterms:modified xsi:type="dcterms:W3CDTF">2020-05-21T11:48:19Z</dcterms:modified>
</cp:coreProperties>
</file>