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7B9A6-8640-401B-9177-ACFB793C79F1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5000A-5A65-4975-BEF1-0BDD62F6C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5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B86B3-9930-204E-9FE5-1D681886C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B86B3-9930-204E-9FE5-1D681886CC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000A-5A65-4975-BEF1-0BDD62F6C0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0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5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3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1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5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8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29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5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2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6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8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9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64CEA-9373-4CCE-B120-E1F8E5A400EF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6372-9E6A-4D09-92C9-8BBDC4C5E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3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3EYRa_GtQP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COExd0hD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NIqOhxQ0-H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J1bqXUnI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njJpa1LBO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07200" y="2887687"/>
            <a:ext cx="2358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Communication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4758" y="2291408"/>
            <a:ext cx="2221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Collaboration – 4 </a:t>
            </a:r>
            <a:endParaRPr lang="en-US" sz="1200" dirty="0"/>
          </a:p>
          <a:p>
            <a:r>
              <a:rPr lang="en-US" sz="1200" b="1" dirty="0" smtClean="0">
                <a:solidFill>
                  <a:srgbClr val="FF0000"/>
                </a:solidFill>
              </a:rPr>
              <a:t>I often work well with a partner or in a group.  I listen to </a:t>
            </a:r>
            <a:r>
              <a:rPr lang="en-US" sz="1200" b="1" dirty="0" smtClean="0">
                <a:solidFill>
                  <a:srgbClr val="FF0000"/>
                </a:solidFill>
              </a:rPr>
              <a:t>other people’s </a:t>
            </a:r>
            <a:r>
              <a:rPr lang="en-US" sz="1200" b="1" dirty="0" smtClean="0">
                <a:solidFill>
                  <a:srgbClr val="FF0000"/>
                </a:solidFill>
              </a:rPr>
              <a:t>ideas as well as contributing my own.  I think I could work with pupils from other schools more often.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5761" y="5183319"/>
            <a:ext cx="1961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Creativity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910060" y="6453336"/>
            <a:ext cx="4324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Leadership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64797" y="5413393"/>
            <a:ext cx="214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Critical Thinking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812080" y="3513313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05946" y="3328021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0092" y="3651812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8104" y="3850954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4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87273" y="4131824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489550" y="2147957"/>
            <a:ext cx="2358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Independent Learning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31" name="TextBox 130"/>
          <p:cNvSpPr txBox="1"/>
          <p:nvPr/>
        </p:nvSpPr>
        <p:spPr>
          <a:xfrm>
            <a:off x="5289829" y="3672266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SassoonCRInfant" panose="02010503020300020003" pitchFamily="2" charset="0"/>
              </a:rPr>
              <a:t>3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2396609" y="2520366"/>
            <a:ext cx="4570088" cy="3932970"/>
            <a:chOff x="2342135" y="1395150"/>
            <a:chExt cx="4570088" cy="3932970"/>
          </a:xfrm>
        </p:grpSpPr>
        <p:grpSp>
          <p:nvGrpSpPr>
            <p:cNvPr id="132" name="Group 131"/>
            <p:cNvGrpSpPr/>
            <p:nvPr/>
          </p:nvGrpSpPr>
          <p:grpSpPr>
            <a:xfrm>
              <a:off x="2342135" y="1395150"/>
              <a:ext cx="4570088" cy="3932970"/>
              <a:chOff x="2342135" y="1395150"/>
              <a:chExt cx="4570088" cy="3932970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342135" y="1395150"/>
                <a:ext cx="4570088" cy="3932970"/>
                <a:chOff x="2342135" y="1395150"/>
                <a:chExt cx="4570088" cy="3932970"/>
              </a:xfrm>
            </p:grpSpPr>
            <p:grpSp>
              <p:nvGrpSpPr>
                <p:cNvPr id="125" name="Group 124"/>
                <p:cNvGrpSpPr/>
                <p:nvPr/>
              </p:nvGrpSpPr>
              <p:grpSpPr>
                <a:xfrm>
                  <a:off x="2342135" y="1395150"/>
                  <a:ext cx="4570088" cy="3932970"/>
                  <a:chOff x="2342135" y="1395150"/>
                  <a:chExt cx="4570088" cy="3932970"/>
                </a:xfrm>
              </p:grpSpPr>
              <p:sp>
                <p:nvSpPr>
                  <p:cNvPr id="22" name="Hexagon 21"/>
                  <p:cNvSpPr/>
                  <p:nvPr/>
                </p:nvSpPr>
                <p:spPr>
                  <a:xfrm>
                    <a:off x="2342135" y="1395150"/>
                    <a:ext cx="4570088" cy="3932970"/>
                  </a:xfrm>
                  <a:prstGeom prst="hexagon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2" name="Hexagon 31"/>
                  <p:cNvSpPr/>
                  <p:nvPr/>
                </p:nvSpPr>
                <p:spPr>
                  <a:xfrm>
                    <a:off x="4182803" y="2970638"/>
                    <a:ext cx="888752" cy="781993"/>
                  </a:xfrm>
                  <a:prstGeom prst="hexagon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 smtClean="0"/>
                      <a:t>1</a:t>
                    </a:r>
                    <a:endParaRPr lang="en-GB" dirty="0"/>
                  </a:p>
                </p:txBody>
              </p:sp>
              <p:cxnSp>
                <p:nvCxnSpPr>
                  <p:cNvPr id="33" name="Straight Connector 32"/>
                  <p:cNvCxnSpPr>
                    <a:stCxn id="22" idx="4"/>
                    <a:endCxn id="22" idx="1"/>
                  </p:cNvCxnSpPr>
                  <p:nvPr/>
                </p:nvCxnSpPr>
                <p:spPr>
                  <a:xfrm>
                    <a:off x="3325378" y="1395151"/>
                    <a:ext cx="2603603" cy="39329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22" idx="5"/>
                    <a:endCxn id="22" idx="2"/>
                  </p:cNvCxnSpPr>
                  <p:nvPr/>
                </p:nvCxnSpPr>
                <p:spPr>
                  <a:xfrm flipH="1">
                    <a:off x="3325378" y="1395151"/>
                    <a:ext cx="2603603" cy="39329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>
                    <a:stCxn id="22" idx="3"/>
                    <a:endCxn id="22" idx="0"/>
                  </p:cNvCxnSpPr>
                  <p:nvPr/>
                </p:nvCxnSpPr>
                <p:spPr>
                  <a:xfrm>
                    <a:off x="2342135" y="3361635"/>
                    <a:ext cx="4570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5655769" y="3361636"/>
                  <a:ext cx="832988" cy="152623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5340029" y="3361636"/>
                  <a:ext cx="631481" cy="10471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5071555" y="3361635"/>
                  <a:ext cx="436549" cy="7282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5071555" y="2633361"/>
                  <a:ext cx="436549" cy="7282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5340029" y="2276872"/>
                  <a:ext cx="631483" cy="10847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 flipV="1">
                  <a:off x="5655771" y="1772817"/>
                  <a:ext cx="832986" cy="158881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4182803" y="4089910"/>
                  <a:ext cx="8887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3774012" y="3353738"/>
                  <a:ext cx="436549" cy="7282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3774012" y="2633362"/>
                  <a:ext cx="408791" cy="7203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4182803" y="2633361"/>
                  <a:ext cx="89101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3978407" y="4408823"/>
                  <a:ext cx="131142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 flipV="1">
                  <a:off x="3295216" y="3324061"/>
                  <a:ext cx="631483" cy="10847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3325378" y="2348881"/>
                  <a:ext cx="601321" cy="10127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3926699" y="2314780"/>
                  <a:ext cx="14133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 flipV="1">
                  <a:off x="2740707" y="3380347"/>
                  <a:ext cx="832986" cy="15075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3573693" y="4887871"/>
                  <a:ext cx="2044812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2740707" y="1772817"/>
                  <a:ext cx="870250" cy="15552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610957" y="1772817"/>
                  <a:ext cx="20448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TextBox 128"/>
              <p:cNvSpPr txBox="1"/>
              <p:nvPr/>
            </p:nvSpPr>
            <p:spPr>
              <a:xfrm>
                <a:off x="4712733" y="3328047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5">
                        <a:lumMod val="75000"/>
                      </a:schemeClr>
                    </a:solidFill>
                    <a:latin typeface="SassoonCRInfant" panose="02010503020300020003" pitchFamily="2" charset="0"/>
                  </a:rPr>
                  <a:t>1</a:t>
                </a:r>
                <a:endParaRPr lang="en-GB" sz="1400" dirty="0">
                  <a:solidFill>
                    <a:schemeClr val="accent5">
                      <a:lumMod val="75000"/>
                    </a:schemeClr>
                  </a:solidFill>
                  <a:latin typeface="SassoonCRInfant" panose="02010503020300020003" pitchFamily="2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018867" y="3466520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latin typeface="SassoonCRInfant" panose="02010503020300020003" pitchFamily="2" charset="0"/>
                  </a:rPr>
                  <a:t>2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659294" y="4021144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latin typeface="SassoonCRInfant" panose="02010503020300020003" pitchFamily="2" charset="0"/>
                  </a:rPr>
                  <a:t>4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976379" y="4287061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latin typeface="SassoonCRInfant" panose="02010503020300020003" pitchFamily="2" charset="0"/>
                  </a:rPr>
                  <a:t>5</a:t>
                </a: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5316656" y="369218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accent5">
                      <a:lumMod val="75000"/>
                    </a:schemeClr>
                  </a:solidFill>
                  <a:latin typeface="SassoonCRInfant" panose="02010503020300020003" pitchFamily="2" charset="0"/>
                </a:rPr>
                <a:t>3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  <a:latin typeface="SassoonCRInfant" panose="02010503020300020003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4865" y="116632"/>
            <a:ext cx="89643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SassoonCRInfant" panose="02010503020300020003" pitchFamily="2" charset="0"/>
              </a:rPr>
              <a:t>Your Task</a:t>
            </a:r>
          </a:p>
          <a:p>
            <a:r>
              <a:rPr lang="en-GB" b="1" dirty="0" smtClean="0">
                <a:latin typeface="SassoonCRInfant" panose="02010503020300020003" pitchFamily="2" charset="0"/>
              </a:rPr>
              <a:t>1.</a:t>
            </a:r>
            <a:r>
              <a:rPr lang="en-GB" b="1" u="sng" dirty="0" smtClean="0">
                <a:latin typeface="SassoonCRInfant" panose="02010503020300020003" pitchFamily="2" charset="0"/>
              </a:rPr>
              <a:t>DOWNLOAD</a:t>
            </a:r>
            <a:r>
              <a:rPr lang="en-GB" b="1" dirty="0" smtClean="0">
                <a:latin typeface="SassoonCRInfant" panose="02010503020300020003" pitchFamily="2" charset="0"/>
              </a:rPr>
              <a:t> this PowerPoint</a:t>
            </a:r>
          </a:p>
          <a:p>
            <a:r>
              <a:rPr lang="en-GB" b="1" dirty="0" smtClean="0">
                <a:latin typeface="SassoonCRInfant" panose="02010503020300020003" pitchFamily="2" charset="0"/>
              </a:rPr>
              <a:t>2. Read slides 3-8 and watch any clips found on the slides</a:t>
            </a:r>
          </a:p>
          <a:p>
            <a:r>
              <a:rPr lang="en-GB" b="1" dirty="0" smtClean="0">
                <a:latin typeface="SassoonCRInfant" panose="02010503020300020003" pitchFamily="2" charset="0"/>
              </a:rPr>
              <a:t>3. Go to </a:t>
            </a:r>
            <a:r>
              <a:rPr lang="en-GB" b="1" u="sng" dirty="0" smtClean="0">
                <a:latin typeface="SassoonCRInfant" panose="02010503020300020003" pitchFamily="2" charset="0"/>
              </a:rPr>
              <a:t>Slide 2</a:t>
            </a:r>
          </a:p>
          <a:p>
            <a:r>
              <a:rPr lang="en-GB" b="1" dirty="0" smtClean="0">
                <a:latin typeface="SassoonCRInfant" panose="02010503020300020003" pitchFamily="2" charset="0"/>
              </a:rPr>
              <a:t>4. Give yourself a score 1-5 for each skill (5 is the best)</a:t>
            </a:r>
          </a:p>
          <a:p>
            <a:r>
              <a:rPr lang="en-GB" b="1" dirty="0" smtClean="0">
                <a:latin typeface="SassoonCRInfant" panose="02010503020300020003" pitchFamily="2" charset="0"/>
              </a:rPr>
              <a:t>5. Click on each skill.  Add your score and 1-3 sentences explaining why you gave </a:t>
            </a:r>
          </a:p>
          <a:p>
            <a:r>
              <a:rPr lang="en-GB" b="1" dirty="0">
                <a:latin typeface="SassoonCRInfant" panose="02010503020300020003" pitchFamily="2" charset="0"/>
              </a:rPr>
              <a:t>y</a:t>
            </a:r>
            <a:r>
              <a:rPr lang="en-GB" b="1" dirty="0" smtClean="0">
                <a:latin typeface="SassoonCRInfant" panose="02010503020300020003" pitchFamily="2" charset="0"/>
              </a:rPr>
              <a:t>ourself this score.  See example below:  </a:t>
            </a:r>
            <a:endParaRPr lang="en-GB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28992" y="1248807"/>
            <a:ext cx="2358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Communication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0642" y="1155507"/>
            <a:ext cx="2221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Collaboration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253571" y="3651812"/>
            <a:ext cx="1961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Creativity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910060" y="5445224"/>
            <a:ext cx="4324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Leadership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30643" y="3651812"/>
            <a:ext cx="214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Critical Thinking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812080" y="3513313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05946" y="3328021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0092" y="3651812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8104" y="3850954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</a:rPr>
              <a:t>4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87273" y="4131824"/>
            <a:ext cx="6960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1"/>
                </a:solidFill>
              </a:rPr>
              <a:t> </a:t>
            </a:r>
            <a:r>
              <a:rPr lang="en-US" sz="12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497996" y="267199"/>
            <a:ext cx="2358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Independent Learning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sp>
        <p:nvSpPr>
          <p:cNvPr id="131" name="TextBox 130"/>
          <p:cNvSpPr txBox="1"/>
          <p:nvPr/>
        </p:nvSpPr>
        <p:spPr>
          <a:xfrm>
            <a:off x="5289829" y="3672266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SassoonCRInfant" panose="02010503020300020003" pitchFamily="2" charset="0"/>
              </a:rPr>
              <a:t>3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2342135" y="1395150"/>
            <a:ext cx="4570088" cy="3932970"/>
            <a:chOff x="2342135" y="1395150"/>
            <a:chExt cx="4570088" cy="3932970"/>
          </a:xfrm>
        </p:grpSpPr>
        <p:grpSp>
          <p:nvGrpSpPr>
            <p:cNvPr id="132" name="Group 131"/>
            <p:cNvGrpSpPr/>
            <p:nvPr/>
          </p:nvGrpSpPr>
          <p:grpSpPr>
            <a:xfrm>
              <a:off x="2342135" y="1395150"/>
              <a:ext cx="4570088" cy="3932970"/>
              <a:chOff x="2342135" y="1395150"/>
              <a:chExt cx="4570088" cy="3932970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342135" y="1395150"/>
                <a:ext cx="4570088" cy="3932970"/>
                <a:chOff x="2342135" y="1395150"/>
                <a:chExt cx="4570088" cy="3932970"/>
              </a:xfrm>
            </p:grpSpPr>
            <p:grpSp>
              <p:nvGrpSpPr>
                <p:cNvPr id="125" name="Group 124"/>
                <p:cNvGrpSpPr/>
                <p:nvPr/>
              </p:nvGrpSpPr>
              <p:grpSpPr>
                <a:xfrm>
                  <a:off x="2342135" y="1395150"/>
                  <a:ext cx="4570088" cy="3932970"/>
                  <a:chOff x="2342135" y="1395150"/>
                  <a:chExt cx="4570088" cy="3932970"/>
                </a:xfrm>
              </p:grpSpPr>
              <p:sp>
                <p:nvSpPr>
                  <p:cNvPr id="22" name="Hexagon 21"/>
                  <p:cNvSpPr/>
                  <p:nvPr/>
                </p:nvSpPr>
                <p:spPr>
                  <a:xfrm>
                    <a:off x="2342135" y="1395150"/>
                    <a:ext cx="4570088" cy="3932970"/>
                  </a:xfrm>
                  <a:prstGeom prst="hexagon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2" name="Hexagon 31"/>
                  <p:cNvSpPr/>
                  <p:nvPr/>
                </p:nvSpPr>
                <p:spPr>
                  <a:xfrm>
                    <a:off x="4182803" y="2970638"/>
                    <a:ext cx="888752" cy="781993"/>
                  </a:xfrm>
                  <a:prstGeom prst="hexagon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 smtClean="0"/>
                      <a:t>1</a:t>
                    </a:r>
                    <a:endParaRPr lang="en-GB" dirty="0"/>
                  </a:p>
                </p:txBody>
              </p:sp>
              <p:cxnSp>
                <p:nvCxnSpPr>
                  <p:cNvPr id="33" name="Straight Connector 32"/>
                  <p:cNvCxnSpPr>
                    <a:stCxn id="22" idx="4"/>
                    <a:endCxn id="22" idx="1"/>
                  </p:cNvCxnSpPr>
                  <p:nvPr/>
                </p:nvCxnSpPr>
                <p:spPr>
                  <a:xfrm>
                    <a:off x="3325378" y="1395151"/>
                    <a:ext cx="2603603" cy="39329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>
                    <a:stCxn id="22" idx="5"/>
                    <a:endCxn id="22" idx="2"/>
                  </p:cNvCxnSpPr>
                  <p:nvPr/>
                </p:nvCxnSpPr>
                <p:spPr>
                  <a:xfrm flipH="1">
                    <a:off x="3325378" y="1395151"/>
                    <a:ext cx="2603603" cy="393296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>
                    <a:stCxn id="22" idx="3"/>
                    <a:endCxn id="22" idx="0"/>
                  </p:cNvCxnSpPr>
                  <p:nvPr/>
                </p:nvCxnSpPr>
                <p:spPr>
                  <a:xfrm>
                    <a:off x="2342135" y="3361635"/>
                    <a:ext cx="457008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5655769" y="3361636"/>
                  <a:ext cx="832988" cy="152623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5340029" y="3361636"/>
                  <a:ext cx="631481" cy="10471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5071555" y="3361635"/>
                  <a:ext cx="436549" cy="72827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 flipV="1">
                  <a:off x="5071555" y="2633361"/>
                  <a:ext cx="436549" cy="7282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5340029" y="2276872"/>
                  <a:ext cx="631483" cy="10847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 flipV="1">
                  <a:off x="5655771" y="1772817"/>
                  <a:ext cx="832986" cy="158881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4182803" y="4089910"/>
                  <a:ext cx="88875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3774012" y="3353738"/>
                  <a:ext cx="436549" cy="7282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3774012" y="2633362"/>
                  <a:ext cx="408791" cy="72037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4182803" y="2633361"/>
                  <a:ext cx="89101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3978407" y="4408823"/>
                  <a:ext cx="131142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 flipV="1">
                  <a:off x="3295216" y="3324061"/>
                  <a:ext cx="631483" cy="108476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V="1">
                  <a:off x="3325378" y="2348881"/>
                  <a:ext cx="601321" cy="101275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3926699" y="2314780"/>
                  <a:ext cx="14133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 flipV="1">
                  <a:off x="2740707" y="3380347"/>
                  <a:ext cx="832986" cy="15075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3573693" y="4887871"/>
                  <a:ext cx="2044812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V="1">
                  <a:off x="2740707" y="1772817"/>
                  <a:ext cx="870250" cy="15552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610957" y="1772817"/>
                  <a:ext cx="20448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TextBox 128"/>
              <p:cNvSpPr txBox="1"/>
              <p:nvPr/>
            </p:nvSpPr>
            <p:spPr>
              <a:xfrm>
                <a:off x="4712733" y="3328047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5">
                        <a:lumMod val="75000"/>
                      </a:schemeClr>
                    </a:solidFill>
                    <a:latin typeface="SassoonCRInfant" panose="02010503020300020003" pitchFamily="2" charset="0"/>
                  </a:rPr>
                  <a:t>1</a:t>
                </a:r>
                <a:endParaRPr lang="en-GB" sz="1400" dirty="0">
                  <a:solidFill>
                    <a:schemeClr val="accent5">
                      <a:lumMod val="75000"/>
                    </a:schemeClr>
                  </a:solidFill>
                  <a:latin typeface="SassoonCRInfant" panose="02010503020300020003" pitchFamily="2" charset="0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018867" y="3466520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latin typeface="SassoonCRInfant" panose="02010503020300020003" pitchFamily="2" charset="0"/>
                  </a:rPr>
                  <a:t>2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659294" y="4021144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latin typeface="SassoonCRInfant" panose="02010503020300020003" pitchFamily="2" charset="0"/>
                  </a:rPr>
                  <a:t>4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976379" y="4287061"/>
                <a:ext cx="2824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5">
                        <a:lumMod val="75000"/>
                      </a:schemeClr>
                    </a:solidFill>
                    <a:latin typeface="SassoonCRInfant" panose="02010503020300020003" pitchFamily="2" charset="0"/>
                  </a:rPr>
                  <a:t>5</a:t>
                </a: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5316656" y="369218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accent5">
                      <a:lumMod val="75000"/>
                    </a:schemeClr>
                  </a:solidFill>
                  <a:latin typeface="SassoonCRInfant" panose="02010503020300020003" pitchFamily="2" charset="0"/>
                </a:rPr>
                <a:t>3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  <a:latin typeface="SassoonCRInfant" panose="020105030203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66"/>
                </a:solidFill>
                <a:latin typeface="SassoonCRInfant" panose="02010503020300020003" pitchFamily="2" charset="0"/>
              </a:rPr>
              <a:t>Independent Learning</a:t>
            </a:r>
            <a:endParaRPr lang="en-GB" b="1" dirty="0">
              <a:solidFill>
                <a:srgbClr val="FF0066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SassoonCRInfant" panose="02010503020300020003" pitchFamily="2" charset="0"/>
              </a:rPr>
              <a:t>Complete an independent task or activity by knowing </a:t>
            </a:r>
            <a:r>
              <a:rPr lang="en-GB" sz="2400" b="1" u="sng" dirty="0">
                <a:latin typeface="SassoonCRInfant" panose="02010503020300020003" pitchFamily="2" charset="0"/>
              </a:rPr>
              <a:t>how</a:t>
            </a:r>
            <a:r>
              <a:rPr lang="en-GB" sz="2400" b="1" dirty="0">
                <a:latin typeface="SassoonCRInfant" panose="02010503020300020003" pitchFamily="2" charset="0"/>
              </a:rPr>
              <a:t>, </a:t>
            </a:r>
            <a:r>
              <a:rPr lang="en-GB" sz="2400" b="1" u="sng" dirty="0">
                <a:latin typeface="SassoonCRInfant" panose="02010503020300020003" pitchFamily="2" charset="0"/>
              </a:rPr>
              <a:t>when</a:t>
            </a:r>
            <a:r>
              <a:rPr lang="en-GB" sz="2400" b="1" dirty="0">
                <a:latin typeface="SassoonCRInfant" panose="02010503020300020003" pitchFamily="2" charset="0"/>
              </a:rPr>
              <a:t> ,and </a:t>
            </a:r>
            <a:r>
              <a:rPr lang="en-GB" sz="2400" b="1" u="sng" dirty="0">
                <a:latin typeface="SassoonCRInfant" panose="02010503020300020003" pitchFamily="2" charset="0"/>
              </a:rPr>
              <a:t>where</a:t>
            </a:r>
            <a:r>
              <a:rPr lang="en-GB" sz="2400" b="1" dirty="0">
                <a:latin typeface="SassoonCRInfant" panose="02010503020300020003" pitchFamily="2" charset="0"/>
              </a:rPr>
              <a:t> to get help </a:t>
            </a:r>
            <a:r>
              <a:rPr lang="en-GB" sz="2400" b="1" dirty="0" smtClean="0">
                <a:latin typeface="SassoonCRInfant" panose="02010503020300020003" pitchFamily="2" charset="0"/>
              </a:rPr>
              <a:t>(i.e. you </a:t>
            </a:r>
            <a:r>
              <a:rPr lang="en-GB" sz="2400" b="1" dirty="0">
                <a:latin typeface="SassoonCRInfant" panose="02010503020300020003" pitchFamily="2" charset="0"/>
              </a:rPr>
              <a:t>don’t rely on teacher guidance all the time).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860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www.youtube.com/watch?v=3EYRa_GtQPI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8" y="2708920"/>
            <a:ext cx="5791547" cy="32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0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Communication</a:t>
            </a:r>
            <a:endParaRPr lang="en-GB" b="1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357317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>
                <a:latin typeface="SassoonCRInfant" panose="02010503020300020003" pitchFamily="2" charset="0"/>
              </a:rPr>
              <a:t>Accurately transfer information from one place [or person] to another.</a:t>
            </a:r>
          </a:p>
        </p:txBody>
      </p:sp>
      <p:pic>
        <p:nvPicPr>
          <p:cNvPr id="7170" name="Picture 2" descr="Image result for effective commun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38" y="2355451"/>
            <a:ext cx="5161724" cy="39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  <a:latin typeface="SassoonCRInfant" panose="02010503020300020003" pitchFamily="2" charset="0"/>
              </a:rPr>
              <a:t>Creativity</a:t>
            </a:r>
            <a:endParaRPr lang="en-GB" b="1" dirty="0">
              <a:solidFill>
                <a:srgbClr val="FFC00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34076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 dirty="0">
                <a:latin typeface="SassoonCRInfant" panose="02010503020300020003" pitchFamily="2" charset="0"/>
              </a:rPr>
              <a:t>Use your knowledge and skills imaginatively and in a productive way (i.e. when something </a:t>
            </a:r>
            <a:r>
              <a:rPr lang="en-GB" sz="2800" b="1" u="sng" dirty="0">
                <a:latin typeface="SassoonCRInfant" panose="02010503020300020003" pitchFamily="2" charset="0"/>
              </a:rPr>
              <a:t>new</a:t>
            </a:r>
            <a:r>
              <a:rPr lang="en-GB" sz="2800" b="1" dirty="0">
                <a:latin typeface="SassoonCRInfant" panose="02010503020300020003" pitchFamily="2" charset="0"/>
              </a:rPr>
              <a:t> is made, performed or imagined.)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25763"/>
            <a:ext cx="27452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912" y="60118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www.youtube.com/watch?v=MTCOExd0hDk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96" y="3501008"/>
            <a:ext cx="4328716" cy="209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3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Leadership</a:t>
            </a:r>
            <a:endParaRPr lang="en-GB" b="1" dirty="0">
              <a:solidFill>
                <a:srgbClr val="7030A0"/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41277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 dirty="0">
                <a:latin typeface="SassoonCRInfant" panose="02010503020300020003" pitchFamily="2" charset="0"/>
              </a:rPr>
              <a:t>Lead or influence people in a positive way to achieve a common goal.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621166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hlinkClick r:id="rId2"/>
              </a:rPr>
              <a:t>https://</a:t>
            </a:r>
            <a:r>
              <a:rPr lang="en-GB" b="1" dirty="0" smtClean="0">
                <a:hlinkClick r:id="rId2"/>
              </a:rPr>
              <a:t>www.youtube.com/watch?v=NIqOhxQ0-H8</a:t>
            </a:r>
            <a:r>
              <a:rPr lang="en-GB" b="1" dirty="0" smtClean="0"/>
              <a:t> 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397339"/>
            <a:ext cx="6629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3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Critical Thinking</a:t>
            </a:r>
            <a:endParaRPr lang="en-GB" b="1" dirty="0">
              <a:solidFill>
                <a:srgbClr val="00B05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34076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 dirty="0">
                <a:latin typeface="SassoonCRInfant" panose="02010503020300020003" pitchFamily="2" charset="0"/>
              </a:rPr>
              <a:t>Use your higher order thinking skills to get to a solution, develop a strategy or make a proposal.</a:t>
            </a:r>
          </a:p>
        </p:txBody>
      </p:sp>
      <p:pic>
        <p:nvPicPr>
          <p:cNvPr id="2050" name="Picture 2" descr="Image result for higher order thinking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44" y="2420888"/>
            <a:ext cx="4762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7844" y="58572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>
              <a:latin typeface="SassoonCRInfant" panose="02010503020300020003" pitchFamily="2" charset="0"/>
              <a:hlinkClick r:id="rId3"/>
            </a:endParaRPr>
          </a:p>
          <a:p>
            <a:r>
              <a:rPr lang="en-GB" b="1" dirty="0" smtClean="0">
                <a:latin typeface="SassoonCRInfant" panose="02010503020300020003" pitchFamily="2" charset="0"/>
                <a:hlinkClick r:id="rId3"/>
              </a:rPr>
              <a:t>https</a:t>
            </a:r>
            <a:r>
              <a:rPr lang="en-GB" b="1" dirty="0">
                <a:latin typeface="SassoonCRInfant" panose="02010503020300020003" pitchFamily="2" charset="0"/>
                <a:hlinkClick r:id="rId3"/>
              </a:rPr>
              <a:t>://</a:t>
            </a:r>
            <a:r>
              <a:rPr lang="en-GB" b="1" dirty="0" smtClean="0">
                <a:latin typeface="SassoonCRInfant" panose="02010503020300020003" pitchFamily="2" charset="0"/>
                <a:hlinkClick r:id="rId3"/>
              </a:rPr>
              <a:t>www.youtube.com/watch?v=HnJ1bqXUnIM</a:t>
            </a:r>
            <a:r>
              <a:rPr lang="en-GB" b="1" dirty="0" smtClean="0">
                <a:latin typeface="SassoonCRInfant" panose="02010503020300020003" pitchFamily="2" charset="0"/>
              </a:rPr>
              <a:t> </a:t>
            </a:r>
            <a:endParaRPr lang="en-GB" b="1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7525" y="5626379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SassoonCRInfant" panose="02010503020300020003" pitchFamily="2" charset="0"/>
              </a:rPr>
              <a:t>What is Critical Thinking? </a:t>
            </a:r>
            <a:endParaRPr lang="en-GB" sz="24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3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Collaboration</a:t>
            </a:r>
            <a:endParaRPr lang="en-GB" b="1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800" b="1" dirty="0">
                <a:latin typeface="SassoonCRInfant" panose="02010503020300020003" pitchFamily="2" charset="0"/>
              </a:rPr>
              <a:t>Work together on a problem or a task: pairs, groups or teams collaborate to achieve common goals.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8699" y="620043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www.youtube.com/watch?v=ZnjJpa1LBOY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45" y="2725763"/>
            <a:ext cx="66389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3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18AEFE-EC11-4FF4-94CF-E3C150291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74abb2-0bc9-42e8-aab0-5e51560351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B22AF3-C999-42FA-A7AC-42170D5658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26A62E-F867-4101-8942-E0B359D4742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b74abb2-0bc9-42e8-aab0-5e515603512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307</Words>
  <Application>Microsoft Office PowerPoint</Application>
  <PresentationFormat>On-screen Show (4:3)</PresentationFormat>
  <Paragraphs>66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Independent Learning</vt:lpstr>
      <vt:lpstr>Communication</vt:lpstr>
      <vt:lpstr>Creativity</vt:lpstr>
      <vt:lpstr>Leadership</vt:lpstr>
      <vt:lpstr>Critical Thinking</vt:lpstr>
      <vt:lpstr>Collaboration</vt:lpstr>
    </vt:vector>
  </TitlesOfParts>
  <Company>Scottish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u416288</dc:creator>
  <cp:lastModifiedBy>Katy Anderson</cp:lastModifiedBy>
  <cp:revision>31</cp:revision>
  <dcterms:created xsi:type="dcterms:W3CDTF">2015-02-19T11:47:42Z</dcterms:created>
  <dcterms:modified xsi:type="dcterms:W3CDTF">2021-02-22T15:55:04Z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