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1" r:id="rId4"/>
    <p:sldId id="289" r:id="rId5"/>
    <p:sldId id="258" r:id="rId6"/>
    <p:sldId id="287" r:id="rId7"/>
    <p:sldId id="295" r:id="rId8"/>
    <p:sldId id="268" r:id="rId9"/>
    <p:sldId id="290" r:id="rId10"/>
    <p:sldId id="302" r:id="rId11"/>
    <p:sldId id="303" r:id="rId12"/>
    <p:sldId id="304" r:id="rId13"/>
    <p:sldId id="306" r:id="rId14"/>
    <p:sldId id="305" r:id="rId15"/>
    <p:sldId id="301"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p:scale>
          <a:sx n="66" d="100"/>
          <a:sy n="66" d="100"/>
        </p:scale>
        <p:origin x="-127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FA380-1041-4D54-AA42-3853181FADFD}" type="datetimeFigureOut">
              <a:rPr lang="en-GB" smtClean="0"/>
              <a:t>29/05/2020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79219-F6DE-442D-B787-32CB39BEA844}" type="slidenum">
              <a:rPr lang="en-GB" smtClean="0"/>
              <a:t>‹#›</a:t>
            </a:fld>
            <a:endParaRPr lang="en-GB"/>
          </a:p>
        </p:txBody>
      </p:sp>
    </p:spTree>
    <p:extLst>
      <p:ext uri="{BB962C8B-B14F-4D97-AF65-F5344CB8AC3E}">
        <p14:creationId xmlns:p14="http://schemas.microsoft.com/office/powerpoint/2010/main" val="323968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279219-F6DE-442D-B787-32CB39BEA844}" type="slidenum">
              <a:rPr lang="en-GB" smtClean="0"/>
              <a:t>15</a:t>
            </a:fld>
            <a:endParaRPr lang="en-GB"/>
          </a:p>
        </p:txBody>
      </p:sp>
    </p:spTree>
    <p:extLst>
      <p:ext uri="{BB962C8B-B14F-4D97-AF65-F5344CB8AC3E}">
        <p14:creationId xmlns:p14="http://schemas.microsoft.com/office/powerpoint/2010/main" val="233934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0A70D0-FC20-4BCE-BF0B-6704DA6089D8}"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209156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0A70D0-FC20-4BCE-BF0B-6704DA6089D8}"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156504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0A70D0-FC20-4BCE-BF0B-6704DA6089D8}"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402398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0A70D0-FC20-4BCE-BF0B-6704DA6089D8}"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179472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0A70D0-FC20-4BCE-BF0B-6704DA6089D8}"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285445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0A70D0-FC20-4BCE-BF0B-6704DA6089D8}"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398996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0A70D0-FC20-4BCE-BF0B-6704DA6089D8}" type="datetimeFigureOut">
              <a:rPr lang="en-GB" smtClean="0"/>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416673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0A70D0-FC20-4BCE-BF0B-6704DA6089D8}" type="datetimeFigureOut">
              <a:rPr lang="en-GB" smtClean="0"/>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228351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A70D0-FC20-4BCE-BF0B-6704DA6089D8}" type="datetimeFigureOut">
              <a:rPr lang="en-GB" smtClean="0"/>
              <a:t>29/05/2020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140370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A70D0-FC20-4BCE-BF0B-6704DA6089D8}"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9386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A70D0-FC20-4BCE-BF0B-6704DA6089D8}"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375727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A70D0-FC20-4BCE-BF0B-6704DA6089D8}" type="datetimeFigureOut">
              <a:rPr lang="en-GB" smtClean="0"/>
              <a:t>29/05/2020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5BA1C-B87F-407B-BED1-7FE3CD629FC3}" type="slidenum">
              <a:rPr lang="en-GB" smtClean="0"/>
              <a:t>‹#›</a:t>
            </a:fld>
            <a:endParaRPr lang="en-GB"/>
          </a:p>
        </p:txBody>
      </p:sp>
    </p:spTree>
    <p:extLst>
      <p:ext uri="{BB962C8B-B14F-4D97-AF65-F5344CB8AC3E}">
        <p14:creationId xmlns:p14="http://schemas.microsoft.com/office/powerpoint/2010/main" val="44160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blogs.glowscotland.org.uk/wl/stayinspire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SassoonCRInfant" panose="02010503020300020003" pitchFamily="2" charset="0"/>
              </a:rPr>
              <a:t>Blackburn Primary School </a:t>
            </a:r>
            <a:endParaRPr lang="en-GB" dirty="0">
              <a:latin typeface="SassoonCRInfant" panose="02010503020300020003" pitchFamily="2" charset="0"/>
            </a:endParaRPr>
          </a:p>
        </p:txBody>
      </p:sp>
      <p:sp>
        <p:nvSpPr>
          <p:cNvPr id="3" name="Subtitle 2"/>
          <p:cNvSpPr>
            <a:spLocks noGrp="1"/>
          </p:cNvSpPr>
          <p:nvPr>
            <p:ph type="subTitle" idx="1"/>
          </p:nvPr>
        </p:nvSpPr>
        <p:spPr/>
        <p:txBody>
          <a:bodyPr>
            <a:normAutofit fontScale="92500" lnSpcReduction="20000"/>
          </a:bodyPr>
          <a:lstStyle/>
          <a:p>
            <a:r>
              <a:rPr lang="en-GB" dirty="0" smtClean="0">
                <a:latin typeface="SassoonCRInfant" panose="02010503020300020003" pitchFamily="2" charset="0"/>
              </a:rPr>
              <a:t>Celebration Assembly </a:t>
            </a:r>
          </a:p>
          <a:p>
            <a:r>
              <a:rPr lang="en-GB" dirty="0" smtClean="0">
                <a:latin typeface="SassoonCRInfant" panose="02010503020300020003" pitchFamily="2" charset="0"/>
              </a:rPr>
              <a:t>Friday the 29</a:t>
            </a:r>
            <a:r>
              <a:rPr lang="en-GB" baseline="30000" dirty="0" smtClean="0">
                <a:latin typeface="SassoonCRInfant" panose="02010503020300020003" pitchFamily="2" charset="0"/>
              </a:rPr>
              <a:t>th</a:t>
            </a:r>
            <a:r>
              <a:rPr lang="en-GB" dirty="0" smtClean="0">
                <a:latin typeface="SassoonCRInfant" panose="02010503020300020003" pitchFamily="2" charset="0"/>
              </a:rPr>
              <a:t> of May 2020</a:t>
            </a:r>
          </a:p>
          <a:p>
            <a:r>
              <a:rPr lang="en-GB" dirty="0" smtClean="0">
                <a:latin typeface="SassoonCRInfant" panose="02010503020300020003" pitchFamily="2" charset="0"/>
              </a:rPr>
              <a:t>Blackburn Primary, a school family, growing, learning and succeeding. </a:t>
            </a:r>
            <a:endParaRPr lang="en-GB" dirty="0">
              <a:latin typeface="SassoonCRInfant" panose="02010503020300020003" pitchFamily="2" charset="0"/>
            </a:endParaRPr>
          </a:p>
        </p:txBody>
      </p:sp>
      <p:pic>
        <p:nvPicPr>
          <p:cNvPr id="4" name="Picture 16" descr="blackburn 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260648"/>
            <a:ext cx="1865312"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13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17879"/>
            <a:ext cx="8229600" cy="1143000"/>
          </a:xfrm>
        </p:spPr>
        <p:txBody>
          <a:bodyPr>
            <a:normAutofit fontScale="90000"/>
          </a:bodyPr>
          <a:lstStyle/>
          <a:p>
            <a:r>
              <a:rPr lang="en-US" sz="2200" dirty="0">
                <a:latin typeface="SassoonCRInfant" panose="02010503020300020003" pitchFamily="2" charset="0"/>
              </a:rPr>
              <a:t>Well done to </a:t>
            </a:r>
            <a:r>
              <a:rPr lang="en-US" sz="2200" dirty="0" smtClean="0">
                <a:latin typeface="SassoonCRInfant" panose="02010503020300020003" pitchFamily="2" charset="0"/>
              </a:rPr>
              <a:t>this A2 pupil </a:t>
            </a:r>
            <a:r>
              <a:rPr lang="en-US" sz="2200" dirty="0">
                <a:latin typeface="SassoonCRInfant" panose="02010503020300020003" pitchFamily="2" charset="0"/>
              </a:rPr>
              <a:t>who is constantly working hard! This week </a:t>
            </a:r>
            <a:r>
              <a:rPr lang="en-US" sz="2200" dirty="0" smtClean="0">
                <a:latin typeface="SassoonCRInfant" panose="02010503020300020003" pitchFamily="2" charset="0"/>
              </a:rPr>
              <a:t>he used </a:t>
            </a:r>
            <a:r>
              <a:rPr lang="en-US" sz="2200" dirty="0">
                <a:latin typeface="SassoonCRInfant" panose="02010503020300020003" pitchFamily="2" charset="0"/>
              </a:rPr>
              <a:t>the puppet he made previously to write a description! </a:t>
            </a:r>
            <a:r>
              <a:rPr lang="en-US" sz="2200" dirty="0" smtClean="0">
                <a:latin typeface="SassoonCRInfant" panose="02010503020300020003" pitchFamily="2" charset="0"/>
              </a:rPr>
              <a:t>He </a:t>
            </a:r>
            <a:r>
              <a:rPr lang="en-US" sz="2200" dirty="0">
                <a:latin typeface="SassoonCRInfant" panose="02010503020300020003" pitchFamily="2" charset="0"/>
              </a:rPr>
              <a:t>was also discovering new things about Wildfires and was helping his granny to clean the windows! Great work!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1547" y="3150152"/>
            <a:ext cx="3672408" cy="275430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76223" y="3160653"/>
            <a:ext cx="3660407" cy="27453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1044" y="2660914"/>
            <a:ext cx="2765069" cy="3686758"/>
          </a:xfrm>
          <a:prstGeom prst="rect">
            <a:avLst/>
          </a:prstGeom>
        </p:spPr>
      </p:pic>
    </p:spTree>
    <p:extLst>
      <p:ext uri="{BB962C8B-B14F-4D97-AF65-F5344CB8AC3E}">
        <p14:creationId xmlns:p14="http://schemas.microsoft.com/office/powerpoint/2010/main" val="839570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Scavenger Hunt Fun!</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449311"/>
            <a:ext cx="187220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1340768"/>
            <a:ext cx="7560840" cy="3108543"/>
          </a:xfrm>
          <a:prstGeom prst="rect">
            <a:avLst/>
          </a:prstGeom>
          <a:noFill/>
        </p:spPr>
        <p:txBody>
          <a:bodyPr wrap="square" rtlCol="0">
            <a:spAutoFit/>
          </a:bodyPr>
          <a:lstStyle/>
          <a:p>
            <a:r>
              <a:rPr lang="en-GB" sz="2800" dirty="0" smtClean="0">
                <a:latin typeface="SassoonCRInfant" panose="02010503020300020003" pitchFamily="2" charset="0"/>
              </a:rPr>
              <a:t>Well done to everyone that has managed to join in on our scavenger hunt!  We will share more of the fantastic photos and work we have received early next week to give others a chance to join in over the weekend! </a:t>
            </a:r>
          </a:p>
          <a:p>
            <a:r>
              <a:rPr lang="en-GB" sz="2800" dirty="0" smtClean="0">
                <a:latin typeface="SassoonCRInfant" panose="02010503020300020003" pitchFamily="2" charset="0"/>
              </a:rPr>
              <a:t>Well done to the Dickson family that managed to find all 9 incredibly fast!!</a:t>
            </a:r>
            <a:endParaRPr lang="en-GB" sz="2800" dirty="0">
              <a:latin typeface="SassoonCRInfant" panose="02010503020300020003" pitchFamily="2" charset="0"/>
            </a:endParaRPr>
          </a:p>
        </p:txBody>
      </p:sp>
    </p:spTree>
    <p:extLst>
      <p:ext uri="{BB962C8B-B14F-4D97-AF65-F5344CB8AC3E}">
        <p14:creationId xmlns:p14="http://schemas.microsoft.com/office/powerpoint/2010/main" val="68027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Scavenger Hunts!</a:t>
            </a:r>
            <a:endParaRPr lang="en-GB" dirty="0"/>
          </a:p>
        </p:txBody>
      </p:sp>
      <p:sp>
        <p:nvSpPr>
          <p:cNvPr id="3" name="Content Placeholder 2"/>
          <p:cNvSpPr>
            <a:spLocks noGrp="1"/>
          </p:cNvSpPr>
          <p:nvPr>
            <p:ph idx="1"/>
          </p:nvPr>
        </p:nvSpPr>
        <p:spPr/>
        <p:txBody>
          <a:bodyPr>
            <a:normAutofit/>
          </a:bodyPr>
          <a:lstStyle/>
          <a:p>
            <a:r>
              <a:rPr lang="en-GB" sz="2000" dirty="0" smtClean="0">
                <a:latin typeface="SassoonCRInfant" panose="02010503020300020003" pitchFamily="2" charset="0"/>
              </a:rPr>
              <a:t>Well done to Scott Munro who has set up his own Rock scavenger hunt for pupils!  More details will be put on the blog and Twitter for others to join in.  Fantastic work!!!</a:t>
            </a:r>
          </a:p>
          <a:p>
            <a:r>
              <a:rPr lang="en-GB" sz="2000" dirty="0" smtClean="0">
                <a:latin typeface="SassoonCRInfant" panose="02010503020300020003" pitchFamily="2" charset="0"/>
              </a:rPr>
              <a:t>We have heard others are doing this too and can’t wait to see more </a:t>
            </a:r>
            <a:r>
              <a:rPr lang="en-GB" sz="2000" dirty="0" smtClean="0">
                <a:latin typeface="SassoonCRInfant" panose="02010503020300020003" pitchFamily="2" charset="0"/>
                <a:sym typeface="Wingdings" panose="05000000000000000000" pitchFamily="2" charset="2"/>
              </a:rPr>
              <a:t> </a:t>
            </a:r>
            <a:endParaRPr lang="en-GB" sz="2000" dirty="0">
              <a:latin typeface="SassoonCRInfant" panose="02010503020300020003"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140968"/>
            <a:ext cx="2664296" cy="354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60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Morgan’s Garden Design </a:t>
            </a:r>
            <a:endParaRPr lang="en-GB" dirty="0"/>
          </a:p>
        </p:txBody>
      </p:sp>
      <p:sp>
        <p:nvSpPr>
          <p:cNvPr id="3" name="Content Placeholder 2"/>
          <p:cNvSpPr>
            <a:spLocks noGrp="1"/>
          </p:cNvSpPr>
          <p:nvPr>
            <p:ph idx="1"/>
          </p:nvPr>
        </p:nvSpPr>
        <p:spPr/>
        <p:txBody>
          <a:bodyPr>
            <a:normAutofit/>
          </a:bodyPr>
          <a:lstStyle/>
          <a:p>
            <a:r>
              <a:rPr lang="en-GB" sz="2000" dirty="0" smtClean="0">
                <a:latin typeface="SassoonCRInfant" panose="02010503020300020003" pitchFamily="2" charset="0"/>
              </a:rPr>
              <a:t>Morgan reimagined the community garden space in Blackburn this week as part of the Scavenger hunt challenge! What a fantastic design and we would love to see it come to life!</a:t>
            </a:r>
            <a:endParaRPr lang="en-GB" sz="2000" dirty="0">
              <a:latin typeface="SassoonCRInfant" panose="02010503020300020003" pitchFamily="2"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636912"/>
            <a:ext cx="2922446"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19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SassoonCRInfant" panose="02010503020300020003" pitchFamily="2" charset="0"/>
              </a:rPr>
              <a:t>INspire</a:t>
            </a:r>
            <a:r>
              <a:rPr lang="en-GB" dirty="0" smtClean="0">
                <a:latin typeface="SassoonCRInfant" panose="02010503020300020003" pitchFamily="2" charset="0"/>
              </a:rPr>
              <a:t> Challenges!</a:t>
            </a:r>
            <a:endParaRPr lang="en-GB" dirty="0">
              <a:latin typeface="SassoonCRInfant" panose="02010503020300020003" pitchFamily="2" charset="0"/>
            </a:endParaRPr>
          </a:p>
        </p:txBody>
      </p:sp>
      <p:sp>
        <p:nvSpPr>
          <p:cNvPr id="3" name="Content Placeholder 2"/>
          <p:cNvSpPr>
            <a:spLocks noGrp="1"/>
          </p:cNvSpPr>
          <p:nvPr>
            <p:ph idx="1"/>
          </p:nvPr>
        </p:nvSpPr>
        <p:spPr/>
        <p:txBody>
          <a:bodyPr>
            <a:normAutofit lnSpcReduction="10000"/>
          </a:bodyPr>
          <a:lstStyle/>
          <a:p>
            <a:r>
              <a:rPr lang="en-GB" sz="2800" dirty="0" smtClean="0">
                <a:latin typeface="SassoonCRInfant" panose="02010503020300020003" pitchFamily="2" charset="0"/>
              </a:rPr>
              <a:t>A huge well done to those pupils that have completed some of the </a:t>
            </a:r>
            <a:r>
              <a:rPr lang="en-GB" sz="2800" dirty="0" err="1" smtClean="0">
                <a:latin typeface="SassoonCRInfant" panose="02010503020300020003" pitchFamily="2" charset="0"/>
              </a:rPr>
              <a:t>INspire</a:t>
            </a:r>
            <a:r>
              <a:rPr lang="en-GB" sz="2800" dirty="0" smtClean="0">
                <a:latin typeface="SassoonCRInfant" panose="02010503020300020003" pitchFamily="2" charset="0"/>
              </a:rPr>
              <a:t> challenges this week!</a:t>
            </a:r>
          </a:p>
          <a:p>
            <a:r>
              <a:rPr lang="en-GB" sz="2800" dirty="0" smtClean="0">
                <a:latin typeface="SassoonCRInfant" panose="02010503020300020003" pitchFamily="2" charset="0"/>
              </a:rPr>
              <a:t>Austin, Morgan, Julia, Ellie and Scott you are making your teacher very proud by sharing your learning with pupils all over West Lothian! </a:t>
            </a:r>
          </a:p>
          <a:p>
            <a:r>
              <a:rPr lang="en-GB" sz="2800" dirty="0" smtClean="0">
                <a:latin typeface="SassoonCRInfant" panose="02010503020300020003" pitchFamily="2" charset="0"/>
              </a:rPr>
              <a:t>We have also heard great things from our P4/5 pupils joining in too!  Well done to Mason and Leland! </a:t>
            </a:r>
            <a:r>
              <a:rPr lang="en-GB" sz="2800" dirty="0" smtClean="0">
                <a:latin typeface="SassoonCRInfant" panose="02010503020300020003" pitchFamily="2" charset="0"/>
                <a:sym typeface="Wingdings" panose="05000000000000000000" pitchFamily="2" charset="2"/>
              </a:rPr>
              <a:t> </a:t>
            </a:r>
          </a:p>
          <a:p>
            <a:r>
              <a:rPr lang="en-GB" sz="2800" dirty="0">
                <a:latin typeface="SassoonCRInfant" panose="02010503020300020003" pitchFamily="2" charset="0"/>
                <a:hlinkClick r:id="rId2"/>
              </a:rPr>
              <a:t>https://blogs.glowscotland.org.uk/wl/stayinspired</a:t>
            </a:r>
            <a:r>
              <a:rPr lang="en-GB" sz="2800" dirty="0" smtClean="0">
                <a:latin typeface="SassoonCRInfant" panose="02010503020300020003" pitchFamily="2" charset="0"/>
                <a:hlinkClick r:id="rId2"/>
              </a:rPr>
              <a:t>/</a:t>
            </a:r>
            <a:r>
              <a:rPr lang="en-GB" sz="2800" dirty="0" smtClean="0">
                <a:latin typeface="SassoonCRInfant" panose="02010503020300020003" pitchFamily="2" charset="0"/>
              </a:rPr>
              <a:t> visit the website if you want to get involved! </a:t>
            </a:r>
            <a:endParaRPr lang="en-GB" sz="2800" dirty="0">
              <a:latin typeface="SassoonCRInfant" panose="02010503020300020003" pitchFamily="2" charset="0"/>
            </a:endParaRPr>
          </a:p>
        </p:txBody>
      </p:sp>
    </p:spTree>
    <p:extLst>
      <p:ext uri="{BB962C8B-B14F-4D97-AF65-F5344CB8AC3E}">
        <p14:creationId xmlns:p14="http://schemas.microsoft.com/office/powerpoint/2010/main" val="335256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739" y="0"/>
            <a:ext cx="6858000" cy="6858000"/>
          </a:xfrm>
        </p:spPr>
      </p:pic>
    </p:spTree>
    <p:extLst>
      <p:ext uri="{BB962C8B-B14F-4D97-AF65-F5344CB8AC3E}">
        <p14:creationId xmlns:p14="http://schemas.microsoft.com/office/powerpoint/2010/main" val="917975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Take care and stay safe </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just">
              <a:buNone/>
            </a:pPr>
            <a:r>
              <a:rPr lang="en-GB" dirty="0" smtClean="0">
                <a:latin typeface="SassoonCRInfant" panose="02010503020300020003" pitchFamily="2" charset="0"/>
              </a:rPr>
              <a:t>We all miss you and look forward to when we will see you all again</a:t>
            </a:r>
            <a:r>
              <a:rPr lang="en-GB" dirty="0">
                <a:latin typeface="SassoonCRInfant" panose="02010503020300020003" pitchFamily="2" charset="0"/>
              </a:rPr>
              <a:t> </a:t>
            </a:r>
            <a:r>
              <a:rPr lang="en-GB" dirty="0" smtClean="0">
                <a:latin typeface="SassoonCRInfant" panose="02010503020300020003" pitchFamily="2" charset="0"/>
              </a:rPr>
              <a:t>from all the staff at Blackburn Primary School </a:t>
            </a:r>
          </a:p>
          <a:p>
            <a:pPr marL="0" indent="0" algn="just">
              <a:buNone/>
            </a:pPr>
            <a:endParaRPr lang="en-GB" dirty="0">
              <a:latin typeface="SassoonCRInfant" panose="02010503020300020003" pitchFamily="2" charset="0"/>
            </a:endParaRPr>
          </a:p>
          <a:p>
            <a:pPr marL="0" indent="0" algn="just">
              <a:buNone/>
            </a:pPr>
            <a:r>
              <a:rPr lang="en-GB" dirty="0" smtClean="0">
                <a:latin typeface="SassoonCRInfant" panose="02010503020300020003" pitchFamily="2" charset="0"/>
              </a:rPr>
              <a:t>Have a lovely weekend and we will be back in touch on Monday.</a:t>
            </a:r>
          </a:p>
          <a:p>
            <a:pPr marL="0" indent="0" algn="just">
              <a:buNone/>
            </a:pPr>
            <a:endParaRPr lang="en-GB" dirty="0">
              <a:latin typeface="SassoonCRInfant" panose="02010503020300020003" pitchFamily="2" charset="0"/>
            </a:endParaRPr>
          </a:p>
          <a:p>
            <a:pPr marL="0" indent="0" algn="just">
              <a:buNone/>
            </a:pPr>
            <a:endParaRPr lang="en-GB" dirty="0">
              <a:latin typeface="SassoonCRInfant" panose="02010503020300020003" pitchFamily="2" charset="0"/>
            </a:endParaRPr>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9654" y="4380859"/>
            <a:ext cx="3800125"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41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Shout outs from staff………..</a:t>
            </a:r>
            <a:endParaRPr lang="en-GB" dirty="0">
              <a:latin typeface="SassoonCRInfant" panose="02010503020300020003" pitchFamily="2" charset="0"/>
            </a:endParaRPr>
          </a:p>
        </p:txBody>
      </p:sp>
      <p:sp>
        <p:nvSpPr>
          <p:cNvPr id="3" name="Content Placeholder 2"/>
          <p:cNvSpPr>
            <a:spLocks noGrp="1"/>
          </p:cNvSpPr>
          <p:nvPr>
            <p:ph idx="1"/>
          </p:nvPr>
        </p:nvSpPr>
        <p:spPr/>
        <p:txBody>
          <a:bodyPr numCol="2">
            <a:normAutofit fontScale="92500" lnSpcReduction="20000"/>
          </a:bodyPr>
          <a:lstStyle/>
          <a:p>
            <a:pPr marL="0" indent="0">
              <a:buNone/>
            </a:pPr>
            <a:r>
              <a:rPr lang="en-GB" dirty="0" smtClean="0">
                <a:latin typeface="SassoonCRInfant" panose="02010503020300020003" pitchFamily="2" charset="0"/>
              </a:rPr>
              <a:t>We all miss you</a:t>
            </a:r>
          </a:p>
          <a:p>
            <a:pPr marL="0" indent="0">
              <a:buNone/>
            </a:pPr>
            <a:endParaRPr lang="en-GB" sz="2000" dirty="0" smtClean="0">
              <a:latin typeface="SassoonCRInfant" panose="02010503020300020003" pitchFamily="2" charset="0"/>
            </a:endParaRPr>
          </a:p>
          <a:p>
            <a:pPr marL="0" indent="0">
              <a:buNone/>
            </a:pPr>
            <a:r>
              <a:rPr lang="en-GB" sz="2000" dirty="0" smtClean="0">
                <a:latin typeface="SassoonCRInfant" panose="02010503020300020003" pitchFamily="2" charset="0"/>
              </a:rPr>
              <a:t>Teaching staf</a:t>
            </a:r>
            <a:r>
              <a:rPr lang="en-GB" sz="2000" dirty="0">
                <a:latin typeface="SassoonCRInfant" panose="02010503020300020003" pitchFamily="2" charset="0"/>
              </a:rPr>
              <a:t>f</a:t>
            </a:r>
            <a:endParaRPr lang="en-GB" sz="2000" dirty="0" smtClean="0">
              <a:latin typeface="SassoonCRInfant" panose="02010503020300020003" pitchFamily="2" charset="0"/>
            </a:endParaRPr>
          </a:p>
          <a:p>
            <a:pPr marL="0" indent="0">
              <a:buNone/>
            </a:pPr>
            <a:endParaRPr lang="en-GB" sz="2000" dirty="0" smtClean="0">
              <a:latin typeface="SassoonCRInfant" panose="02010503020300020003" pitchFamily="2" charset="0"/>
            </a:endParaRPr>
          </a:p>
          <a:p>
            <a:pPr marL="0" indent="0">
              <a:buNone/>
            </a:pPr>
            <a:r>
              <a:rPr lang="en-GB" sz="2000" dirty="0" smtClean="0">
                <a:latin typeface="SassoonCRInfant" panose="02010503020300020003" pitchFamily="2" charset="0"/>
              </a:rPr>
              <a:t>Miss Clarkson </a:t>
            </a:r>
          </a:p>
          <a:p>
            <a:pPr marL="0" indent="0">
              <a:buNone/>
            </a:pPr>
            <a:r>
              <a:rPr lang="en-GB" sz="2000" dirty="0" smtClean="0">
                <a:latin typeface="SassoonCRInfant" panose="02010503020300020003" pitchFamily="2" charset="0"/>
              </a:rPr>
              <a:t>Mrs McCarney </a:t>
            </a:r>
          </a:p>
          <a:p>
            <a:pPr marL="0" indent="0">
              <a:buNone/>
            </a:pPr>
            <a:r>
              <a:rPr lang="en-GB" sz="2000" dirty="0" smtClean="0">
                <a:latin typeface="SassoonCRInfant" panose="02010503020300020003" pitchFamily="2" charset="0"/>
              </a:rPr>
              <a:t>Mrs Topping </a:t>
            </a:r>
          </a:p>
          <a:p>
            <a:pPr marL="0" indent="0">
              <a:buNone/>
            </a:pPr>
            <a:r>
              <a:rPr lang="en-GB" sz="2000" dirty="0" smtClean="0">
                <a:latin typeface="SassoonCRInfant" panose="02010503020300020003" pitchFamily="2" charset="0"/>
              </a:rPr>
              <a:t>Mrs Bryce </a:t>
            </a:r>
          </a:p>
          <a:p>
            <a:pPr marL="0" indent="0">
              <a:buNone/>
            </a:pPr>
            <a:r>
              <a:rPr lang="en-GB" sz="2000" dirty="0" smtClean="0">
                <a:latin typeface="SassoonCRInfant" panose="02010503020300020003" pitchFamily="2" charset="0"/>
              </a:rPr>
              <a:t>Miss Hamill</a:t>
            </a:r>
          </a:p>
          <a:p>
            <a:pPr marL="0" indent="0">
              <a:buNone/>
            </a:pPr>
            <a:r>
              <a:rPr lang="en-GB" sz="2000" dirty="0" smtClean="0">
                <a:latin typeface="SassoonCRInfant" panose="02010503020300020003" pitchFamily="2" charset="0"/>
              </a:rPr>
              <a:t>Mrs </a:t>
            </a:r>
            <a:r>
              <a:rPr lang="en-GB" sz="2000" dirty="0" err="1" smtClean="0">
                <a:latin typeface="SassoonCRInfant" panose="02010503020300020003" pitchFamily="2" charset="0"/>
              </a:rPr>
              <a:t>McLuckie</a:t>
            </a:r>
            <a:r>
              <a:rPr lang="en-GB" sz="2000" dirty="0" smtClean="0">
                <a:latin typeface="SassoonCRInfant" panose="02010503020300020003" pitchFamily="2" charset="0"/>
              </a:rPr>
              <a:t> </a:t>
            </a:r>
          </a:p>
          <a:p>
            <a:pPr marL="0" indent="0">
              <a:buNone/>
            </a:pPr>
            <a:r>
              <a:rPr lang="en-GB" sz="2000" dirty="0" smtClean="0">
                <a:latin typeface="SassoonCRInfant" panose="02010503020300020003" pitchFamily="2" charset="0"/>
              </a:rPr>
              <a:t>Miss Miller </a:t>
            </a:r>
          </a:p>
          <a:p>
            <a:pPr marL="0" indent="0">
              <a:buNone/>
            </a:pPr>
            <a:r>
              <a:rPr lang="en-GB" sz="2000" dirty="0" smtClean="0">
                <a:latin typeface="SassoonCRInfant" panose="02010503020300020003" pitchFamily="2" charset="0"/>
              </a:rPr>
              <a:t>Mr Riding </a:t>
            </a:r>
          </a:p>
          <a:p>
            <a:pPr marL="0" indent="0">
              <a:buNone/>
            </a:pPr>
            <a:r>
              <a:rPr lang="en-GB" sz="2000" dirty="0" smtClean="0">
                <a:latin typeface="SassoonCRInfant" panose="02010503020300020003" pitchFamily="2" charset="0"/>
              </a:rPr>
              <a:t>Mrs </a:t>
            </a:r>
            <a:r>
              <a:rPr lang="en-GB" sz="2000" dirty="0" err="1" smtClean="0">
                <a:latin typeface="SassoonCRInfant" panose="02010503020300020003" pitchFamily="2" charset="0"/>
              </a:rPr>
              <a:t>Brodzka</a:t>
            </a:r>
            <a:r>
              <a:rPr lang="en-GB" sz="2000" dirty="0" smtClean="0">
                <a:latin typeface="SassoonCRInfant" panose="02010503020300020003" pitchFamily="2" charset="0"/>
              </a:rPr>
              <a:t> </a:t>
            </a:r>
          </a:p>
          <a:p>
            <a:pPr marL="0" indent="0">
              <a:buNone/>
            </a:pPr>
            <a:r>
              <a:rPr lang="en-GB" sz="2000" dirty="0" smtClean="0">
                <a:latin typeface="SassoonCRInfant" panose="02010503020300020003" pitchFamily="2" charset="0"/>
              </a:rPr>
              <a:t>Miss Anderson </a:t>
            </a:r>
          </a:p>
          <a:p>
            <a:pPr marL="0" indent="0">
              <a:buNone/>
            </a:pPr>
            <a:endParaRPr lang="en-GB" sz="2000" dirty="0" smtClean="0">
              <a:latin typeface="SassoonCRInfant" panose="02010503020300020003" pitchFamily="2" charset="0"/>
            </a:endParaRPr>
          </a:p>
          <a:p>
            <a:pPr marL="0" indent="0">
              <a:buNone/>
            </a:pPr>
            <a:endParaRPr lang="en-GB" sz="2000" dirty="0">
              <a:latin typeface="SassoonCRInfant" panose="02010503020300020003" pitchFamily="2" charset="0"/>
            </a:endParaRPr>
          </a:p>
          <a:p>
            <a:pPr marL="0" indent="0">
              <a:buNone/>
            </a:pPr>
            <a:endParaRPr lang="en-GB" sz="2000" dirty="0" smtClean="0">
              <a:latin typeface="SassoonCRInfant" panose="02010503020300020003" pitchFamily="2" charset="0"/>
            </a:endParaRPr>
          </a:p>
          <a:p>
            <a:pPr marL="0" indent="0">
              <a:buNone/>
            </a:pPr>
            <a:r>
              <a:rPr lang="en-GB" sz="2000" dirty="0" smtClean="0">
                <a:latin typeface="SassoonCRInfant" panose="02010503020300020003" pitchFamily="2" charset="0"/>
              </a:rPr>
              <a:t>Support staff </a:t>
            </a:r>
          </a:p>
          <a:p>
            <a:pPr marL="0" indent="0">
              <a:buNone/>
            </a:pPr>
            <a:endParaRPr lang="en-GB" sz="2000" dirty="0" smtClean="0">
              <a:latin typeface="SassoonCRInfant" panose="02010503020300020003" pitchFamily="2" charset="0"/>
            </a:endParaRPr>
          </a:p>
          <a:p>
            <a:pPr marL="0" indent="0">
              <a:buNone/>
            </a:pPr>
            <a:r>
              <a:rPr lang="en-GB" sz="2000" dirty="0" smtClean="0">
                <a:latin typeface="SassoonCRInfant" panose="02010503020300020003" pitchFamily="2" charset="0"/>
              </a:rPr>
              <a:t>Miss Robertson </a:t>
            </a:r>
          </a:p>
          <a:p>
            <a:pPr marL="0" indent="0">
              <a:buNone/>
            </a:pPr>
            <a:r>
              <a:rPr lang="en-GB" sz="2000" dirty="0" smtClean="0">
                <a:latin typeface="SassoonCRInfant" panose="02010503020300020003" pitchFamily="2" charset="0"/>
              </a:rPr>
              <a:t>Mrs Wilmott</a:t>
            </a:r>
          </a:p>
          <a:p>
            <a:pPr marL="0" indent="0">
              <a:buNone/>
            </a:pPr>
            <a:r>
              <a:rPr lang="en-GB" sz="2000" dirty="0" smtClean="0">
                <a:latin typeface="SassoonCRInfant" panose="02010503020300020003" pitchFamily="2" charset="0"/>
              </a:rPr>
              <a:t>Mrs Smith </a:t>
            </a:r>
          </a:p>
          <a:p>
            <a:pPr marL="0" indent="0">
              <a:buNone/>
            </a:pPr>
            <a:r>
              <a:rPr lang="en-GB" sz="2000" dirty="0" smtClean="0">
                <a:latin typeface="SassoonCRInfant" panose="02010503020300020003" pitchFamily="2" charset="0"/>
              </a:rPr>
              <a:t>Miss </a:t>
            </a:r>
            <a:r>
              <a:rPr lang="en-GB" sz="2000" dirty="0" err="1" smtClean="0">
                <a:latin typeface="SassoonCRInfant" panose="02010503020300020003" pitchFamily="2" charset="0"/>
              </a:rPr>
              <a:t>Meikle</a:t>
            </a:r>
            <a:r>
              <a:rPr lang="en-GB" sz="2000" dirty="0" smtClean="0">
                <a:latin typeface="SassoonCRInfant" panose="02010503020300020003" pitchFamily="2" charset="0"/>
              </a:rPr>
              <a:t> </a:t>
            </a:r>
          </a:p>
          <a:p>
            <a:pPr marL="0" indent="0">
              <a:buNone/>
            </a:pPr>
            <a:r>
              <a:rPr lang="en-GB" sz="2000" dirty="0" smtClean="0">
                <a:latin typeface="SassoonCRInfant" panose="02010503020300020003" pitchFamily="2" charset="0"/>
              </a:rPr>
              <a:t>Mrs Anderson</a:t>
            </a:r>
          </a:p>
          <a:p>
            <a:pPr marL="0" indent="0">
              <a:buNone/>
            </a:pPr>
            <a:r>
              <a:rPr lang="en-GB" sz="2000" dirty="0" smtClean="0">
                <a:latin typeface="SassoonCRInfant" panose="02010503020300020003" pitchFamily="2" charset="0"/>
              </a:rPr>
              <a:t>Mrs Gilbert </a:t>
            </a:r>
          </a:p>
          <a:p>
            <a:pPr marL="0" indent="0">
              <a:buNone/>
            </a:pPr>
            <a:r>
              <a:rPr lang="en-GB" sz="2000" dirty="0" smtClean="0">
                <a:latin typeface="SassoonCRInfant" panose="02010503020300020003" pitchFamily="2" charset="0"/>
              </a:rPr>
              <a:t>Mrs Butler </a:t>
            </a:r>
          </a:p>
          <a:p>
            <a:pPr marL="0" indent="0">
              <a:buNone/>
            </a:pPr>
            <a:r>
              <a:rPr lang="en-GB" sz="2000" dirty="0" smtClean="0">
                <a:latin typeface="SassoonCRInfant" panose="02010503020300020003" pitchFamily="2" charset="0"/>
              </a:rPr>
              <a:t>Mrs Hamilton</a:t>
            </a:r>
          </a:p>
          <a:p>
            <a:pPr marL="0" indent="0">
              <a:buNone/>
            </a:pPr>
            <a:r>
              <a:rPr lang="en-GB" sz="2000" dirty="0" smtClean="0">
                <a:latin typeface="SassoonCRInfant" panose="02010503020300020003" pitchFamily="2" charset="0"/>
              </a:rPr>
              <a:t>Mrs McMillan  </a:t>
            </a:r>
          </a:p>
          <a:p>
            <a:pPr marL="0" indent="0">
              <a:buNone/>
            </a:pPr>
            <a:endParaRPr lang="en-GB" dirty="0">
              <a:latin typeface="SassoonCRInfant" panose="02010503020300020003" pitchFamily="2" charset="0"/>
            </a:endParaRPr>
          </a:p>
        </p:txBody>
      </p:sp>
      <p:pic>
        <p:nvPicPr>
          <p:cNvPr id="4" name="Picture 16" descr="blackburn 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005064"/>
            <a:ext cx="1865312"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532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Shouts Out for pupils </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ctr">
              <a:buNone/>
            </a:pPr>
            <a:r>
              <a:rPr lang="en-GB" dirty="0" smtClean="0">
                <a:latin typeface="SassoonCRInfant" panose="02010503020300020003" pitchFamily="2" charset="0"/>
              </a:rPr>
              <a:t> </a:t>
            </a:r>
          </a:p>
        </p:txBody>
      </p:sp>
      <p:sp>
        <p:nvSpPr>
          <p:cNvPr id="5" name="TextBox 4"/>
          <p:cNvSpPr txBox="1"/>
          <p:nvPr/>
        </p:nvSpPr>
        <p:spPr>
          <a:xfrm>
            <a:off x="610524" y="1323413"/>
            <a:ext cx="7920880" cy="1754326"/>
          </a:xfrm>
          <a:prstGeom prst="rect">
            <a:avLst/>
          </a:prstGeom>
          <a:noFill/>
        </p:spPr>
        <p:txBody>
          <a:bodyPr wrap="square" rtlCol="0">
            <a:spAutoFit/>
          </a:bodyPr>
          <a:lstStyle/>
          <a:p>
            <a:pPr algn="ctr"/>
            <a:r>
              <a:rPr lang="en-GB" sz="3600" dirty="0" smtClean="0">
                <a:latin typeface="SassoonCRInfant" panose="02010503020300020003" pitchFamily="2" charset="0"/>
              </a:rPr>
              <a:t>Happy birthday Scotty! Hope you have a fantastic birthday even during lockdown! From all the BPS staff and pupils!</a:t>
            </a:r>
            <a:endParaRPr lang="en-GB" sz="4000" dirty="0">
              <a:latin typeface="SassoonCRInfant" panose="02010503020300020003" pitchFamily="2"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906" y="4493512"/>
            <a:ext cx="2913534" cy="194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19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latin typeface="SassoonCRInfant" panose="02010503020300020003" pitchFamily="2" charset="0"/>
              </a:rPr>
              <a:t>Well done to </a:t>
            </a:r>
            <a:r>
              <a:rPr lang="en-US" sz="2000" dirty="0" err="1" smtClean="0">
                <a:latin typeface="SassoonCRInfant" panose="02010503020300020003" pitchFamily="2" charset="0"/>
              </a:rPr>
              <a:t>Raiyaan</a:t>
            </a:r>
            <a:r>
              <a:rPr lang="en-US" sz="2000" dirty="0" smtClean="0">
                <a:latin typeface="SassoonCRInfant" panose="02010503020300020003" pitchFamily="2" charset="0"/>
              </a:rPr>
              <a:t> who has been learning the ‘</a:t>
            </a:r>
            <a:r>
              <a:rPr lang="en-US" sz="2000" dirty="0" err="1" smtClean="0">
                <a:latin typeface="SassoonCRInfant" panose="02010503020300020003" pitchFamily="2" charset="0"/>
              </a:rPr>
              <a:t>i</a:t>
            </a:r>
            <a:r>
              <a:rPr lang="en-US" sz="2000" dirty="0" smtClean="0">
                <a:latin typeface="SassoonCRInfant" panose="02010503020300020003" pitchFamily="2" charset="0"/>
              </a:rPr>
              <a:t>’ sound and working on pattern at home this week!</a:t>
            </a:r>
            <a:endParaRPr lang="en-GB" sz="2000" dirty="0">
              <a:latin typeface="SassoonCRInfant" panose="02010503020300020003"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49" y="1808820"/>
            <a:ext cx="3435846" cy="45811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855648"/>
            <a:ext cx="3400725" cy="4534300"/>
          </a:xfrm>
          <a:prstGeom prst="rect">
            <a:avLst/>
          </a:prstGeom>
        </p:spPr>
      </p:pic>
    </p:spTree>
    <p:extLst>
      <p:ext uri="{BB962C8B-B14F-4D97-AF65-F5344CB8AC3E}">
        <p14:creationId xmlns:p14="http://schemas.microsoft.com/office/powerpoint/2010/main" val="1532759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smtClean="0">
                <a:latin typeface="SassoonCRInfant" panose="02010503020300020003" pitchFamily="2" charset="0"/>
              </a:rPr>
              <a:t/>
            </a:r>
            <a:br>
              <a:rPr lang="en-GB" sz="2000" dirty="0" smtClean="0">
                <a:latin typeface="SassoonCRInfant" panose="02010503020300020003" pitchFamily="2" charset="0"/>
              </a:rPr>
            </a:br>
            <a:r>
              <a:rPr lang="en-GB" sz="2000" dirty="0" smtClean="0">
                <a:latin typeface="SassoonCRInfant" panose="02010503020300020003" pitchFamily="2" charset="0"/>
              </a:rPr>
              <a:t>Well done to Shaun in A1 for consistently working hard at home to complete all of his literacy and numeracy tasks both online and from within his school closure pack!</a:t>
            </a:r>
            <a:endParaRPr lang="en-GB" sz="2000" dirty="0">
              <a:latin typeface="SassoonCRInfant" panose="02010503020300020003"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60848"/>
            <a:ext cx="3518185" cy="410445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075268"/>
            <a:ext cx="3114346" cy="4152461"/>
          </a:xfrm>
          <a:prstGeom prst="rect">
            <a:avLst/>
          </a:prstGeom>
        </p:spPr>
      </p:pic>
    </p:spTree>
    <p:extLst>
      <p:ext uri="{BB962C8B-B14F-4D97-AF65-F5344CB8AC3E}">
        <p14:creationId xmlns:p14="http://schemas.microsoft.com/office/powerpoint/2010/main" val="148054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SassoonCRInfant" panose="02010503020300020003" pitchFamily="2" charset="0"/>
              </a:rPr>
              <a:t>Well done to this A1 pupil who has learned to sew using a sewing machine to make bags for the NHS as well as helping out round the house by cleaning the windows!  These are super skills for life and work... well </a:t>
            </a:r>
            <a:r>
              <a:rPr lang="en-US" sz="2000" dirty="0" smtClean="0">
                <a:latin typeface="SassoonCRInfant" panose="02010503020300020003" pitchFamily="2" charset="0"/>
              </a:rPr>
              <a:t>done!</a:t>
            </a:r>
            <a:endParaRPr lang="en-GB" sz="3600" dirty="0">
              <a:latin typeface="SassoonCRInfant" panose="02010503020300020003"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64904"/>
            <a:ext cx="3611893" cy="270892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132856"/>
            <a:ext cx="2685345" cy="3573016"/>
          </a:xfrm>
          <a:prstGeom prst="rect">
            <a:avLst/>
          </a:prstGeom>
        </p:spPr>
      </p:pic>
    </p:spTree>
    <p:extLst>
      <p:ext uri="{BB962C8B-B14F-4D97-AF65-F5344CB8AC3E}">
        <p14:creationId xmlns:p14="http://schemas.microsoft.com/office/powerpoint/2010/main" val="3852534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29600" cy="1143000"/>
          </a:xfrm>
        </p:spPr>
        <p:txBody>
          <a:bodyPr>
            <a:normAutofit/>
          </a:bodyPr>
          <a:lstStyle/>
          <a:p>
            <a:r>
              <a:rPr lang="en-US" sz="2000" dirty="0">
                <a:latin typeface="SassoonCRInfant" panose="02010503020300020003" pitchFamily="2" charset="0"/>
              </a:rPr>
              <a:t>Well done to Alana in A2 for working hard on her PM Writing Tasks.  Super Work</a:t>
            </a:r>
            <a:endParaRPr lang="en-GB" sz="2000" dirty="0">
              <a:latin typeface="SassoonCRInfant" panose="02010503020300020003" pitchFamily="2"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61838" y="2338562"/>
            <a:ext cx="4525963" cy="3394472"/>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95970" y="2350341"/>
            <a:ext cx="4512501" cy="3384376"/>
          </a:xfrm>
          <a:prstGeom prst="rect">
            <a:avLst/>
          </a:prstGeom>
        </p:spPr>
      </p:pic>
    </p:spTree>
    <p:extLst>
      <p:ext uri="{BB962C8B-B14F-4D97-AF65-F5344CB8AC3E}">
        <p14:creationId xmlns:p14="http://schemas.microsoft.com/office/powerpoint/2010/main" val="18424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373616" cy="4958011"/>
          </a:xfrm>
        </p:spPr>
        <p:txBody>
          <a:bodyPr>
            <a:normAutofit/>
          </a:bodyPr>
          <a:lstStyle/>
          <a:p>
            <a:pPr marL="0" indent="0" algn="ctr" fontAlgn="base">
              <a:buNone/>
            </a:pPr>
            <a:r>
              <a:rPr lang="en-US" dirty="0" smtClean="0">
                <a:latin typeface="SassoonCRInfant" panose="02010503020300020003" pitchFamily="2" charset="0"/>
              </a:rPr>
              <a:t>Well done to Grace for her brownie </a:t>
            </a:r>
            <a:r>
              <a:rPr lang="en-US" dirty="0" err="1" smtClean="0">
                <a:latin typeface="SassoonCRInfant" panose="02010503020300020003" pitchFamily="2" charset="0"/>
              </a:rPr>
              <a:t>powerpoint</a:t>
            </a:r>
            <a:r>
              <a:rPr lang="en-US" dirty="0" smtClean="0">
                <a:latin typeface="SassoonCRInfant" panose="02010503020300020003" pitchFamily="2" charset="0"/>
              </a:rPr>
              <a:t>!</a:t>
            </a:r>
            <a:r>
              <a:rPr lang="en-US" dirty="0">
                <a:latin typeface="SassoonCRInfant" panose="02010503020300020003" pitchFamily="2" charset="0"/>
              </a:rPr>
              <a:t/>
            </a:r>
            <a:br>
              <a:rPr lang="en-US" dirty="0">
                <a:latin typeface="SassoonCRInfant" panose="02010503020300020003" pitchFamily="2" charset="0"/>
              </a:rPr>
            </a:br>
            <a:endParaRPr lang="en-US" dirty="0">
              <a:latin typeface="SassoonCRInfant" panose="02010503020300020003" pitchFamily="2" charset="0"/>
            </a:endParaRPr>
          </a:p>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89573"/>
            <a:ext cx="5764255" cy="5764255"/>
          </a:xfrm>
          <a:prstGeom prst="rect">
            <a:avLst/>
          </a:prstGeom>
        </p:spPr>
      </p:pic>
    </p:spTree>
    <p:extLst>
      <p:ext uri="{BB962C8B-B14F-4D97-AF65-F5344CB8AC3E}">
        <p14:creationId xmlns:p14="http://schemas.microsoft.com/office/powerpoint/2010/main" val="732404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SassoonCRInfant" panose="02010503020300020003" pitchFamily="2" charset="0"/>
              </a:rPr>
              <a:t>Well done to Leland for his survey and graph!</a:t>
            </a:r>
            <a:endParaRPr lang="en-GB" sz="3200" dirty="0">
              <a:latin typeface="SassoonCRInfant" panose="02010503020300020003" pitchFamily="2"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640627" y="1039893"/>
            <a:ext cx="4397535" cy="5863381"/>
          </a:xfrm>
        </p:spPr>
      </p:pic>
    </p:spTree>
    <p:extLst>
      <p:ext uri="{BB962C8B-B14F-4D97-AF65-F5344CB8AC3E}">
        <p14:creationId xmlns:p14="http://schemas.microsoft.com/office/powerpoint/2010/main" val="1722058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10046</TotalTime>
  <Words>519</Words>
  <Application>Microsoft Office PowerPoint</Application>
  <PresentationFormat>On-screen Show (4:3)</PresentationFormat>
  <Paragraphs>61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Blackburn Primary School </vt:lpstr>
      <vt:lpstr>Shout outs from staff………..</vt:lpstr>
      <vt:lpstr>Shouts Out for pupils </vt:lpstr>
      <vt:lpstr>Well done to Raiyaan who has been learning the ‘i’ sound and working on pattern at home this week!</vt:lpstr>
      <vt:lpstr> Well done to Shaun in A1 for consistently working hard at home to complete all of his literacy and numeracy tasks both online and from within his school closure pack!</vt:lpstr>
      <vt:lpstr>Well done to this A1 pupil who has learned to sew using a sewing machine to make bags for the NHS as well as helping out round the house by cleaning the windows!  These are super skills for life and work... well done!</vt:lpstr>
      <vt:lpstr>Well done to Alana in A2 for working hard on her PM Writing Tasks.  Super Work</vt:lpstr>
      <vt:lpstr>PowerPoint Presentation</vt:lpstr>
      <vt:lpstr>Well done to Leland for his survey and graph!</vt:lpstr>
      <vt:lpstr>Well done to this A2 pupil who is constantly working hard! This week he used the puppet he made previously to write a description! He was also discovering new things about Wildfires and was helping his granny to clean the windows! Great work!</vt:lpstr>
      <vt:lpstr>Scavenger Hunt Fun!</vt:lpstr>
      <vt:lpstr>New Scavenger Hunts!</vt:lpstr>
      <vt:lpstr>Morgan’s Garden Design </vt:lpstr>
      <vt:lpstr>INspire Challenges!</vt:lpstr>
      <vt:lpstr>PowerPoint Presentation</vt:lpstr>
      <vt:lpstr>Take care and stay safe </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Clarkson</dc:creator>
  <cp:lastModifiedBy>Katy Anderson</cp:lastModifiedBy>
  <cp:revision>85</cp:revision>
  <dcterms:created xsi:type="dcterms:W3CDTF">2020-04-02T20:07:50Z</dcterms:created>
  <dcterms:modified xsi:type="dcterms:W3CDTF">2020-05-29T09:55:30Z</dcterms:modified>
</cp:coreProperties>
</file>