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8" r:id="rId5"/>
    <p:sldId id="289" r:id="rId6"/>
    <p:sldId id="258" r:id="rId7"/>
    <p:sldId id="287" r:id="rId8"/>
    <p:sldId id="295" r:id="rId9"/>
    <p:sldId id="290" r:id="rId10"/>
    <p:sldId id="291" r:id="rId11"/>
    <p:sldId id="292" r:id="rId12"/>
    <p:sldId id="296" r:id="rId13"/>
    <p:sldId id="268" r:id="rId14"/>
    <p:sldId id="297" r:id="rId15"/>
    <p:sldId id="298" r:id="rId16"/>
    <p:sldId id="299" r:id="rId17"/>
    <p:sldId id="300" r:id="rId18"/>
    <p:sldId id="301"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p:scale>
          <a:sx n="66" d="100"/>
          <a:sy n="66" d="100"/>
        </p:scale>
        <p:origin x="-62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09156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5650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02398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7947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A70D0-FC20-4BCE-BF0B-6704DA6089D8}"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85445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0A70D0-FC20-4BCE-BF0B-6704DA6089D8}"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98996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0A70D0-FC20-4BCE-BF0B-6704DA6089D8}"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16673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0A70D0-FC20-4BCE-BF0B-6704DA6089D8}"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28351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A70D0-FC20-4BCE-BF0B-6704DA6089D8}"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4037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9386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75727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A70D0-FC20-4BCE-BF0B-6704DA6089D8}" type="datetimeFigureOut">
              <a:rPr lang="en-GB" smtClean="0"/>
              <a:t>15/05/2020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5BA1C-B87F-407B-BED1-7FE3CD629FC3}" type="slidenum">
              <a:rPr lang="en-GB" smtClean="0"/>
              <a:t>‹#›</a:t>
            </a:fld>
            <a:endParaRPr lang="en-GB"/>
          </a:p>
        </p:txBody>
      </p:sp>
    </p:spTree>
    <p:extLst>
      <p:ext uri="{BB962C8B-B14F-4D97-AF65-F5344CB8AC3E}">
        <p14:creationId xmlns:p14="http://schemas.microsoft.com/office/powerpoint/2010/main" val="44160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SassoonCRInfant" panose="02010503020300020003" pitchFamily="2" charset="0"/>
              </a:rPr>
              <a:t>Blackburn Primary School </a:t>
            </a:r>
            <a:endParaRPr lang="en-GB" dirty="0">
              <a:latin typeface="SassoonCRInfant" panose="02010503020300020003" pitchFamily="2" charset="0"/>
            </a:endParaRPr>
          </a:p>
        </p:txBody>
      </p:sp>
      <p:sp>
        <p:nvSpPr>
          <p:cNvPr id="3" name="Subtitle 2"/>
          <p:cNvSpPr>
            <a:spLocks noGrp="1"/>
          </p:cNvSpPr>
          <p:nvPr>
            <p:ph type="subTitle" idx="1"/>
          </p:nvPr>
        </p:nvSpPr>
        <p:spPr/>
        <p:txBody>
          <a:bodyPr>
            <a:normAutofit fontScale="92500" lnSpcReduction="20000"/>
          </a:bodyPr>
          <a:lstStyle/>
          <a:p>
            <a:r>
              <a:rPr lang="en-GB" dirty="0" smtClean="0">
                <a:latin typeface="SassoonCRInfant" panose="02010503020300020003" pitchFamily="2" charset="0"/>
              </a:rPr>
              <a:t>Celebration Assembly </a:t>
            </a:r>
          </a:p>
          <a:p>
            <a:r>
              <a:rPr lang="en-GB" dirty="0" smtClean="0">
                <a:latin typeface="SassoonCRInfant" panose="02010503020300020003" pitchFamily="2" charset="0"/>
              </a:rPr>
              <a:t>Friday the 15</a:t>
            </a:r>
            <a:r>
              <a:rPr lang="en-GB" baseline="30000" dirty="0" smtClean="0">
                <a:latin typeface="SassoonCRInfant" panose="02010503020300020003" pitchFamily="2" charset="0"/>
              </a:rPr>
              <a:t>th</a:t>
            </a:r>
            <a:r>
              <a:rPr lang="en-GB" dirty="0" smtClean="0">
                <a:latin typeface="SassoonCRInfant" panose="02010503020300020003" pitchFamily="2" charset="0"/>
              </a:rPr>
              <a:t> of May 2020</a:t>
            </a:r>
          </a:p>
          <a:p>
            <a:r>
              <a:rPr lang="en-GB" dirty="0" smtClean="0">
                <a:latin typeface="SassoonCRInfant" panose="02010503020300020003" pitchFamily="2" charset="0"/>
              </a:rPr>
              <a:t>Blackburn Primary, a school family, growing, learning and succeeding. </a:t>
            </a: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60648"/>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en-GB" sz="3200" dirty="0" smtClean="0">
                <a:latin typeface="SassoonCRInfant" panose="02010503020300020003" pitchFamily="2" charset="0"/>
              </a:rPr>
              <a:t>Well done to Grace for taking on extra revision in numeracy</a:t>
            </a:r>
            <a:endParaRPr lang="en-GB" sz="3200" dirty="0">
              <a:latin typeface="SassoonCRInfant" panose="02010503020300020003"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022548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assoonCRInfant" panose="02010503020300020003" pitchFamily="2" charset="0"/>
              </a:rPr>
              <a:t>Well done to two our A2 boys for the beautiful puppets they made this week</a:t>
            </a:r>
            <a:endParaRPr lang="en-GB" sz="3200" dirty="0">
              <a:latin typeface="SassoonCRInfant" panose="02010503020300020003" pitchFamily="2"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9830" y="2338562"/>
            <a:ext cx="4525963" cy="339447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564904"/>
            <a:ext cx="4464496" cy="3348372"/>
          </a:xfrm>
          <a:prstGeom prst="rect">
            <a:avLst/>
          </a:prstGeom>
        </p:spPr>
      </p:pic>
    </p:spTree>
    <p:extLst>
      <p:ext uri="{BB962C8B-B14F-4D97-AF65-F5344CB8AC3E}">
        <p14:creationId xmlns:p14="http://schemas.microsoft.com/office/powerpoint/2010/main" val="67202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latin typeface="SassoonCRInfant" panose="02010503020300020003" pitchFamily="2" charset="0"/>
              </a:rPr>
              <a:t>Well done to Alana for completing the work on Education City set up by Mrs Bryce and for working hard on her pencil control and money worksheet</a:t>
            </a:r>
            <a:endParaRPr lang="en-GB" sz="3200" dirty="0">
              <a:latin typeface="SassoonCRInfant" panose="02010503020300020003"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8094" y="2750849"/>
            <a:ext cx="3215754" cy="24118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64123" y="2721149"/>
            <a:ext cx="3215753" cy="24118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4457" y="2564904"/>
            <a:ext cx="3169543" cy="2377157"/>
          </a:xfrm>
          <a:prstGeom prst="rect">
            <a:avLst/>
          </a:prstGeom>
        </p:spPr>
      </p:pic>
    </p:spTree>
    <p:extLst>
      <p:ext uri="{BB962C8B-B14F-4D97-AF65-F5344CB8AC3E}">
        <p14:creationId xmlns:p14="http://schemas.microsoft.com/office/powerpoint/2010/main" val="98247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373616" cy="4958011"/>
          </a:xfrm>
        </p:spPr>
        <p:txBody>
          <a:bodyPr>
            <a:normAutofit/>
          </a:bodyPr>
          <a:lstStyle/>
          <a:p>
            <a:pPr fontAlgn="base"/>
            <a:r>
              <a:rPr lang="en-US" dirty="0" smtClean="0">
                <a:latin typeface="SassoonCRInfant" panose="02010503020300020003" pitchFamily="2" charset="0"/>
              </a:rPr>
              <a:t>Well done to Morgan who has been doing some excellent work with Scotland Reads with Miss Butler this week!</a:t>
            </a:r>
          </a:p>
          <a:p>
            <a:pPr fontAlgn="base"/>
            <a:r>
              <a:rPr lang="en-US" dirty="0" smtClean="0">
                <a:latin typeface="SassoonCRInfant" panose="02010503020300020003" pitchFamily="2" charset="0"/>
              </a:rPr>
              <a:t>Well done to Charlie who has been working really hard on his Scotland Reads with </a:t>
            </a:r>
            <a:r>
              <a:rPr lang="en-US" dirty="0" err="1" smtClean="0">
                <a:latin typeface="SassoonCRInfant" panose="02010503020300020003" pitchFamily="2" charset="0"/>
              </a:rPr>
              <a:t>Mrs</a:t>
            </a:r>
            <a:r>
              <a:rPr lang="en-US" dirty="0" smtClean="0">
                <a:latin typeface="SassoonCRInfant" panose="02010503020300020003" pitchFamily="2" charset="0"/>
              </a:rPr>
              <a:t> Hamilton this week!</a:t>
            </a:r>
            <a:r>
              <a:rPr lang="en-US" dirty="0">
                <a:latin typeface="SassoonCRInfant" panose="02010503020300020003" pitchFamily="2" charset="0"/>
              </a:rPr>
              <a:t/>
            </a:r>
            <a:br>
              <a:rPr lang="en-US" dirty="0">
                <a:latin typeface="SassoonCRInfant" panose="02010503020300020003" pitchFamily="2" charset="0"/>
              </a:rPr>
            </a:br>
            <a:endParaRPr lang="en-US" dirty="0">
              <a:latin typeface="SassoonCRInfant" panose="02010503020300020003" pitchFamily="2" charset="0"/>
            </a:endParaRPr>
          </a:p>
          <a:p>
            <a:endParaRPr lang="en-GB" dirty="0"/>
          </a:p>
        </p:txBody>
      </p:sp>
    </p:spTree>
    <p:extLst>
      <p:ext uri="{BB962C8B-B14F-4D97-AF65-F5344CB8AC3E}">
        <p14:creationId xmlns:p14="http://schemas.microsoft.com/office/powerpoint/2010/main" val="732404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latin typeface="SassoonCRInfant" panose="02010503020300020003" pitchFamily="2" charset="0"/>
              </a:rPr>
              <a:t>Well done to </a:t>
            </a:r>
            <a:r>
              <a:rPr lang="en-GB" sz="3200" dirty="0" err="1" smtClean="0">
                <a:latin typeface="SassoonCRInfant" panose="02010503020300020003" pitchFamily="2" charset="0"/>
              </a:rPr>
              <a:t>Kanza</a:t>
            </a:r>
            <a:r>
              <a:rPr lang="en-GB" sz="3200" dirty="0" smtClean="0">
                <a:latin typeface="SassoonCRInfant" panose="02010503020300020003" pitchFamily="2" charset="0"/>
              </a:rPr>
              <a:t> for the drawing she completed for the ‘Combinations’ inspire challenge</a:t>
            </a:r>
            <a:endParaRPr lang="en-GB" sz="3200" dirty="0">
              <a:latin typeface="SassoonCRInfant" panose="02010503020300020003"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73616" y="2771349"/>
            <a:ext cx="4596770" cy="2455689"/>
          </a:xfrm>
          <a:prstGeom prst="rect">
            <a:avLst/>
          </a:prstGeom>
        </p:spPr>
      </p:pic>
    </p:spTree>
    <p:extLst>
      <p:ext uri="{BB962C8B-B14F-4D97-AF65-F5344CB8AC3E}">
        <p14:creationId xmlns:p14="http://schemas.microsoft.com/office/powerpoint/2010/main" val="51108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latin typeface="SassoonCRInfant" panose="02010503020300020003" pitchFamily="2" charset="0"/>
              </a:rPr>
              <a:t>Well done to Morgan who has been creating her own maths questions based on the ‘combinations’ challenge. This challenge was discussed by lots of people on twitter and really got everyone thinking! </a:t>
            </a:r>
            <a:endParaRPr lang="en-GB" sz="3200" dirty="0">
              <a:latin typeface="SassoonCRInfant" panose="02010503020300020003"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888" y="1916832"/>
            <a:ext cx="6588224" cy="4707464"/>
          </a:xfrm>
          <a:prstGeom prst="rect">
            <a:avLst/>
          </a:prstGeom>
        </p:spPr>
      </p:pic>
    </p:spTree>
    <p:extLst>
      <p:ext uri="{BB962C8B-B14F-4D97-AF65-F5344CB8AC3E}">
        <p14:creationId xmlns:p14="http://schemas.microsoft.com/office/powerpoint/2010/main" val="3303561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latin typeface="SassoonCRInfant" panose="02010503020300020003" pitchFamily="2" charset="0"/>
              </a:rPr>
              <a:t>Well done to Julia </a:t>
            </a:r>
            <a:r>
              <a:rPr lang="en-US" sz="2000" dirty="0">
                <a:latin typeface="SassoonCRInfant" panose="02010503020300020003" pitchFamily="2" charset="0"/>
              </a:rPr>
              <a:t>and Ellie R for also joining the </a:t>
            </a:r>
            <a:r>
              <a:rPr lang="en-US" sz="2000" dirty="0" err="1">
                <a:latin typeface="SassoonCRInfant" panose="02010503020300020003" pitchFamily="2" charset="0"/>
              </a:rPr>
              <a:t>INspired</a:t>
            </a:r>
            <a:r>
              <a:rPr lang="en-US" sz="2000" dirty="0">
                <a:latin typeface="SassoonCRInfant" panose="02010503020300020003" pitchFamily="2" charset="0"/>
              </a:rPr>
              <a:t> community team.  Ellie has had the confidence to share her second fitness video and inspire others!  Julia challenged the boundaries of one of the 'Combinations' challenges and decided it might be better if pupils could create their own grid!</a:t>
            </a:r>
            <a:endParaRPr lang="en-GB" sz="2000" dirty="0">
              <a:latin typeface="SassoonCRInfant" panose="02010503020300020003"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95" y="2852936"/>
            <a:ext cx="8183684" cy="1908795"/>
          </a:xfrm>
          <a:prstGeom prst="rect">
            <a:avLst/>
          </a:prstGeom>
        </p:spPr>
      </p:pic>
    </p:spTree>
    <p:extLst>
      <p:ext uri="{BB962C8B-B14F-4D97-AF65-F5344CB8AC3E}">
        <p14:creationId xmlns:p14="http://schemas.microsoft.com/office/powerpoint/2010/main" val="1672833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SassoonCRInfant" panose="02010503020300020003" pitchFamily="2" charset="0"/>
              </a:rPr>
              <a:t>Well done to Scott who took control of his own learning and decided to look for ways to </a:t>
            </a:r>
            <a:r>
              <a:rPr lang="en-US" sz="2400" dirty="0" err="1" smtClean="0">
                <a:latin typeface="SassoonCRInfant" panose="02010503020300020003" pitchFamily="2" charset="0"/>
              </a:rPr>
              <a:t>practise</a:t>
            </a:r>
            <a:r>
              <a:rPr lang="en-US" sz="2400" dirty="0" smtClean="0">
                <a:latin typeface="SassoonCRInfant" panose="02010503020300020003" pitchFamily="2" charset="0"/>
              </a:rPr>
              <a:t> </a:t>
            </a:r>
            <a:r>
              <a:rPr lang="en-US" sz="2400" dirty="0" smtClean="0">
                <a:latin typeface="SassoonCRInfant" panose="02010503020300020003" pitchFamily="2" charset="0"/>
              </a:rPr>
              <a:t>division!</a:t>
            </a:r>
            <a:endParaRPr lang="en-GB" sz="2400" dirty="0">
              <a:latin typeface="SassoonCRInfant" panose="02010503020300020003"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264025"/>
            <a:ext cx="4032448" cy="5580508"/>
          </a:xfrm>
          <a:prstGeom prst="rect">
            <a:avLst/>
          </a:prstGeom>
        </p:spPr>
      </p:pic>
    </p:spTree>
    <p:extLst>
      <p:ext uri="{BB962C8B-B14F-4D97-AF65-F5344CB8AC3E}">
        <p14:creationId xmlns:p14="http://schemas.microsoft.com/office/powerpoint/2010/main" val="2267835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Shout outs from Miss Anderson</a:t>
            </a:r>
            <a:endParaRPr lang="en-GB" dirty="0"/>
          </a:p>
        </p:txBody>
      </p:sp>
      <p:sp>
        <p:nvSpPr>
          <p:cNvPr id="5" name="Content Placeholder 4"/>
          <p:cNvSpPr>
            <a:spLocks noGrp="1"/>
          </p:cNvSpPr>
          <p:nvPr>
            <p:ph idx="1"/>
          </p:nvPr>
        </p:nvSpPr>
        <p:spPr/>
        <p:txBody>
          <a:bodyPr>
            <a:normAutofit/>
          </a:bodyPr>
          <a:lstStyle/>
          <a:p>
            <a:r>
              <a:rPr lang="en-US" sz="2000" dirty="0" smtClean="0">
                <a:latin typeface="SassoonCRInfant" panose="02010503020300020003" pitchFamily="2" charset="0"/>
              </a:rPr>
              <a:t>I want to say well done to </a:t>
            </a:r>
            <a:r>
              <a:rPr lang="en-US" sz="2000" dirty="0">
                <a:latin typeface="SassoonCRInfant" panose="02010503020300020003" pitchFamily="2" charset="0"/>
              </a:rPr>
              <a:t>Austin for sharing his animations and helping pupils from other primary schools by giving great advice on how to make their own!! I</a:t>
            </a:r>
            <a:r>
              <a:rPr lang="en-US" sz="2000" dirty="0" smtClean="0">
                <a:latin typeface="SassoonCRInfant" panose="02010503020300020003" pitchFamily="2" charset="0"/>
              </a:rPr>
              <a:t> </a:t>
            </a:r>
            <a:r>
              <a:rPr lang="en-US" sz="2000" dirty="0">
                <a:latin typeface="SassoonCRInfant" panose="02010503020300020003" pitchFamily="2" charset="0"/>
              </a:rPr>
              <a:t>can post Austin's original animation and his remastered version on Twitter </a:t>
            </a:r>
            <a:r>
              <a:rPr lang="en-US" sz="2000" dirty="0" smtClean="0">
                <a:latin typeface="SassoonCRInfant" panose="02010503020300020003" pitchFamily="2" charset="0"/>
              </a:rPr>
              <a:t>– I am very </a:t>
            </a:r>
            <a:r>
              <a:rPr lang="en-US" sz="2000" dirty="0">
                <a:latin typeface="SassoonCRInfant" panose="02010503020300020003" pitchFamily="2" charset="0"/>
              </a:rPr>
              <a:t>proud</a:t>
            </a:r>
            <a:r>
              <a:rPr lang="en-US" sz="2000" dirty="0" smtClean="0">
                <a:latin typeface="SassoonCRInfant" panose="02010503020300020003" pitchFamily="2" charset="0"/>
              </a:rPr>
              <a:t>!!</a:t>
            </a:r>
          </a:p>
          <a:p>
            <a:r>
              <a:rPr lang="en-US" sz="2000" dirty="0">
                <a:latin typeface="SassoonCRInfant" panose="02010503020300020003" pitchFamily="2" charset="0"/>
              </a:rPr>
              <a:t>A wee shout out to our P7s that received their transition packs from the high school and have been attending the secondary transition Teams this week.  Just don't forget about your P5/6/7 team - it's not time to leave yet!  I've missed you all this week</a:t>
            </a:r>
            <a:endParaRPr lang="en-GB" sz="1400" dirty="0">
              <a:latin typeface="SassoonCRInfant" panose="02010503020300020003" pitchFamily="2" charset="0"/>
            </a:endParaRPr>
          </a:p>
        </p:txBody>
      </p:sp>
    </p:spTree>
    <p:extLst>
      <p:ext uri="{BB962C8B-B14F-4D97-AF65-F5344CB8AC3E}">
        <p14:creationId xmlns:p14="http://schemas.microsoft.com/office/powerpoint/2010/main" val="917975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Take care and stay safe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just">
              <a:buNone/>
            </a:pPr>
            <a:r>
              <a:rPr lang="en-GB" dirty="0" smtClean="0">
                <a:latin typeface="SassoonCRInfant" panose="02010503020300020003" pitchFamily="2" charset="0"/>
              </a:rPr>
              <a:t>We all miss you and look forward to when we will see you all again</a:t>
            </a:r>
            <a:r>
              <a:rPr lang="en-GB" dirty="0">
                <a:latin typeface="SassoonCRInfant" panose="02010503020300020003" pitchFamily="2" charset="0"/>
              </a:rPr>
              <a:t> </a:t>
            </a:r>
            <a:r>
              <a:rPr lang="en-GB" dirty="0" smtClean="0">
                <a:latin typeface="SassoonCRInfant" panose="02010503020300020003" pitchFamily="2" charset="0"/>
              </a:rPr>
              <a:t>from all the staff at Blackburn Primary School </a:t>
            </a:r>
          </a:p>
          <a:p>
            <a:pPr marL="0" indent="0" algn="just">
              <a:buNone/>
            </a:pPr>
            <a:endParaRPr lang="en-GB" dirty="0">
              <a:latin typeface="SassoonCRInfant" panose="02010503020300020003" pitchFamily="2" charset="0"/>
            </a:endParaRPr>
          </a:p>
          <a:p>
            <a:pPr marL="0" indent="0" algn="just">
              <a:buNone/>
            </a:pPr>
            <a:r>
              <a:rPr lang="en-GB" dirty="0" smtClean="0">
                <a:latin typeface="SassoonCRInfant" panose="02010503020300020003" pitchFamily="2" charset="0"/>
              </a:rPr>
              <a:t>Have a lovely weekend and we will be back in touch on Tuesday</a:t>
            </a:r>
          </a:p>
          <a:p>
            <a:pPr marL="0" indent="0" algn="just">
              <a:buNone/>
            </a:pPr>
            <a:endParaRPr lang="en-GB" dirty="0">
              <a:latin typeface="SassoonCRInfant" panose="02010503020300020003" pitchFamily="2" charset="0"/>
            </a:endParaRPr>
          </a:p>
          <a:p>
            <a:pPr marL="0" indent="0" algn="just">
              <a:buNone/>
            </a:pPr>
            <a:endParaRPr lang="en-GB" dirty="0">
              <a:latin typeface="SassoonCRInfant" panose="02010503020300020003" pitchFamily="2"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654" y="4380859"/>
            <a:ext cx="3800125"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 outs from staff………..</a:t>
            </a:r>
            <a:endParaRPr lang="en-GB" dirty="0">
              <a:latin typeface="SassoonCRInfant" panose="02010503020300020003" pitchFamily="2" charset="0"/>
            </a:endParaRPr>
          </a:p>
        </p:txBody>
      </p:sp>
      <p:sp>
        <p:nvSpPr>
          <p:cNvPr id="3" name="Content Placeholder 2"/>
          <p:cNvSpPr>
            <a:spLocks noGrp="1"/>
          </p:cNvSpPr>
          <p:nvPr>
            <p:ph idx="1"/>
          </p:nvPr>
        </p:nvSpPr>
        <p:spPr/>
        <p:txBody>
          <a:bodyPr numCol="2">
            <a:normAutofit fontScale="92500" lnSpcReduction="20000"/>
          </a:bodyPr>
          <a:lstStyle/>
          <a:p>
            <a:pPr marL="0" indent="0">
              <a:buNone/>
            </a:pPr>
            <a:r>
              <a:rPr lang="en-GB" dirty="0" smtClean="0">
                <a:latin typeface="SassoonCRInfant" panose="02010503020300020003" pitchFamily="2" charset="0"/>
              </a:rPr>
              <a:t>We all miss you</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Teaching staf</a:t>
            </a:r>
            <a:r>
              <a:rPr lang="en-GB" sz="2000" dirty="0">
                <a:latin typeface="SassoonCRInfant" panose="02010503020300020003" pitchFamily="2" charset="0"/>
              </a:rPr>
              <a:t>f</a:t>
            </a:r>
            <a:endParaRPr lang="en-GB" sz="2000" dirty="0" smtClean="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Clarkson </a:t>
            </a:r>
          </a:p>
          <a:p>
            <a:pPr marL="0" indent="0">
              <a:buNone/>
            </a:pPr>
            <a:r>
              <a:rPr lang="en-GB" sz="2000" dirty="0" smtClean="0">
                <a:latin typeface="SassoonCRInfant" panose="02010503020300020003" pitchFamily="2" charset="0"/>
              </a:rPr>
              <a:t>Mrs McCarney </a:t>
            </a:r>
          </a:p>
          <a:p>
            <a:pPr marL="0" indent="0">
              <a:buNone/>
            </a:pPr>
            <a:r>
              <a:rPr lang="en-GB" sz="2000" dirty="0" smtClean="0">
                <a:latin typeface="SassoonCRInfant" panose="02010503020300020003" pitchFamily="2" charset="0"/>
              </a:rPr>
              <a:t>Mrs Topping </a:t>
            </a:r>
          </a:p>
          <a:p>
            <a:pPr marL="0" indent="0">
              <a:buNone/>
            </a:pPr>
            <a:r>
              <a:rPr lang="en-GB" sz="2000" dirty="0" smtClean="0">
                <a:latin typeface="SassoonCRInfant" panose="02010503020300020003" pitchFamily="2" charset="0"/>
              </a:rPr>
              <a:t>Mrs Bryce </a:t>
            </a:r>
          </a:p>
          <a:p>
            <a:pPr marL="0" indent="0">
              <a:buNone/>
            </a:pPr>
            <a:r>
              <a:rPr lang="en-GB" sz="2000" dirty="0" smtClean="0">
                <a:latin typeface="SassoonCRInfant" panose="02010503020300020003" pitchFamily="2" charset="0"/>
              </a:rPr>
              <a:t>Miss Hamill</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McLuckie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Miller </a:t>
            </a:r>
          </a:p>
          <a:p>
            <a:pPr marL="0" indent="0">
              <a:buNone/>
            </a:pPr>
            <a:r>
              <a:rPr lang="en-GB" sz="2000" dirty="0" smtClean="0">
                <a:latin typeface="SassoonCRInfant" panose="02010503020300020003" pitchFamily="2" charset="0"/>
              </a:rPr>
              <a:t>Mr Riding </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Brodzka</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Anderson </a:t>
            </a:r>
          </a:p>
          <a:p>
            <a:pPr marL="0" indent="0">
              <a:buNone/>
            </a:pPr>
            <a:endParaRPr lang="en-GB" sz="2000" dirty="0" smtClean="0">
              <a:latin typeface="SassoonCRInfant" panose="02010503020300020003" pitchFamily="2" charset="0"/>
            </a:endParaRPr>
          </a:p>
          <a:p>
            <a:pPr marL="0" indent="0">
              <a:buNone/>
            </a:pPr>
            <a:endParaRPr lang="en-GB" sz="2000" dirty="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Support staff </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Robertson </a:t>
            </a:r>
          </a:p>
          <a:p>
            <a:pPr marL="0" indent="0">
              <a:buNone/>
            </a:pPr>
            <a:r>
              <a:rPr lang="en-GB" sz="2000" dirty="0" smtClean="0">
                <a:latin typeface="SassoonCRInfant" panose="02010503020300020003" pitchFamily="2" charset="0"/>
              </a:rPr>
              <a:t>Mrs Wilmott</a:t>
            </a:r>
          </a:p>
          <a:p>
            <a:pPr marL="0" indent="0">
              <a:buNone/>
            </a:pPr>
            <a:r>
              <a:rPr lang="en-GB" sz="2000" dirty="0" smtClean="0">
                <a:latin typeface="SassoonCRInfant" panose="02010503020300020003" pitchFamily="2" charset="0"/>
              </a:rPr>
              <a:t>Mrs Smith </a:t>
            </a:r>
          </a:p>
          <a:p>
            <a:pPr marL="0" indent="0">
              <a:buNone/>
            </a:pPr>
            <a:r>
              <a:rPr lang="en-GB" sz="2000" dirty="0" smtClean="0">
                <a:latin typeface="SassoonCRInfant" panose="02010503020300020003" pitchFamily="2" charset="0"/>
              </a:rPr>
              <a:t>Miss </a:t>
            </a:r>
            <a:r>
              <a:rPr lang="en-GB" sz="2000" dirty="0" err="1" smtClean="0">
                <a:latin typeface="SassoonCRInfant" panose="02010503020300020003" pitchFamily="2" charset="0"/>
              </a:rPr>
              <a:t>Meikle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Mrs Anderson</a:t>
            </a:r>
          </a:p>
          <a:p>
            <a:pPr marL="0" indent="0">
              <a:buNone/>
            </a:pPr>
            <a:r>
              <a:rPr lang="en-GB" sz="2000" dirty="0" smtClean="0">
                <a:latin typeface="SassoonCRInfant" panose="02010503020300020003" pitchFamily="2" charset="0"/>
              </a:rPr>
              <a:t>Mrs Gilbert </a:t>
            </a:r>
          </a:p>
          <a:p>
            <a:pPr marL="0" indent="0">
              <a:buNone/>
            </a:pPr>
            <a:r>
              <a:rPr lang="en-GB" sz="2000" dirty="0" smtClean="0">
                <a:latin typeface="SassoonCRInfant" panose="02010503020300020003" pitchFamily="2" charset="0"/>
              </a:rPr>
              <a:t>Mrs Butler </a:t>
            </a:r>
          </a:p>
          <a:p>
            <a:pPr marL="0" indent="0">
              <a:buNone/>
            </a:pPr>
            <a:r>
              <a:rPr lang="en-GB" sz="2000" dirty="0" smtClean="0">
                <a:latin typeface="SassoonCRInfant" panose="02010503020300020003" pitchFamily="2" charset="0"/>
              </a:rPr>
              <a:t>Mrs Hamilton</a:t>
            </a:r>
          </a:p>
          <a:p>
            <a:pPr marL="0" indent="0">
              <a:buNone/>
            </a:pPr>
            <a:r>
              <a:rPr lang="en-GB" sz="2000" dirty="0" smtClean="0">
                <a:latin typeface="SassoonCRInfant" panose="02010503020300020003" pitchFamily="2" charset="0"/>
              </a:rPr>
              <a:t>Mrs McMillan  </a:t>
            </a:r>
          </a:p>
          <a:p>
            <a:pPr marL="0" indent="0">
              <a:buNone/>
            </a:pP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05064"/>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532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Shouts Out for pupils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r>
              <a:rPr lang="en-GB" dirty="0" smtClean="0">
                <a:latin typeface="SassoonCRInfant" panose="02010503020300020003" pitchFamily="2" charset="0"/>
              </a:rPr>
              <a:t> </a:t>
            </a:r>
          </a:p>
        </p:txBody>
      </p:sp>
      <p:sp>
        <p:nvSpPr>
          <p:cNvPr id="5" name="TextBox 4"/>
          <p:cNvSpPr txBox="1"/>
          <p:nvPr/>
        </p:nvSpPr>
        <p:spPr>
          <a:xfrm>
            <a:off x="610524" y="1323413"/>
            <a:ext cx="7920880" cy="2246769"/>
          </a:xfrm>
          <a:prstGeom prst="rect">
            <a:avLst/>
          </a:prstGeom>
          <a:noFill/>
        </p:spPr>
        <p:txBody>
          <a:bodyPr wrap="square" rtlCol="0">
            <a:spAutoFit/>
          </a:bodyPr>
          <a:lstStyle/>
          <a:p>
            <a:pPr algn="ctr"/>
            <a:r>
              <a:rPr lang="en-GB" sz="2800" dirty="0" smtClean="0">
                <a:latin typeface="SassoonCRInfant" panose="02010503020300020003" pitchFamily="2" charset="0"/>
              </a:rPr>
              <a:t>Happy birthday Mack! Last year of your pre-teens! Have the best day celebrating lockdown style! Love from all the A1 and BPS staff</a:t>
            </a:r>
            <a:r>
              <a:rPr lang="en-GB" sz="2800" dirty="0" smtClean="0">
                <a:latin typeface="SassoonCRInfant" panose="02010503020300020003" pitchFamily="2" charset="0"/>
              </a:rPr>
              <a:t>! Happy birthday also to Marcel who is 6 today and Sophie who was 9 last week. </a:t>
            </a:r>
            <a:endParaRPr lang="en-GB" sz="2800" dirty="0">
              <a:latin typeface="SassoonCRInfant" panose="02010503020300020003" pitchFamily="2"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906" y="4493512"/>
            <a:ext cx="2913534" cy="194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28" y="3501008"/>
            <a:ext cx="3212976" cy="3212976"/>
          </a:xfrm>
          <a:prstGeom prst="rect">
            <a:avLst/>
          </a:prstGeom>
        </p:spPr>
      </p:pic>
    </p:spTree>
    <p:extLst>
      <p:ext uri="{BB962C8B-B14F-4D97-AF65-F5344CB8AC3E}">
        <p14:creationId xmlns:p14="http://schemas.microsoft.com/office/powerpoint/2010/main" val="161819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assoonCRInfant" panose="02010503020300020003" pitchFamily="2" charset="0"/>
              </a:rPr>
              <a:t>Well done to </a:t>
            </a:r>
            <a:r>
              <a:rPr lang="en-GB" sz="3200" dirty="0" err="1" smtClean="0">
                <a:latin typeface="SassoonCRInfant" panose="02010503020300020003" pitchFamily="2" charset="0"/>
              </a:rPr>
              <a:t>Melisah</a:t>
            </a:r>
            <a:r>
              <a:rPr lang="en-GB" sz="3200" dirty="0" smtClean="0">
                <a:latin typeface="SassoonCRInfant" panose="02010503020300020003" pitchFamily="2" charset="0"/>
              </a:rPr>
              <a:t> for creating this wonderful rabbit from things she found in her garden!</a:t>
            </a:r>
            <a:endParaRPr lang="en-GB" sz="3200" dirty="0">
              <a:latin typeface="SassoonCRInfant" panose="02010503020300020003"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936" y="1916832"/>
            <a:ext cx="5724128" cy="4293096"/>
          </a:xfrm>
          <a:prstGeom prst="rect">
            <a:avLst/>
          </a:prstGeom>
        </p:spPr>
      </p:pic>
    </p:spTree>
    <p:extLst>
      <p:ext uri="{BB962C8B-B14F-4D97-AF65-F5344CB8AC3E}">
        <p14:creationId xmlns:p14="http://schemas.microsoft.com/office/powerpoint/2010/main" val="261562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latin typeface="SassoonCRInfant" panose="02010503020300020003" pitchFamily="2" charset="0"/>
              </a:rPr>
              <a:t>Well done Shaun who made this amazing lava lamp with his Dad!</a:t>
            </a:r>
            <a:endParaRPr lang="en-GB" sz="2400" dirty="0">
              <a:latin typeface="SassoonCRInfant" panose="02010503020300020003"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960" y="1988840"/>
            <a:ext cx="5292080" cy="3969060"/>
          </a:xfrm>
          <a:prstGeom prst="rect">
            <a:avLst/>
          </a:prstGeom>
        </p:spPr>
      </p:pic>
    </p:spTree>
    <p:extLst>
      <p:ext uri="{BB962C8B-B14F-4D97-AF65-F5344CB8AC3E}">
        <p14:creationId xmlns:p14="http://schemas.microsoft.com/office/powerpoint/2010/main" val="1532759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latin typeface="SassoonCRInfant" panose="02010503020300020003" pitchFamily="2" charset="0"/>
              </a:rPr>
              <a:t>Excellent work from </a:t>
            </a:r>
            <a:r>
              <a:rPr lang="en-GB" sz="3200" dirty="0" err="1" smtClean="0">
                <a:latin typeface="SassoonCRInfant" panose="02010503020300020003" pitchFamily="2" charset="0"/>
              </a:rPr>
              <a:t>Raiyaan</a:t>
            </a:r>
            <a:r>
              <a:rPr lang="en-GB" sz="3200" dirty="0" smtClean="0">
                <a:latin typeface="SassoonCRInfant" panose="02010503020300020003" pitchFamily="2" charset="0"/>
              </a:rPr>
              <a:t> for learning all about ‘t’ through his phonics work and creating a countdown train for numbers from 20 to 0</a:t>
            </a:r>
            <a:endParaRPr lang="en-GB" sz="3200" dirty="0">
              <a:latin typeface="SassoonCRInfant" panose="02010503020300020003"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924944"/>
            <a:ext cx="2430270" cy="32403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39" y="2924944"/>
            <a:ext cx="2429177" cy="3238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379" y="2924943"/>
            <a:ext cx="2429177" cy="3238903"/>
          </a:xfrm>
          <a:prstGeom prst="rect">
            <a:avLst/>
          </a:prstGeom>
        </p:spPr>
      </p:pic>
    </p:spTree>
    <p:extLst>
      <p:ext uri="{BB962C8B-B14F-4D97-AF65-F5344CB8AC3E}">
        <p14:creationId xmlns:p14="http://schemas.microsoft.com/office/powerpoint/2010/main" val="148054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latin typeface="SassoonCRInfant" panose="02010503020300020003" pitchFamily="2" charset="0"/>
              </a:rPr>
              <a:t>A huge well done to this boy in A1 who tried out his brothers bike this week and was able to ride it like a pro from the very first go!</a:t>
            </a:r>
            <a:endParaRPr lang="en-GB" sz="3200" dirty="0">
              <a:latin typeface="SassoonCRInfant" panose="02010503020300020003"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988840"/>
            <a:ext cx="3394472" cy="4525963"/>
          </a:xfrm>
        </p:spPr>
      </p:pic>
    </p:spTree>
    <p:extLst>
      <p:ext uri="{BB962C8B-B14F-4D97-AF65-F5344CB8AC3E}">
        <p14:creationId xmlns:p14="http://schemas.microsoft.com/office/powerpoint/2010/main" val="385253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 panose="02010503020300020003" pitchFamily="2" charset="0"/>
              </a:rPr>
              <a:t>Well done to Leland and Nathan for consistently doing their work!</a:t>
            </a:r>
            <a:endParaRPr lang="en-GB" dirty="0">
              <a:latin typeface="SassoonCRInfant" panose="02010503020300020003"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080" y="980728"/>
            <a:ext cx="5105839" cy="5105839"/>
          </a:xfrm>
        </p:spPr>
      </p:pic>
    </p:spTree>
    <p:extLst>
      <p:ext uri="{BB962C8B-B14F-4D97-AF65-F5344CB8AC3E}">
        <p14:creationId xmlns:p14="http://schemas.microsoft.com/office/powerpoint/2010/main" val="18424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assoonCRInfant" panose="02010503020300020003" pitchFamily="2" charset="0"/>
              </a:rPr>
              <a:t>Well done to Jay L for his amazing recipe and baking.</a:t>
            </a:r>
            <a:endParaRPr lang="en-GB" sz="3200" dirty="0">
              <a:latin typeface="SassoonCRInfant" panose="02010503020300020003" pitchFamily="2" charset="0"/>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719" b="17106"/>
          <a:stretch/>
        </p:blipFill>
        <p:spPr>
          <a:xfrm>
            <a:off x="1871700" y="1628800"/>
            <a:ext cx="5400600" cy="4911509"/>
          </a:xfrm>
        </p:spPr>
      </p:pic>
    </p:spTree>
    <p:extLst>
      <p:ext uri="{BB962C8B-B14F-4D97-AF65-F5344CB8AC3E}">
        <p14:creationId xmlns:p14="http://schemas.microsoft.com/office/powerpoint/2010/main" val="172205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538</Words>
  <Application>Microsoft Office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Blackburn Primary School </vt:lpstr>
      <vt:lpstr>Shout outs from staff………..</vt:lpstr>
      <vt:lpstr>Shouts Out for pupils </vt:lpstr>
      <vt:lpstr>Well done to Melisah for creating this wonderful rabbit from things she found in her garden!</vt:lpstr>
      <vt:lpstr>Well done Shaun who made this amazing lava lamp with his Dad!</vt:lpstr>
      <vt:lpstr>Excellent work from Raiyaan for learning all about ‘t’ through his phonics work and creating a countdown train for numbers from 20 to 0</vt:lpstr>
      <vt:lpstr>A huge well done to this boy in A1 who tried out his brothers bike this week and was able to ride it like a pro from the very first go!</vt:lpstr>
      <vt:lpstr>Well done to Leland and Nathan for consistently doing their work!</vt:lpstr>
      <vt:lpstr>Well done to Jay L for his amazing recipe and baking.</vt:lpstr>
      <vt:lpstr>Well done to Grace for taking on extra revision in numeracy</vt:lpstr>
      <vt:lpstr>Well done to two our A2 boys for the beautiful puppets they made this week</vt:lpstr>
      <vt:lpstr>Well done to Alana for completing the work on Education City set up by Mrs Bryce and for working hard on her pencil control and money worksheet</vt:lpstr>
      <vt:lpstr>PowerPoint Presentation</vt:lpstr>
      <vt:lpstr>Well done to Kanza for the drawing she completed for the ‘Combinations’ inspire challenge</vt:lpstr>
      <vt:lpstr>Well done to Morgan who has been creating her own maths questions based on the ‘combinations’ challenge. This challenge was discussed by lots of people on twitter and really got everyone thinking! </vt:lpstr>
      <vt:lpstr>Well done to Julia and Ellie R for also joining the INspired community team.  Ellie has had the confidence to share her second fitness video and inspire others!  Julia challenged the boundaries of one of the 'Combinations' challenges and decided it might be better if pupils could create their own grid!</vt:lpstr>
      <vt:lpstr>Well done to Scott who took control of his own learning and decided to look for ways to practise division!</vt:lpstr>
      <vt:lpstr>Shout outs from Miss Anderson</vt:lpstr>
      <vt:lpstr>Take care and stay safe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Clarkson</dc:creator>
  <cp:lastModifiedBy>Janet Clarkson</cp:lastModifiedBy>
  <cp:revision>78</cp:revision>
  <dcterms:created xsi:type="dcterms:W3CDTF">2020-04-02T20:07:50Z</dcterms:created>
  <dcterms:modified xsi:type="dcterms:W3CDTF">2020-05-15T06:53:47Z</dcterms:modified>
</cp:coreProperties>
</file>