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7"/>
  </p:notesMasterIdLst>
  <p:sldIdLst>
    <p:sldId id="256" r:id="rId5"/>
    <p:sldId id="332" r:id="rId6"/>
    <p:sldId id="464" r:id="rId7"/>
    <p:sldId id="302" r:id="rId8"/>
    <p:sldId id="303" r:id="rId9"/>
    <p:sldId id="304" r:id="rId10"/>
    <p:sldId id="343" r:id="rId11"/>
    <p:sldId id="305" r:id="rId12"/>
    <p:sldId id="344" r:id="rId13"/>
    <p:sldId id="345" r:id="rId14"/>
    <p:sldId id="346" r:id="rId15"/>
    <p:sldId id="481" r:id="rId16"/>
    <p:sldId id="463" r:id="rId17"/>
    <p:sldId id="498" r:id="rId18"/>
    <p:sldId id="484" r:id="rId19"/>
    <p:sldId id="482" r:id="rId20"/>
    <p:sldId id="471" r:id="rId21"/>
    <p:sldId id="467" r:id="rId22"/>
    <p:sldId id="468" r:id="rId23"/>
    <p:sldId id="469" r:id="rId24"/>
    <p:sldId id="470" r:id="rId25"/>
    <p:sldId id="331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0" autoAdjust="0"/>
    <p:restoredTop sz="94671" autoAdjust="0"/>
  </p:normalViewPr>
  <p:slideViewPr>
    <p:cSldViewPr>
      <p:cViewPr varScale="1">
        <p:scale>
          <a:sx n="64" d="100"/>
          <a:sy n="64" d="100"/>
        </p:scale>
        <p:origin x="157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6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FA9E5D5-C12F-43C0-8EE4-E5DE38D04F8F}" type="datetimeFigureOut">
              <a:rPr lang="en-GB" altLang="en-US"/>
              <a:pPr>
                <a:defRPr/>
              </a:pPr>
              <a:t>19/05/2020</a:t>
            </a:fld>
            <a:endParaRPr lang="en-GB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  <a:endParaRPr lang="en-GB" alt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ED33BB5-3E3E-41BA-AD1E-E4759C64F9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911208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9pPr>
          </a:lstStyle>
          <a:p>
            <a:fld id="{C880D33A-98F0-43C0-B292-4214AB2B9787}" type="slidenum">
              <a:rPr lang="en-GB" altLang="en-US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79354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/>
              <a:t>What day is it? 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9pPr>
          </a:lstStyle>
          <a:p>
            <a:fld id="{37CBFD5C-36DD-442E-B6FF-4ABB43D853C2}" type="slidenum">
              <a:rPr lang="en-GB" altLang="en-US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2992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/>
              <a:t>Rhyme to practice learning the days in sequence. You can use them as you would for counting games. 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9pPr>
          </a:lstStyle>
          <a:p>
            <a:fld id="{499D5BFF-CF82-4D14-81DB-51B5A74FF5C4}" type="slidenum">
              <a:rPr lang="en-GB" altLang="en-US"/>
              <a:pPr/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2399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9pPr>
          </a:lstStyle>
          <a:p>
            <a:fld id="{880BC762-B794-48D6-8110-49A0E71B070E}" type="slidenum">
              <a:rPr lang="en-GB" altLang="en-US"/>
              <a:pPr/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28400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9pPr>
          </a:lstStyle>
          <a:p>
            <a:fld id="{793785C6-A185-4848-97E1-E0D479973FD6}" type="slidenum">
              <a:rPr lang="en-GB" altLang="en-US"/>
              <a:pPr/>
              <a:t>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25001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9pPr>
          </a:lstStyle>
          <a:p>
            <a:fld id="{3102C54C-E62D-4FB1-A11D-12D936F429F8}" type="slidenum">
              <a:rPr lang="en-GB" altLang="en-US"/>
              <a:pPr/>
              <a:t>19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65757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9pPr>
          </a:lstStyle>
          <a:p>
            <a:fld id="{2B76FD54-4266-4F57-8146-82BE906F603B}" type="slidenum">
              <a:rPr lang="en-GB" altLang="en-US"/>
              <a:pPr/>
              <a:t>20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340924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9pPr>
          </a:lstStyle>
          <a:p>
            <a:fld id="{1AE7752D-516F-4007-B4C4-16A9154520B2}" type="slidenum">
              <a:rPr lang="en-GB" altLang="en-US"/>
              <a:pPr/>
              <a:t>21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22726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9pPr>
          </a:lstStyle>
          <a:p>
            <a:fld id="{B6133692-55CB-4CF1-AA18-C56501AE047C}" type="slidenum">
              <a:rPr lang="en-GB" altLang="en-US"/>
              <a:pPr/>
              <a:t>22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0836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6167438"/>
            <a:ext cx="25908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8C94FF2-E108-4044-8CD3-7CA165FC4A4E}" type="datetime1">
              <a:rPr lang="en-GB" altLang="en-US"/>
              <a:pPr>
                <a:defRPr/>
              </a:pPr>
              <a:t>19/05/2020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DE710B-1A0C-4C0B-BF96-3469E5A146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655044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0963C-AC34-4547-8CE3-EC8B31FCE0E3}" type="datetime1">
              <a:rPr lang="en-GB" altLang="en-US"/>
              <a:pPr>
                <a:defRPr/>
              </a:pPr>
              <a:t>19/05/2020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6AB12-6B34-4B46-A9E5-AB8FB4C332F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07653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A4555-8186-4FC2-9142-2048C738347A}" type="datetime1">
              <a:rPr lang="en-GB" altLang="en-US"/>
              <a:pPr>
                <a:defRPr/>
              </a:pPr>
              <a:t>19/05/2020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386E2-B9E3-4BB5-97CB-B3F3E3D4DD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0409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E1A2B-9732-478C-9C45-99E8E2664A34}" type="datetime1">
              <a:rPr lang="en-GB" altLang="en-US"/>
              <a:pPr>
                <a:defRPr/>
              </a:pPr>
              <a:t>19/05/2020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9BF99-01FA-4EC7-AAFF-FE544F9649D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712502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36266-E9B2-4EED-A140-94BCF45F693A}" type="datetime1">
              <a:rPr lang="en-GB" altLang="en-US"/>
              <a:pPr>
                <a:defRPr/>
              </a:pPr>
              <a:t>19/05/2020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B5559-1C63-4A9A-96AE-D6D70D4B17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88822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2BAD4-E2D6-4CB9-88D4-614C30B6FD08}" type="datetime1">
              <a:rPr lang="en-GB" altLang="en-US"/>
              <a:pPr>
                <a:defRPr/>
              </a:pPr>
              <a:t>19/05/2020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28A9F-757A-482C-A343-66D21AF7E1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1646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C1C4D-C30A-4A1F-8757-18A99BFEA59D}" type="datetime1">
              <a:rPr lang="en-GB" altLang="en-US"/>
              <a:pPr>
                <a:defRPr/>
              </a:pPr>
              <a:t>19/05/2020</a:t>
            </a:fld>
            <a:endParaRPr lang="en-GB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66414-8ABA-41CD-973F-9D58CD1D836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8314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9F912-0C36-4F0A-A937-F3E826B460C6}" type="datetime1">
              <a:rPr lang="en-GB" altLang="en-US"/>
              <a:pPr>
                <a:defRPr/>
              </a:pPr>
              <a:t>19/05/2020</a:t>
            </a:fld>
            <a:endParaRPr lang="en-GB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038BC-B665-4A87-9BC1-68735E2E57F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0054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7EB82-7FA1-4AB1-BA68-5982D4F3B4FE}" type="datetime1">
              <a:rPr lang="en-GB" altLang="en-US"/>
              <a:pPr>
                <a:defRPr/>
              </a:pPr>
              <a:t>19/05/2020</a:t>
            </a:fld>
            <a:endParaRPr lang="en-GB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946F7-2857-4D8A-956D-21BD37C061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37269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31B5C-CB43-459F-AE20-53D14E489886}" type="datetime1">
              <a:rPr lang="en-GB" altLang="en-US"/>
              <a:pPr>
                <a:defRPr/>
              </a:pPr>
              <a:t>19/05/2020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465CF-3B08-468E-B70F-4ABA8D9AE8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7666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3939E-571E-44B2-AF74-B8B65D9E3D4E}" type="datetime1">
              <a:rPr lang="en-GB" altLang="en-US"/>
              <a:pPr>
                <a:defRPr/>
              </a:pPr>
              <a:t>19/05/2020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D3D03-FB04-4C19-9709-8D1CE52FDD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1345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5FF847C-B72A-405A-A7A3-EDFDB52F313C}" type="datetime1">
              <a:rPr lang="en-GB" altLang="en-US"/>
              <a:pPr>
                <a:defRPr/>
              </a:pPr>
              <a:t>19/05/2020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A20AE28-05E3-46FB-8D9B-85DE66A6DE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7.wav"/><Relationship Id="rId1" Type="http://schemas.microsoft.com/office/2007/relationships/media" Target="../media/media7.wav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8.wav"/><Relationship Id="rId1" Type="http://schemas.microsoft.com/office/2007/relationships/media" Target="../media/media8.wav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9.WAV"/><Relationship Id="rId1" Type="http://schemas.microsoft.com/office/2007/relationships/media" Target="../media/media9.WAV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0.wav"/><Relationship Id="rId1" Type="http://schemas.microsoft.com/office/2007/relationships/media" Target="../media/media10.wav"/><Relationship Id="rId6" Type="http://schemas.openxmlformats.org/officeDocument/2006/relationships/image" Target="../media/image4.png"/><Relationship Id="rId5" Type="http://schemas.openxmlformats.org/officeDocument/2006/relationships/image" Target="../media/image7.jpeg"/><Relationship Id="rId4" Type="http://schemas.openxmlformats.org/officeDocument/2006/relationships/notesSlide" Target="../notesSlides/notesSlide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media" Target="../media/media11.wav"/><Relationship Id="rId7" Type="http://schemas.openxmlformats.org/officeDocument/2006/relationships/image" Target="../media/image4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2.xml"/><Relationship Id="rId4" Type="http://schemas.openxmlformats.org/officeDocument/2006/relationships/audio" Target="../media/media11.wav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media" Target="../media/media12.wav"/><Relationship Id="rId7" Type="http://schemas.openxmlformats.org/officeDocument/2006/relationships/image" Target="../media/image4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2.xml"/><Relationship Id="rId4" Type="http://schemas.openxmlformats.org/officeDocument/2006/relationships/audio" Target="../media/media12.wav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media" Target="../media/media13.wav"/><Relationship Id="rId7" Type="http://schemas.openxmlformats.org/officeDocument/2006/relationships/image" Target="../media/image4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notesSlide" Target="../notesSlides/notesSlide7.xml"/><Relationship Id="rId5" Type="http://schemas.openxmlformats.org/officeDocument/2006/relationships/slideLayout" Target="../slideLayouts/slideLayout2.xml"/><Relationship Id="rId4" Type="http://schemas.openxmlformats.org/officeDocument/2006/relationships/audio" Target="../media/media13.wav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media" Target="../media/media14.wav"/><Relationship Id="rId7" Type="http://schemas.openxmlformats.org/officeDocument/2006/relationships/image" Target="../media/image4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2.xml"/><Relationship Id="rId4" Type="http://schemas.openxmlformats.org/officeDocument/2006/relationships/audio" Target="../media/media14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5.wav"/><Relationship Id="rId1" Type="http://schemas.microsoft.com/office/2007/relationships/media" Target="../media/media15.wav"/><Relationship Id="rId6" Type="http://schemas.openxmlformats.org/officeDocument/2006/relationships/image" Target="../media/image4.png"/><Relationship Id="rId5" Type="http://schemas.openxmlformats.org/officeDocument/2006/relationships/image" Target="../media/image8.jpeg"/><Relationship Id="rId4" Type="http://schemas.openxmlformats.org/officeDocument/2006/relationships/notesSlide" Target="../notesSlides/notesSlide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6.wav"/><Relationship Id="rId1" Type="http://schemas.microsoft.com/office/2007/relationships/media" Target="../media/media6.wav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515938" y="115888"/>
            <a:ext cx="7772400" cy="1225550"/>
          </a:xfrm>
        </p:spPr>
        <p:txBody>
          <a:bodyPr anchorCtr="1"/>
          <a:lstStyle/>
          <a:p>
            <a:pPr eaLnBrk="1" hangingPunct="1"/>
            <a:r>
              <a:rPr lang="en-GB" altLang="en-US" dirty="0">
                <a:latin typeface="Comic Sans MS" panose="030F0702030302020204" pitchFamily="66" charset="0"/>
              </a:rPr>
              <a:t>P1/A1 Wednesday 20</a:t>
            </a:r>
            <a:r>
              <a:rPr lang="en-GB" altLang="en-US" baseline="30000" dirty="0">
                <a:latin typeface="Comic Sans MS" panose="030F0702030302020204" pitchFamily="66" charset="0"/>
              </a:rPr>
              <a:t>th</a:t>
            </a:r>
            <a:r>
              <a:rPr lang="en-GB" altLang="en-US" dirty="0">
                <a:latin typeface="Comic Sans MS" panose="030F0702030302020204" pitchFamily="66" charset="0"/>
              </a:rPr>
              <a:t> May</a:t>
            </a:r>
            <a:br>
              <a:rPr lang="en-GB" altLang="en-US" dirty="0">
                <a:latin typeface="Comic Sans MS" panose="030F0702030302020204" pitchFamily="66" charset="0"/>
              </a:rPr>
            </a:br>
            <a:r>
              <a:rPr lang="en-GB" altLang="en-US" dirty="0">
                <a:latin typeface="Comic Sans MS" panose="030F0702030302020204" pitchFamily="66" charset="0"/>
              </a:rPr>
              <a:t>French Early Level </a:t>
            </a:r>
          </a:p>
        </p:txBody>
      </p:sp>
      <p:sp>
        <p:nvSpPr>
          <p:cNvPr id="4099" name="Title 1"/>
          <p:cNvSpPr txBox="1">
            <a:spLocks/>
          </p:cNvSpPr>
          <p:nvPr/>
        </p:nvSpPr>
        <p:spPr bwMode="auto">
          <a:xfrm>
            <a:off x="536575" y="981075"/>
            <a:ext cx="7772400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400">
                <a:latin typeface="Comic Sans MS" panose="030F0702030302020204" pitchFamily="66" charset="0"/>
              </a:rPr>
              <a:t>Les jours de la semaine</a:t>
            </a:r>
          </a:p>
        </p:txBody>
      </p:sp>
      <p:pic>
        <p:nvPicPr>
          <p:cNvPr id="4100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96" r="12306" b="5515"/>
          <a:stretch>
            <a:fillRect/>
          </a:stretch>
        </p:blipFill>
        <p:spPr bwMode="auto">
          <a:xfrm>
            <a:off x="2484438" y="2060575"/>
            <a:ext cx="3600450" cy="4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229600" cy="1398587"/>
          </a:xfrm>
        </p:spPr>
        <p:txBody>
          <a:bodyPr/>
          <a:lstStyle/>
          <a:p>
            <a:pPr eaLnBrk="1" hangingPunct="1"/>
            <a:r>
              <a:rPr lang="en-GB" altLang="en-US" sz="6200">
                <a:latin typeface="Comic Sans MS" panose="030F0702030302020204" pitchFamily="66" charset="0"/>
              </a:rPr>
              <a:t>C’est samedi</a:t>
            </a:r>
          </a:p>
        </p:txBody>
      </p:sp>
      <p:sp>
        <p:nvSpPr>
          <p:cNvPr id="6" name="WordArt 19"/>
          <p:cNvSpPr>
            <a:spLocks noChangeArrowheads="1" noChangeShapeType="1" noTextEdit="1"/>
          </p:cNvSpPr>
          <p:nvPr/>
        </p:nvSpPr>
        <p:spPr bwMode="auto">
          <a:xfrm>
            <a:off x="1619250" y="2276475"/>
            <a:ext cx="6265863" cy="24479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GB" sz="44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53882" dir="2700000" algn="ctr" rotWithShape="0">
                    <a:srgbClr val="9999FF"/>
                  </a:outerShdw>
                </a:effectLst>
                <a:latin typeface="Impact" panose="020B0806030902050204" pitchFamily="34" charset="0"/>
              </a:rPr>
              <a:t>samedi</a:t>
            </a:r>
          </a:p>
        </p:txBody>
      </p:sp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315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1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4" grpId="0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229600" cy="1398587"/>
          </a:xfrm>
        </p:spPr>
        <p:txBody>
          <a:bodyPr/>
          <a:lstStyle/>
          <a:p>
            <a:pPr eaLnBrk="1" hangingPunct="1"/>
            <a:r>
              <a:rPr lang="en-GB" altLang="en-US" sz="6200">
                <a:latin typeface="Comic Sans MS" panose="030F0702030302020204" pitchFamily="66" charset="0"/>
              </a:rPr>
              <a:t>C’est dimanche</a:t>
            </a:r>
          </a:p>
        </p:txBody>
      </p:sp>
      <p:sp>
        <p:nvSpPr>
          <p:cNvPr id="6" name="WordArt 23"/>
          <p:cNvSpPr>
            <a:spLocks noChangeArrowheads="1" noChangeShapeType="1" noTextEdit="1"/>
          </p:cNvSpPr>
          <p:nvPr/>
        </p:nvSpPr>
        <p:spPr bwMode="auto">
          <a:xfrm>
            <a:off x="971550" y="2257425"/>
            <a:ext cx="7031038" cy="29527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4800" kern="10" spc="960">
                <a:solidFill>
                  <a:srgbClr val="FF0066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 panose="020B0A04020102020204" pitchFamily="34" charset="0"/>
              </a:rPr>
              <a:t>dimanche</a:t>
            </a:r>
          </a:p>
        </p:txBody>
      </p:sp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336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1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4" grpId="0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latin typeface="Comic Sans MS" panose="030F0702030302020204" pitchFamily="66" charset="0"/>
              </a:rPr>
              <a:t>Activité 1 </a:t>
            </a:r>
          </a:p>
        </p:txBody>
      </p:sp>
      <p:sp>
        <p:nvSpPr>
          <p:cNvPr id="20483" name="Title 1"/>
          <p:cNvSpPr txBox="1">
            <a:spLocks/>
          </p:cNvSpPr>
          <p:nvPr/>
        </p:nvSpPr>
        <p:spPr bwMode="auto">
          <a:xfrm>
            <a:off x="611188" y="10652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4400">
                <a:latin typeface="Comic Sans MS" panose="030F0702030302020204" pitchFamily="66" charset="0"/>
              </a:rPr>
              <a:t>Days of the week rhyme</a:t>
            </a:r>
          </a:p>
        </p:txBody>
      </p:sp>
      <p:pic>
        <p:nvPicPr>
          <p:cNvPr id="20484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6488" y="2208213"/>
            <a:ext cx="4699000" cy="400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229600" cy="6669087"/>
          </a:xfrm>
        </p:spPr>
        <p:txBody>
          <a:bodyPr/>
          <a:lstStyle/>
          <a:p>
            <a:pPr eaLnBrk="1" hangingPunct="1"/>
            <a:r>
              <a:rPr lang="en-GB" altLang="en-US" sz="6200">
                <a:latin typeface="Comic Sans MS" panose="030F0702030302020204" pitchFamily="66" charset="0"/>
              </a:rPr>
              <a:t>lundi</a:t>
            </a:r>
            <a:br>
              <a:rPr lang="en-GB" altLang="en-US" sz="6200">
                <a:latin typeface="Comic Sans MS" panose="030F0702030302020204" pitchFamily="66" charset="0"/>
              </a:rPr>
            </a:br>
            <a:r>
              <a:rPr lang="en-GB" altLang="en-US" sz="6200">
                <a:latin typeface="Comic Sans MS" panose="030F0702030302020204" pitchFamily="66" charset="0"/>
              </a:rPr>
              <a:t>mardi</a:t>
            </a:r>
            <a:br>
              <a:rPr lang="en-GB" altLang="en-US" sz="6200">
                <a:latin typeface="Comic Sans MS" panose="030F0702030302020204" pitchFamily="66" charset="0"/>
              </a:rPr>
            </a:br>
            <a:r>
              <a:rPr lang="en-GB" altLang="en-US" sz="6200">
                <a:latin typeface="Comic Sans MS" panose="030F0702030302020204" pitchFamily="66" charset="0"/>
              </a:rPr>
              <a:t>mercredi </a:t>
            </a:r>
            <a:br>
              <a:rPr lang="en-GB" altLang="en-US" sz="6200">
                <a:latin typeface="Comic Sans MS" panose="030F0702030302020204" pitchFamily="66" charset="0"/>
              </a:rPr>
            </a:br>
            <a:r>
              <a:rPr lang="en-GB" altLang="en-US" sz="6200">
                <a:latin typeface="Comic Sans MS" panose="030F0702030302020204" pitchFamily="66" charset="0"/>
              </a:rPr>
              <a:t>jeudi </a:t>
            </a:r>
            <a:br>
              <a:rPr lang="en-GB" altLang="en-US" sz="6200">
                <a:latin typeface="Comic Sans MS" panose="030F0702030302020204" pitchFamily="66" charset="0"/>
              </a:rPr>
            </a:br>
            <a:r>
              <a:rPr lang="en-GB" altLang="en-US" sz="6200">
                <a:latin typeface="Comic Sans MS" panose="030F0702030302020204" pitchFamily="66" charset="0"/>
              </a:rPr>
              <a:t>vendredi </a:t>
            </a:r>
            <a:br>
              <a:rPr lang="en-GB" altLang="en-US" sz="6200">
                <a:latin typeface="Comic Sans MS" panose="030F0702030302020204" pitchFamily="66" charset="0"/>
              </a:rPr>
            </a:br>
            <a:r>
              <a:rPr lang="en-GB" altLang="en-US" sz="6200">
                <a:latin typeface="Comic Sans MS" panose="030F0702030302020204" pitchFamily="66" charset="0"/>
              </a:rPr>
              <a:t>samedi</a:t>
            </a:r>
            <a:br>
              <a:rPr lang="en-GB" altLang="en-US" sz="6200">
                <a:latin typeface="Comic Sans MS" panose="030F0702030302020204" pitchFamily="66" charset="0"/>
              </a:rPr>
            </a:br>
            <a:r>
              <a:rPr lang="en-GB" altLang="en-US" sz="6200">
                <a:latin typeface="Comic Sans MS" panose="030F0702030302020204" pitchFamily="66" charset="0"/>
              </a:rPr>
              <a:t>dimanche</a:t>
            </a:r>
          </a:p>
        </p:txBody>
      </p:sp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2588" y="38735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926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err="1">
                <a:latin typeface="Comic Sans MS" panose="030F0702030302020204" pitchFamily="66" charset="0"/>
              </a:rPr>
              <a:t>Activité</a:t>
            </a:r>
            <a:r>
              <a:rPr lang="en-GB" altLang="en-US" dirty="0">
                <a:latin typeface="Comic Sans MS" panose="030F0702030302020204" pitchFamily="66" charset="0"/>
              </a:rPr>
              <a:t> 2 </a:t>
            </a:r>
          </a:p>
        </p:txBody>
      </p:sp>
      <p:sp>
        <p:nvSpPr>
          <p:cNvPr id="20483" name="Title 1"/>
          <p:cNvSpPr txBox="1">
            <a:spLocks/>
          </p:cNvSpPr>
          <p:nvPr/>
        </p:nvSpPr>
        <p:spPr bwMode="auto">
          <a:xfrm>
            <a:off x="611188" y="10652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4400" dirty="0">
                <a:latin typeface="Comic Sans MS" panose="030F0702030302020204" pitchFamily="66" charset="0"/>
              </a:rPr>
              <a:t>Days of the week song</a:t>
            </a:r>
          </a:p>
        </p:txBody>
      </p:sp>
      <p:pic>
        <p:nvPicPr>
          <p:cNvPr id="20484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6488" y="2208213"/>
            <a:ext cx="4699000" cy="400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72494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Box 1"/>
          <p:cNvSpPr txBox="1">
            <a:spLocks noChangeArrowheads="1"/>
          </p:cNvSpPr>
          <p:nvPr/>
        </p:nvSpPr>
        <p:spPr bwMode="auto">
          <a:xfrm>
            <a:off x="1042988" y="333375"/>
            <a:ext cx="6697662" cy="618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3000">
                <a:latin typeface="Comic Sans MS" panose="030F0702030302020204" pitchFamily="66" charset="0"/>
              </a:rPr>
              <a:t>To the tune from Frère Jacques </a:t>
            </a:r>
          </a:p>
          <a:p>
            <a:pPr algn="ctr"/>
            <a:endParaRPr lang="en-GB" altLang="en-US" sz="3000">
              <a:latin typeface="Comic Sans MS" panose="030F0702030302020204" pitchFamily="66" charset="0"/>
            </a:endParaRPr>
          </a:p>
          <a:p>
            <a:pPr algn="ctr"/>
            <a:endParaRPr lang="en-GB" altLang="en-US" sz="3000">
              <a:latin typeface="Comic Sans MS" panose="030F0702030302020204" pitchFamily="66" charset="0"/>
            </a:endParaRPr>
          </a:p>
          <a:p>
            <a:pPr algn="ctr"/>
            <a:endParaRPr lang="en-GB" altLang="en-US" sz="3000">
              <a:latin typeface="Comic Sans MS" panose="030F0702030302020204" pitchFamily="66" charset="0"/>
            </a:endParaRPr>
          </a:p>
          <a:p>
            <a:pPr algn="ctr"/>
            <a:endParaRPr lang="en-GB" altLang="en-US" sz="3000">
              <a:latin typeface="Comic Sans MS" panose="030F0702030302020204" pitchFamily="66" charset="0"/>
            </a:endParaRPr>
          </a:p>
          <a:p>
            <a:pPr algn="ctr"/>
            <a:endParaRPr lang="en-GB" altLang="en-US" sz="3000">
              <a:latin typeface="Comic Sans MS" panose="030F0702030302020204" pitchFamily="66" charset="0"/>
            </a:endParaRPr>
          </a:p>
          <a:p>
            <a:pPr algn="ctr"/>
            <a:endParaRPr lang="en-GB" altLang="en-US" sz="3000">
              <a:latin typeface="Comic Sans MS" panose="030F0702030302020204" pitchFamily="66" charset="0"/>
            </a:endParaRPr>
          </a:p>
          <a:p>
            <a:pPr algn="ctr"/>
            <a:endParaRPr lang="en-GB" altLang="en-US" sz="3000">
              <a:latin typeface="Comic Sans MS" panose="030F0702030302020204" pitchFamily="66" charset="0"/>
            </a:endParaRPr>
          </a:p>
          <a:p>
            <a:pPr algn="ctr"/>
            <a:r>
              <a:rPr lang="en-GB" altLang="en-US" sz="3000">
                <a:latin typeface="Comic Sans MS" panose="030F0702030302020204" pitchFamily="66" charset="0"/>
              </a:rPr>
              <a:t>Lundi, mardi, </a:t>
            </a:r>
          </a:p>
          <a:p>
            <a:pPr algn="ctr"/>
            <a:r>
              <a:rPr lang="en-GB" altLang="en-US" sz="3000">
                <a:latin typeface="Comic Sans MS" panose="030F0702030302020204" pitchFamily="66" charset="0"/>
              </a:rPr>
              <a:t>Mercredi </a:t>
            </a:r>
          </a:p>
          <a:p>
            <a:pPr algn="ctr"/>
            <a:r>
              <a:rPr lang="en-GB" altLang="en-US" sz="3000">
                <a:latin typeface="Comic Sans MS" panose="030F0702030302020204" pitchFamily="66" charset="0"/>
              </a:rPr>
              <a:t> Jeudi, vendredi</a:t>
            </a:r>
          </a:p>
          <a:p>
            <a:pPr algn="ctr"/>
            <a:r>
              <a:rPr lang="en-GB" altLang="en-US" sz="3000">
                <a:latin typeface="Comic Sans MS" panose="030F0702030302020204" pitchFamily="66" charset="0"/>
              </a:rPr>
              <a:t>Samedi, dimanche </a:t>
            </a:r>
          </a:p>
          <a:p>
            <a:endParaRPr lang="en-GB" altLang="en-US">
              <a:latin typeface="Comic Sans MS" panose="030F0702030302020204" pitchFamily="66" charset="0"/>
            </a:endParaRPr>
          </a:p>
          <a:p>
            <a:endParaRPr lang="en-GB" altLang="en-US">
              <a:latin typeface="Comic Sans MS" panose="030F0702030302020204" pitchFamily="66" charset="0"/>
            </a:endParaRPr>
          </a:p>
        </p:txBody>
      </p:sp>
      <p:pic>
        <p:nvPicPr>
          <p:cNvPr id="75779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196975"/>
            <a:ext cx="2322513" cy="232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1403648" y="1748631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50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err="1">
                <a:latin typeface="Comic Sans MS" panose="030F0702030302020204" pitchFamily="66" charset="0"/>
              </a:rPr>
              <a:t>Activité</a:t>
            </a:r>
            <a:r>
              <a:rPr lang="en-GB" altLang="en-US" dirty="0">
                <a:latin typeface="Comic Sans MS" panose="030F0702030302020204" pitchFamily="66" charset="0"/>
              </a:rPr>
              <a:t> 3 </a:t>
            </a:r>
          </a:p>
        </p:txBody>
      </p:sp>
      <p:sp>
        <p:nvSpPr>
          <p:cNvPr id="23555" name="Title 1"/>
          <p:cNvSpPr txBox="1">
            <a:spLocks/>
          </p:cNvSpPr>
          <p:nvPr/>
        </p:nvSpPr>
        <p:spPr bwMode="auto">
          <a:xfrm>
            <a:off x="611188" y="10652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4400">
                <a:latin typeface="Comic Sans MS" panose="030F0702030302020204" pitchFamily="66" charset="0"/>
              </a:rPr>
              <a:t>C’est quel jour?</a:t>
            </a:r>
          </a:p>
        </p:txBody>
      </p:sp>
      <p:pic>
        <p:nvPicPr>
          <p:cNvPr id="23556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6488" y="2224088"/>
            <a:ext cx="4699000" cy="400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err="1">
                <a:latin typeface="Comic Sans MS" panose="030F0702030302020204" pitchFamily="66" charset="0"/>
              </a:rPr>
              <a:t>C’est</a:t>
            </a:r>
            <a:r>
              <a:rPr lang="en-GB" altLang="en-US" dirty="0">
                <a:latin typeface="Comic Sans MS" panose="030F0702030302020204" pitchFamily="66" charset="0"/>
              </a:rPr>
              <a:t> </a:t>
            </a:r>
            <a:r>
              <a:rPr lang="en-GB" altLang="en-US" dirty="0" err="1">
                <a:latin typeface="Comic Sans MS" panose="030F0702030302020204" pitchFamily="66" charset="0"/>
              </a:rPr>
              <a:t>quel</a:t>
            </a:r>
            <a:r>
              <a:rPr lang="en-GB" altLang="en-US" dirty="0">
                <a:latin typeface="Comic Sans MS" panose="030F0702030302020204" pitchFamily="66" charset="0"/>
              </a:rPr>
              <a:t> jour?  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4000" dirty="0">
                <a:latin typeface="Comic Sans MS" panose="030F0702030302020204" pitchFamily="66" charset="0"/>
              </a:rPr>
              <a:t>Pupils should look at the slides, listen to the day of the week in French and try and match the day of the week to the correct word in English.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509588" y="53975"/>
            <a:ext cx="8229600" cy="1143000"/>
          </a:xfrm>
        </p:spPr>
        <p:txBody>
          <a:bodyPr/>
          <a:lstStyle/>
          <a:p>
            <a:r>
              <a:rPr lang="en-GB" altLang="en-US">
                <a:latin typeface="Comic Sans MS" panose="030F0702030302020204" pitchFamily="66" charset="0"/>
              </a:rPr>
              <a:t>C’est quel jour?</a:t>
            </a:r>
          </a:p>
        </p:txBody>
      </p:sp>
      <p:sp>
        <p:nvSpPr>
          <p:cNvPr id="25603" name="TextBox 3"/>
          <p:cNvSpPr txBox="1">
            <a:spLocks noChangeArrowheads="1"/>
          </p:cNvSpPr>
          <p:nvPr/>
        </p:nvSpPr>
        <p:spPr bwMode="auto">
          <a:xfrm>
            <a:off x="323850" y="1196975"/>
            <a:ext cx="18716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latin typeface="Comic Sans MS" panose="030F0702030302020204" pitchFamily="66" charset="0"/>
            </a:endParaRPr>
          </a:p>
        </p:txBody>
      </p:sp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323850" y="1196975"/>
            <a:ext cx="2078038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500">
                <a:latin typeface="Comic Sans MS" panose="030F0702030302020204" pitchFamily="66" charset="0"/>
              </a:rPr>
              <a:t>Tuesday </a:t>
            </a:r>
          </a:p>
        </p:txBody>
      </p:sp>
      <p:sp>
        <p:nvSpPr>
          <p:cNvPr id="25605" name="TextBox 5"/>
          <p:cNvSpPr txBox="1">
            <a:spLocks noChangeArrowheads="1"/>
          </p:cNvSpPr>
          <p:nvPr/>
        </p:nvSpPr>
        <p:spPr bwMode="auto">
          <a:xfrm>
            <a:off x="6875463" y="1196975"/>
            <a:ext cx="1873250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500">
                <a:latin typeface="Comic Sans MS" panose="030F0702030302020204" pitchFamily="66" charset="0"/>
              </a:rPr>
              <a:t>Sunday</a:t>
            </a:r>
          </a:p>
        </p:txBody>
      </p:sp>
      <p:sp>
        <p:nvSpPr>
          <p:cNvPr id="25606" name="TextBox 6"/>
          <p:cNvSpPr txBox="1">
            <a:spLocks noChangeArrowheads="1"/>
          </p:cNvSpPr>
          <p:nvPr/>
        </p:nvSpPr>
        <p:spPr bwMode="auto">
          <a:xfrm>
            <a:off x="179388" y="5711825"/>
            <a:ext cx="3168650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500">
                <a:latin typeface="Comic Sans MS" panose="030F0702030302020204" pitchFamily="66" charset="0"/>
              </a:rPr>
              <a:t>Monday</a:t>
            </a:r>
          </a:p>
        </p:txBody>
      </p:sp>
      <p:sp>
        <p:nvSpPr>
          <p:cNvPr id="25607" name="TextBox 7"/>
          <p:cNvSpPr txBox="1">
            <a:spLocks noChangeArrowheads="1"/>
          </p:cNvSpPr>
          <p:nvPr/>
        </p:nvSpPr>
        <p:spPr bwMode="auto">
          <a:xfrm>
            <a:off x="5724525" y="5711825"/>
            <a:ext cx="3168650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500">
                <a:latin typeface="Comic Sans MS" panose="030F0702030302020204" pitchFamily="66" charset="0"/>
              </a:rPr>
              <a:t>Wednesday</a:t>
            </a:r>
          </a:p>
        </p:txBody>
      </p:sp>
      <p:sp>
        <p:nvSpPr>
          <p:cNvPr id="25608" name="WordArt 14"/>
          <p:cNvSpPr>
            <a:spLocks noChangeArrowheads="1" noChangeShapeType="1" noTextEdit="1"/>
          </p:cNvSpPr>
          <p:nvPr/>
        </p:nvSpPr>
        <p:spPr bwMode="auto">
          <a:xfrm>
            <a:off x="2401888" y="2898775"/>
            <a:ext cx="4473575" cy="153828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 panose="020B0A04020102020204" pitchFamily="34" charset="0"/>
              </a:rPr>
              <a:t>dimanche</a:t>
            </a:r>
          </a:p>
        </p:txBody>
      </p:sp>
      <p:pic>
        <p:nvPicPr>
          <p:cNvPr id="11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 cstate="print"/>
          <a:stretch>
            <a:fillRect/>
          </a:stretch>
        </p:blipFill>
        <p:spPr>
          <a:xfrm>
            <a:off x="1494384" y="332656"/>
            <a:ext cx="609600" cy="609600"/>
          </a:xfrm>
          <a:prstGeom prst="rect">
            <a:avLst/>
          </a:prstGeom>
        </p:spPr>
      </p:pic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 cstate="print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07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306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509588" y="53975"/>
            <a:ext cx="8229600" cy="1143000"/>
          </a:xfrm>
        </p:spPr>
        <p:txBody>
          <a:bodyPr/>
          <a:lstStyle/>
          <a:p>
            <a:r>
              <a:rPr lang="en-GB" altLang="en-US">
                <a:latin typeface="Comic Sans MS" panose="030F0702030302020204" pitchFamily="66" charset="0"/>
              </a:rPr>
              <a:t>C’est quel jour?</a:t>
            </a:r>
          </a:p>
        </p:txBody>
      </p:sp>
      <p:sp>
        <p:nvSpPr>
          <p:cNvPr id="27651" name="TextBox 3"/>
          <p:cNvSpPr txBox="1">
            <a:spLocks noChangeArrowheads="1"/>
          </p:cNvSpPr>
          <p:nvPr/>
        </p:nvSpPr>
        <p:spPr bwMode="auto">
          <a:xfrm>
            <a:off x="323850" y="1196975"/>
            <a:ext cx="18716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latin typeface="Comic Sans MS" panose="030F0702030302020204" pitchFamily="66" charset="0"/>
            </a:endParaRPr>
          </a:p>
        </p:txBody>
      </p:sp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323850" y="1196975"/>
            <a:ext cx="2078038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500">
                <a:latin typeface="Comic Sans MS" panose="030F0702030302020204" pitchFamily="66" charset="0"/>
              </a:rPr>
              <a:t>Friday </a:t>
            </a:r>
          </a:p>
        </p:txBody>
      </p:sp>
      <p:sp>
        <p:nvSpPr>
          <p:cNvPr id="27653" name="TextBox 5"/>
          <p:cNvSpPr txBox="1">
            <a:spLocks noChangeArrowheads="1"/>
          </p:cNvSpPr>
          <p:nvPr/>
        </p:nvSpPr>
        <p:spPr bwMode="auto">
          <a:xfrm>
            <a:off x="6372225" y="1196975"/>
            <a:ext cx="2376488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500">
                <a:latin typeface="Comic Sans MS" panose="030F0702030302020204" pitchFamily="66" charset="0"/>
              </a:rPr>
              <a:t>Thursday</a:t>
            </a:r>
          </a:p>
        </p:txBody>
      </p:sp>
      <p:sp>
        <p:nvSpPr>
          <p:cNvPr id="27654" name="TextBox 6"/>
          <p:cNvSpPr txBox="1">
            <a:spLocks noChangeArrowheads="1"/>
          </p:cNvSpPr>
          <p:nvPr/>
        </p:nvSpPr>
        <p:spPr bwMode="auto">
          <a:xfrm>
            <a:off x="179388" y="5711825"/>
            <a:ext cx="3168650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500">
                <a:latin typeface="Comic Sans MS" panose="030F0702030302020204" pitchFamily="66" charset="0"/>
              </a:rPr>
              <a:t>Tuesday</a:t>
            </a:r>
          </a:p>
        </p:txBody>
      </p:sp>
      <p:sp>
        <p:nvSpPr>
          <p:cNvPr id="27655" name="TextBox 7"/>
          <p:cNvSpPr txBox="1">
            <a:spLocks noChangeArrowheads="1"/>
          </p:cNvSpPr>
          <p:nvPr/>
        </p:nvSpPr>
        <p:spPr bwMode="auto">
          <a:xfrm>
            <a:off x="5724525" y="5711825"/>
            <a:ext cx="3168650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500">
                <a:latin typeface="Comic Sans MS" panose="030F0702030302020204" pitchFamily="66" charset="0"/>
              </a:rPr>
              <a:t>Sunday</a:t>
            </a:r>
          </a:p>
        </p:txBody>
      </p:sp>
      <p:sp>
        <p:nvSpPr>
          <p:cNvPr id="27656" name="WordArt 10"/>
          <p:cNvSpPr>
            <a:spLocks noChangeArrowheads="1" noChangeShapeType="1" noTextEdit="1"/>
          </p:cNvSpPr>
          <p:nvPr/>
        </p:nvSpPr>
        <p:spPr bwMode="auto">
          <a:xfrm>
            <a:off x="2422525" y="2611438"/>
            <a:ext cx="4452938" cy="2041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3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</a:rPr>
              <a:t>vendredi</a:t>
            </a:r>
          </a:p>
        </p:txBody>
      </p:sp>
      <p:pic>
        <p:nvPicPr>
          <p:cNvPr id="11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 cstate="print"/>
          <a:stretch>
            <a:fillRect/>
          </a:stretch>
        </p:blipFill>
        <p:spPr>
          <a:xfrm>
            <a:off x="1398861" y="443136"/>
            <a:ext cx="609600" cy="609600"/>
          </a:xfrm>
          <a:prstGeom prst="rect">
            <a:avLst/>
          </a:prstGeom>
        </p:spPr>
      </p:pic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 cstate="print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07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76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539750" y="-265113"/>
            <a:ext cx="7772400" cy="1225551"/>
          </a:xfrm>
        </p:spPr>
        <p:txBody>
          <a:bodyPr anchorCtr="1"/>
          <a:lstStyle/>
          <a:p>
            <a:pPr eaLnBrk="1" hangingPunct="1"/>
            <a:r>
              <a:rPr lang="en-GB" altLang="en-US">
                <a:latin typeface="Comic Sans MS" panose="030F0702030302020204" pitchFamily="66" charset="0"/>
              </a:rPr>
              <a:t>Vocabulary</a:t>
            </a:r>
          </a:p>
        </p:txBody>
      </p:sp>
      <p:sp>
        <p:nvSpPr>
          <p:cNvPr id="7171" name="TextBox 1"/>
          <p:cNvSpPr txBox="1">
            <a:spLocks noChangeArrowheads="1"/>
          </p:cNvSpPr>
          <p:nvPr/>
        </p:nvSpPr>
        <p:spPr bwMode="auto">
          <a:xfrm>
            <a:off x="176213" y="836613"/>
            <a:ext cx="8499475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b="1" dirty="0">
                <a:latin typeface="Comic Sans MS" panose="030F0702030302020204" pitchFamily="66" charset="0"/>
              </a:rPr>
              <a:t>Days of the week </a:t>
            </a:r>
            <a:endParaRPr lang="en-GB" altLang="en-US" sz="2000" dirty="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2000" dirty="0" err="1">
                <a:latin typeface="Comic Sans MS" panose="030F0702030302020204" pitchFamily="66" charset="0"/>
              </a:rPr>
              <a:t>C’est</a:t>
            </a:r>
            <a:r>
              <a:rPr lang="en-GB" altLang="en-US" sz="2000" dirty="0">
                <a:latin typeface="Comic Sans MS" panose="030F0702030302020204" pitchFamily="66" charset="0"/>
              </a:rPr>
              <a:t> </a:t>
            </a:r>
            <a:r>
              <a:rPr lang="en-GB" altLang="en-US" sz="2000" dirty="0" err="1">
                <a:latin typeface="Comic Sans MS" panose="030F0702030302020204" pitchFamily="66" charset="0"/>
              </a:rPr>
              <a:t>quel</a:t>
            </a:r>
            <a:r>
              <a:rPr lang="en-GB" altLang="en-US" sz="2000" dirty="0">
                <a:latin typeface="Comic Sans MS" panose="030F0702030302020204" pitchFamily="66" charset="0"/>
              </a:rPr>
              <a:t> jour?           What day is it?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2000" dirty="0" err="1">
                <a:latin typeface="Comic Sans MS" panose="030F0702030302020204" pitchFamily="66" charset="0"/>
              </a:rPr>
              <a:t>C’est</a:t>
            </a:r>
            <a:r>
              <a:rPr lang="en-GB" altLang="en-US" sz="2000" dirty="0">
                <a:latin typeface="Comic Sans MS" panose="030F0702030302020204" pitchFamily="66" charset="0"/>
              </a:rPr>
              <a:t>			It’s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2000" dirty="0" err="1">
                <a:latin typeface="Comic Sans MS" panose="030F0702030302020204" pitchFamily="66" charset="0"/>
              </a:rPr>
              <a:t>lundi</a:t>
            </a:r>
            <a:r>
              <a:rPr lang="en-GB" altLang="en-US" sz="2000" dirty="0">
                <a:latin typeface="Comic Sans MS" panose="030F0702030302020204" pitchFamily="66" charset="0"/>
              </a:rPr>
              <a:t>			Monday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2000" dirty="0" err="1">
                <a:latin typeface="Comic Sans MS" panose="030F0702030302020204" pitchFamily="66" charset="0"/>
              </a:rPr>
              <a:t>mardi</a:t>
            </a:r>
            <a:r>
              <a:rPr lang="en-GB" altLang="en-US" sz="2000" dirty="0">
                <a:latin typeface="Comic Sans MS" panose="030F0702030302020204" pitchFamily="66" charset="0"/>
              </a:rPr>
              <a:t>			Tuesday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2000" dirty="0" err="1">
                <a:latin typeface="Comic Sans MS" panose="030F0702030302020204" pitchFamily="66" charset="0"/>
              </a:rPr>
              <a:t>mercredi</a:t>
            </a:r>
            <a:r>
              <a:rPr lang="en-GB" altLang="en-US" sz="2000" dirty="0">
                <a:latin typeface="Comic Sans MS" panose="030F0702030302020204" pitchFamily="66" charset="0"/>
              </a:rPr>
              <a:t>		Wednesday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2000" dirty="0" err="1">
                <a:latin typeface="Comic Sans MS" panose="030F0702030302020204" pitchFamily="66" charset="0"/>
              </a:rPr>
              <a:t>jeudi</a:t>
            </a:r>
            <a:r>
              <a:rPr lang="en-GB" altLang="en-US" sz="2000" dirty="0">
                <a:latin typeface="Comic Sans MS" panose="030F0702030302020204" pitchFamily="66" charset="0"/>
              </a:rPr>
              <a:t>			Thursday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2000" dirty="0" err="1">
                <a:latin typeface="Comic Sans MS" panose="030F0702030302020204" pitchFamily="66" charset="0"/>
              </a:rPr>
              <a:t>vendredi</a:t>
            </a:r>
            <a:r>
              <a:rPr lang="en-GB" altLang="en-US" sz="2000" dirty="0">
                <a:latin typeface="Comic Sans MS" panose="030F0702030302020204" pitchFamily="66" charset="0"/>
              </a:rPr>
              <a:t>		Friday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2000" dirty="0" err="1">
                <a:latin typeface="Comic Sans MS" panose="030F0702030302020204" pitchFamily="66" charset="0"/>
              </a:rPr>
              <a:t>samedi</a:t>
            </a:r>
            <a:r>
              <a:rPr lang="en-GB" altLang="en-US" sz="2000" dirty="0">
                <a:latin typeface="Comic Sans MS" panose="030F0702030302020204" pitchFamily="66" charset="0"/>
              </a:rPr>
              <a:t>			Saturday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2000" dirty="0" err="1">
                <a:latin typeface="Comic Sans MS" panose="030F0702030302020204" pitchFamily="66" charset="0"/>
              </a:rPr>
              <a:t>dimanche</a:t>
            </a:r>
            <a:r>
              <a:rPr lang="en-GB" altLang="en-US" sz="2000" dirty="0">
                <a:latin typeface="Comic Sans MS" panose="030F0702030302020204" pitchFamily="66" charset="0"/>
              </a:rPr>
              <a:t>		Sunday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2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NB: Days of the week do not have capital letters in French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509588" y="53975"/>
            <a:ext cx="8229600" cy="1143000"/>
          </a:xfrm>
        </p:spPr>
        <p:txBody>
          <a:bodyPr/>
          <a:lstStyle/>
          <a:p>
            <a:r>
              <a:rPr lang="en-GB" altLang="en-US">
                <a:latin typeface="Comic Sans MS" panose="030F0702030302020204" pitchFamily="66" charset="0"/>
              </a:rPr>
              <a:t>C’est quel jour?</a:t>
            </a:r>
          </a:p>
        </p:txBody>
      </p:sp>
      <p:sp>
        <p:nvSpPr>
          <p:cNvPr id="29699" name="TextBox 3"/>
          <p:cNvSpPr txBox="1">
            <a:spLocks noChangeArrowheads="1"/>
          </p:cNvSpPr>
          <p:nvPr/>
        </p:nvSpPr>
        <p:spPr bwMode="auto">
          <a:xfrm>
            <a:off x="323850" y="1196975"/>
            <a:ext cx="18716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latin typeface="Comic Sans MS" panose="030F0702030302020204" pitchFamily="66" charset="0"/>
            </a:endParaRPr>
          </a:p>
        </p:txBody>
      </p:sp>
      <p:sp>
        <p:nvSpPr>
          <p:cNvPr id="29700" name="TextBox 4"/>
          <p:cNvSpPr txBox="1">
            <a:spLocks noChangeArrowheads="1"/>
          </p:cNvSpPr>
          <p:nvPr/>
        </p:nvSpPr>
        <p:spPr bwMode="auto">
          <a:xfrm>
            <a:off x="323850" y="1196975"/>
            <a:ext cx="2376488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500">
                <a:latin typeface="Comic Sans MS" panose="030F0702030302020204" pitchFamily="66" charset="0"/>
              </a:rPr>
              <a:t>Saturday </a:t>
            </a:r>
          </a:p>
        </p:txBody>
      </p:sp>
      <p:sp>
        <p:nvSpPr>
          <p:cNvPr id="29701" name="TextBox 5"/>
          <p:cNvSpPr txBox="1">
            <a:spLocks noChangeArrowheads="1"/>
          </p:cNvSpPr>
          <p:nvPr/>
        </p:nvSpPr>
        <p:spPr bwMode="auto">
          <a:xfrm>
            <a:off x="6372225" y="1196975"/>
            <a:ext cx="2376488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500">
                <a:latin typeface="Comic Sans MS" panose="030F0702030302020204" pitchFamily="66" charset="0"/>
              </a:rPr>
              <a:t>Monday</a:t>
            </a:r>
          </a:p>
        </p:txBody>
      </p:sp>
      <p:sp>
        <p:nvSpPr>
          <p:cNvPr id="29702" name="TextBox 6"/>
          <p:cNvSpPr txBox="1">
            <a:spLocks noChangeArrowheads="1"/>
          </p:cNvSpPr>
          <p:nvPr/>
        </p:nvSpPr>
        <p:spPr bwMode="auto">
          <a:xfrm>
            <a:off x="179388" y="5711825"/>
            <a:ext cx="3168650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500">
                <a:latin typeface="Comic Sans MS" panose="030F0702030302020204" pitchFamily="66" charset="0"/>
              </a:rPr>
              <a:t>Tuesday</a:t>
            </a:r>
          </a:p>
        </p:txBody>
      </p:sp>
      <p:sp>
        <p:nvSpPr>
          <p:cNvPr id="29703" name="TextBox 7"/>
          <p:cNvSpPr txBox="1">
            <a:spLocks noChangeArrowheads="1"/>
          </p:cNvSpPr>
          <p:nvPr/>
        </p:nvSpPr>
        <p:spPr bwMode="auto">
          <a:xfrm>
            <a:off x="5724525" y="5711825"/>
            <a:ext cx="3168650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500">
                <a:latin typeface="Comic Sans MS" panose="030F0702030302020204" pitchFamily="66" charset="0"/>
              </a:rPr>
              <a:t>Thursday</a:t>
            </a:r>
          </a:p>
        </p:txBody>
      </p:sp>
      <p:sp>
        <p:nvSpPr>
          <p:cNvPr id="29704" name="WordArt 12"/>
          <p:cNvSpPr>
            <a:spLocks noChangeArrowheads="1" noChangeShapeType="1" noTextEdit="1"/>
          </p:cNvSpPr>
          <p:nvPr/>
        </p:nvSpPr>
        <p:spPr bwMode="auto">
          <a:xfrm>
            <a:off x="2339975" y="2708275"/>
            <a:ext cx="4535488" cy="199866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GB" sz="33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 panose="020B0806030902050204" pitchFamily="34" charset="0"/>
              </a:rPr>
              <a:t>samedi</a:t>
            </a:r>
          </a:p>
        </p:txBody>
      </p:sp>
      <p:pic>
        <p:nvPicPr>
          <p:cNvPr id="11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 cstate="print"/>
          <a:stretch>
            <a:fillRect/>
          </a:stretch>
        </p:blipFill>
        <p:spPr>
          <a:xfrm>
            <a:off x="1719883" y="395511"/>
            <a:ext cx="609600" cy="609600"/>
          </a:xfrm>
          <a:prstGeom prst="rect">
            <a:avLst/>
          </a:prstGeom>
        </p:spPr>
      </p:pic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 cstate="print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07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72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509588" y="53975"/>
            <a:ext cx="8229600" cy="1143000"/>
          </a:xfrm>
        </p:spPr>
        <p:txBody>
          <a:bodyPr/>
          <a:lstStyle/>
          <a:p>
            <a:r>
              <a:rPr lang="en-GB" altLang="en-US">
                <a:latin typeface="Comic Sans MS" panose="030F0702030302020204" pitchFamily="66" charset="0"/>
              </a:rPr>
              <a:t>C’est quel jour?</a:t>
            </a:r>
          </a:p>
        </p:txBody>
      </p:sp>
      <p:sp>
        <p:nvSpPr>
          <p:cNvPr id="31747" name="TextBox 3"/>
          <p:cNvSpPr txBox="1">
            <a:spLocks noChangeArrowheads="1"/>
          </p:cNvSpPr>
          <p:nvPr/>
        </p:nvSpPr>
        <p:spPr bwMode="auto">
          <a:xfrm>
            <a:off x="323850" y="1196975"/>
            <a:ext cx="18716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latin typeface="Comic Sans MS" panose="030F0702030302020204" pitchFamily="66" charset="0"/>
            </a:endParaRPr>
          </a:p>
        </p:txBody>
      </p:sp>
      <p:sp>
        <p:nvSpPr>
          <p:cNvPr id="31748" name="TextBox 4"/>
          <p:cNvSpPr txBox="1">
            <a:spLocks noChangeArrowheads="1"/>
          </p:cNvSpPr>
          <p:nvPr/>
        </p:nvSpPr>
        <p:spPr bwMode="auto">
          <a:xfrm>
            <a:off x="323850" y="1196975"/>
            <a:ext cx="2376488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500">
                <a:latin typeface="Comic Sans MS" panose="030F0702030302020204" pitchFamily="66" charset="0"/>
              </a:rPr>
              <a:t>Tuesday </a:t>
            </a:r>
          </a:p>
        </p:txBody>
      </p:sp>
      <p:sp>
        <p:nvSpPr>
          <p:cNvPr id="31749" name="TextBox 5"/>
          <p:cNvSpPr txBox="1">
            <a:spLocks noChangeArrowheads="1"/>
          </p:cNvSpPr>
          <p:nvPr/>
        </p:nvSpPr>
        <p:spPr bwMode="auto">
          <a:xfrm>
            <a:off x="6372225" y="1196975"/>
            <a:ext cx="2376488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500">
                <a:latin typeface="Comic Sans MS" panose="030F0702030302020204" pitchFamily="66" charset="0"/>
              </a:rPr>
              <a:t>Sunday</a:t>
            </a:r>
          </a:p>
        </p:txBody>
      </p:sp>
      <p:sp>
        <p:nvSpPr>
          <p:cNvPr id="31750" name="TextBox 6"/>
          <p:cNvSpPr txBox="1">
            <a:spLocks noChangeArrowheads="1"/>
          </p:cNvSpPr>
          <p:nvPr/>
        </p:nvSpPr>
        <p:spPr bwMode="auto">
          <a:xfrm>
            <a:off x="179388" y="5711825"/>
            <a:ext cx="3168650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500">
                <a:latin typeface="Comic Sans MS" panose="030F0702030302020204" pitchFamily="66" charset="0"/>
              </a:rPr>
              <a:t>Monday</a:t>
            </a:r>
          </a:p>
        </p:txBody>
      </p:sp>
      <p:sp>
        <p:nvSpPr>
          <p:cNvPr id="31751" name="TextBox 7"/>
          <p:cNvSpPr txBox="1">
            <a:spLocks noChangeArrowheads="1"/>
          </p:cNvSpPr>
          <p:nvPr/>
        </p:nvSpPr>
        <p:spPr bwMode="auto">
          <a:xfrm>
            <a:off x="5724525" y="5711825"/>
            <a:ext cx="3168650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500">
                <a:latin typeface="Comic Sans MS" panose="030F0702030302020204" pitchFamily="66" charset="0"/>
              </a:rPr>
              <a:t>Wednesday</a:t>
            </a:r>
          </a:p>
        </p:txBody>
      </p:sp>
      <p:sp>
        <p:nvSpPr>
          <p:cNvPr id="31752" name="WordArt 6"/>
          <p:cNvSpPr>
            <a:spLocks noChangeArrowheads="1" noChangeShapeType="1" noTextEdit="1"/>
          </p:cNvSpPr>
          <p:nvPr/>
        </p:nvSpPr>
        <p:spPr bwMode="auto">
          <a:xfrm>
            <a:off x="2511425" y="2606675"/>
            <a:ext cx="4225925" cy="16954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GB" sz="2700" kern="10"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mercredi</a:t>
            </a:r>
          </a:p>
        </p:txBody>
      </p:sp>
      <p:pic>
        <p:nvPicPr>
          <p:cNvPr id="11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 cstate="print"/>
          <a:stretch>
            <a:fillRect/>
          </a:stretch>
        </p:blipFill>
        <p:spPr>
          <a:xfrm>
            <a:off x="1559223" y="332656"/>
            <a:ext cx="609600" cy="609600"/>
          </a:xfrm>
          <a:prstGeom prst="rect">
            <a:avLst/>
          </a:prstGeom>
        </p:spPr>
      </p:pic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 cstate="print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07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70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latin typeface="Comic Sans MS" panose="030F0702030302020204" pitchFamily="66" charset="0"/>
              </a:rPr>
              <a:t>Au revoir! </a:t>
            </a:r>
          </a:p>
        </p:txBody>
      </p:sp>
      <p:pic>
        <p:nvPicPr>
          <p:cNvPr id="97283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1916113"/>
            <a:ext cx="3595687" cy="364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1691680" y="548680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61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68313" y="1052513"/>
            <a:ext cx="8229600" cy="1143000"/>
          </a:xfrm>
        </p:spPr>
        <p:txBody>
          <a:bodyPr/>
          <a:lstStyle/>
          <a:p>
            <a:r>
              <a:rPr lang="en-GB" altLang="en-US">
                <a:latin typeface="Comic Sans MS" panose="030F0702030302020204" pitchFamily="66" charset="0"/>
              </a:rPr>
              <a:t>Embedding the language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395288" y="1773238"/>
            <a:ext cx="8281987" cy="453707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altLang="en-US" dirty="0"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dirty="0"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3600" dirty="0">
                <a:latin typeface="Comic Sans MS" panose="030F0702030302020204" pitchFamily="66" charset="0"/>
              </a:rPr>
              <a:t>Ask, “</a:t>
            </a:r>
            <a:r>
              <a:rPr lang="en-GB" altLang="en-US" sz="3600" dirty="0" err="1">
                <a:latin typeface="Comic Sans MS" panose="030F0702030302020204" pitchFamily="66" charset="0"/>
              </a:rPr>
              <a:t>C’est</a:t>
            </a:r>
            <a:r>
              <a:rPr lang="en-GB" altLang="en-US" sz="3600" dirty="0">
                <a:latin typeface="Comic Sans MS" panose="030F0702030302020204" pitchFamily="66" charset="0"/>
              </a:rPr>
              <a:t> </a:t>
            </a:r>
            <a:r>
              <a:rPr lang="en-GB" altLang="en-US" sz="3600" dirty="0" err="1">
                <a:latin typeface="Comic Sans MS" panose="030F0702030302020204" pitchFamily="66" charset="0"/>
              </a:rPr>
              <a:t>quel</a:t>
            </a:r>
            <a:r>
              <a:rPr lang="en-GB" altLang="en-US" sz="3600" dirty="0">
                <a:latin typeface="Comic Sans MS" panose="030F0702030302020204" pitchFamily="66" charset="0"/>
              </a:rPr>
              <a:t> jour?” at the start of each slide before answering the correct day of the week.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dirty="0"/>
          </a:p>
        </p:txBody>
      </p:sp>
      <p:pic>
        <p:nvPicPr>
          <p:cNvPr id="18436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" y="22225"/>
            <a:ext cx="1490663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2915816" y="4437112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07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23850" y="476250"/>
            <a:ext cx="8567738" cy="1398588"/>
          </a:xfrm>
        </p:spPr>
        <p:txBody>
          <a:bodyPr/>
          <a:lstStyle/>
          <a:p>
            <a:pPr eaLnBrk="1" hangingPunct="1"/>
            <a:r>
              <a:rPr lang="en-GB" altLang="en-US" sz="6200">
                <a:latin typeface="Comic Sans MS" panose="030F0702030302020204" pitchFamily="66" charset="0"/>
              </a:rPr>
              <a:t>C’est quel jour?</a:t>
            </a:r>
          </a:p>
        </p:txBody>
      </p:sp>
      <p:pic>
        <p:nvPicPr>
          <p:cNvPr id="9219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2636838"/>
            <a:ext cx="3497262" cy="349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899592" y="1052736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320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229600" cy="1398587"/>
          </a:xfrm>
        </p:spPr>
        <p:txBody>
          <a:bodyPr/>
          <a:lstStyle/>
          <a:p>
            <a:pPr eaLnBrk="1" hangingPunct="1"/>
            <a:r>
              <a:rPr lang="en-GB" altLang="en-US" sz="6200">
                <a:latin typeface="Comic Sans MS" panose="030F0702030302020204" pitchFamily="66" charset="0"/>
              </a:rPr>
              <a:t>C’est lundi</a:t>
            </a:r>
          </a:p>
        </p:txBody>
      </p:sp>
      <p:sp>
        <p:nvSpPr>
          <p:cNvPr id="6" name="WordArt 4"/>
          <p:cNvSpPr>
            <a:spLocks noChangeArrowheads="1" noChangeShapeType="1" noTextEdit="1"/>
          </p:cNvSpPr>
          <p:nvPr/>
        </p:nvSpPr>
        <p:spPr bwMode="auto">
          <a:xfrm>
            <a:off x="1403350" y="3500438"/>
            <a:ext cx="6434138" cy="2233612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GB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Arial Black" panose="020B0A04020102020204" pitchFamily="34" charset="0"/>
              </a:rPr>
              <a:t>lundi</a:t>
            </a:r>
          </a:p>
        </p:txBody>
      </p:sp>
      <p:pic>
        <p:nvPicPr>
          <p:cNvPr id="5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313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1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4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229600" cy="1398587"/>
          </a:xfrm>
        </p:spPr>
        <p:txBody>
          <a:bodyPr/>
          <a:lstStyle/>
          <a:p>
            <a:pPr eaLnBrk="1" hangingPunct="1"/>
            <a:r>
              <a:rPr lang="en-GB" altLang="en-US" sz="6200">
                <a:latin typeface="Comic Sans MS" panose="030F0702030302020204" pitchFamily="66" charset="0"/>
              </a:rPr>
              <a:t>C’est mardi </a:t>
            </a:r>
          </a:p>
        </p:txBody>
      </p:sp>
      <p:sp>
        <p:nvSpPr>
          <p:cNvPr id="6" name="WordArt 6"/>
          <p:cNvSpPr>
            <a:spLocks noChangeArrowheads="1" noChangeShapeType="1" noTextEdit="1"/>
          </p:cNvSpPr>
          <p:nvPr/>
        </p:nvSpPr>
        <p:spPr bwMode="auto">
          <a:xfrm>
            <a:off x="1187450" y="2060575"/>
            <a:ext cx="6948488" cy="31369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solidFill>
                  <a:srgbClr val="FFFF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 panose="020B0806030902050204" pitchFamily="34" charset="0"/>
              </a:rPr>
              <a:t>mardi</a:t>
            </a:r>
          </a:p>
        </p:txBody>
      </p:sp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260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1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4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229600" cy="1398587"/>
          </a:xfrm>
        </p:spPr>
        <p:txBody>
          <a:bodyPr/>
          <a:lstStyle/>
          <a:p>
            <a:pPr eaLnBrk="1" hangingPunct="1"/>
            <a:r>
              <a:rPr lang="en-GB" altLang="en-US" sz="6200">
                <a:latin typeface="Comic Sans MS" panose="030F0702030302020204" pitchFamily="66" charset="0"/>
              </a:rPr>
              <a:t>C’est mercredi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539750" y="2205038"/>
            <a:ext cx="7848600" cy="374491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GB" sz="3600" b="1" kern="10">
                <a:solidFill>
                  <a:srgbClr val="558ED5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mercredi</a:t>
            </a:r>
          </a:p>
        </p:txBody>
      </p:sp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4258104" y="3467894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304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1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4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229600" cy="1398587"/>
          </a:xfrm>
        </p:spPr>
        <p:txBody>
          <a:bodyPr/>
          <a:lstStyle/>
          <a:p>
            <a:pPr eaLnBrk="1" hangingPunct="1"/>
            <a:r>
              <a:rPr lang="en-GB" altLang="en-US" sz="6200">
                <a:latin typeface="Comic Sans MS" panose="030F0702030302020204" pitchFamily="66" charset="0"/>
              </a:rPr>
              <a:t>C’est jeudi</a:t>
            </a:r>
          </a:p>
        </p:txBody>
      </p:sp>
      <p:sp>
        <p:nvSpPr>
          <p:cNvPr id="6" name="WordArt 9"/>
          <p:cNvSpPr>
            <a:spLocks noChangeArrowheads="1" noChangeShapeType="1" noTextEdit="1"/>
          </p:cNvSpPr>
          <p:nvPr/>
        </p:nvSpPr>
        <p:spPr bwMode="auto">
          <a:xfrm>
            <a:off x="1187450" y="2257425"/>
            <a:ext cx="6985000" cy="2952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44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 panose="020B0A04020102020204" pitchFamily="34" charset="0"/>
              </a:rPr>
              <a:t>jeudi</a:t>
            </a:r>
          </a:p>
        </p:txBody>
      </p:sp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288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1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4" grpId="0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5288" y="188913"/>
            <a:ext cx="8229600" cy="1398587"/>
          </a:xfrm>
        </p:spPr>
        <p:txBody>
          <a:bodyPr/>
          <a:lstStyle/>
          <a:p>
            <a:pPr eaLnBrk="1" hangingPunct="1"/>
            <a:r>
              <a:rPr lang="en-GB" altLang="en-US" sz="6200">
                <a:latin typeface="Comic Sans MS" panose="030F0702030302020204" pitchFamily="66" charset="0"/>
              </a:rPr>
              <a:t>C’est vendredi </a:t>
            </a:r>
          </a:p>
        </p:txBody>
      </p:sp>
      <p:sp>
        <p:nvSpPr>
          <p:cNvPr id="6" name="WordArt 11"/>
          <p:cNvSpPr>
            <a:spLocks noChangeArrowheads="1" noChangeShapeType="1" noTextEdit="1"/>
          </p:cNvSpPr>
          <p:nvPr/>
        </p:nvSpPr>
        <p:spPr bwMode="auto">
          <a:xfrm>
            <a:off x="1042988" y="2133600"/>
            <a:ext cx="6913562" cy="3095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44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00FF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</a:rPr>
              <a:t>vendredi</a:t>
            </a:r>
          </a:p>
        </p:txBody>
      </p:sp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322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1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4" grpId="0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A54E40331C58479D0FF3C3066F2772" ma:contentTypeVersion="" ma:contentTypeDescription="Create a new document." ma:contentTypeScope="" ma:versionID="9d1de4b43ad8fd05111262cc6c7493d7">
  <xsd:schema xmlns:xsd="http://www.w3.org/2001/XMLSchema" xmlns:xs="http://www.w3.org/2001/XMLSchema" xmlns:p="http://schemas.microsoft.com/office/2006/metadata/properties" xmlns:ns2="5a3829d0-f4cb-424b-a364-715d1b4ecebf" targetNamespace="http://schemas.microsoft.com/office/2006/metadata/properties" ma:root="true" ma:fieldsID="e81b8604e14bfce58d05f5f8939f86bd" ns2:_="">
    <xsd:import namespace="5a3829d0-f4cb-424b-a364-715d1b4eceb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3829d0-f4cb-424b-a364-715d1b4eceb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A3ED123-E441-47EC-8875-095B85D95B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3829d0-f4cb-424b-a364-715d1b4ece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34FC43-4177-44A4-BF23-A88E4A5FADF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663006-B308-4370-B73B-496EB256D15D}">
  <ds:schemaRefs>
    <ds:schemaRef ds:uri="http://www.w3.org/XML/1998/namespace"/>
    <ds:schemaRef ds:uri="http://schemas.microsoft.com/office/infopath/2007/PartnerControls"/>
    <ds:schemaRef ds:uri="5a3829d0-f4cb-424b-a364-715d1b4ecebf"/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5352</TotalTime>
  <Words>289</Words>
  <Application>Microsoft Office PowerPoint</Application>
  <PresentationFormat>On-screen Show (4:3)</PresentationFormat>
  <Paragraphs>94</Paragraphs>
  <Slides>22</Slides>
  <Notes>9</Notes>
  <HiddenSlides>0</HiddenSlides>
  <MMClips>20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Arial Black</vt:lpstr>
      <vt:lpstr>Calibri</vt:lpstr>
      <vt:lpstr>Comic Sans MS</vt:lpstr>
      <vt:lpstr>Impact</vt:lpstr>
      <vt:lpstr>Tahoma</vt:lpstr>
      <vt:lpstr>Office Theme</vt:lpstr>
      <vt:lpstr>P1/A1 Wednesday 20th May French Early Level </vt:lpstr>
      <vt:lpstr>Vocabulary</vt:lpstr>
      <vt:lpstr>Embedding the language</vt:lpstr>
      <vt:lpstr>C’est quel jour?</vt:lpstr>
      <vt:lpstr>C’est lundi</vt:lpstr>
      <vt:lpstr>C’est mardi </vt:lpstr>
      <vt:lpstr>C’est mercredi</vt:lpstr>
      <vt:lpstr>C’est jeudi</vt:lpstr>
      <vt:lpstr>C’est vendredi </vt:lpstr>
      <vt:lpstr>C’est samedi</vt:lpstr>
      <vt:lpstr>C’est dimanche</vt:lpstr>
      <vt:lpstr>Activité 1 </vt:lpstr>
      <vt:lpstr>lundi mardi mercredi  jeudi  vendredi  samedi dimanche</vt:lpstr>
      <vt:lpstr>Activité 2 </vt:lpstr>
      <vt:lpstr>PowerPoint Presentation</vt:lpstr>
      <vt:lpstr>Activité 3 </vt:lpstr>
      <vt:lpstr>C’est quel jour?  </vt:lpstr>
      <vt:lpstr>C’est quel jour?</vt:lpstr>
      <vt:lpstr>C’est quel jour?</vt:lpstr>
      <vt:lpstr>C’est quel jour?</vt:lpstr>
      <vt:lpstr>C’est quel jour?</vt:lpstr>
      <vt:lpstr>Au revoir!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Aujourd’hui c’est mardi le onze janvier</dc:title>
  <dc:creator>Ann</dc:creator>
  <cp:lastModifiedBy>Mrs Topping</cp:lastModifiedBy>
  <cp:revision>163</cp:revision>
  <dcterms:created xsi:type="dcterms:W3CDTF">2010-11-30T11:25:06Z</dcterms:created>
  <dcterms:modified xsi:type="dcterms:W3CDTF">2020-05-19T09:29:22Z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0x010100A9A54E40331C58479D0FF3C3066F2772</vt:lpwstr>
  </property>
</Properties>
</file>