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5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0A489E-7059-4F2F-BD5E-A265DD3F167F}"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411279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0A489E-7059-4F2F-BD5E-A265DD3F167F}"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96275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0A489E-7059-4F2F-BD5E-A265DD3F167F}"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80030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0A489E-7059-4F2F-BD5E-A265DD3F167F}"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12148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489E-7059-4F2F-BD5E-A265DD3F167F}"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159601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0A489E-7059-4F2F-BD5E-A265DD3F167F}"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128708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0A489E-7059-4F2F-BD5E-A265DD3F167F}"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35128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0A489E-7059-4F2F-BD5E-A265DD3F167F}"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162016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A489E-7059-4F2F-BD5E-A265DD3F167F}"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77453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A489E-7059-4F2F-BD5E-A265DD3F167F}"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80822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A489E-7059-4F2F-BD5E-A265DD3F167F}"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72DEA-102D-4585-BBCB-F1986649495D}" type="slidenum">
              <a:rPr lang="en-GB" smtClean="0"/>
              <a:t>‹#›</a:t>
            </a:fld>
            <a:endParaRPr lang="en-GB"/>
          </a:p>
        </p:txBody>
      </p:sp>
    </p:spTree>
    <p:extLst>
      <p:ext uri="{BB962C8B-B14F-4D97-AF65-F5344CB8AC3E}">
        <p14:creationId xmlns:p14="http://schemas.microsoft.com/office/powerpoint/2010/main" val="332912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50000">
              <a:schemeClr val="accent6">
                <a:lumMod val="60000"/>
                <a:lumOff val="40000"/>
              </a:schemeClr>
            </a:gs>
            <a:gs pos="100000">
              <a:srgbClr val="FFFF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A489E-7059-4F2F-BD5E-A265DD3F167F}" type="datetimeFigureOut">
              <a:rPr lang="en-GB" smtClean="0"/>
              <a:t>30/04/2020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72DEA-102D-4585-BBCB-F1986649495D}" type="slidenum">
              <a:rPr lang="en-GB" smtClean="0"/>
              <a:t>‹#›</a:t>
            </a:fld>
            <a:endParaRPr lang="en-GB"/>
          </a:p>
        </p:txBody>
      </p:sp>
    </p:spTree>
    <p:extLst>
      <p:ext uri="{BB962C8B-B14F-4D97-AF65-F5344CB8AC3E}">
        <p14:creationId xmlns:p14="http://schemas.microsoft.com/office/powerpoint/2010/main" val="327623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1470025"/>
          </a:xfrm>
        </p:spPr>
        <p:txBody>
          <a:bodyPr>
            <a:noAutofit/>
          </a:bodyPr>
          <a:lstStyle/>
          <a:p>
            <a:r>
              <a:rPr lang="en-GB" sz="3600" b="1" dirty="0" smtClean="0">
                <a:latin typeface="SassoonCRInfant" panose="02010503020300020003" pitchFamily="2" charset="0"/>
              </a:rPr>
              <a:t>Aim:  To find out about the life of </a:t>
            </a:r>
            <a:r>
              <a:rPr lang="en-GB" sz="3600" b="1" dirty="0" smtClean="0">
                <a:solidFill>
                  <a:schemeClr val="tx2">
                    <a:lumMod val="60000"/>
                    <a:lumOff val="40000"/>
                  </a:schemeClr>
                </a:solidFill>
                <a:latin typeface="SassoonCRInfant" panose="02010503020300020003" pitchFamily="2" charset="0"/>
              </a:rPr>
              <a:t>Siddhartha Gautama</a:t>
            </a:r>
            <a:r>
              <a:rPr lang="en-GB" sz="3600" dirty="0" smtClean="0">
                <a:latin typeface="SassoonCRInfant" panose="02010503020300020003" pitchFamily="2" charset="0"/>
              </a:rPr>
              <a:t>.</a:t>
            </a:r>
            <a:endParaRPr lang="en-GB" sz="3600" dirty="0">
              <a:latin typeface="SassoonCRInfant" panose="02010503020300020003" pitchFamily="2" charset="0"/>
            </a:endParaRPr>
          </a:p>
        </p:txBody>
      </p:sp>
      <p:sp>
        <p:nvSpPr>
          <p:cNvPr id="3" name="Subtitle 2"/>
          <p:cNvSpPr>
            <a:spLocks noGrp="1"/>
          </p:cNvSpPr>
          <p:nvPr>
            <p:ph type="subTitle" idx="1"/>
          </p:nvPr>
        </p:nvSpPr>
        <p:spPr>
          <a:xfrm>
            <a:off x="323528" y="2132856"/>
            <a:ext cx="7056784" cy="4248472"/>
          </a:xfrm>
        </p:spPr>
        <p:txBody>
          <a:bodyPr>
            <a:normAutofit fontScale="92500"/>
          </a:bodyPr>
          <a:lstStyle/>
          <a:p>
            <a:pPr marL="457200" indent="-457200" algn="l">
              <a:buFont typeface="Arial" pitchFamily="34" charset="0"/>
              <a:buChar char="•"/>
            </a:pPr>
            <a:r>
              <a:rPr lang="en-GB" dirty="0" smtClean="0">
                <a:solidFill>
                  <a:schemeClr val="tx1"/>
                </a:solidFill>
                <a:effectLst/>
                <a:latin typeface="SassoonCRInfant" panose="02010503020300020003" pitchFamily="2" charset="0"/>
              </a:rPr>
              <a:t>Siddhartha Gautama was born about 583 BC. </a:t>
            </a:r>
          </a:p>
          <a:p>
            <a:pPr marL="457200" indent="-457200" algn="l">
              <a:buFont typeface="Arial" pitchFamily="34" charset="0"/>
              <a:buChar char="•"/>
            </a:pPr>
            <a:r>
              <a:rPr lang="en-GB" dirty="0" smtClean="0">
                <a:solidFill>
                  <a:schemeClr val="tx1"/>
                </a:solidFill>
                <a:latin typeface="SassoonCRInfant" panose="02010503020300020003" pitchFamily="2" charset="0"/>
              </a:rPr>
              <a:t>He was born </a:t>
            </a:r>
            <a:r>
              <a:rPr lang="en-GB" dirty="0" smtClean="0">
                <a:solidFill>
                  <a:schemeClr val="tx1"/>
                </a:solidFill>
                <a:effectLst/>
                <a:latin typeface="SassoonCRInfant" panose="02010503020300020003" pitchFamily="2" charset="0"/>
              </a:rPr>
              <a:t>in or near what is now Nepal. </a:t>
            </a:r>
          </a:p>
          <a:p>
            <a:pPr marL="457200" indent="-457200" algn="l">
              <a:buFont typeface="Arial" pitchFamily="34" charset="0"/>
              <a:buChar char="•"/>
            </a:pPr>
            <a:r>
              <a:rPr lang="en-GB" dirty="0" smtClean="0">
                <a:solidFill>
                  <a:schemeClr val="tx1"/>
                </a:solidFill>
                <a:effectLst/>
                <a:latin typeface="SassoonCRInfant" panose="02010503020300020003" pitchFamily="2" charset="0"/>
              </a:rPr>
              <a:t>His father, King </a:t>
            </a:r>
            <a:r>
              <a:rPr lang="en-GB" dirty="0" err="1" smtClean="0">
                <a:solidFill>
                  <a:schemeClr val="tx1"/>
                </a:solidFill>
                <a:effectLst/>
                <a:latin typeface="SassoonCRInfant" panose="02010503020300020003" pitchFamily="2" charset="0"/>
              </a:rPr>
              <a:t>Suddhodana</a:t>
            </a:r>
            <a:r>
              <a:rPr lang="en-GB" dirty="0" smtClean="0">
                <a:solidFill>
                  <a:schemeClr val="tx1"/>
                </a:solidFill>
                <a:effectLst/>
                <a:latin typeface="SassoonCRInfant" panose="02010503020300020003" pitchFamily="2" charset="0"/>
              </a:rPr>
              <a:t>, was leader of a large clan called the </a:t>
            </a:r>
            <a:r>
              <a:rPr lang="en-GB" dirty="0" err="1" smtClean="0">
                <a:solidFill>
                  <a:schemeClr val="tx1"/>
                </a:solidFill>
                <a:effectLst/>
                <a:latin typeface="SassoonCRInfant" panose="02010503020300020003" pitchFamily="2" charset="0"/>
              </a:rPr>
              <a:t>Shakya</a:t>
            </a:r>
            <a:r>
              <a:rPr lang="en-GB" dirty="0" smtClean="0">
                <a:solidFill>
                  <a:schemeClr val="tx1"/>
                </a:solidFill>
                <a:effectLst/>
                <a:latin typeface="SassoonCRInfant" panose="02010503020300020003" pitchFamily="2" charset="0"/>
              </a:rPr>
              <a:t>. </a:t>
            </a:r>
          </a:p>
          <a:p>
            <a:pPr marL="457200" indent="-457200" algn="l">
              <a:buFont typeface="Arial" pitchFamily="34" charset="0"/>
              <a:buChar char="•"/>
            </a:pPr>
            <a:r>
              <a:rPr lang="en-GB" dirty="0" smtClean="0">
                <a:solidFill>
                  <a:schemeClr val="tx1"/>
                </a:solidFill>
                <a:effectLst/>
                <a:latin typeface="SassoonCRInfant" panose="02010503020300020003" pitchFamily="2" charset="0"/>
              </a:rPr>
              <a:t>His mother, Queen Maya, died shortly after his birth.</a:t>
            </a:r>
          </a:p>
          <a:p>
            <a:endParaRPr lang="en-GB" dirty="0">
              <a:latin typeface="SassoonCRInfant" panose="02010503020300020003" pitchFamily="2" charset="0"/>
            </a:endParaRPr>
          </a:p>
        </p:txBody>
      </p:sp>
      <p:pic>
        <p:nvPicPr>
          <p:cNvPr id="1026" name="Picture 2" descr="http://webspace.ship.edu/cgboer/prajna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2132856"/>
            <a:ext cx="11906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1470025"/>
          </a:xfrm>
        </p:spPr>
        <p:txBody>
          <a:bodyPr>
            <a:noAutofit/>
          </a:bodyPr>
          <a:lstStyle/>
          <a:p>
            <a:r>
              <a:rPr lang="en-GB" sz="3600" b="1" dirty="0" smtClean="0">
                <a:latin typeface="SassoonCRInfant" panose="02010503020300020003" pitchFamily="2" charset="0"/>
              </a:rPr>
              <a:t>Aim:  To find out about the life of </a:t>
            </a:r>
            <a:r>
              <a:rPr lang="en-GB" sz="3600" b="1" dirty="0" smtClean="0">
                <a:solidFill>
                  <a:schemeClr val="tx2">
                    <a:lumMod val="60000"/>
                    <a:lumOff val="40000"/>
                  </a:schemeClr>
                </a:solidFill>
                <a:latin typeface="SassoonCRInfant" panose="02010503020300020003" pitchFamily="2" charset="0"/>
              </a:rPr>
              <a:t>Siddhartha Gautama</a:t>
            </a:r>
            <a:r>
              <a:rPr lang="en-GB" sz="3600" b="1" dirty="0" smtClean="0">
                <a:latin typeface="SassoonCRInfant" panose="02010503020300020003" pitchFamily="2" charset="0"/>
              </a:rPr>
              <a:t>.</a:t>
            </a:r>
            <a:endParaRPr lang="en-GB" sz="3600" b="1" dirty="0">
              <a:latin typeface="SassoonCRInfant" panose="02010503020300020003" pitchFamily="2" charset="0"/>
            </a:endParaRPr>
          </a:p>
        </p:txBody>
      </p:sp>
      <p:sp>
        <p:nvSpPr>
          <p:cNvPr id="3" name="Subtitle 2"/>
          <p:cNvSpPr>
            <a:spLocks noGrp="1"/>
          </p:cNvSpPr>
          <p:nvPr>
            <p:ph type="subTitle" idx="1"/>
          </p:nvPr>
        </p:nvSpPr>
        <p:spPr>
          <a:xfrm>
            <a:off x="179512" y="2420888"/>
            <a:ext cx="8208912" cy="4104456"/>
          </a:xfrm>
        </p:spPr>
        <p:txBody>
          <a:bodyPr>
            <a:normAutofit fontScale="85000" lnSpcReduction="10000"/>
          </a:bodyPr>
          <a:lstStyle/>
          <a:p>
            <a:pPr algn="l"/>
            <a:r>
              <a:rPr lang="en-GB" dirty="0" smtClean="0">
                <a:solidFill>
                  <a:schemeClr val="tx1"/>
                </a:solidFill>
                <a:effectLst/>
                <a:latin typeface="SassoonCRInfant" panose="02010503020300020003" pitchFamily="2" charset="0"/>
              </a:rPr>
              <a:t>When Prince Siddhartha was a few days old, a holy man prophesied the Prince would be either a great military conqueror or a great spiritual teacher. </a:t>
            </a:r>
          </a:p>
          <a:p>
            <a:pPr algn="l"/>
            <a:endParaRPr lang="en-GB" dirty="0" smtClean="0">
              <a:solidFill>
                <a:schemeClr val="tx1"/>
              </a:solidFill>
              <a:effectLst/>
              <a:latin typeface="SassoonCRInfant" panose="02010503020300020003" pitchFamily="2" charset="0"/>
            </a:endParaRPr>
          </a:p>
          <a:p>
            <a:pPr algn="l"/>
            <a:r>
              <a:rPr lang="en-GB" dirty="0" smtClean="0">
                <a:solidFill>
                  <a:schemeClr val="tx1"/>
                </a:solidFill>
                <a:effectLst/>
                <a:latin typeface="SassoonCRInfant" panose="02010503020300020003" pitchFamily="2" charset="0"/>
              </a:rPr>
              <a:t>King </a:t>
            </a:r>
            <a:r>
              <a:rPr lang="en-GB" dirty="0" err="1" smtClean="0">
                <a:solidFill>
                  <a:schemeClr val="tx1"/>
                </a:solidFill>
                <a:effectLst/>
                <a:latin typeface="SassoonCRInfant" panose="02010503020300020003" pitchFamily="2" charset="0"/>
              </a:rPr>
              <a:t>Suddhodana</a:t>
            </a:r>
            <a:r>
              <a:rPr lang="en-GB" dirty="0" smtClean="0">
                <a:solidFill>
                  <a:schemeClr val="tx1"/>
                </a:solidFill>
                <a:effectLst/>
                <a:latin typeface="SassoonCRInfant" panose="02010503020300020003" pitchFamily="2" charset="0"/>
              </a:rPr>
              <a:t> wanted his son to be a great military conqueror and prepared his son accordingly. He raised the boy in great luxury and shielded him from knowledge of religion and human suffering. The Prince reached the age of 29 with little experience of the world outside the walls of his opulent palaces.</a:t>
            </a:r>
          </a:p>
          <a:p>
            <a:endParaRPr lang="en-GB" dirty="0">
              <a:latin typeface="SassoonCRInfant" panose="02010503020300020003" pitchFamily="2" charset="0"/>
            </a:endParaRPr>
          </a:p>
        </p:txBody>
      </p:sp>
    </p:spTree>
    <p:extLst>
      <p:ext uri="{BB962C8B-B14F-4D97-AF65-F5344CB8AC3E}">
        <p14:creationId xmlns:p14="http://schemas.microsoft.com/office/powerpoint/2010/main" val="368014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1470025"/>
          </a:xfrm>
        </p:spPr>
        <p:txBody>
          <a:bodyPr>
            <a:noAutofit/>
          </a:bodyPr>
          <a:lstStyle/>
          <a:p>
            <a:r>
              <a:rPr lang="en-GB" sz="3600" b="1" dirty="0" smtClean="0"/>
              <a:t>Aim:  To find out about the life of </a:t>
            </a:r>
            <a:r>
              <a:rPr lang="en-GB" sz="3600" b="1" dirty="0" smtClean="0">
                <a:solidFill>
                  <a:schemeClr val="tx2">
                    <a:lumMod val="60000"/>
                    <a:lumOff val="40000"/>
                  </a:schemeClr>
                </a:solidFill>
              </a:rPr>
              <a:t>Siddhartha Gautama</a:t>
            </a:r>
            <a:r>
              <a:rPr lang="en-GB" sz="3600" b="1" dirty="0" smtClean="0"/>
              <a:t>.</a:t>
            </a:r>
            <a:endParaRPr lang="en-GB" sz="3600" b="1" dirty="0"/>
          </a:p>
        </p:txBody>
      </p:sp>
      <p:sp>
        <p:nvSpPr>
          <p:cNvPr id="3" name="Subtitle 2"/>
          <p:cNvSpPr>
            <a:spLocks noGrp="1"/>
          </p:cNvSpPr>
          <p:nvPr>
            <p:ph type="subTitle" idx="1"/>
          </p:nvPr>
        </p:nvSpPr>
        <p:spPr>
          <a:xfrm>
            <a:off x="323528" y="2060848"/>
            <a:ext cx="8208912" cy="4104456"/>
          </a:xfrm>
        </p:spPr>
        <p:txBody>
          <a:bodyPr>
            <a:normAutofit fontScale="85000" lnSpcReduction="20000"/>
          </a:bodyPr>
          <a:lstStyle/>
          <a:p>
            <a:pPr algn="l"/>
            <a:r>
              <a:rPr lang="en-GB" b="1" u="sng" dirty="0" smtClean="0">
                <a:solidFill>
                  <a:schemeClr val="tx2">
                    <a:lumMod val="60000"/>
                    <a:lumOff val="40000"/>
                  </a:schemeClr>
                </a:solidFill>
                <a:effectLst/>
                <a:latin typeface="SassoonCRInfant" panose="02010503020300020003" pitchFamily="2" charset="0"/>
              </a:rPr>
              <a:t>The 4 Passing </a:t>
            </a:r>
            <a:r>
              <a:rPr lang="en-GB" b="1" u="sng" dirty="0">
                <a:solidFill>
                  <a:schemeClr val="tx2">
                    <a:lumMod val="60000"/>
                    <a:lumOff val="40000"/>
                  </a:schemeClr>
                </a:solidFill>
                <a:latin typeface="SassoonCRInfant" panose="02010503020300020003" pitchFamily="2" charset="0"/>
              </a:rPr>
              <a:t>S</a:t>
            </a:r>
            <a:r>
              <a:rPr lang="en-GB" b="1" u="sng" dirty="0" smtClean="0">
                <a:solidFill>
                  <a:schemeClr val="tx2">
                    <a:lumMod val="60000"/>
                    <a:lumOff val="40000"/>
                  </a:schemeClr>
                </a:solidFill>
                <a:effectLst/>
                <a:latin typeface="SassoonCRInfant" panose="02010503020300020003" pitchFamily="2" charset="0"/>
              </a:rPr>
              <a:t>ights</a:t>
            </a:r>
          </a:p>
          <a:p>
            <a:pPr algn="l"/>
            <a:endParaRPr lang="en-GB" dirty="0">
              <a:latin typeface="SassoonCRInfant" panose="02010503020300020003" pitchFamily="2" charset="0"/>
            </a:endParaRPr>
          </a:p>
          <a:p>
            <a:pPr algn="l"/>
            <a:r>
              <a:rPr lang="en-GB" dirty="0" smtClean="0">
                <a:solidFill>
                  <a:schemeClr val="tx1"/>
                </a:solidFill>
                <a:effectLst/>
                <a:latin typeface="SassoonCRInfant" panose="02010503020300020003" pitchFamily="2" charset="0"/>
              </a:rPr>
              <a:t>One day, overcome with curiosity, Prince Siddhartha asked a charioteer to take him on a series of rides through the countryside. On these journeys he was shocked by the sight of an aged man, then a sick man, and then a corpse. The stark realities of old age, disease, and death seized and sickened the Prince.</a:t>
            </a:r>
          </a:p>
          <a:p>
            <a:pPr algn="l"/>
            <a:endParaRPr lang="en-GB" dirty="0">
              <a:solidFill>
                <a:schemeClr val="tx1"/>
              </a:solidFill>
              <a:latin typeface="SassoonCRInfant" panose="02010503020300020003" pitchFamily="2" charset="0"/>
            </a:endParaRPr>
          </a:p>
          <a:p>
            <a:pPr algn="l"/>
            <a:r>
              <a:rPr lang="en-GB" dirty="0" smtClean="0">
                <a:solidFill>
                  <a:schemeClr val="tx1"/>
                </a:solidFill>
                <a:latin typeface="SassoonCRInfant" panose="02010503020300020003" pitchFamily="2" charset="0"/>
              </a:rPr>
              <a:t>The prince returned to his life of luxury back in the palace.</a:t>
            </a:r>
            <a:endParaRPr lang="en-GB" dirty="0">
              <a:solidFill>
                <a:schemeClr val="tx1"/>
              </a:solidFill>
              <a:latin typeface="SassoonCRInfant" panose="02010503020300020003" pitchFamily="2" charset="0"/>
            </a:endParaRPr>
          </a:p>
        </p:txBody>
      </p:sp>
    </p:spTree>
    <p:extLst>
      <p:ext uri="{BB962C8B-B14F-4D97-AF65-F5344CB8AC3E}">
        <p14:creationId xmlns:p14="http://schemas.microsoft.com/office/powerpoint/2010/main" val="234463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1008112"/>
          </a:xfrm>
        </p:spPr>
        <p:txBody>
          <a:bodyPr>
            <a:noAutofit/>
          </a:bodyPr>
          <a:lstStyle/>
          <a:p>
            <a:r>
              <a:rPr lang="en-GB" sz="3600" b="1" dirty="0" smtClean="0"/>
              <a:t>Aim:  To find out about the life of </a:t>
            </a:r>
            <a:r>
              <a:rPr lang="en-GB" sz="3600" b="1" dirty="0" smtClean="0">
                <a:solidFill>
                  <a:schemeClr val="tx2">
                    <a:lumMod val="60000"/>
                    <a:lumOff val="40000"/>
                  </a:schemeClr>
                </a:solidFill>
              </a:rPr>
              <a:t>Siddhartha Gautama</a:t>
            </a:r>
            <a:r>
              <a:rPr lang="en-GB" sz="3600" b="1" dirty="0" smtClean="0"/>
              <a:t>.</a:t>
            </a:r>
            <a:endParaRPr lang="en-GB" sz="3600" b="1" dirty="0"/>
          </a:p>
        </p:txBody>
      </p:sp>
      <p:sp>
        <p:nvSpPr>
          <p:cNvPr id="3" name="Subtitle 2"/>
          <p:cNvSpPr>
            <a:spLocks noGrp="1"/>
          </p:cNvSpPr>
          <p:nvPr>
            <p:ph type="subTitle" idx="1"/>
          </p:nvPr>
        </p:nvSpPr>
        <p:spPr>
          <a:xfrm>
            <a:off x="0" y="1268760"/>
            <a:ext cx="9144000" cy="5589240"/>
          </a:xfrm>
        </p:spPr>
        <p:txBody>
          <a:bodyPr>
            <a:normAutofit fontScale="62500" lnSpcReduction="20000"/>
          </a:bodyPr>
          <a:lstStyle/>
          <a:p>
            <a:pPr algn="l"/>
            <a:r>
              <a:rPr lang="en-GB" b="1" u="sng" dirty="0" smtClean="0">
                <a:solidFill>
                  <a:schemeClr val="tx2">
                    <a:lumMod val="60000"/>
                    <a:lumOff val="40000"/>
                  </a:schemeClr>
                </a:solidFill>
                <a:effectLst/>
                <a:latin typeface="SassoonCRInfant" panose="02010503020300020003" pitchFamily="2" charset="0"/>
              </a:rPr>
              <a:t>The Prince leaves the Palace</a:t>
            </a:r>
          </a:p>
          <a:p>
            <a:pPr algn="l"/>
            <a:endParaRPr lang="en-GB" dirty="0" smtClean="0">
              <a:solidFill>
                <a:schemeClr val="tx1"/>
              </a:solidFill>
              <a:effectLst/>
              <a:latin typeface="SassoonCRInfant" panose="02010503020300020003" pitchFamily="2" charset="0"/>
            </a:endParaRPr>
          </a:p>
          <a:p>
            <a:pPr algn="l"/>
            <a:r>
              <a:rPr lang="en-GB" sz="3900" dirty="0" smtClean="0">
                <a:solidFill>
                  <a:schemeClr val="tx1"/>
                </a:solidFill>
                <a:effectLst/>
                <a:latin typeface="SassoonCRInfant" panose="02010503020300020003" pitchFamily="2" charset="0"/>
              </a:rPr>
              <a:t>For a time the Prince returned to palace life, but he took no pleasure in it. Even the news that his wife </a:t>
            </a:r>
            <a:r>
              <a:rPr lang="en-GB" sz="3900" dirty="0" err="1" smtClean="0">
                <a:solidFill>
                  <a:schemeClr val="tx1"/>
                </a:solidFill>
                <a:effectLst/>
                <a:latin typeface="SassoonCRInfant" panose="02010503020300020003" pitchFamily="2" charset="0"/>
              </a:rPr>
              <a:t>Yasodhara</a:t>
            </a:r>
            <a:r>
              <a:rPr lang="en-GB" sz="3900" dirty="0" smtClean="0">
                <a:solidFill>
                  <a:schemeClr val="tx1"/>
                </a:solidFill>
                <a:effectLst/>
                <a:latin typeface="SassoonCRInfant" panose="02010503020300020003" pitchFamily="2" charset="0"/>
              </a:rPr>
              <a:t> had given birth to a son did not please him. </a:t>
            </a:r>
          </a:p>
          <a:p>
            <a:pPr algn="l"/>
            <a:endParaRPr lang="en-GB" sz="3900" dirty="0">
              <a:solidFill>
                <a:schemeClr val="tx1"/>
              </a:solidFill>
              <a:latin typeface="SassoonCRInfant" panose="02010503020300020003" pitchFamily="2" charset="0"/>
            </a:endParaRPr>
          </a:p>
          <a:p>
            <a:pPr algn="l"/>
            <a:r>
              <a:rPr lang="en-GB" sz="3900" dirty="0" smtClean="0">
                <a:solidFill>
                  <a:schemeClr val="tx1"/>
                </a:solidFill>
                <a:effectLst/>
                <a:latin typeface="SassoonCRInfant" panose="02010503020300020003" pitchFamily="2" charset="0"/>
              </a:rPr>
              <a:t>One night he wandered the palace alone. The luxuries that had once pleased him now seemed grotesque. Musicians and dancing girls had fallen asleep and were sprawled about, snoring and sputtering. Prince Siddhartha reflected on the old age, disease, and death that would overtake them all and turn their bodies to dust.</a:t>
            </a:r>
          </a:p>
          <a:p>
            <a:pPr algn="l"/>
            <a:endParaRPr lang="en-GB" sz="3900" dirty="0" smtClean="0">
              <a:solidFill>
                <a:schemeClr val="tx1"/>
              </a:solidFill>
              <a:effectLst/>
              <a:latin typeface="SassoonCRInfant" panose="02010503020300020003" pitchFamily="2" charset="0"/>
            </a:endParaRPr>
          </a:p>
          <a:p>
            <a:pPr algn="l"/>
            <a:r>
              <a:rPr lang="en-GB" sz="3900" dirty="0" smtClean="0">
                <a:solidFill>
                  <a:schemeClr val="tx1"/>
                </a:solidFill>
                <a:effectLst/>
                <a:latin typeface="SassoonCRInfant" panose="02010503020300020003" pitchFamily="2" charset="0"/>
              </a:rPr>
              <a:t>He realized then that he could no longer be content living the life of a prince. That very night he left the palace, shaved his head, and changed his prince's clothes for a beggar's robe. Then he began his quest.</a:t>
            </a:r>
          </a:p>
        </p:txBody>
      </p:sp>
    </p:spTree>
    <p:extLst>
      <p:ext uri="{BB962C8B-B14F-4D97-AF65-F5344CB8AC3E}">
        <p14:creationId xmlns:p14="http://schemas.microsoft.com/office/powerpoint/2010/main" val="142388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856984" cy="1008112"/>
          </a:xfrm>
        </p:spPr>
        <p:txBody>
          <a:bodyPr>
            <a:noAutofit/>
          </a:bodyPr>
          <a:lstStyle/>
          <a:p>
            <a:r>
              <a:rPr lang="en-GB" sz="3600" b="1" dirty="0" smtClean="0"/>
              <a:t>Aim:  To find out about the life of </a:t>
            </a:r>
            <a:r>
              <a:rPr lang="en-GB" sz="3600" b="1" dirty="0" smtClean="0">
                <a:solidFill>
                  <a:schemeClr val="tx2">
                    <a:lumMod val="60000"/>
                    <a:lumOff val="40000"/>
                  </a:schemeClr>
                </a:solidFill>
              </a:rPr>
              <a:t>Siddhartha Gautama</a:t>
            </a:r>
            <a:r>
              <a:rPr lang="en-GB" sz="3600" b="1" dirty="0" smtClean="0"/>
              <a:t>.</a:t>
            </a:r>
            <a:endParaRPr lang="en-GB" sz="3600" b="1" dirty="0"/>
          </a:p>
        </p:txBody>
      </p:sp>
      <p:sp>
        <p:nvSpPr>
          <p:cNvPr id="3" name="Subtitle 2"/>
          <p:cNvSpPr>
            <a:spLocks noGrp="1"/>
          </p:cNvSpPr>
          <p:nvPr>
            <p:ph type="subTitle" idx="1"/>
          </p:nvPr>
        </p:nvSpPr>
        <p:spPr>
          <a:xfrm>
            <a:off x="0" y="1268760"/>
            <a:ext cx="9144000" cy="5589240"/>
          </a:xfrm>
        </p:spPr>
        <p:txBody>
          <a:bodyPr>
            <a:normAutofit/>
          </a:bodyPr>
          <a:lstStyle/>
          <a:p>
            <a:pPr algn="l"/>
            <a:r>
              <a:rPr lang="en-GB" b="1" u="sng" dirty="0" smtClean="0">
                <a:solidFill>
                  <a:schemeClr val="tx2">
                    <a:lumMod val="60000"/>
                    <a:lumOff val="40000"/>
                  </a:schemeClr>
                </a:solidFill>
                <a:effectLst/>
                <a:latin typeface="SassoonCRInfant" panose="02010503020300020003" pitchFamily="2" charset="0"/>
              </a:rPr>
              <a:t>The Prince leaves the Palace</a:t>
            </a:r>
          </a:p>
          <a:p>
            <a:pPr algn="l"/>
            <a:endParaRPr lang="en-GB" dirty="0" smtClean="0">
              <a:solidFill>
                <a:schemeClr val="tx1"/>
              </a:solidFill>
              <a:effectLst/>
              <a:latin typeface="SassoonCRInfant" panose="02010503020300020003" pitchFamily="2" charset="0"/>
            </a:endParaRPr>
          </a:p>
          <a:p>
            <a:pPr algn="l"/>
            <a:r>
              <a:rPr lang="en-GB" sz="2700" dirty="0" smtClean="0">
                <a:solidFill>
                  <a:schemeClr val="tx1"/>
                </a:solidFill>
                <a:effectLst/>
                <a:latin typeface="SassoonCRInfant" panose="02010503020300020003" pitchFamily="2" charset="0"/>
              </a:rPr>
              <a:t>Siddhartha began by seeking out renowned teachers, who taught him about the many religious philosophies of his day as well as how to meditate.  One day Siddhartha sat beneath a sacred fig (</a:t>
            </a:r>
            <a:r>
              <a:rPr lang="en-GB" sz="2700" i="1" dirty="0" err="1" smtClean="0">
                <a:solidFill>
                  <a:schemeClr val="tx1"/>
                </a:solidFill>
                <a:effectLst/>
                <a:latin typeface="SassoonCRInfant" panose="02010503020300020003" pitchFamily="2" charset="0"/>
              </a:rPr>
              <a:t>Ficus</a:t>
            </a:r>
            <a:r>
              <a:rPr lang="en-GB" sz="2700" i="1" dirty="0" smtClean="0">
                <a:solidFill>
                  <a:schemeClr val="tx1"/>
                </a:solidFill>
                <a:effectLst/>
                <a:latin typeface="SassoonCRInfant" panose="02010503020300020003" pitchFamily="2" charset="0"/>
              </a:rPr>
              <a:t> </a:t>
            </a:r>
            <a:r>
              <a:rPr lang="en-GB" sz="2700" i="1" dirty="0" err="1" smtClean="0">
                <a:solidFill>
                  <a:schemeClr val="tx1"/>
                </a:solidFill>
                <a:effectLst/>
                <a:latin typeface="SassoonCRInfant" panose="02010503020300020003" pitchFamily="2" charset="0"/>
              </a:rPr>
              <a:t>religiosa</a:t>
            </a:r>
            <a:r>
              <a:rPr lang="en-GB" sz="2700" dirty="0" smtClean="0">
                <a:solidFill>
                  <a:schemeClr val="tx1"/>
                </a:solidFill>
                <a:effectLst/>
                <a:latin typeface="SassoonCRInfant" panose="02010503020300020003" pitchFamily="2" charset="0"/>
              </a:rPr>
              <a:t>), known ever after as the Bodhi Tree, and settled into meditation. </a:t>
            </a:r>
          </a:p>
          <a:p>
            <a:pPr algn="l"/>
            <a:endParaRPr lang="en-GB" sz="2700" dirty="0" smtClean="0">
              <a:solidFill>
                <a:schemeClr val="tx1"/>
              </a:solidFill>
              <a:effectLst/>
              <a:latin typeface="SassoonCRInfant" panose="02010503020300020003" pitchFamily="2" charset="0"/>
            </a:endParaRPr>
          </a:p>
          <a:p>
            <a:pPr algn="l"/>
            <a:r>
              <a:rPr lang="en-GB" sz="2700" dirty="0" smtClean="0">
                <a:solidFill>
                  <a:schemeClr val="tx1"/>
                </a:solidFill>
                <a:latin typeface="SassoonCRInfant" panose="02010503020300020003" pitchFamily="2" charset="0"/>
              </a:rPr>
              <a:t>Siddhartha became known as the Buddha, and started his teaching about relaxing the mind and meditation.  He found that this bought him happiness, not all the luxuries of palace life.</a:t>
            </a:r>
            <a:endParaRPr lang="en-GB" sz="2700" dirty="0" smtClean="0">
              <a:solidFill>
                <a:schemeClr val="tx1"/>
              </a:solidFill>
              <a:effectLst/>
              <a:latin typeface="SassoonCRInfant" panose="02010503020300020003" pitchFamily="2" charset="0"/>
            </a:endParaRPr>
          </a:p>
        </p:txBody>
      </p:sp>
    </p:spTree>
    <p:extLst>
      <p:ext uri="{BB962C8B-B14F-4D97-AF65-F5344CB8AC3E}">
        <p14:creationId xmlns:p14="http://schemas.microsoft.com/office/powerpoint/2010/main" val="163684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966" y="3717032"/>
            <a:ext cx="1752410" cy="107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2482662896"/>
              </p:ext>
            </p:extLst>
          </p:nvPr>
        </p:nvGraphicFramePr>
        <p:xfrm>
          <a:off x="179512" y="188640"/>
          <a:ext cx="7056784" cy="7863840"/>
        </p:xfrm>
        <a:graphic>
          <a:graphicData uri="http://schemas.openxmlformats.org/drawingml/2006/table">
            <a:tbl>
              <a:tblPr firstRow="1" bandRow="1">
                <a:tableStyleId>{5C22544A-7EE6-4342-B048-85BDC9FD1C3A}</a:tableStyleId>
              </a:tblPr>
              <a:tblGrid>
                <a:gridCol w="2111321"/>
                <a:gridCol w="4945463"/>
              </a:tblGrid>
              <a:tr h="370840">
                <a:tc gridSpan="2">
                  <a:txBody>
                    <a:bodyPr/>
                    <a:lstStyle/>
                    <a:p>
                      <a:pPr algn="ctr"/>
                      <a:r>
                        <a:rPr lang="en-GB" sz="3200" u="sng" dirty="0" smtClean="0">
                          <a:solidFill>
                            <a:schemeClr val="bg1"/>
                          </a:solidFill>
                          <a:latin typeface="SassoonCRInfant" panose="02010503020300020003" pitchFamily="2" charset="0"/>
                        </a:rPr>
                        <a:t>5 important events of Siddhartha’s life</a:t>
                      </a:r>
                      <a:endParaRPr lang="en-GB" sz="3200" u="sng" dirty="0">
                        <a:solidFill>
                          <a:schemeClr val="bg1"/>
                        </a:solidFill>
                        <a:latin typeface="SassoonCRInfant" panose="02010503020300020003" pitchFamily="2" charset="0"/>
                      </a:endParaRPr>
                    </a:p>
                  </a:txBody>
                  <a:tcPr>
                    <a:noFill/>
                  </a:tcPr>
                </a:tc>
                <a:tc hMerge="1">
                  <a:txBody>
                    <a:bodyPr/>
                    <a:lstStyle/>
                    <a:p>
                      <a:endParaRPr lang="en-GB" sz="1600" dirty="0">
                        <a:solidFill>
                          <a:schemeClr val="bg1"/>
                        </a:solidFill>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1" u="sng" dirty="0" smtClean="0">
                        <a:solidFill>
                          <a:schemeClr val="tx1"/>
                        </a:solidFill>
                        <a:latin typeface="SassoonCRInfant" panose="02010503020300020003"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b="1" u="sng" dirty="0" smtClean="0">
                          <a:solidFill>
                            <a:schemeClr val="tx1"/>
                          </a:solidFill>
                          <a:latin typeface="SassoonCRInfant" panose="02010503020300020003" pitchFamily="2" charset="0"/>
                        </a:rPr>
                        <a:t>The birth of Siddhartha Gautama.</a:t>
                      </a:r>
                    </a:p>
                    <a:p>
                      <a:endParaRPr lang="en-GB" sz="1600" b="1" dirty="0">
                        <a:solidFill>
                          <a:schemeClr val="tx1"/>
                        </a:solidFill>
                        <a:latin typeface="SassoonCRInfant" panose="02010503020300020003" pitchFamily="2" charset="0"/>
                      </a:endParaRPr>
                    </a:p>
                  </a:txBody>
                  <a:tcPr>
                    <a:noFill/>
                  </a:tcPr>
                </a:tc>
                <a:tc>
                  <a:txBody>
                    <a:bodyPr/>
                    <a:lstStyle/>
                    <a:p>
                      <a:endParaRPr lang="en-GB" sz="1600" b="1" dirty="0" smtClean="0">
                        <a:solidFill>
                          <a:schemeClr val="tx1"/>
                        </a:solidFill>
                        <a:latin typeface="SassoonCRInfant" panose="02010503020300020003" pitchFamily="2" charset="0"/>
                      </a:endParaRPr>
                    </a:p>
                    <a:p>
                      <a:r>
                        <a:rPr lang="en-GB" sz="1600" b="1" dirty="0" smtClean="0">
                          <a:solidFill>
                            <a:schemeClr val="tx1"/>
                          </a:solidFill>
                          <a:latin typeface="SassoonCRInfant" panose="02010503020300020003" pitchFamily="2" charset="0"/>
                        </a:rPr>
                        <a:t>Siddhartha was born in 583 BC.</a:t>
                      </a:r>
                    </a:p>
                    <a:p>
                      <a:r>
                        <a:rPr lang="en-GB" sz="1600" b="1" dirty="0" smtClean="0">
                          <a:solidFill>
                            <a:schemeClr val="tx1"/>
                          </a:solidFill>
                          <a:latin typeface="SassoonCRInfant" panose="02010503020300020003" pitchFamily="2" charset="0"/>
                        </a:rPr>
                        <a:t>His mother died shortly after his birth.  </a:t>
                      </a:r>
                    </a:p>
                    <a:p>
                      <a:r>
                        <a:rPr lang="en-GB" sz="1600" b="1" dirty="0" smtClean="0">
                          <a:solidFill>
                            <a:schemeClr val="tx1"/>
                          </a:solidFill>
                          <a:latin typeface="SassoonCRInfant" panose="02010503020300020003" pitchFamily="2" charset="0"/>
                        </a:rPr>
                        <a:t>His father was called </a:t>
                      </a:r>
                      <a:r>
                        <a:rPr lang="en-GB" sz="1600" b="1" dirty="0" err="1" smtClean="0">
                          <a:solidFill>
                            <a:schemeClr val="tx1"/>
                          </a:solidFill>
                          <a:effectLst/>
                          <a:latin typeface="SassoonCRInfant" panose="02010503020300020003" pitchFamily="2" charset="0"/>
                        </a:rPr>
                        <a:t>Suddhodana</a:t>
                      </a:r>
                      <a:r>
                        <a:rPr lang="en-GB" sz="1600" b="1" dirty="0" smtClean="0">
                          <a:solidFill>
                            <a:schemeClr val="tx1"/>
                          </a:solidFill>
                          <a:effectLst/>
                          <a:latin typeface="SassoonCRInfant" panose="02010503020300020003" pitchFamily="2" charset="0"/>
                        </a:rPr>
                        <a:t> and was the lead of a great clan.</a:t>
                      </a:r>
                      <a:endParaRPr lang="en-GB" sz="1600" b="1" dirty="0" smtClean="0">
                        <a:solidFill>
                          <a:schemeClr val="tx1"/>
                        </a:solidFill>
                        <a:latin typeface="SassoonCRInfant" panose="02010503020300020003" pitchFamily="2" charset="0"/>
                      </a:endParaRPr>
                    </a:p>
                    <a:p>
                      <a:endParaRPr lang="en-GB" sz="1600" b="1" dirty="0">
                        <a:solidFill>
                          <a:schemeClr val="tx1"/>
                        </a:solidFill>
                        <a:latin typeface="SassoonCRInfant" panose="02010503020300020003" pitchFamily="2" charset="0"/>
                      </a:endParaRPr>
                    </a:p>
                  </a:txBody>
                  <a:tcPr>
                    <a:noFill/>
                  </a:tcPr>
                </a:tc>
              </a:tr>
              <a:tr h="370840">
                <a:tc>
                  <a:txBody>
                    <a:bodyPr/>
                    <a:lstStyle/>
                    <a:p>
                      <a:r>
                        <a:rPr lang="en-GB" sz="1600" b="1" u="sng" dirty="0" smtClean="0">
                          <a:solidFill>
                            <a:schemeClr val="tx1"/>
                          </a:solidFill>
                          <a:latin typeface="SassoonCRInfant" panose="02010503020300020003" pitchFamily="2" charset="0"/>
                        </a:rPr>
                        <a:t>The prophet visits Siddhartha and his father.</a:t>
                      </a:r>
                      <a:endParaRPr lang="en-GB" sz="1600" b="1" u="sng" dirty="0">
                        <a:solidFill>
                          <a:schemeClr val="tx1"/>
                        </a:solidFill>
                        <a:latin typeface="SassoonCRInfant" panose="02010503020300020003" pitchFamily="2" charset="0"/>
                      </a:endParaRPr>
                    </a:p>
                  </a:txBody>
                  <a:tcPr>
                    <a:noFill/>
                  </a:tcPr>
                </a:tc>
                <a:tc>
                  <a:txBody>
                    <a:bodyPr/>
                    <a:lstStyle/>
                    <a:p>
                      <a:r>
                        <a:rPr lang="en-GB" sz="1600" b="1" dirty="0" smtClean="0">
                          <a:solidFill>
                            <a:schemeClr val="tx1"/>
                          </a:solidFill>
                          <a:latin typeface="SassoonCRInfant" panose="02010503020300020003" pitchFamily="2" charset="0"/>
                        </a:rPr>
                        <a:t>A prophet predicts that Siddhartha will either be a great military conqueror or a spiritual teacher.</a:t>
                      </a:r>
                      <a:endParaRPr lang="en-GB" sz="1600" b="1" dirty="0">
                        <a:solidFill>
                          <a:schemeClr val="tx1"/>
                        </a:solidFill>
                        <a:latin typeface="SassoonCRInfant" panose="02010503020300020003" pitchFamily="2" charset="0"/>
                      </a:endParaRPr>
                    </a:p>
                  </a:txBody>
                  <a:tcPr>
                    <a:noFill/>
                  </a:tcPr>
                </a:tc>
              </a:tr>
              <a:tr h="370840">
                <a:tc>
                  <a:txBody>
                    <a:bodyPr/>
                    <a:lstStyle/>
                    <a:p>
                      <a:endParaRPr lang="en-GB" sz="1600" b="1" u="sng" dirty="0" smtClean="0">
                        <a:solidFill>
                          <a:schemeClr val="tx1"/>
                        </a:solidFill>
                        <a:latin typeface="SassoonCRInfant" panose="02010503020300020003" pitchFamily="2" charset="0"/>
                      </a:endParaRPr>
                    </a:p>
                    <a:p>
                      <a:r>
                        <a:rPr lang="en-GB" sz="1600" b="1" u="sng" dirty="0" err="1" smtClean="0">
                          <a:solidFill>
                            <a:schemeClr val="tx1"/>
                          </a:solidFill>
                          <a:latin typeface="SassoonCRInfant" panose="02010503020300020003" pitchFamily="2" charset="0"/>
                        </a:rPr>
                        <a:t>Suddhodana’s</a:t>
                      </a:r>
                      <a:r>
                        <a:rPr lang="en-GB" sz="1600" b="1" u="sng" dirty="0" smtClean="0">
                          <a:solidFill>
                            <a:schemeClr val="tx1"/>
                          </a:solidFill>
                          <a:latin typeface="SassoonCRInfant" panose="02010503020300020003" pitchFamily="2" charset="0"/>
                        </a:rPr>
                        <a:t> wish for his son.</a:t>
                      </a:r>
                      <a:endParaRPr lang="en-GB" sz="1600" b="1" u="sng" dirty="0">
                        <a:solidFill>
                          <a:schemeClr val="tx1"/>
                        </a:solidFill>
                        <a:latin typeface="SassoonCRInfant" panose="02010503020300020003" pitchFamily="2"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1" dirty="0" smtClean="0">
                        <a:solidFill>
                          <a:schemeClr val="tx1"/>
                        </a:solidFill>
                        <a:latin typeface="SassoonCRInfant" panose="02010503020300020003"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solidFill>
                            <a:schemeClr val="tx1"/>
                          </a:solidFill>
                          <a:latin typeface="SassoonCRInfant" panose="02010503020300020003" pitchFamily="2" charset="0"/>
                        </a:rPr>
                        <a:t>Suddhodana</a:t>
                      </a:r>
                      <a:r>
                        <a:rPr lang="en-GB" sz="1600" b="1" dirty="0" smtClean="0">
                          <a:solidFill>
                            <a:schemeClr val="tx1"/>
                          </a:solidFill>
                          <a:latin typeface="SassoonCRInfant" panose="02010503020300020003" pitchFamily="2" charset="0"/>
                        </a:rPr>
                        <a:t> wants his son to be a great military leader.</a:t>
                      </a:r>
                    </a:p>
                    <a:p>
                      <a:r>
                        <a:rPr lang="en-GB" sz="1600" b="1" dirty="0" err="1" smtClean="0">
                          <a:solidFill>
                            <a:schemeClr val="tx1"/>
                          </a:solidFill>
                          <a:latin typeface="SassoonCRInfant" panose="02010503020300020003" pitchFamily="2" charset="0"/>
                        </a:rPr>
                        <a:t>Siddhodana</a:t>
                      </a:r>
                      <a:r>
                        <a:rPr lang="en-GB" sz="1600" b="1" dirty="0" smtClean="0">
                          <a:solidFill>
                            <a:schemeClr val="tx1"/>
                          </a:solidFill>
                          <a:latin typeface="SassoonCRInfant" panose="02010503020300020003" pitchFamily="2" charset="0"/>
                        </a:rPr>
                        <a:t> prepares his son to be a great military leader.</a:t>
                      </a:r>
                    </a:p>
                    <a:p>
                      <a:endParaRPr lang="en-GB" sz="1600" b="1" dirty="0">
                        <a:solidFill>
                          <a:schemeClr val="tx1"/>
                        </a:solidFill>
                        <a:latin typeface="SassoonCRInfant" panose="02010503020300020003" pitchFamily="2" charset="0"/>
                      </a:endParaRPr>
                    </a:p>
                  </a:txBody>
                  <a:tcPr>
                    <a:noFill/>
                  </a:tcPr>
                </a:tc>
              </a:tr>
              <a:tr h="370840">
                <a:tc>
                  <a:txBody>
                    <a:bodyPr/>
                    <a:lstStyle/>
                    <a:p>
                      <a:r>
                        <a:rPr lang="en-GB" sz="1600" b="1" u="sng" dirty="0" smtClean="0">
                          <a:solidFill>
                            <a:schemeClr val="tx1"/>
                          </a:solidFill>
                          <a:latin typeface="SassoonCRInfant" panose="02010503020300020003" pitchFamily="2" charset="0"/>
                        </a:rPr>
                        <a:t>Siddhartha leaves the palace.</a:t>
                      </a:r>
                      <a:endParaRPr lang="en-GB" sz="1600" b="1" u="sng" dirty="0">
                        <a:solidFill>
                          <a:schemeClr val="tx1"/>
                        </a:solidFill>
                        <a:latin typeface="SassoonCRInfant" panose="02010503020300020003" pitchFamily="2" charset="0"/>
                      </a:endParaRPr>
                    </a:p>
                  </a:txBody>
                  <a:tcPr>
                    <a:noFill/>
                  </a:tcPr>
                </a:tc>
                <a:tc>
                  <a:txBody>
                    <a:bodyPr/>
                    <a:lstStyle/>
                    <a:p>
                      <a:r>
                        <a:rPr lang="en-GB" sz="1600" b="1" dirty="0" smtClean="0">
                          <a:solidFill>
                            <a:schemeClr val="tx1"/>
                          </a:solidFill>
                          <a:latin typeface="SassoonCRInfant" panose="02010503020300020003" pitchFamily="2" charset="0"/>
                        </a:rPr>
                        <a:t>Siddhartha leaves the palace that he lives in one night.  </a:t>
                      </a:r>
                    </a:p>
                    <a:p>
                      <a:r>
                        <a:rPr lang="en-GB" sz="1600" b="1" dirty="0" smtClean="0">
                          <a:solidFill>
                            <a:schemeClr val="tx1"/>
                          </a:solidFill>
                          <a:latin typeface="SassoonCRInfant" panose="02010503020300020003" pitchFamily="2" charset="0"/>
                        </a:rPr>
                        <a:t>He sees an elderly person, a sick person and a corpse.</a:t>
                      </a:r>
                    </a:p>
                    <a:p>
                      <a:r>
                        <a:rPr lang="en-GB" sz="1600" b="1" dirty="0" smtClean="0">
                          <a:solidFill>
                            <a:schemeClr val="tx1"/>
                          </a:solidFill>
                          <a:latin typeface="SassoonCRInfant" panose="02010503020300020003" pitchFamily="2" charset="0"/>
                        </a:rPr>
                        <a:t>This makes him think about the true meaning of life.</a:t>
                      </a:r>
                    </a:p>
                    <a:p>
                      <a:endParaRPr lang="en-GB" sz="1600" b="1" dirty="0">
                        <a:solidFill>
                          <a:schemeClr val="tx1"/>
                        </a:solidFill>
                        <a:latin typeface="SassoonCRInfant" panose="02010503020300020003" pitchFamily="2" charset="0"/>
                      </a:endParaRPr>
                    </a:p>
                  </a:txBody>
                  <a:tcPr>
                    <a:noFill/>
                  </a:tcPr>
                </a:tc>
              </a:tr>
              <a:tr h="370840">
                <a:tc>
                  <a:txBody>
                    <a:bodyPr/>
                    <a:lstStyle/>
                    <a:p>
                      <a:r>
                        <a:rPr lang="en-GB" sz="1600" b="1" dirty="0" smtClean="0">
                          <a:solidFill>
                            <a:schemeClr val="tx1"/>
                          </a:solidFill>
                          <a:latin typeface="SassoonCRInfant" panose="02010503020300020003" pitchFamily="2" charset="0"/>
                        </a:rPr>
                        <a:t>Siddhartha becomes the Buddha.</a:t>
                      </a:r>
                      <a:endParaRPr lang="en-GB" sz="1600" b="1" dirty="0">
                        <a:solidFill>
                          <a:schemeClr val="tx1"/>
                        </a:solidFill>
                        <a:latin typeface="SassoonCRInfant" panose="02010503020300020003" pitchFamily="2" charset="0"/>
                      </a:endParaRPr>
                    </a:p>
                  </a:txBody>
                  <a:tcPr>
                    <a:noFill/>
                  </a:tcPr>
                </a:tc>
                <a:tc>
                  <a:txBody>
                    <a:bodyPr/>
                    <a:lstStyle/>
                    <a:p>
                      <a:r>
                        <a:rPr lang="en-GB" sz="1600" b="1" dirty="0" smtClean="0">
                          <a:solidFill>
                            <a:schemeClr val="tx1"/>
                          </a:solidFill>
                          <a:latin typeface="SassoonCRInfant" panose="02010503020300020003" pitchFamily="2" charset="0"/>
                        </a:rPr>
                        <a:t>Siddhartha listens to different religious teachings.</a:t>
                      </a:r>
                    </a:p>
                    <a:p>
                      <a:r>
                        <a:rPr lang="en-GB" sz="1600" b="1" dirty="0" smtClean="0">
                          <a:solidFill>
                            <a:schemeClr val="tx1"/>
                          </a:solidFill>
                          <a:latin typeface="SassoonCRInfant" panose="02010503020300020003" pitchFamily="2" charset="0"/>
                        </a:rPr>
                        <a:t>He sees the importance of meditating and clearing the mind of different thoughts.</a:t>
                      </a:r>
                    </a:p>
                    <a:p>
                      <a:r>
                        <a:rPr lang="en-GB" sz="1600" b="1" dirty="0" smtClean="0">
                          <a:solidFill>
                            <a:schemeClr val="tx1"/>
                          </a:solidFill>
                          <a:latin typeface="SassoonCRInfant" panose="02010503020300020003" pitchFamily="2" charset="0"/>
                        </a:rPr>
                        <a:t>He becomes a spiritual teacher.</a:t>
                      </a:r>
                      <a:endParaRPr lang="en-GB" sz="1600" b="1" dirty="0">
                        <a:solidFill>
                          <a:schemeClr val="tx1"/>
                        </a:solidFill>
                        <a:latin typeface="SassoonCRInfant" panose="02010503020300020003" pitchFamily="2" charset="0"/>
                      </a:endParaRPr>
                    </a:p>
                  </a:txBody>
                  <a:tcPr>
                    <a:no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404664"/>
            <a:ext cx="118903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42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674</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Aim:  To find out about the life of Siddhartha Gautama.</vt:lpstr>
      <vt:lpstr>Aim:  To find out about the life of Siddhartha Gautama.</vt:lpstr>
      <vt:lpstr>Aim:  To find out about the life of Siddhartha Gautama.</vt:lpstr>
      <vt:lpstr>Aim:  To find out about the life of Siddhartha Gautama.</vt:lpstr>
      <vt:lpstr>Aim:  To find out about the life of Siddhartha Gautama.</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To find out about the life of Siddhartha Gautama.</dc:title>
  <dc:creator>nwarmin.301</dc:creator>
  <cp:lastModifiedBy>Laura McLuckie</cp:lastModifiedBy>
  <cp:revision>13</cp:revision>
  <dcterms:created xsi:type="dcterms:W3CDTF">2013-04-18T11:29:50Z</dcterms:created>
  <dcterms:modified xsi:type="dcterms:W3CDTF">2020-04-30T13:21:06Z</dcterms:modified>
</cp:coreProperties>
</file>