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3"/>
  </p:notesMasterIdLst>
  <p:sldIdLst>
    <p:sldId id="256" r:id="rId5"/>
    <p:sldId id="499" r:id="rId6"/>
    <p:sldId id="332" r:id="rId7"/>
    <p:sldId id="501" r:id="rId8"/>
    <p:sldId id="502" r:id="rId9"/>
    <p:sldId id="503" r:id="rId10"/>
    <p:sldId id="504" r:id="rId11"/>
    <p:sldId id="505" r:id="rId12"/>
    <p:sldId id="506" r:id="rId13"/>
    <p:sldId id="507" r:id="rId14"/>
    <p:sldId id="508" r:id="rId15"/>
    <p:sldId id="462" r:id="rId16"/>
    <p:sldId id="510" r:id="rId17"/>
    <p:sldId id="511" r:id="rId18"/>
    <p:sldId id="512" r:id="rId19"/>
    <p:sldId id="513" r:id="rId20"/>
    <p:sldId id="514" r:id="rId21"/>
    <p:sldId id="515" r:id="rId22"/>
    <p:sldId id="516" r:id="rId23"/>
    <p:sldId id="517" r:id="rId24"/>
    <p:sldId id="518" r:id="rId25"/>
    <p:sldId id="519" r:id="rId26"/>
    <p:sldId id="520" r:id="rId27"/>
    <p:sldId id="521" r:id="rId28"/>
    <p:sldId id="597" r:id="rId29"/>
    <p:sldId id="500" r:id="rId30"/>
    <p:sldId id="522" r:id="rId31"/>
    <p:sldId id="523" r:id="rId32"/>
    <p:sldId id="524" r:id="rId33"/>
    <p:sldId id="525" r:id="rId34"/>
    <p:sldId id="526" r:id="rId35"/>
    <p:sldId id="527" r:id="rId36"/>
    <p:sldId id="528" r:id="rId37"/>
    <p:sldId id="529" r:id="rId38"/>
    <p:sldId id="574" r:id="rId39"/>
    <p:sldId id="575" r:id="rId40"/>
    <p:sldId id="576" r:id="rId41"/>
    <p:sldId id="577" r:id="rId42"/>
    <p:sldId id="578" r:id="rId43"/>
    <p:sldId id="579" r:id="rId44"/>
    <p:sldId id="580" r:id="rId45"/>
    <p:sldId id="432" r:id="rId46"/>
    <p:sldId id="433" r:id="rId47"/>
    <p:sldId id="434" r:id="rId48"/>
    <p:sldId id="435" r:id="rId49"/>
    <p:sldId id="436" r:id="rId50"/>
    <p:sldId id="437" r:id="rId51"/>
    <p:sldId id="438" r:id="rId52"/>
    <p:sldId id="439" r:id="rId53"/>
    <p:sldId id="440" r:id="rId54"/>
    <p:sldId id="441" r:id="rId55"/>
    <p:sldId id="442" r:id="rId56"/>
    <p:sldId id="443" r:id="rId57"/>
    <p:sldId id="444" r:id="rId58"/>
    <p:sldId id="445" r:id="rId59"/>
    <p:sldId id="446" r:id="rId60"/>
    <p:sldId id="447" r:id="rId61"/>
    <p:sldId id="448" r:id="rId62"/>
    <p:sldId id="602" r:id="rId63"/>
    <p:sldId id="603" r:id="rId64"/>
    <p:sldId id="604" r:id="rId65"/>
    <p:sldId id="606" r:id="rId66"/>
    <p:sldId id="607" r:id="rId67"/>
    <p:sldId id="608" r:id="rId68"/>
    <p:sldId id="609" r:id="rId69"/>
    <p:sldId id="610" r:id="rId70"/>
    <p:sldId id="611" r:id="rId71"/>
    <p:sldId id="612" r:id="rId72"/>
    <p:sldId id="613" r:id="rId73"/>
    <p:sldId id="614" r:id="rId74"/>
    <p:sldId id="615" r:id="rId75"/>
    <p:sldId id="616" r:id="rId76"/>
    <p:sldId id="617" r:id="rId77"/>
    <p:sldId id="618" r:id="rId78"/>
    <p:sldId id="619" r:id="rId79"/>
    <p:sldId id="620" r:id="rId80"/>
    <p:sldId id="621" r:id="rId81"/>
    <p:sldId id="622" r:id="rId82"/>
    <p:sldId id="623" r:id="rId83"/>
    <p:sldId id="624" r:id="rId84"/>
    <p:sldId id="625" r:id="rId85"/>
    <p:sldId id="626" r:id="rId86"/>
    <p:sldId id="627" r:id="rId87"/>
    <p:sldId id="587" r:id="rId88"/>
    <p:sldId id="588" r:id="rId89"/>
    <p:sldId id="476" r:id="rId90"/>
    <p:sldId id="478" r:id="rId91"/>
    <p:sldId id="477" r:id="rId92"/>
    <p:sldId id="628" r:id="rId93"/>
    <p:sldId id="629" r:id="rId94"/>
    <p:sldId id="652" r:id="rId95"/>
    <p:sldId id="653" r:id="rId96"/>
    <p:sldId id="632" r:id="rId97"/>
    <p:sldId id="633" r:id="rId98"/>
    <p:sldId id="654" r:id="rId99"/>
    <p:sldId id="655" r:id="rId100"/>
    <p:sldId id="636" r:id="rId101"/>
    <p:sldId id="637" r:id="rId102"/>
    <p:sldId id="656" r:id="rId103"/>
    <p:sldId id="657" r:id="rId104"/>
    <p:sldId id="640" r:id="rId105"/>
    <p:sldId id="641" r:id="rId106"/>
    <p:sldId id="658" r:id="rId107"/>
    <p:sldId id="659" r:id="rId108"/>
    <p:sldId id="644" r:id="rId109"/>
    <p:sldId id="645" r:id="rId110"/>
    <p:sldId id="660" r:id="rId111"/>
    <p:sldId id="661" r:id="rId112"/>
    <p:sldId id="648" r:id="rId113"/>
    <p:sldId id="649" r:id="rId114"/>
    <p:sldId id="537" r:id="rId115"/>
    <p:sldId id="589" r:id="rId116"/>
    <p:sldId id="594" r:id="rId117"/>
    <p:sldId id="570" r:id="rId118"/>
    <p:sldId id="571" r:id="rId119"/>
    <p:sldId id="572" r:id="rId120"/>
    <p:sldId id="573" r:id="rId121"/>
    <p:sldId id="538" r:id="rId122"/>
    <p:sldId id="650" r:id="rId123"/>
    <p:sldId id="651" r:id="rId124"/>
    <p:sldId id="539" r:id="rId125"/>
    <p:sldId id="540" r:id="rId126"/>
    <p:sldId id="595" r:id="rId127"/>
    <p:sldId id="568" r:id="rId128"/>
    <p:sldId id="596" r:id="rId129"/>
    <p:sldId id="543" r:id="rId130"/>
    <p:sldId id="497" r:id="rId131"/>
    <p:sldId id="331" r:id="rId1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71" autoAdjust="0"/>
  </p:normalViewPr>
  <p:slideViewPr>
    <p:cSldViewPr>
      <p:cViewPr>
        <p:scale>
          <a:sx n="77" d="100"/>
          <a:sy n="77" d="100"/>
        </p:scale>
        <p:origin x="-1170" y="66"/>
      </p:cViewPr>
      <p:guideLst>
        <p:guide orient="horz" pos="2160"/>
        <p:guide pos="2880"/>
      </p:guideLst>
    </p:cSldViewPr>
  </p:slideViewPr>
  <p:outlineViewPr>
    <p:cViewPr>
      <p:scale>
        <a:sx n="33" d="100"/>
        <a:sy n="33" d="100"/>
      </p:scale>
      <p:origin x="0" y="396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GB"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58142003-3745-4B78-A7FA-09A26FB38F38}" type="datetimeFigureOut">
              <a:rPr lang="en-GB" altLang="en-US"/>
              <a:pPr/>
              <a:t>23/04/2020</a:t>
            </a:fld>
            <a:endParaRPr lang="en-GB"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GB"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108842F-0761-4E66-A28A-B5451B7042F1}" type="slidenum">
              <a:rPr lang="en-GB" altLang="en-US"/>
              <a:pPr/>
              <a:t>‹#›</a:t>
            </a:fld>
            <a:endParaRPr lang="en-GB" altLang="en-US"/>
          </a:p>
        </p:txBody>
      </p:sp>
    </p:spTree>
    <p:extLst>
      <p:ext uri="{BB962C8B-B14F-4D97-AF65-F5344CB8AC3E}">
        <p14:creationId xmlns:p14="http://schemas.microsoft.com/office/powerpoint/2010/main" val="31161266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youtube.com/watch?v=dYLqDGnhQGw"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bbc.co.uk/schools/primaryfrench/today/song.shtml?nav"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bbc.co.uk/schools/primarylanguages/french/my_calendar/songs/"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2842BB68-1AAD-48CC-A8E5-38F8BE4B997D}" type="slidenum">
              <a:rPr lang="en-GB" altLang="en-US"/>
              <a:pPr/>
              <a:t>2</a:t>
            </a:fld>
            <a:endParaRPr lang="en-GB" altLang="en-US"/>
          </a:p>
        </p:txBody>
      </p:sp>
    </p:spTree>
    <p:extLst>
      <p:ext uri="{BB962C8B-B14F-4D97-AF65-F5344CB8AC3E}">
        <p14:creationId xmlns:p14="http://schemas.microsoft.com/office/powerpoint/2010/main" val="677019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78F15B64-7030-4CCC-B129-14F867E2E27D}" type="slidenum">
              <a:rPr lang="en-GB" altLang="en-US"/>
              <a:pPr/>
              <a:t>18</a:t>
            </a:fld>
            <a:endParaRPr lang="en-GB" alt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027798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2FABE663-1DC9-4638-A1D7-5C29FBC476E4}" type="slidenum">
              <a:rPr lang="en-GB" altLang="en-US"/>
              <a:pPr/>
              <a:t>19</a:t>
            </a:fld>
            <a:endParaRPr lang="en-GB"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Le 14 juillet is Bastille Day in France hence the fireworks. You can watch a clip of Bastille day and the fireworks at the Eiffel Tower here: </a:t>
            </a:r>
            <a:r>
              <a:rPr lang="en-GB" altLang="en-US" smtClean="0">
                <a:hlinkClick r:id="rId3"/>
              </a:rPr>
              <a:t>http://www.youtube.com/watch?v=dYLqDGnhQGw</a:t>
            </a:r>
            <a:endParaRPr lang="en-GB" altLang="en-US" smtClean="0"/>
          </a:p>
        </p:txBody>
      </p:sp>
    </p:spTree>
    <p:extLst>
      <p:ext uri="{BB962C8B-B14F-4D97-AF65-F5344CB8AC3E}">
        <p14:creationId xmlns:p14="http://schemas.microsoft.com/office/powerpoint/2010/main" val="226456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6200176-6E1B-4317-A9FB-839BDF1EB304}" type="slidenum">
              <a:rPr lang="en-GB" altLang="en-US"/>
              <a:pPr/>
              <a:t>20</a:t>
            </a:fld>
            <a:endParaRPr lang="en-GB" altLang="en-US"/>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Août sounds like the Scottish oot as in - it’s nice to get oot and aboot in août </a:t>
            </a:r>
            <a:r>
              <a:rPr lang="en-GB" altLang="en-US" smtClean="0">
                <a:sym typeface="Wingdings" panose="05000000000000000000" pitchFamily="2" charset="2"/>
              </a:rPr>
              <a:t> </a:t>
            </a:r>
            <a:endParaRPr lang="en-GB" altLang="en-US" smtClean="0"/>
          </a:p>
        </p:txBody>
      </p:sp>
    </p:spTree>
    <p:extLst>
      <p:ext uri="{BB962C8B-B14F-4D97-AF65-F5344CB8AC3E}">
        <p14:creationId xmlns:p14="http://schemas.microsoft.com/office/powerpoint/2010/main" val="2264742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D05CB8C-254C-4E31-8CC0-B99B6F159980}" type="slidenum">
              <a:rPr lang="en-GB" altLang="en-US"/>
              <a:pPr/>
              <a:t>21</a:t>
            </a:fld>
            <a:endParaRPr lang="en-GB" alt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714790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13DB98F3-9E2B-4F0E-8171-9496AA6D65DD}" type="slidenum">
              <a:rPr lang="en-GB" altLang="en-US"/>
              <a:pPr/>
              <a:t>22</a:t>
            </a:fld>
            <a:endParaRPr lang="en-GB" altLang="en-U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A noter! You pronounce the T on C’est when the next word starts with a vowel! </a:t>
            </a:r>
          </a:p>
        </p:txBody>
      </p:sp>
    </p:spTree>
    <p:extLst>
      <p:ext uri="{BB962C8B-B14F-4D97-AF65-F5344CB8AC3E}">
        <p14:creationId xmlns:p14="http://schemas.microsoft.com/office/powerpoint/2010/main" val="99840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C2523544-6544-47AB-9D33-D0A401B1E903}" type="slidenum">
              <a:rPr lang="en-GB" altLang="en-US"/>
              <a:pPr/>
              <a:t>23</a:t>
            </a:fld>
            <a:endParaRPr lang="en-GB" altLang="en-US"/>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63245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63ED2404-CFBF-405A-B83F-2D45FBB3B051}" type="slidenum">
              <a:rPr lang="en-GB" altLang="en-US"/>
              <a:pPr/>
              <a:t>24</a:t>
            </a:fld>
            <a:endParaRPr lang="en-GB" altLang="en-US"/>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69060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63ED2404-CFBF-405A-B83F-2D45FBB3B051}" type="slidenum">
              <a:rPr lang="en-GB" altLang="en-US"/>
              <a:pPr/>
              <a:t>25</a:t>
            </a:fld>
            <a:endParaRPr lang="en-GB" altLang="en-US"/>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909082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726F5A98-3DDC-4648-941C-5296E203A8E4}" type="slidenum">
              <a:rPr lang="en-GB" altLang="en-US"/>
              <a:pPr/>
              <a:t>26</a:t>
            </a:fld>
            <a:endParaRPr lang="en-GB" altLang="en-US"/>
          </a:p>
        </p:txBody>
      </p:sp>
    </p:spTree>
    <p:extLst>
      <p:ext uri="{BB962C8B-B14F-4D97-AF65-F5344CB8AC3E}">
        <p14:creationId xmlns:p14="http://schemas.microsoft.com/office/powerpoint/2010/main" val="4153859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What day is it?</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6D06CE85-493D-4CA3-A0EA-4FF583BF062D}" type="slidenum">
              <a:rPr lang="en-GB" altLang="en-US"/>
              <a:pPr/>
              <a:t>27</a:t>
            </a:fld>
            <a:endParaRPr lang="en-GB" altLang="en-US"/>
          </a:p>
        </p:txBody>
      </p:sp>
    </p:spTree>
    <p:extLst>
      <p:ext uri="{BB962C8B-B14F-4D97-AF65-F5344CB8AC3E}">
        <p14:creationId xmlns:p14="http://schemas.microsoft.com/office/powerpoint/2010/main" val="251874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C8582A7C-C8F5-4C05-8A57-5C51FEBC0CB4}" type="slidenum">
              <a:rPr lang="en-GB" altLang="en-US"/>
              <a:pPr/>
              <a:t>3</a:t>
            </a:fld>
            <a:endParaRPr lang="en-GB" altLang="en-US"/>
          </a:p>
        </p:txBody>
      </p:sp>
    </p:spTree>
    <p:extLst>
      <p:ext uri="{BB962C8B-B14F-4D97-AF65-F5344CB8AC3E}">
        <p14:creationId xmlns:p14="http://schemas.microsoft.com/office/powerpoint/2010/main" val="2282419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What day is it?</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EAD05D60-9A25-4CFB-8C6B-26455DBD40F5}" type="slidenum">
              <a:rPr lang="en-GB" altLang="en-US"/>
              <a:pPr/>
              <a:t>28</a:t>
            </a:fld>
            <a:endParaRPr lang="en-GB" altLang="en-US"/>
          </a:p>
        </p:txBody>
      </p:sp>
    </p:spTree>
    <p:extLst>
      <p:ext uri="{BB962C8B-B14F-4D97-AF65-F5344CB8AC3E}">
        <p14:creationId xmlns:p14="http://schemas.microsoft.com/office/powerpoint/2010/main" val="798970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What day is it?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1A1F678-40BD-4288-BA11-11A072F67E9F}" type="slidenum">
              <a:rPr lang="en-GB" altLang="en-US"/>
              <a:pPr/>
              <a:t>29</a:t>
            </a:fld>
            <a:endParaRPr lang="en-GB" altLang="en-US"/>
          </a:p>
        </p:txBody>
      </p:sp>
    </p:spTree>
    <p:extLst>
      <p:ext uri="{BB962C8B-B14F-4D97-AF65-F5344CB8AC3E}">
        <p14:creationId xmlns:p14="http://schemas.microsoft.com/office/powerpoint/2010/main" val="2933857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What day is it? </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AD6B6D9E-9440-4667-9D15-E34D5FB051AA}" type="slidenum">
              <a:rPr lang="en-GB" altLang="en-US"/>
              <a:pPr/>
              <a:t>30</a:t>
            </a:fld>
            <a:endParaRPr lang="en-GB" altLang="en-US"/>
          </a:p>
        </p:txBody>
      </p:sp>
    </p:spTree>
    <p:extLst>
      <p:ext uri="{BB962C8B-B14F-4D97-AF65-F5344CB8AC3E}">
        <p14:creationId xmlns:p14="http://schemas.microsoft.com/office/powerpoint/2010/main" val="3668193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What day is it? </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87B8618B-AA8F-40AB-B3F8-969B98D4E931}" type="slidenum">
              <a:rPr lang="en-GB" altLang="en-US"/>
              <a:pPr/>
              <a:t>31</a:t>
            </a:fld>
            <a:endParaRPr lang="en-GB" altLang="en-US"/>
          </a:p>
        </p:txBody>
      </p:sp>
    </p:spTree>
    <p:extLst>
      <p:ext uri="{BB962C8B-B14F-4D97-AF65-F5344CB8AC3E}">
        <p14:creationId xmlns:p14="http://schemas.microsoft.com/office/powerpoint/2010/main" val="3120464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What day is it? </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E09C30D-BC74-421B-AD06-F5A56849DB58}" type="slidenum">
              <a:rPr lang="en-GB" altLang="en-US"/>
              <a:pPr/>
              <a:t>32</a:t>
            </a:fld>
            <a:endParaRPr lang="en-GB" altLang="en-US"/>
          </a:p>
        </p:txBody>
      </p:sp>
    </p:spTree>
    <p:extLst>
      <p:ext uri="{BB962C8B-B14F-4D97-AF65-F5344CB8AC3E}">
        <p14:creationId xmlns:p14="http://schemas.microsoft.com/office/powerpoint/2010/main" val="1570119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What</a:t>
            </a:r>
            <a:r>
              <a:rPr lang="en-GB" altLang="en-US" baseline="0" dirty="0" smtClean="0"/>
              <a:t> day </a:t>
            </a:r>
            <a:r>
              <a:rPr lang="en-GB" altLang="en-US" dirty="0" smtClean="0"/>
              <a:t>is it?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A549FD4A-96C6-420A-8A31-E0343871B6FD}" type="slidenum">
              <a:rPr lang="en-GB" altLang="en-US"/>
              <a:pPr/>
              <a:t>33</a:t>
            </a:fld>
            <a:endParaRPr lang="en-GB" altLang="en-US"/>
          </a:p>
        </p:txBody>
      </p:sp>
    </p:spTree>
    <p:extLst>
      <p:ext uri="{BB962C8B-B14F-4D97-AF65-F5344CB8AC3E}">
        <p14:creationId xmlns:p14="http://schemas.microsoft.com/office/powerpoint/2010/main" val="2983437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What day is it? </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6A2ECB17-13F3-4B1E-9766-75458585EF1F}" type="slidenum">
              <a:rPr lang="en-GB" altLang="en-US"/>
              <a:pPr/>
              <a:t>34</a:t>
            </a:fld>
            <a:endParaRPr lang="en-GB" altLang="en-US"/>
          </a:p>
        </p:txBody>
      </p:sp>
    </p:spTree>
    <p:extLst>
      <p:ext uri="{BB962C8B-B14F-4D97-AF65-F5344CB8AC3E}">
        <p14:creationId xmlns:p14="http://schemas.microsoft.com/office/powerpoint/2010/main" val="1069607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6A00D55-6285-4858-A0AE-FD53FFE331A2}" type="slidenum">
              <a:rPr lang="en-GB" altLang="en-US"/>
              <a:pPr/>
              <a:t>35</a:t>
            </a:fld>
            <a:endParaRPr lang="en-GB" altLang="en-US"/>
          </a:p>
        </p:txBody>
      </p:sp>
    </p:spTree>
    <p:extLst>
      <p:ext uri="{BB962C8B-B14F-4D97-AF65-F5344CB8AC3E}">
        <p14:creationId xmlns:p14="http://schemas.microsoft.com/office/powerpoint/2010/main" val="167554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5E8BD8DD-CE56-4CA7-A1E6-6F4C19433560}" type="slidenum">
              <a:rPr lang="en-GB" altLang="en-US"/>
              <a:pPr/>
              <a:t>36</a:t>
            </a:fld>
            <a:endParaRPr lang="en-GB" altLang="en-US"/>
          </a:p>
        </p:txBody>
      </p:sp>
    </p:spTree>
    <p:extLst>
      <p:ext uri="{BB962C8B-B14F-4D97-AF65-F5344CB8AC3E}">
        <p14:creationId xmlns:p14="http://schemas.microsoft.com/office/powerpoint/2010/main" val="2453417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87592B1F-5A06-4439-8C79-B5121442084C}" type="slidenum">
              <a:rPr lang="en-GB" altLang="en-US"/>
              <a:pPr/>
              <a:t>37</a:t>
            </a:fld>
            <a:endParaRPr lang="en-GB" altLang="en-US"/>
          </a:p>
        </p:txBody>
      </p:sp>
    </p:spTree>
    <p:extLst>
      <p:ext uri="{BB962C8B-B14F-4D97-AF65-F5344CB8AC3E}">
        <p14:creationId xmlns:p14="http://schemas.microsoft.com/office/powerpoint/2010/main" val="2287642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What day is it? </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F4BF97D0-21E9-4AF8-A75F-FC7382CE3005}" type="slidenum">
              <a:rPr lang="en-GB" altLang="en-US"/>
              <a:pPr/>
              <a:t>4</a:t>
            </a:fld>
            <a:endParaRPr lang="en-GB" altLang="en-US"/>
          </a:p>
        </p:txBody>
      </p:sp>
    </p:spTree>
    <p:extLst>
      <p:ext uri="{BB962C8B-B14F-4D97-AF65-F5344CB8AC3E}">
        <p14:creationId xmlns:p14="http://schemas.microsoft.com/office/powerpoint/2010/main" val="1355070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E2B43729-3FE3-47EB-A415-D431375785EC}" type="slidenum">
              <a:rPr lang="en-GB" altLang="en-US"/>
              <a:pPr/>
              <a:t>38</a:t>
            </a:fld>
            <a:endParaRPr lang="en-GB" altLang="en-US"/>
          </a:p>
        </p:txBody>
      </p:sp>
    </p:spTree>
    <p:extLst>
      <p:ext uri="{BB962C8B-B14F-4D97-AF65-F5344CB8AC3E}">
        <p14:creationId xmlns:p14="http://schemas.microsoft.com/office/powerpoint/2010/main" val="1596253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235309CB-2253-44CD-8384-64A03B13B6E8}" type="slidenum">
              <a:rPr lang="en-GB" altLang="en-US"/>
              <a:pPr/>
              <a:t>39</a:t>
            </a:fld>
            <a:endParaRPr lang="en-GB" altLang="en-US"/>
          </a:p>
        </p:txBody>
      </p:sp>
    </p:spTree>
    <p:extLst>
      <p:ext uri="{BB962C8B-B14F-4D97-AF65-F5344CB8AC3E}">
        <p14:creationId xmlns:p14="http://schemas.microsoft.com/office/powerpoint/2010/main" val="1268578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3BBECB0C-5933-4541-9088-15BDDA3E3EA8}" type="slidenum">
              <a:rPr lang="en-GB" altLang="en-US"/>
              <a:pPr/>
              <a:t>40</a:t>
            </a:fld>
            <a:endParaRPr lang="en-GB" altLang="en-US"/>
          </a:p>
        </p:txBody>
      </p:sp>
    </p:spTree>
    <p:extLst>
      <p:ext uri="{BB962C8B-B14F-4D97-AF65-F5344CB8AC3E}">
        <p14:creationId xmlns:p14="http://schemas.microsoft.com/office/powerpoint/2010/main" val="2485404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What’s missing? Each slide one day of the week will be missing, get them to shout out which one it is!</a:t>
            </a:r>
          </a:p>
          <a:p>
            <a:pPr eaLnBrk="1" hangingPunct="1"/>
            <a:r>
              <a:rPr lang="en-GB" altLang="en-US" smtClean="0"/>
              <a:t>Pronounced: kes key monk</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EAFB8B7C-BA6C-4318-8430-22835C7756AA}" type="slidenum">
              <a:rPr lang="en-GB" altLang="en-US"/>
              <a:pPr/>
              <a:t>42</a:t>
            </a:fld>
            <a:endParaRPr lang="en-GB" altLang="en-US"/>
          </a:p>
        </p:txBody>
      </p:sp>
    </p:spTree>
    <p:extLst>
      <p:ext uri="{BB962C8B-B14F-4D97-AF65-F5344CB8AC3E}">
        <p14:creationId xmlns:p14="http://schemas.microsoft.com/office/powerpoint/2010/main" val="1386526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C9F6EAA2-29F6-449D-B6B4-78CF77B649F2}" type="slidenum">
              <a:rPr lang="en-GB" altLang="en-US"/>
              <a:pPr/>
              <a:t>43</a:t>
            </a:fld>
            <a:endParaRPr lang="en-GB" alt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02363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C100F54B-67AA-41FA-BDF2-CDFE90BACC14}" type="slidenum">
              <a:rPr lang="en-GB" altLang="en-US"/>
              <a:pPr/>
              <a:t>44</a:t>
            </a:fld>
            <a:endParaRPr lang="en-GB" altLang="en-US"/>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058256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F8465F15-0AB1-419F-B9FD-48C42E218785}" type="slidenum">
              <a:rPr lang="en-GB" altLang="en-US"/>
              <a:pPr/>
              <a:t>45</a:t>
            </a:fld>
            <a:endParaRPr lang="en-GB" altLang="en-US"/>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27162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0C38727-DF24-4E77-9819-1FC8673BC0CC}" type="slidenum">
              <a:rPr lang="en-GB" altLang="en-US"/>
              <a:pPr/>
              <a:t>47</a:t>
            </a:fld>
            <a:endParaRPr lang="en-GB" altLang="en-US"/>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814656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Beat the Teacher</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CFFE1914-88D7-424C-8086-8A3EF080D612}" type="slidenum">
              <a:rPr lang="en-GB" altLang="en-US"/>
              <a:pPr/>
              <a:t>58</a:t>
            </a:fld>
            <a:endParaRPr lang="en-GB" altLang="en-US"/>
          </a:p>
        </p:txBody>
      </p:sp>
    </p:spTree>
    <p:extLst>
      <p:ext uri="{BB962C8B-B14F-4D97-AF65-F5344CB8AC3E}">
        <p14:creationId xmlns:p14="http://schemas.microsoft.com/office/powerpoint/2010/main" val="237648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54EE475-7BD2-4521-8712-406B834E85C8}" type="slidenum">
              <a:rPr lang="en-GB" altLang="en-US"/>
              <a:pPr/>
              <a:t>59</a:t>
            </a:fld>
            <a:endParaRPr lang="en-GB" altLang="en-US"/>
          </a:p>
        </p:txBody>
      </p:sp>
    </p:spTree>
    <p:extLst>
      <p:ext uri="{BB962C8B-B14F-4D97-AF65-F5344CB8AC3E}">
        <p14:creationId xmlns:p14="http://schemas.microsoft.com/office/powerpoint/2010/main" val="3268466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F6F160C-C451-44B1-AB0B-13CC11EB7075}" type="slidenum">
              <a:rPr lang="en-GB" altLang="en-US"/>
              <a:pPr/>
              <a:t>12</a:t>
            </a:fld>
            <a:endParaRPr lang="en-GB" altLang="en-US"/>
          </a:p>
        </p:txBody>
      </p:sp>
    </p:spTree>
    <p:extLst>
      <p:ext uri="{BB962C8B-B14F-4D97-AF65-F5344CB8AC3E}">
        <p14:creationId xmlns:p14="http://schemas.microsoft.com/office/powerpoint/2010/main" val="2659665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54EE475-7BD2-4521-8712-406B834E85C8}" type="slidenum">
              <a:rPr lang="en-GB" altLang="en-US"/>
              <a:pPr/>
              <a:t>61</a:t>
            </a:fld>
            <a:endParaRPr lang="en-GB" altLang="en-US"/>
          </a:p>
        </p:txBody>
      </p:sp>
    </p:spTree>
    <p:extLst>
      <p:ext uri="{BB962C8B-B14F-4D97-AF65-F5344CB8AC3E}">
        <p14:creationId xmlns:p14="http://schemas.microsoft.com/office/powerpoint/2010/main" val="1374499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err="1" smtClean="0"/>
              <a:t>C’est</a:t>
            </a:r>
            <a:r>
              <a:rPr lang="en-GB" altLang="en-US" dirty="0" smtClean="0"/>
              <a:t> </a:t>
            </a:r>
            <a:r>
              <a:rPr lang="en-GB" altLang="en-US" dirty="0" err="1" smtClean="0"/>
              <a:t>quel</a:t>
            </a:r>
            <a:r>
              <a:rPr lang="en-GB" altLang="en-US" baseline="0" dirty="0" smtClean="0"/>
              <a:t> </a:t>
            </a:r>
            <a:r>
              <a:rPr lang="en-GB" altLang="en-US" baseline="0" dirty="0" err="1" smtClean="0"/>
              <a:t>mois</a:t>
            </a:r>
            <a:r>
              <a:rPr lang="en-GB" altLang="en-US" baseline="0" dirty="0" smtClean="0"/>
              <a:t> means what month is it? </a:t>
            </a:r>
            <a:endParaRPr lang="en-GB" altLang="en-US" dirty="0"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387CE805-0004-48D5-A909-3F05143940C2}" type="slidenum">
              <a:rPr lang="en-GB" altLang="en-US"/>
              <a:pPr/>
              <a:t>62</a:t>
            </a:fld>
            <a:endParaRPr lang="en-GB" altLang="en-US"/>
          </a:p>
        </p:txBody>
      </p:sp>
    </p:spTree>
    <p:extLst>
      <p:ext uri="{BB962C8B-B14F-4D97-AF65-F5344CB8AC3E}">
        <p14:creationId xmlns:p14="http://schemas.microsoft.com/office/powerpoint/2010/main" val="2859531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Miam</a:t>
            </a:r>
            <a:r>
              <a:rPr lang="en-GB" baseline="0" dirty="0" smtClean="0"/>
              <a:t> </a:t>
            </a:r>
            <a:r>
              <a:rPr lang="en-GB" baseline="0" dirty="0" err="1" smtClean="0"/>
              <a:t>miam</a:t>
            </a:r>
            <a:r>
              <a:rPr lang="en-GB" baseline="0" dirty="0" smtClean="0"/>
              <a:t> is yum, yum in French! </a:t>
            </a:r>
            <a:endParaRPr lang="en-GB" dirty="0"/>
          </a:p>
        </p:txBody>
      </p:sp>
      <p:sp>
        <p:nvSpPr>
          <p:cNvPr id="4" name="Slide Number Placeholder 3"/>
          <p:cNvSpPr>
            <a:spLocks noGrp="1"/>
          </p:cNvSpPr>
          <p:nvPr>
            <p:ph type="sldNum" sz="quarter" idx="10"/>
          </p:nvPr>
        </p:nvSpPr>
        <p:spPr/>
        <p:txBody>
          <a:bodyPr/>
          <a:lstStyle/>
          <a:p>
            <a:fld id="{9108842F-0761-4E66-A28A-B5451B7042F1}" type="slidenum">
              <a:rPr lang="en-GB" altLang="en-US" smtClean="0"/>
              <a:pPr/>
              <a:t>81</a:t>
            </a:fld>
            <a:endParaRPr lang="en-GB" altLang="en-US"/>
          </a:p>
        </p:txBody>
      </p:sp>
    </p:spTree>
    <p:extLst>
      <p:ext uri="{BB962C8B-B14F-4D97-AF65-F5344CB8AC3E}">
        <p14:creationId xmlns:p14="http://schemas.microsoft.com/office/powerpoint/2010/main" val="47892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08842F-0761-4E66-A28A-B5451B7042F1}" type="slidenum">
              <a:rPr lang="en-GB" altLang="en-US" smtClean="0"/>
              <a:pPr/>
              <a:t>83</a:t>
            </a:fld>
            <a:endParaRPr lang="en-GB" altLang="en-US"/>
          </a:p>
        </p:txBody>
      </p:sp>
    </p:spTree>
    <p:extLst>
      <p:ext uri="{BB962C8B-B14F-4D97-AF65-F5344CB8AC3E}">
        <p14:creationId xmlns:p14="http://schemas.microsoft.com/office/powerpoint/2010/main" val="2755596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Qu’est-ce qui manque means what’s missing? </a:t>
            </a: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54EE475-7BD2-4521-8712-406B834E85C8}" type="slidenum">
              <a:rPr lang="en-GB" altLang="en-US"/>
              <a:pPr/>
              <a:t>84</a:t>
            </a:fld>
            <a:endParaRPr lang="en-GB" altLang="en-US"/>
          </a:p>
        </p:txBody>
      </p:sp>
    </p:spTree>
    <p:extLst>
      <p:ext uri="{BB962C8B-B14F-4D97-AF65-F5344CB8AC3E}">
        <p14:creationId xmlns:p14="http://schemas.microsoft.com/office/powerpoint/2010/main" val="2037084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What’s missing? Each slide one day of the week will be missing, get them to shout out which one it is!</a:t>
            </a:r>
          </a:p>
          <a:p>
            <a:pPr eaLnBrk="1" hangingPunct="1"/>
            <a:r>
              <a:rPr lang="en-GB" altLang="en-US" smtClean="0"/>
              <a:t>Pronounced: kes key monk</a:t>
            </a: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161BB8D2-22EA-4678-8E49-30A3C16BE9E7}" type="slidenum">
              <a:rPr lang="en-GB" altLang="en-US"/>
              <a:pPr/>
              <a:t>86</a:t>
            </a:fld>
            <a:endParaRPr lang="en-GB" altLang="en-US"/>
          </a:p>
        </p:txBody>
      </p:sp>
    </p:spTree>
    <p:extLst>
      <p:ext uri="{BB962C8B-B14F-4D97-AF65-F5344CB8AC3E}">
        <p14:creationId xmlns:p14="http://schemas.microsoft.com/office/powerpoint/2010/main" val="3278189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87</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13549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45D777C-9559-41B5-93AD-A3E1B4A07A55}" type="slidenum">
              <a:rPr lang="en-GB" altLang="en-US"/>
              <a:pPr/>
              <a:t>88</a:t>
            </a:fld>
            <a:endParaRPr lang="en-GB" altLang="en-US"/>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573038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89</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491882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90</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65334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0E42D460-1EA8-4B7B-ABD0-94E25608D8A5}" type="slidenum">
              <a:rPr lang="en-GB" altLang="en-US"/>
              <a:pPr/>
              <a:t>13</a:t>
            </a:fld>
            <a:endParaRPr lang="en-GB" altLang="en-US"/>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Bonne ann</a:t>
            </a:r>
            <a:r>
              <a:rPr lang="en-GB" altLang="en-US" smtClean="0">
                <a:latin typeface="Comic Sans MS" panose="030F0702030302020204" pitchFamily="66" charset="0"/>
              </a:rPr>
              <a:t>ée means happy new year! </a:t>
            </a:r>
            <a:endParaRPr lang="en-GB" altLang="en-US" smtClean="0"/>
          </a:p>
        </p:txBody>
      </p:sp>
    </p:spTree>
    <p:extLst>
      <p:ext uri="{BB962C8B-B14F-4D97-AF65-F5344CB8AC3E}">
        <p14:creationId xmlns:p14="http://schemas.microsoft.com/office/powerpoint/2010/main" val="33191931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91</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13549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45D777C-9559-41B5-93AD-A3E1B4A07A55}" type="slidenum">
              <a:rPr lang="en-GB" altLang="en-US"/>
              <a:pPr/>
              <a:t>92</a:t>
            </a:fld>
            <a:endParaRPr lang="en-GB" altLang="en-US"/>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5730383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93</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1343779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94</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692445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95</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135493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45D777C-9559-41B5-93AD-A3E1B4A07A55}" type="slidenum">
              <a:rPr lang="en-GB" altLang="en-US"/>
              <a:pPr/>
              <a:t>96</a:t>
            </a:fld>
            <a:endParaRPr lang="en-GB" altLang="en-US"/>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573038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97</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59029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98</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889097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99</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135493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45D777C-9559-41B5-93AD-A3E1B4A07A55}" type="slidenum">
              <a:rPr lang="en-GB" altLang="en-US"/>
              <a:pPr/>
              <a:t>100</a:t>
            </a:fld>
            <a:endParaRPr lang="en-GB" altLang="en-US"/>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57303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70FCA464-D9EA-488A-80D5-671605DD94FD}" type="slidenum">
              <a:rPr lang="en-GB" altLang="en-US"/>
              <a:pPr/>
              <a:t>14</a:t>
            </a:fld>
            <a:endParaRPr lang="en-GB" altLang="en-US"/>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Valentines day is the 14</a:t>
            </a:r>
            <a:r>
              <a:rPr lang="en-GB" altLang="en-US" baseline="30000" smtClean="0"/>
              <a:t>th</a:t>
            </a:r>
            <a:r>
              <a:rPr lang="en-GB" altLang="en-US" smtClean="0"/>
              <a:t> February. </a:t>
            </a:r>
          </a:p>
        </p:txBody>
      </p:sp>
    </p:spTree>
    <p:extLst>
      <p:ext uri="{BB962C8B-B14F-4D97-AF65-F5344CB8AC3E}">
        <p14:creationId xmlns:p14="http://schemas.microsoft.com/office/powerpoint/2010/main" val="13232131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101</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7627678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102</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246485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103</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13549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45D777C-9559-41B5-93AD-A3E1B4A07A55}" type="slidenum">
              <a:rPr lang="en-GB" altLang="en-US"/>
              <a:pPr/>
              <a:t>104</a:t>
            </a:fld>
            <a:endParaRPr lang="en-GB" altLang="en-US"/>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5730383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105</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6330407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106</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7396017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107</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13549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D45D777C-9559-41B5-93AD-A3E1B4A07A55}" type="slidenum">
              <a:rPr lang="en-GB" altLang="en-US"/>
              <a:pPr/>
              <a:t>108</a:t>
            </a:fld>
            <a:endParaRPr lang="en-GB" altLang="en-US"/>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5730383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109</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6579308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BA9BF77D-02A0-4D4D-B464-264AF28A5A3C}" type="slidenum">
              <a:rPr lang="en-GB" altLang="en-US"/>
              <a:pPr/>
              <a:t>110</a:t>
            </a:fld>
            <a:endParaRPr lang="en-GB"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854303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88C3BEAF-4AB0-4AF5-AF43-ECE1D3E20EDF}" type="slidenum">
              <a:rPr lang="en-GB" altLang="en-US"/>
              <a:pPr/>
              <a:t>15</a:t>
            </a:fld>
            <a:endParaRPr lang="en-GB" altLang="en-US"/>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0652202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A4468556-C84E-41C5-A404-A11FED5B3F31}" type="slidenum">
              <a:rPr lang="en-GB" altLang="en-US"/>
              <a:pPr/>
              <a:t>111</a:t>
            </a:fld>
            <a:endParaRPr lang="en-GB" altLang="en-US"/>
          </a:p>
        </p:txBody>
      </p:sp>
      <p:sp>
        <p:nvSpPr>
          <p:cNvPr id="182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Links to a song for months of the year. http://www.youtube.com/watch?v=7_u2SigckNQ</a:t>
            </a:r>
          </a:p>
          <a:p>
            <a:pPr eaLnBrk="1" hangingPunct="1"/>
            <a:endParaRPr lang="en-US" altLang="en-US" smtClean="0"/>
          </a:p>
        </p:txBody>
      </p:sp>
    </p:spTree>
    <p:extLst>
      <p:ext uri="{BB962C8B-B14F-4D97-AF65-F5344CB8AC3E}">
        <p14:creationId xmlns:p14="http://schemas.microsoft.com/office/powerpoint/2010/main" val="4503154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https://www.youtube.com/watch?v=V-oK0DU6vxY</a:t>
            </a:r>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953A3D6F-5E32-4E1F-AB99-F167B08D9F3E}" type="slidenum">
              <a:rPr lang="en-GB" altLang="en-US"/>
              <a:pPr/>
              <a:t>112</a:t>
            </a:fld>
            <a:endParaRPr lang="en-GB" altLang="en-US"/>
          </a:p>
        </p:txBody>
      </p:sp>
    </p:spTree>
    <p:extLst>
      <p:ext uri="{BB962C8B-B14F-4D97-AF65-F5344CB8AC3E}">
        <p14:creationId xmlns:p14="http://schemas.microsoft.com/office/powerpoint/2010/main" val="9558358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88CDE8F7-FCC3-4093-BBA3-6F5DF0CC51FE}" type="slidenum">
              <a:rPr lang="en-GB" altLang="en-US"/>
              <a:pPr/>
              <a:t>114</a:t>
            </a:fld>
            <a:endParaRPr lang="en-GB" altLang="en-US"/>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Links to an animated video and a song for days of the week. http://www.youtube.com/watch?v=FswiVDy2KK4</a:t>
            </a:r>
          </a:p>
          <a:p>
            <a:pPr eaLnBrk="1" hangingPunct="1"/>
            <a:r>
              <a:rPr lang="en-US" altLang="en-US" smtClean="0"/>
              <a:t>Il y a 7 jour dans la semaine, il y a sept jour (there are 7 days in the week, there are 7 days in the week)</a:t>
            </a:r>
          </a:p>
        </p:txBody>
      </p:sp>
    </p:spTree>
    <p:extLst>
      <p:ext uri="{BB962C8B-B14F-4D97-AF65-F5344CB8AC3E}">
        <p14:creationId xmlns:p14="http://schemas.microsoft.com/office/powerpoint/2010/main" val="20648551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https://www.youtube.com/watch?v=7_u2SigckNQ</a:t>
            </a:r>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007E669B-838F-4FB4-8FCF-074AE6B003D7}" type="slidenum">
              <a:rPr lang="en-GB" altLang="en-US"/>
              <a:pPr/>
              <a:t>116</a:t>
            </a:fld>
            <a:endParaRPr lang="en-GB" altLang="en-US"/>
          </a:p>
        </p:txBody>
      </p:sp>
    </p:spTree>
    <p:extLst>
      <p:ext uri="{BB962C8B-B14F-4D97-AF65-F5344CB8AC3E}">
        <p14:creationId xmlns:p14="http://schemas.microsoft.com/office/powerpoint/2010/main" val="34976438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6BD5CE37-669A-4C42-908E-1484383144CF}" type="slidenum">
              <a:rPr lang="en-GB" altLang="en-US"/>
              <a:pPr/>
              <a:t>118</a:t>
            </a:fld>
            <a:endParaRPr lang="en-GB" altLang="en-US"/>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Links to an animated video and a song for days of the week. http://www.youtube.com/watch?v=FswiVDy2KK4</a:t>
            </a:r>
          </a:p>
        </p:txBody>
      </p:sp>
    </p:spTree>
    <p:extLst>
      <p:ext uri="{BB962C8B-B14F-4D97-AF65-F5344CB8AC3E}">
        <p14:creationId xmlns:p14="http://schemas.microsoft.com/office/powerpoint/2010/main" val="16661307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https://www.youtube.com/watch?v=PlSqLftQJ_s</a:t>
            </a:r>
            <a:endParaRPr lang="en-GB" dirty="0"/>
          </a:p>
        </p:txBody>
      </p:sp>
      <p:sp>
        <p:nvSpPr>
          <p:cNvPr id="4" name="Slide Number Placeholder 3"/>
          <p:cNvSpPr>
            <a:spLocks noGrp="1"/>
          </p:cNvSpPr>
          <p:nvPr>
            <p:ph type="sldNum" sz="quarter" idx="10"/>
          </p:nvPr>
        </p:nvSpPr>
        <p:spPr/>
        <p:txBody>
          <a:bodyPr/>
          <a:lstStyle/>
          <a:p>
            <a:fld id="{9108842F-0761-4E66-A28A-B5451B7042F1}" type="slidenum">
              <a:rPr lang="en-GB" altLang="en-US" smtClean="0"/>
              <a:pPr/>
              <a:t>119</a:t>
            </a:fld>
            <a:endParaRPr lang="en-GB" altLang="en-US"/>
          </a:p>
        </p:txBody>
      </p:sp>
    </p:spTree>
    <p:extLst>
      <p:ext uri="{BB962C8B-B14F-4D97-AF65-F5344CB8AC3E}">
        <p14:creationId xmlns:p14="http://schemas.microsoft.com/office/powerpoint/2010/main" val="21076794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1C8A804F-2DA0-4165-9852-AF2953918B83}" type="slidenum">
              <a:rPr lang="en-GB" altLang="en-US"/>
              <a:pPr/>
              <a:t>121</a:t>
            </a:fld>
            <a:endParaRPr lang="en-GB" altLang="en-US"/>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hlinkClick r:id="rId3"/>
              </a:rPr>
              <a:t>http://www.bbc.co.uk/schools/primaryfrench/today/song.shtml?nav</a:t>
            </a:r>
            <a:endParaRPr lang="en-US" altLang="en-US" smtClean="0"/>
          </a:p>
        </p:txBody>
      </p:sp>
    </p:spTree>
    <p:extLst>
      <p:ext uri="{BB962C8B-B14F-4D97-AF65-F5344CB8AC3E}">
        <p14:creationId xmlns:p14="http://schemas.microsoft.com/office/powerpoint/2010/main" val="37209172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63EAB77C-19C0-42B6-842B-E9E5B24DE7DE}" type="slidenum">
              <a:rPr lang="en-GB" altLang="en-US"/>
              <a:pPr/>
              <a:t>122</a:t>
            </a:fld>
            <a:endParaRPr lang="en-GB" altLang="en-US"/>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This is a great song for practicing asking the question “when is your birthday?”  The lyrics are on the next slide and the pupils should stand up in the months which include their birthdays. </a:t>
            </a:r>
          </a:p>
        </p:txBody>
      </p:sp>
    </p:spTree>
    <p:extLst>
      <p:ext uri="{BB962C8B-B14F-4D97-AF65-F5344CB8AC3E}">
        <p14:creationId xmlns:p14="http://schemas.microsoft.com/office/powerpoint/2010/main" val="2671721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Links to 2 happy birthday songs</a:t>
            </a:r>
          </a:p>
          <a:p>
            <a:r>
              <a:rPr lang="en-GB" altLang="en-US" smtClean="0"/>
              <a:t>http://www.youtube.com/watch?v=0TsBinVLd2s</a:t>
            </a:r>
          </a:p>
          <a:p>
            <a:r>
              <a:rPr lang="en-GB" altLang="en-US" smtClean="0"/>
              <a:t>http://www.youtube.com/watch?v=Jw7d4Y-9gj8</a:t>
            </a:r>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A672FD14-DFC7-4031-8B3D-2084176DC5D8}" type="slidenum">
              <a:rPr lang="en-GB" altLang="en-US"/>
              <a:pPr/>
              <a:t>124</a:t>
            </a:fld>
            <a:endParaRPr lang="en-GB" altLang="en-US"/>
          </a:p>
        </p:txBody>
      </p:sp>
    </p:spTree>
    <p:extLst>
      <p:ext uri="{BB962C8B-B14F-4D97-AF65-F5344CB8AC3E}">
        <p14:creationId xmlns:p14="http://schemas.microsoft.com/office/powerpoint/2010/main" val="28987090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Quelle est  la date de ton anniversaire song. https://www.youtube.com/watch?v=jcwcGwaS_2w</a:t>
            </a:r>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36424A7D-415E-4D32-9AE1-2DFCE858CF33}" type="slidenum">
              <a:rPr lang="en-GB" altLang="en-US"/>
              <a:pPr/>
              <a:t>125</a:t>
            </a:fld>
            <a:endParaRPr lang="en-GB" altLang="en-US"/>
          </a:p>
        </p:txBody>
      </p:sp>
    </p:spTree>
    <p:extLst>
      <p:ext uri="{BB962C8B-B14F-4D97-AF65-F5344CB8AC3E}">
        <p14:creationId xmlns:p14="http://schemas.microsoft.com/office/powerpoint/2010/main" val="209695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C7D91615-595D-480E-A2DE-F73BB8D4126B}" type="slidenum">
              <a:rPr lang="en-GB" altLang="en-US"/>
              <a:pPr/>
              <a:t>16</a:t>
            </a:fld>
            <a:endParaRPr lang="en-GB" altLang="en-US"/>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Joyeuses Paques means Happy Easter!</a:t>
            </a:r>
          </a:p>
        </p:txBody>
      </p:sp>
    </p:spTree>
    <p:extLst>
      <p:ext uri="{BB962C8B-B14F-4D97-AF65-F5344CB8AC3E}">
        <p14:creationId xmlns:p14="http://schemas.microsoft.com/office/powerpoint/2010/main" val="26596185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Quelle est la date song - </a:t>
            </a:r>
            <a:r>
              <a:rPr lang="en-GB" altLang="en-US" smtClean="0">
                <a:hlinkClick r:id="rId3"/>
              </a:rPr>
              <a:t>http://www.bbc.co.uk/schools/primarylanguages/french/my_calendar/songs/</a:t>
            </a:r>
            <a:endParaRPr lang="en-GB" altLang="en-US" smtClean="0"/>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AD3EFD09-E657-463D-9386-22F4ECB69818}" type="slidenum">
              <a:rPr lang="en-GB" altLang="en-US"/>
              <a:pPr/>
              <a:t>126</a:t>
            </a:fld>
            <a:endParaRPr lang="en-GB" altLang="en-US"/>
          </a:p>
        </p:txBody>
      </p:sp>
    </p:spTree>
    <p:extLst>
      <p:ext uri="{BB962C8B-B14F-4D97-AF65-F5344CB8AC3E}">
        <p14:creationId xmlns:p14="http://schemas.microsoft.com/office/powerpoint/2010/main" val="30887144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https://www.youtube.com/watch?v=-gmg23JrItc</a:t>
            </a:r>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F41665AB-FA7D-49E7-BE31-82169D7F8344}" type="slidenum">
              <a:rPr lang="en-GB" altLang="en-US"/>
              <a:pPr/>
              <a:t>127</a:t>
            </a:fld>
            <a:endParaRPr lang="en-GB" altLang="en-US"/>
          </a:p>
        </p:txBody>
      </p:sp>
    </p:spTree>
    <p:extLst>
      <p:ext uri="{BB962C8B-B14F-4D97-AF65-F5344CB8AC3E}">
        <p14:creationId xmlns:p14="http://schemas.microsoft.com/office/powerpoint/2010/main" val="18674578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032F7B5A-C5EB-4351-BF1F-58E3908DED6C}" type="slidenum">
              <a:rPr lang="en-GB" altLang="en-US"/>
              <a:pPr/>
              <a:t>128</a:t>
            </a:fld>
            <a:endParaRPr lang="en-GB" altLang="en-US"/>
          </a:p>
        </p:txBody>
      </p:sp>
    </p:spTree>
    <p:extLst>
      <p:ext uri="{BB962C8B-B14F-4D97-AF65-F5344CB8AC3E}">
        <p14:creationId xmlns:p14="http://schemas.microsoft.com/office/powerpoint/2010/main" val="257673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fld id="{985712EF-35C0-444E-AC86-188FBEBB7BB3}" type="slidenum">
              <a:rPr lang="en-GB" altLang="en-US"/>
              <a:pPr/>
              <a:t>17</a:t>
            </a:fld>
            <a:endParaRPr lang="en-GB" alt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33946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AAA5868-7AFE-4C28-8F65-80B7308D7444}" type="datetime1">
              <a:rPr lang="en-GB" altLang="en-US"/>
              <a:pPr/>
              <a:t>23/04/2020</a:t>
            </a:fld>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7FED894A-2211-4C99-9FA3-A0CA66D8C88B}" type="slidenum">
              <a:rPr lang="en-GB" altLang="en-US"/>
              <a:pPr/>
              <a:t>‹#›</a:t>
            </a:fld>
            <a:endParaRPr lang="en-GB" altLang="en-US"/>
          </a:p>
        </p:txBody>
      </p:sp>
    </p:spTree>
    <p:extLst>
      <p:ext uri="{BB962C8B-B14F-4D97-AF65-F5344CB8AC3E}">
        <p14:creationId xmlns:p14="http://schemas.microsoft.com/office/powerpoint/2010/main" val="98553175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32AB2F8-5085-44DA-92FE-7168F9B83A41}" type="datetime1">
              <a:rPr lang="en-GB" altLang="en-US"/>
              <a:pPr/>
              <a:t>23/04/2020</a:t>
            </a:fld>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8130BA50-A465-456E-B092-2910B4B6F51C}" type="slidenum">
              <a:rPr lang="en-GB" altLang="en-US"/>
              <a:pPr/>
              <a:t>‹#›</a:t>
            </a:fld>
            <a:endParaRPr lang="en-GB" altLang="en-US"/>
          </a:p>
        </p:txBody>
      </p:sp>
    </p:spTree>
    <p:extLst>
      <p:ext uri="{BB962C8B-B14F-4D97-AF65-F5344CB8AC3E}">
        <p14:creationId xmlns:p14="http://schemas.microsoft.com/office/powerpoint/2010/main" val="2086608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F2D07AA-6719-434A-B139-43A04561F70D}" type="datetime1">
              <a:rPr lang="en-GB" altLang="en-US"/>
              <a:pPr/>
              <a:t>23/04/2020</a:t>
            </a:fld>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55FEE196-5740-4411-BC46-CD795EBE7265}" type="slidenum">
              <a:rPr lang="en-GB" altLang="en-US"/>
              <a:pPr/>
              <a:t>‹#›</a:t>
            </a:fld>
            <a:endParaRPr lang="en-GB" altLang="en-US"/>
          </a:p>
        </p:txBody>
      </p:sp>
    </p:spTree>
    <p:extLst>
      <p:ext uri="{BB962C8B-B14F-4D97-AF65-F5344CB8AC3E}">
        <p14:creationId xmlns:p14="http://schemas.microsoft.com/office/powerpoint/2010/main" val="362036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93EAEF9-DE12-4451-B221-A0E9D2A8EF1A}" type="datetime1">
              <a:rPr lang="en-GB" altLang="en-US"/>
              <a:pPr/>
              <a:t>23/04/2020</a:t>
            </a:fld>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2E5CE6FA-A36F-42EC-9ACF-15291ABA5116}" type="slidenum">
              <a:rPr lang="en-GB" altLang="en-US"/>
              <a:pPr/>
              <a:t>‹#›</a:t>
            </a:fld>
            <a:endParaRPr lang="en-GB" altLang="en-US"/>
          </a:p>
        </p:txBody>
      </p:sp>
    </p:spTree>
    <p:extLst>
      <p:ext uri="{BB962C8B-B14F-4D97-AF65-F5344CB8AC3E}">
        <p14:creationId xmlns:p14="http://schemas.microsoft.com/office/powerpoint/2010/main" val="37855791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F272758-5BFC-48FA-895E-7E030E974E35}" type="datetime1">
              <a:rPr lang="en-GB" altLang="en-US"/>
              <a:pPr/>
              <a:t>23/04/2020</a:t>
            </a:fld>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CE6CF397-6C49-4E1C-A1B5-6BF6C3CB6498}" type="slidenum">
              <a:rPr lang="en-GB" altLang="en-US"/>
              <a:pPr/>
              <a:t>‹#›</a:t>
            </a:fld>
            <a:endParaRPr lang="en-GB" altLang="en-US"/>
          </a:p>
        </p:txBody>
      </p:sp>
    </p:spTree>
    <p:extLst>
      <p:ext uri="{BB962C8B-B14F-4D97-AF65-F5344CB8AC3E}">
        <p14:creationId xmlns:p14="http://schemas.microsoft.com/office/powerpoint/2010/main" val="53372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CF5A8AD-9EF5-4F21-8BA0-44E1BBEAE2C2}" type="datetime1">
              <a:rPr lang="en-GB" altLang="en-US"/>
              <a:pPr/>
              <a:t>23/04/2020</a:t>
            </a:fld>
            <a:endParaRPr lang="en-GB" altLang="en-US"/>
          </a:p>
        </p:txBody>
      </p:sp>
      <p:sp>
        <p:nvSpPr>
          <p:cNvPr id="6" name="Footer Placeholder 4"/>
          <p:cNvSpPr>
            <a:spLocks noGrp="1"/>
          </p:cNvSpPr>
          <p:nvPr>
            <p:ph type="ftr" sz="quarter" idx="11"/>
          </p:nvPr>
        </p:nvSpPr>
        <p:spPr/>
        <p:txBody>
          <a:bodyPr/>
          <a:lstStyle>
            <a:lvl1pPr>
              <a:defRPr/>
            </a:lvl1pPr>
          </a:lstStyle>
          <a:p>
            <a:endParaRPr lang="en-GB" altLang="en-US"/>
          </a:p>
        </p:txBody>
      </p:sp>
      <p:sp>
        <p:nvSpPr>
          <p:cNvPr id="7" name="Slide Number Placeholder 5"/>
          <p:cNvSpPr>
            <a:spLocks noGrp="1"/>
          </p:cNvSpPr>
          <p:nvPr>
            <p:ph type="sldNum" sz="quarter" idx="12"/>
          </p:nvPr>
        </p:nvSpPr>
        <p:spPr/>
        <p:txBody>
          <a:bodyPr/>
          <a:lstStyle>
            <a:lvl1pPr>
              <a:defRPr/>
            </a:lvl1pPr>
          </a:lstStyle>
          <a:p>
            <a:fld id="{6E36902E-F06D-4870-91F0-02744571D6DC}" type="slidenum">
              <a:rPr lang="en-GB" altLang="en-US"/>
              <a:pPr/>
              <a:t>‹#›</a:t>
            </a:fld>
            <a:endParaRPr lang="en-GB" altLang="en-US"/>
          </a:p>
        </p:txBody>
      </p:sp>
    </p:spTree>
    <p:extLst>
      <p:ext uri="{BB962C8B-B14F-4D97-AF65-F5344CB8AC3E}">
        <p14:creationId xmlns:p14="http://schemas.microsoft.com/office/powerpoint/2010/main" val="53678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F3AAED2-88BC-4240-A814-105325474248}" type="datetime1">
              <a:rPr lang="en-GB" altLang="en-US"/>
              <a:pPr/>
              <a:t>23/04/2020</a:t>
            </a:fld>
            <a:endParaRPr lang="en-GB" altLang="en-US"/>
          </a:p>
        </p:txBody>
      </p:sp>
      <p:sp>
        <p:nvSpPr>
          <p:cNvPr id="8" name="Footer Placeholder 4"/>
          <p:cNvSpPr>
            <a:spLocks noGrp="1"/>
          </p:cNvSpPr>
          <p:nvPr>
            <p:ph type="ftr" sz="quarter" idx="11"/>
          </p:nvPr>
        </p:nvSpPr>
        <p:spPr/>
        <p:txBody>
          <a:bodyPr/>
          <a:lstStyle>
            <a:lvl1pPr>
              <a:defRPr/>
            </a:lvl1pPr>
          </a:lstStyle>
          <a:p>
            <a:endParaRPr lang="en-GB" altLang="en-US"/>
          </a:p>
        </p:txBody>
      </p:sp>
      <p:sp>
        <p:nvSpPr>
          <p:cNvPr id="9" name="Slide Number Placeholder 5"/>
          <p:cNvSpPr>
            <a:spLocks noGrp="1"/>
          </p:cNvSpPr>
          <p:nvPr>
            <p:ph type="sldNum" sz="quarter" idx="12"/>
          </p:nvPr>
        </p:nvSpPr>
        <p:spPr/>
        <p:txBody>
          <a:bodyPr/>
          <a:lstStyle>
            <a:lvl1pPr>
              <a:defRPr/>
            </a:lvl1pPr>
          </a:lstStyle>
          <a:p>
            <a:fld id="{E677CE52-3DBB-4D46-96EC-E55D6F76B422}" type="slidenum">
              <a:rPr lang="en-GB" altLang="en-US"/>
              <a:pPr/>
              <a:t>‹#›</a:t>
            </a:fld>
            <a:endParaRPr lang="en-GB" altLang="en-US"/>
          </a:p>
        </p:txBody>
      </p:sp>
    </p:spTree>
    <p:extLst>
      <p:ext uri="{BB962C8B-B14F-4D97-AF65-F5344CB8AC3E}">
        <p14:creationId xmlns:p14="http://schemas.microsoft.com/office/powerpoint/2010/main" val="2104641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F5B18CC-CF44-4E8A-932D-1C84F9B77D83}" type="datetime1">
              <a:rPr lang="en-GB" altLang="en-US"/>
              <a:pPr/>
              <a:t>23/04/2020</a:t>
            </a:fld>
            <a:endParaRPr lang="en-GB" altLang="en-US"/>
          </a:p>
        </p:txBody>
      </p:sp>
      <p:sp>
        <p:nvSpPr>
          <p:cNvPr id="4" name="Footer Placeholder 4"/>
          <p:cNvSpPr>
            <a:spLocks noGrp="1"/>
          </p:cNvSpPr>
          <p:nvPr>
            <p:ph type="ftr" sz="quarter" idx="11"/>
          </p:nvPr>
        </p:nvSpPr>
        <p:spPr/>
        <p:txBody>
          <a:bodyPr/>
          <a:lstStyle>
            <a:lvl1pPr>
              <a:defRPr/>
            </a:lvl1pPr>
          </a:lstStyle>
          <a:p>
            <a:endParaRPr lang="en-GB" altLang="en-US"/>
          </a:p>
        </p:txBody>
      </p:sp>
      <p:sp>
        <p:nvSpPr>
          <p:cNvPr id="5" name="Slide Number Placeholder 5"/>
          <p:cNvSpPr>
            <a:spLocks noGrp="1"/>
          </p:cNvSpPr>
          <p:nvPr>
            <p:ph type="sldNum" sz="quarter" idx="12"/>
          </p:nvPr>
        </p:nvSpPr>
        <p:spPr/>
        <p:txBody>
          <a:bodyPr/>
          <a:lstStyle>
            <a:lvl1pPr>
              <a:defRPr/>
            </a:lvl1pPr>
          </a:lstStyle>
          <a:p>
            <a:fld id="{486555EC-495C-408C-936D-A421341E385A}" type="slidenum">
              <a:rPr lang="en-GB" altLang="en-US"/>
              <a:pPr/>
              <a:t>‹#›</a:t>
            </a:fld>
            <a:endParaRPr lang="en-GB" altLang="en-US"/>
          </a:p>
        </p:txBody>
      </p:sp>
    </p:spTree>
    <p:extLst>
      <p:ext uri="{BB962C8B-B14F-4D97-AF65-F5344CB8AC3E}">
        <p14:creationId xmlns:p14="http://schemas.microsoft.com/office/powerpoint/2010/main" val="371606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F57FF63-03EE-40F7-8906-DCCDAD41293C}" type="datetime1">
              <a:rPr lang="en-GB" altLang="en-US"/>
              <a:pPr/>
              <a:t>23/04/2020</a:t>
            </a:fld>
            <a:endParaRPr lang="en-GB" altLang="en-US"/>
          </a:p>
        </p:txBody>
      </p:sp>
      <p:sp>
        <p:nvSpPr>
          <p:cNvPr id="3" name="Footer Placeholder 4"/>
          <p:cNvSpPr>
            <a:spLocks noGrp="1"/>
          </p:cNvSpPr>
          <p:nvPr>
            <p:ph type="ftr" sz="quarter" idx="11"/>
          </p:nvPr>
        </p:nvSpPr>
        <p:spPr/>
        <p:txBody>
          <a:bodyPr/>
          <a:lstStyle>
            <a:lvl1pPr>
              <a:defRPr/>
            </a:lvl1pPr>
          </a:lstStyle>
          <a:p>
            <a:endParaRPr lang="en-GB" altLang="en-US"/>
          </a:p>
        </p:txBody>
      </p:sp>
      <p:sp>
        <p:nvSpPr>
          <p:cNvPr id="4" name="Slide Number Placeholder 5"/>
          <p:cNvSpPr>
            <a:spLocks noGrp="1"/>
          </p:cNvSpPr>
          <p:nvPr>
            <p:ph type="sldNum" sz="quarter" idx="12"/>
          </p:nvPr>
        </p:nvSpPr>
        <p:spPr/>
        <p:txBody>
          <a:bodyPr/>
          <a:lstStyle>
            <a:lvl1pPr>
              <a:defRPr/>
            </a:lvl1pPr>
          </a:lstStyle>
          <a:p>
            <a:fld id="{B1BE4291-78A9-40D5-8E93-F25314AD1F7E}" type="slidenum">
              <a:rPr lang="en-GB" altLang="en-US"/>
              <a:pPr/>
              <a:t>‹#›</a:t>
            </a:fld>
            <a:endParaRPr lang="en-GB" altLang="en-US"/>
          </a:p>
        </p:txBody>
      </p:sp>
    </p:spTree>
    <p:extLst>
      <p:ext uri="{BB962C8B-B14F-4D97-AF65-F5344CB8AC3E}">
        <p14:creationId xmlns:p14="http://schemas.microsoft.com/office/powerpoint/2010/main" val="33493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0183490-49BB-4F04-BDBD-029BB6CD22D7}" type="datetime1">
              <a:rPr lang="en-GB" altLang="en-US"/>
              <a:pPr/>
              <a:t>23/04/2020</a:t>
            </a:fld>
            <a:endParaRPr lang="en-GB" altLang="en-US"/>
          </a:p>
        </p:txBody>
      </p:sp>
      <p:sp>
        <p:nvSpPr>
          <p:cNvPr id="6" name="Footer Placeholder 4"/>
          <p:cNvSpPr>
            <a:spLocks noGrp="1"/>
          </p:cNvSpPr>
          <p:nvPr>
            <p:ph type="ftr" sz="quarter" idx="11"/>
          </p:nvPr>
        </p:nvSpPr>
        <p:spPr/>
        <p:txBody>
          <a:bodyPr/>
          <a:lstStyle>
            <a:lvl1pPr>
              <a:defRPr/>
            </a:lvl1pPr>
          </a:lstStyle>
          <a:p>
            <a:endParaRPr lang="en-GB" altLang="en-US"/>
          </a:p>
        </p:txBody>
      </p:sp>
      <p:sp>
        <p:nvSpPr>
          <p:cNvPr id="7" name="Slide Number Placeholder 5"/>
          <p:cNvSpPr>
            <a:spLocks noGrp="1"/>
          </p:cNvSpPr>
          <p:nvPr>
            <p:ph type="sldNum" sz="quarter" idx="12"/>
          </p:nvPr>
        </p:nvSpPr>
        <p:spPr/>
        <p:txBody>
          <a:bodyPr/>
          <a:lstStyle>
            <a:lvl1pPr>
              <a:defRPr/>
            </a:lvl1pPr>
          </a:lstStyle>
          <a:p>
            <a:fld id="{2FBBF71F-101A-4B47-8C31-BEF6AD42FEF3}" type="slidenum">
              <a:rPr lang="en-GB" altLang="en-US"/>
              <a:pPr/>
              <a:t>‹#›</a:t>
            </a:fld>
            <a:endParaRPr lang="en-GB" altLang="en-US"/>
          </a:p>
        </p:txBody>
      </p:sp>
    </p:spTree>
    <p:extLst>
      <p:ext uri="{BB962C8B-B14F-4D97-AF65-F5344CB8AC3E}">
        <p14:creationId xmlns:p14="http://schemas.microsoft.com/office/powerpoint/2010/main" val="2717481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E3187A8-D534-4D68-B9EA-1730FA398748}" type="datetime1">
              <a:rPr lang="en-GB" altLang="en-US"/>
              <a:pPr/>
              <a:t>23/04/2020</a:t>
            </a:fld>
            <a:endParaRPr lang="en-GB" altLang="en-US"/>
          </a:p>
        </p:txBody>
      </p:sp>
      <p:sp>
        <p:nvSpPr>
          <p:cNvPr id="6" name="Footer Placeholder 4"/>
          <p:cNvSpPr>
            <a:spLocks noGrp="1"/>
          </p:cNvSpPr>
          <p:nvPr>
            <p:ph type="ftr" sz="quarter" idx="11"/>
          </p:nvPr>
        </p:nvSpPr>
        <p:spPr/>
        <p:txBody>
          <a:bodyPr/>
          <a:lstStyle>
            <a:lvl1pPr>
              <a:defRPr/>
            </a:lvl1pPr>
          </a:lstStyle>
          <a:p>
            <a:endParaRPr lang="en-GB" altLang="en-US"/>
          </a:p>
        </p:txBody>
      </p:sp>
      <p:sp>
        <p:nvSpPr>
          <p:cNvPr id="7" name="Slide Number Placeholder 5"/>
          <p:cNvSpPr>
            <a:spLocks noGrp="1"/>
          </p:cNvSpPr>
          <p:nvPr>
            <p:ph type="sldNum" sz="quarter" idx="12"/>
          </p:nvPr>
        </p:nvSpPr>
        <p:spPr/>
        <p:txBody>
          <a:bodyPr/>
          <a:lstStyle>
            <a:lvl1pPr>
              <a:defRPr/>
            </a:lvl1pPr>
          </a:lstStyle>
          <a:p>
            <a:fld id="{F944C50B-90B9-46DE-9687-BA793E5175F2}" type="slidenum">
              <a:rPr lang="en-GB" altLang="en-US"/>
              <a:pPr/>
              <a:t>‹#›</a:t>
            </a:fld>
            <a:endParaRPr lang="en-GB" altLang="en-US"/>
          </a:p>
        </p:txBody>
      </p:sp>
    </p:spTree>
    <p:extLst>
      <p:ext uri="{BB962C8B-B14F-4D97-AF65-F5344CB8AC3E}">
        <p14:creationId xmlns:p14="http://schemas.microsoft.com/office/powerpoint/2010/main" val="335780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48517BFD-AED2-4B24-B8F6-8ACD8FA83E0E}" type="datetime1">
              <a:rPr lang="en-GB" altLang="en-US"/>
              <a:pPr/>
              <a:t>23/04/2020</a:t>
            </a:fld>
            <a:endParaRPr lang="en-GB"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GB"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DD5844A-5AD4-4C94-8D97-16D2B1186D6D}" type="slidenum">
              <a:rPr lang="en-GB" altLang="en-US"/>
              <a:pPr/>
              <a:t>‹#›</a:t>
            </a:fld>
            <a:endParaRPr lang="en-GB" altLang="en-US"/>
          </a:p>
        </p:txBody>
      </p:sp>
      <p:pic>
        <p:nvPicPr>
          <p:cNvPr id="1031" name="Picture 1"/>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773863" y="6319838"/>
            <a:ext cx="16922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59.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notesSlide" Target="../notesSlides/notesSlide60.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notesSlide" Target="../notesSlides/notesSlide61.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62.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63.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notesSlide" Target="../notesSlides/notesSlide64.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notesSlide" Target="../notesSlides/notesSlide65.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66.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67.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notesSlide" Target="../notesSlides/notesSlide6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notesSlide" Target="../notesSlides/notesSlide69.xml"/></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V-oK0DU6vxY%5d"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www.youtube.com/watch?v=Lpwf5N0rfVE"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7_u2SigckNQ"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http://www.youtube.com/watch?v=FswiVDy2KK4"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PlSqLftQJ_s"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http://www.bbc.co.uk/schools/primaryfrench/today/song.shtml?nav"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22.xml.rels><?xml version="1.0" encoding="UTF-8" standalone="yes"?>
<Relationships xmlns="http://schemas.openxmlformats.org/package/2006/relationships"><Relationship Id="rId3" Type="http://schemas.openxmlformats.org/officeDocument/2006/relationships/hyperlink" Target="https://www.youtube.com/watch?v=aEGt0i4p_s4"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s://www.youtube.com/watch?v=KvO8UE_6iow"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25.xml.rels><?xml version="1.0" encoding="UTF-8" standalone="yes"?>
<Relationships xmlns="http://schemas.openxmlformats.org/package/2006/relationships"><Relationship Id="rId3" Type="http://schemas.openxmlformats.org/officeDocument/2006/relationships/hyperlink" Target="https://www.youtube.com/watch?v=jcwcGwaS_2w"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26.xml.rels><?xml version="1.0" encoding="UTF-8" standalone="yes"?>
<Relationships xmlns="http://schemas.openxmlformats.org/package/2006/relationships"><Relationship Id="rId3" Type="http://schemas.openxmlformats.org/officeDocument/2006/relationships/hyperlink" Target="http://www.bbc.co.uk/schools/primarylanguages/french/my_calendar/songs/"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27.xml.rels><?xml version="1.0" encoding="UTF-8" standalone="yes"?>
<Relationships xmlns="http://schemas.openxmlformats.org/package/2006/relationships"><Relationship Id="rId3" Type="http://schemas.openxmlformats.org/officeDocument/2006/relationships/hyperlink" Target="https://www.youtube.com/watch?v=-gmg23JrItc"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5.png"/><Relationship Id="rId5" Type="http://schemas.openxmlformats.org/officeDocument/2006/relationships/image" Target="../media/image57.jpeg"/><Relationship Id="rId4" Type="http://schemas.openxmlformats.org/officeDocument/2006/relationships/notesSlide" Target="../notesSlides/notesSlide8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8.wmf"/><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7.wav"/><Relationship Id="rId7" Type="http://schemas.openxmlformats.org/officeDocument/2006/relationships/image" Target="../media/image20.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audio" Target="../media/media37.wav"/><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twinkl.co.uk/resource/t-t-14291-french-days-of-the-week-word-card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twinkl.co.uk/resource/t-t-2297-months-of-the-year-word-mat-french" TargetMode="Externa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28.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5.png"/><Relationship Id="rId4" Type="http://schemas.openxmlformats.org/officeDocument/2006/relationships/image" Target="../media/image28.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29.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5.png"/><Relationship Id="rId4" Type="http://schemas.openxmlformats.org/officeDocument/2006/relationships/image" Target="../media/image29.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30.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5.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31.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5.png"/><Relationship Id="rId4" Type="http://schemas.openxmlformats.org/officeDocument/2006/relationships/image" Target="../media/image32.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33.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5.png"/><Relationship Id="rId4" Type="http://schemas.openxmlformats.org/officeDocument/2006/relationships/image" Target="../media/image33.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34.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5.png"/><Relationship Id="rId4" Type="http://schemas.openxmlformats.org/officeDocument/2006/relationships/image" Target="../media/image34.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35.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5.png"/><Relationship Id="rId4" Type="http://schemas.openxmlformats.org/officeDocument/2006/relationships/image" Target="../media/image35.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36.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5.pn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37.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notesSlide" Target="../notesSlides/notesSlide4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38.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notesSlide" Target="../notesSlides/notesSlide4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notesSlide" Target="../notesSlides/notesSlide44.xml"/></Relationships>
</file>

<file path=ppt/slides/_rels/slide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4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4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4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notesSlide" Target="../notesSlides/notesSlide4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49.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5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51.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notesSlide" Target="../notesSlides/notesSlide5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notesSlide" Target="../notesSlides/notesSlide5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5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5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notesSlide" Target="../notesSlides/notesSlide5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notesSlide" Target="../notesSlides/notesSlide5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468313" y="247650"/>
            <a:ext cx="7772400" cy="1225550"/>
          </a:xfrm>
          <a:solidFill>
            <a:schemeClr val="bg1"/>
          </a:solidFill>
        </p:spPr>
        <p:txBody>
          <a:bodyPr anchorCtr="1"/>
          <a:lstStyle/>
          <a:p>
            <a:pPr eaLnBrk="1" hangingPunct="1"/>
            <a:r>
              <a:rPr lang="en-GB" altLang="en-US" dirty="0" smtClean="0">
                <a:latin typeface="Comic Sans MS" panose="030F0702030302020204" pitchFamily="66" charset="0"/>
              </a:rPr>
              <a:t>City of Edinburgh Council French First Level </a:t>
            </a:r>
          </a:p>
        </p:txBody>
      </p:sp>
      <p:sp>
        <p:nvSpPr>
          <p:cNvPr id="4099" name="Title 1"/>
          <p:cNvSpPr txBox="1">
            <a:spLocks/>
          </p:cNvSpPr>
          <p:nvPr/>
        </p:nvSpPr>
        <p:spPr bwMode="auto">
          <a:xfrm>
            <a:off x="5719763" y="2241550"/>
            <a:ext cx="33115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2800" dirty="0">
                <a:latin typeface="Comic Sans MS" panose="030F0702030302020204" pitchFamily="66" charset="0"/>
              </a:rPr>
              <a:t>Les </a:t>
            </a:r>
            <a:r>
              <a:rPr lang="en-GB" altLang="en-US" sz="2800" dirty="0" err="1">
                <a:latin typeface="Comic Sans MS" panose="030F0702030302020204" pitchFamily="66" charset="0"/>
              </a:rPr>
              <a:t>anniversaires</a:t>
            </a:r>
            <a:endParaRPr lang="en-GB" altLang="en-US" sz="2800">
              <a:latin typeface="Comic Sans MS" panose="030F0702030302020204" pitchFamily="66" charset="0"/>
            </a:endParaRPr>
          </a:p>
        </p:txBody>
      </p:sp>
      <p:pic>
        <p:nvPicPr>
          <p:cNvPr id="4100" name="Picture 1"/>
          <p:cNvPicPr>
            <a:picLocks noChangeAspect="1"/>
          </p:cNvPicPr>
          <p:nvPr/>
        </p:nvPicPr>
        <p:blipFill>
          <a:blip r:embed="rId4" cstate="print">
            <a:extLst>
              <a:ext uri="{28A0092B-C50C-407E-A947-70E740481C1C}">
                <a14:useLocalDpi xmlns:a14="http://schemas.microsoft.com/office/drawing/2010/main" val="0"/>
              </a:ext>
            </a:extLst>
          </a:blip>
          <a:srcRect l="12096" t="12433" r="12306" b="5515"/>
          <a:stretch>
            <a:fillRect/>
          </a:stretch>
        </p:blipFill>
        <p:spPr bwMode="auto">
          <a:xfrm>
            <a:off x="479425" y="3284538"/>
            <a:ext cx="21891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3050" y="2924175"/>
            <a:ext cx="20224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5688" y="4365625"/>
            <a:ext cx="2103437"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2"/>
          <p:cNvSpPr>
            <a:spLocks noChangeArrowheads="1"/>
          </p:cNvSpPr>
          <p:nvPr/>
        </p:nvSpPr>
        <p:spPr bwMode="auto">
          <a:xfrm>
            <a:off x="292100" y="2244725"/>
            <a:ext cx="406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2800">
                <a:latin typeface="Comic Sans MS" panose="030F0702030302020204" pitchFamily="66" charset="0"/>
              </a:rPr>
              <a:t>Les jours de la semaine</a:t>
            </a:r>
          </a:p>
        </p:txBody>
      </p:sp>
      <p:sp>
        <p:nvSpPr>
          <p:cNvPr id="4104" name="Rectangle 3"/>
          <p:cNvSpPr>
            <a:spLocks noChangeArrowheads="1"/>
          </p:cNvSpPr>
          <p:nvPr/>
        </p:nvSpPr>
        <p:spPr bwMode="auto">
          <a:xfrm>
            <a:off x="2974975" y="3497263"/>
            <a:ext cx="3343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2800">
                <a:latin typeface="Comic Sans MS" panose="030F0702030302020204" pitchFamily="66" charset="0"/>
              </a:rPr>
              <a:t>Les mois de l’année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709190" y="2548731"/>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188913"/>
            <a:ext cx="8229600" cy="1398587"/>
          </a:xfrm>
        </p:spPr>
        <p:txBody>
          <a:bodyPr/>
          <a:lstStyle/>
          <a:p>
            <a:pPr eaLnBrk="1" hangingPunct="1"/>
            <a:r>
              <a:rPr lang="en-GB" altLang="en-US" sz="6200" smtClean="0">
                <a:latin typeface="Comic Sans MS" panose="030F0702030302020204" pitchFamily="66" charset="0"/>
              </a:rPr>
              <a:t>C’est samedi</a:t>
            </a:r>
          </a:p>
        </p:txBody>
      </p:sp>
      <p:sp>
        <p:nvSpPr>
          <p:cNvPr id="6" name="WordArt 19"/>
          <p:cNvSpPr>
            <a:spLocks noChangeArrowheads="1" noChangeShapeType="1" noTextEdit="1"/>
          </p:cNvSpPr>
          <p:nvPr/>
        </p:nvSpPr>
        <p:spPr bwMode="auto">
          <a:xfrm>
            <a:off x="1619250" y="2276475"/>
            <a:ext cx="6265863" cy="2447925"/>
          </a:xfrm>
          <a:prstGeom prst="rect">
            <a:avLst/>
          </a:prstGeom>
        </p:spPr>
        <p:txBody>
          <a:bodyPr wrap="none" fromWordArt="1">
            <a:prstTxWarp prst="textSlantUp">
              <a:avLst>
                <a:gd name="adj" fmla="val 32056"/>
              </a:avLst>
            </a:prstTxWarp>
          </a:bodyPr>
          <a:lstStyle/>
          <a:p>
            <a:pPr algn="ctr"/>
            <a:r>
              <a:rPr lang="en-GB" sz="44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pic>
        <p:nvPicPr>
          <p:cNvPr id="2" name="F1A511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3768"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4" grpId="0"/>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096" y="1052736"/>
            <a:ext cx="4208136" cy="5585062"/>
          </a:xfrm>
          <a:prstGeom prst="rect">
            <a:avLst/>
          </a:prstGeom>
        </p:spPr>
      </p:pic>
      <p:sp>
        <p:nvSpPr>
          <p:cNvPr id="3" name="TextBox 2"/>
          <p:cNvSpPr txBox="1"/>
          <p:nvPr/>
        </p:nvSpPr>
        <p:spPr>
          <a:xfrm>
            <a:off x="1115616" y="188640"/>
            <a:ext cx="6624736" cy="646331"/>
          </a:xfrm>
          <a:prstGeom prst="rect">
            <a:avLst/>
          </a:prstGeom>
          <a:noFill/>
        </p:spPr>
        <p:txBody>
          <a:bodyPr wrap="square" rtlCol="0">
            <a:spAutoFit/>
          </a:bodyPr>
          <a:lstStyle/>
          <a:p>
            <a:pPr algn="ctr"/>
            <a:r>
              <a:rPr lang="en-GB" sz="3600" dirty="0" err="1" smtClean="0">
                <a:latin typeface="Comic Sans MS" panose="030F0702030302020204" pitchFamily="66" charset="0"/>
              </a:rPr>
              <a:t>Fermez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71600" y="251998"/>
            <a:ext cx="609600" cy="609600"/>
          </a:xfrm>
          <a:prstGeom prst="rect">
            <a:avLst/>
          </a:prstGeom>
        </p:spPr>
      </p:pic>
    </p:spTree>
    <p:extLst>
      <p:ext uri="{BB962C8B-B14F-4D97-AF65-F5344CB8AC3E}">
        <p14:creationId xmlns:p14="http://schemas.microsoft.com/office/powerpoint/2010/main" val="216884616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7776" y="5628"/>
            <a:ext cx="6840760" cy="1200329"/>
          </a:xfrm>
          <a:prstGeom prst="rect">
            <a:avLst/>
          </a:prstGeom>
          <a:noFill/>
        </p:spPr>
        <p:txBody>
          <a:bodyPr wrap="square" rtlCol="0">
            <a:spAutoFit/>
          </a:bodyPr>
          <a:lstStyle/>
          <a:p>
            <a:pPr algn="ctr"/>
            <a:r>
              <a:rPr lang="en-GB" sz="3600" dirty="0" err="1" smtClean="0">
                <a:latin typeface="Comic Sans MS" panose="030F0702030302020204" pitchFamily="66" charset="0"/>
              </a:rPr>
              <a:t>Ouvrez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p>
          <a:p>
            <a:pPr algn="ctr"/>
            <a:r>
              <a:rPr lang="en-GB" sz="3600" dirty="0" err="1" smtClean="0">
                <a:latin typeface="Comic Sans MS" panose="030F0702030302020204" pitchFamily="66" charset="0"/>
              </a:rPr>
              <a:t>Qu’est-ce</a:t>
            </a:r>
            <a:r>
              <a:rPr lang="en-GB" sz="3600" dirty="0" smtClean="0">
                <a:latin typeface="Comic Sans MS" panose="030F0702030302020204" pitchFamily="66" charset="0"/>
              </a:rPr>
              <a:t> qui </a:t>
            </a:r>
            <a:r>
              <a:rPr lang="en-GB" sz="3600" dirty="0" err="1" smtClean="0">
                <a:latin typeface="Comic Sans MS" panose="030F0702030302020204" pitchFamily="66" charset="0"/>
              </a:rPr>
              <a:t>manque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4" name="TextBox 13"/>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348" y="369649"/>
            <a:ext cx="1312855" cy="7706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580" y="181303"/>
            <a:ext cx="689968" cy="1024654"/>
          </a:xfrm>
          <a:prstGeom prst="rect">
            <a:avLst/>
          </a:prstGeom>
        </p:spPr>
      </p:pic>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2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192151" y="530735"/>
            <a:ext cx="609600" cy="609600"/>
          </a:xfrm>
          <a:prstGeom prst="rect">
            <a:avLst/>
          </a:prstGeom>
        </p:spPr>
      </p:pic>
    </p:spTree>
    <p:extLst>
      <p:ext uri="{BB962C8B-B14F-4D97-AF65-F5344CB8AC3E}">
        <p14:creationId xmlns:p14="http://schemas.microsoft.com/office/powerpoint/2010/main" val="250164529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Oui</a:t>
            </a:r>
            <a:r>
              <a:rPr lang="en-GB" sz="3600" dirty="0" smtClean="0">
                <a:latin typeface="Comic Sans MS" panose="030F0702030302020204" pitchFamily="66" charset="0"/>
              </a:rPr>
              <a:t>! </a:t>
            </a:r>
            <a:r>
              <a:rPr lang="en-GB" sz="3600" dirty="0" err="1" smtClean="0">
                <a:latin typeface="Comic Sans MS" panose="030F0702030302020204" pitchFamily="66" charset="0"/>
              </a:rPr>
              <a:t>C’est</a:t>
            </a:r>
            <a:r>
              <a:rPr lang="en-GB" sz="3600" dirty="0" smtClean="0">
                <a:latin typeface="Comic Sans MS" panose="030F0702030302020204" pitchFamily="66" charset="0"/>
              </a:rPr>
              <a:t> </a:t>
            </a: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4" name="Right Arrow 3"/>
          <p:cNvSpPr/>
          <p:nvPr/>
        </p:nvSpPr>
        <p:spPr>
          <a:xfrm rot="3747479">
            <a:off x="2889261" y="2778405"/>
            <a:ext cx="4695704" cy="623714"/>
          </a:xfrm>
          <a:prstGeom prst="rightArrow">
            <a:avLst>
              <a:gd name="adj1" fmla="val 2494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63" y="165320"/>
            <a:ext cx="1376936" cy="94549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32214" y="191637"/>
            <a:ext cx="1300285" cy="89286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332214" y="250978"/>
            <a:ext cx="609600" cy="609600"/>
          </a:xfrm>
          <a:prstGeom prst="rect">
            <a:avLst/>
          </a:prstGeom>
        </p:spPr>
      </p:pic>
    </p:spTree>
    <p:extLst>
      <p:ext uri="{BB962C8B-B14F-4D97-AF65-F5344CB8AC3E}">
        <p14:creationId xmlns:p14="http://schemas.microsoft.com/office/powerpoint/2010/main" val="5349584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67"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2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Regardez</a:t>
            </a:r>
            <a:r>
              <a:rPr lang="en-GB" sz="3600" dirty="0" smtClean="0">
                <a:latin typeface="Comic Sans MS" panose="030F0702030302020204" pitchFamily="66" charset="0"/>
              </a:rPr>
              <a:t> les </a:t>
            </a:r>
            <a:r>
              <a:rPr lang="en-GB" sz="3600" dirty="0" err="1" smtClean="0">
                <a:latin typeface="Comic Sans MS" panose="030F0702030302020204" pitchFamily="66" charset="0"/>
              </a:rPr>
              <a:t>mois</a:t>
            </a:r>
            <a:r>
              <a:rPr lang="en-GB" sz="3600" dirty="0" smtClean="0">
                <a:latin typeface="Comic Sans MS" panose="030F0702030302020204" pitchFamily="66" charset="0"/>
              </a:rPr>
              <a:t>…</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6779" y="79723"/>
            <a:ext cx="1871559" cy="10986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364923" y="541119"/>
            <a:ext cx="609600" cy="609600"/>
          </a:xfrm>
          <a:prstGeom prst="rect">
            <a:avLst/>
          </a:prstGeom>
        </p:spPr>
      </p:pic>
    </p:spTree>
    <p:extLst>
      <p:ext uri="{BB962C8B-B14F-4D97-AF65-F5344CB8AC3E}">
        <p14:creationId xmlns:p14="http://schemas.microsoft.com/office/powerpoint/2010/main" val="140022448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096" y="1052736"/>
            <a:ext cx="4208136" cy="5585062"/>
          </a:xfrm>
          <a:prstGeom prst="rect">
            <a:avLst/>
          </a:prstGeom>
        </p:spPr>
      </p:pic>
      <p:sp>
        <p:nvSpPr>
          <p:cNvPr id="3" name="TextBox 2"/>
          <p:cNvSpPr txBox="1"/>
          <p:nvPr/>
        </p:nvSpPr>
        <p:spPr>
          <a:xfrm>
            <a:off x="1115616" y="188640"/>
            <a:ext cx="6624736" cy="646331"/>
          </a:xfrm>
          <a:prstGeom prst="rect">
            <a:avLst/>
          </a:prstGeom>
          <a:noFill/>
        </p:spPr>
        <p:txBody>
          <a:bodyPr wrap="square" rtlCol="0">
            <a:spAutoFit/>
          </a:bodyPr>
          <a:lstStyle/>
          <a:p>
            <a:pPr algn="ctr"/>
            <a:r>
              <a:rPr lang="en-GB" sz="3600" dirty="0" err="1" smtClean="0">
                <a:latin typeface="Comic Sans MS" panose="030F0702030302020204" pitchFamily="66" charset="0"/>
              </a:rPr>
              <a:t>Fermez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71600" y="251998"/>
            <a:ext cx="609600" cy="609600"/>
          </a:xfrm>
          <a:prstGeom prst="rect">
            <a:avLst/>
          </a:prstGeom>
        </p:spPr>
      </p:pic>
    </p:spTree>
    <p:extLst>
      <p:ext uri="{BB962C8B-B14F-4D97-AF65-F5344CB8AC3E}">
        <p14:creationId xmlns:p14="http://schemas.microsoft.com/office/powerpoint/2010/main" val="216884616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7776" y="5628"/>
            <a:ext cx="6840760" cy="1200329"/>
          </a:xfrm>
          <a:prstGeom prst="rect">
            <a:avLst/>
          </a:prstGeom>
          <a:noFill/>
        </p:spPr>
        <p:txBody>
          <a:bodyPr wrap="square" rtlCol="0">
            <a:spAutoFit/>
          </a:bodyPr>
          <a:lstStyle/>
          <a:p>
            <a:pPr algn="ctr"/>
            <a:r>
              <a:rPr lang="en-GB" sz="3600" dirty="0" err="1" smtClean="0">
                <a:latin typeface="Comic Sans MS" panose="030F0702030302020204" pitchFamily="66" charset="0"/>
              </a:rPr>
              <a:t>Ouvrez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p>
          <a:p>
            <a:pPr algn="ctr"/>
            <a:r>
              <a:rPr lang="en-GB" sz="3600" dirty="0" err="1" smtClean="0">
                <a:latin typeface="Comic Sans MS" panose="030F0702030302020204" pitchFamily="66" charset="0"/>
              </a:rPr>
              <a:t>Qu’est-ce</a:t>
            </a:r>
            <a:r>
              <a:rPr lang="en-GB" sz="3600" dirty="0" smtClean="0">
                <a:latin typeface="Comic Sans MS" panose="030F0702030302020204" pitchFamily="66" charset="0"/>
              </a:rPr>
              <a:t> qui </a:t>
            </a:r>
            <a:r>
              <a:rPr lang="en-GB" sz="3600" dirty="0" err="1" smtClean="0">
                <a:latin typeface="Comic Sans MS" panose="030F0702030302020204" pitchFamily="66" charset="0"/>
              </a:rPr>
              <a:t>manque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4" name="TextBox 13"/>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348" y="369649"/>
            <a:ext cx="1312855" cy="7706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580" y="181303"/>
            <a:ext cx="689968" cy="1024654"/>
          </a:xfrm>
          <a:prstGeom prst="rect">
            <a:avLst/>
          </a:prstGeom>
        </p:spPr>
      </p:pic>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2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192151" y="530735"/>
            <a:ext cx="609600" cy="609600"/>
          </a:xfrm>
          <a:prstGeom prst="rect">
            <a:avLst/>
          </a:prstGeom>
        </p:spPr>
      </p:pic>
    </p:spTree>
    <p:extLst>
      <p:ext uri="{BB962C8B-B14F-4D97-AF65-F5344CB8AC3E}">
        <p14:creationId xmlns:p14="http://schemas.microsoft.com/office/powerpoint/2010/main" val="379821562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Oui</a:t>
            </a:r>
            <a:r>
              <a:rPr lang="en-GB" sz="3600" dirty="0" smtClean="0">
                <a:latin typeface="Comic Sans MS" panose="030F0702030302020204" pitchFamily="66" charset="0"/>
              </a:rPr>
              <a:t>! </a:t>
            </a:r>
            <a:r>
              <a:rPr lang="en-GB" sz="3600" dirty="0" err="1" smtClean="0">
                <a:latin typeface="Comic Sans MS" panose="030F0702030302020204" pitchFamily="66" charset="0"/>
              </a:rPr>
              <a:t>C’est</a:t>
            </a:r>
            <a:r>
              <a:rPr lang="en-GB" sz="3600" dirty="0" smtClean="0">
                <a:latin typeface="Comic Sans MS" panose="030F0702030302020204" pitchFamily="66" charset="0"/>
              </a:rPr>
              <a:t> </a:t>
            </a: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4" name="Right Arrow 3"/>
          <p:cNvSpPr/>
          <p:nvPr/>
        </p:nvSpPr>
        <p:spPr>
          <a:xfrm rot="7224957">
            <a:off x="2749043" y="1057097"/>
            <a:ext cx="1185550" cy="623714"/>
          </a:xfrm>
          <a:prstGeom prst="rightArrow">
            <a:avLst>
              <a:gd name="adj1" fmla="val 2494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63" y="165320"/>
            <a:ext cx="1376936" cy="94549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32214" y="191637"/>
            <a:ext cx="1300285" cy="89286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685544" y="333268"/>
            <a:ext cx="609600" cy="609600"/>
          </a:xfrm>
          <a:prstGeom prst="rect">
            <a:avLst/>
          </a:prstGeom>
        </p:spPr>
      </p:pic>
    </p:spTree>
    <p:extLst>
      <p:ext uri="{BB962C8B-B14F-4D97-AF65-F5344CB8AC3E}">
        <p14:creationId xmlns:p14="http://schemas.microsoft.com/office/powerpoint/2010/main" val="6658973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07"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Regardez</a:t>
            </a:r>
            <a:r>
              <a:rPr lang="en-GB" sz="3600" dirty="0" smtClean="0">
                <a:latin typeface="Comic Sans MS" panose="030F0702030302020204" pitchFamily="66" charset="0"/>
              </a:rPr>
              <a:t> les </a:t>
            </a:r>
            <a:r>
              <a:rPr lang="en-GB" sz="3600" dirty="0" err="1" smtClean="0">
                <a:latin typeface="Comic Sans MS" panose="030F0702030302020204" pitchFamily="66" charset="0"/>
              </a:rPr>
              <a:t>mois</a:t>
            </a:r>
            <a:r>
              <a:rPr lang="en-GB" sz="3600" dirty="0" smtClean="0">
                <a:latin typeface="Comic Sans MS" panose="030F0702030302020204" pitchFamily="66" charset="0"/>
              </a:rPr>
              <a:t>…</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6779" y="79723"/>
            <a:ext cx="1871559" cy="10986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364923" y="541119"/>
            <a:ext cx="609600" cy="609600"/>
          </a:xfrm>
          <a:prstGeom prst="rect">
            <a:avLst/>
          </a:prstGeom>
        </p:spPr>
      </p:pic>
    </p:spTree>
    <p:extLst>
      <p:ext uri="{BB962C8B-B14F-4D97-AF65-F5344CB8AC3E}">
        <p14:creationId xmlns:p14="http://schemas.microsoft.com/office/powerpoint/2010/main" val="140022448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096" y="1052736"/>
            <a:ext cx="4208136" cy="5585062"/>
          </a:xfrm>
          <a:prstGeom prst="rect">
            <a:avLst/>
          </a:prstGeom>
        </p:spPr>
      </p:pic>
      <p:sp>
        <p:nvSpPr>
          <p:cNvPr id="3" name="TextBox 2"/>
          <p:cNvSpPr txBox="1"/>
          <p:nvPr/>
        </p:nvSpPr>
        <p:spPr>
          <a:xfrm>
            <a:off x="1115616" y="188640"/>
            <a:ext cx="6624736" cy="646331"/>
          </a:xfrm>
          <a:prstGeom prst="rect">
            <a:avLst/>
          </a:prstGeom>
          <a:noFill/>
        </p:spPr>
        <p:txBody>
          <a:bodyPr wrap="square" rtlCol="0">
            <a:spAutoFit/>
          </a:bodyPr>
          <a:lstStyle/>
          <a:p>
            <a:pPr algn="ctr"/>
            <a:r>
              <a:rPr lang="en-GB" sz="3600" dirty="0" err="1" smtClean="0">
                <a:latin typeface="Comic Sans MS" panose="030F0702030302020204" pitchFamily="66" charset="0"/>
              </a:rPr>
              <a:t>Fermez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71600" y="251998"/>
            <a:ext cx="609600" cy="609600"/>
          </a:xfrm>
          <a:prstGeom prst="rect">
            <a:avLst/>
          </a:prstGeom>
        </p:spPr>
      </p:pic>
    </p:spTree>
    <p:extLst>
      <p:ext uri="{BB962C8B-B14F-4D97-AF65-F5344CB8AC3E}">
        <p14:creationId xmlns:p14="http://schemas.microsoft.com/office/powerpoint/2010/main" val="216884616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7776" y="5628"/>
            <a:ext cx="6840760" cy="1200329"/>
          </a:xfrm>
          <a:prstGeom prst="rect">
            <a:avLst/>
          </a:prstGeom>
          <a:noFill/>
        </p:spPr>
        <p:txBody>
          <a:bodyPr wrap="square" rtlCol="0">
            <a:spAutoFit/>
          </a:bodyPr>
          <a:lstStyle/>
          <a:p>
            <a:pPr algn="ctr"/>
            <a:r>
              <a:rPr lang="en-GB" sz="3600" dirty="0" err="1" smtClean="0">
                <a:latin typeface="Comic Sans MS" panose="030F0702030302020204" pitchFamily="66" charset="0"/>
              </a:rPr>
              <a:t>Ouvrez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p>
          <a:p>
            <a:pPr algn="ctr"/>
            <a:r>
              <a:rPr lang="en-GB" sz="3600" dirty="0" err="1" smtClean="0">
                <a:latin typeface="Comic Sans MS" panose="030F0702030302020204" pitchFamily="66" charset="0"/>
              </a:rPr>
              <a:t>Qu’est-ce</a:t>
            </a:r>
            <a:r>
              <a:rPr lang="en-GB" sz="3600" dirty="0" smtClean="0">
                <a:latin typeface="Comic Sans MS" panose="030F0702030302020204" pitchFamily="66" charset="0"/>
              </a:rPr>
              <a:t> qui </a:t>
            </a:r>
            <a:r>
              <a:rPr lang="en-GB" sz="3600" dirty="0" err="1" smtClean="0">
                <a:latin typeface="Comic Sans MS" panose="030F0702030302020204" pitchFamily="66" charset="0"/>
              </a:rPr>
              <a:t>manque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4" name="TextBox 13"/>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348" y="369649"/>
            <a:ext cx="1312855" cy="7706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580" y="181303"/>
            <a:ext cx="689968" cy="1024654"/>
          </a:xfrm>
          <a:prstGeom prst="rect">
            <a:avLst/>
          </a:prstGeom>
        </p:spPr>
      </p:pic>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7" name="TextBox 26"/>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2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192151" y="530735"/>
            <a:ext cx="609600" cy="609600"/>
          </a:xfrm>
          <a:prstGeom prst="rect">
            <a:avLst/>
          </a:prstGeom>
        </p:spPr>
      </p:pic>
    </p:spTree>
    <p:extLst>
      <p:ext uri="{BB962C8B-B14F-4D97-AF65-F5344CB8AC3E}">
        <p14:creationId xmlns:p14="http://schemas.microsoft.com/office/powerpoint/2010/main" val="173144315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188913"/>
            <a:ext cx="8229600" cy="1398587"/>
          </a:xfrm>
        </p:spPr>
        <p:txBody>
          <a:bodyPr/>
          <a:lstStyle/>
          <a:p>
            <a:pPr eaLnBrk="1" hangingPunct="1"/>
            <a:r>
              <a:rPr lang="en-GB" altLang="en-US" sz="6200" smtClean="0">
                <a:latin typeface="Comic Sans MS" panose="030F0702030302020204" pitchFamily="66" charset="0"/>
              </a:rPr>
              <a:t>C’est dimanche</a:t>
            </a:r>
          </a:p>
        </p:txBody>
      </p:sp>
      <p:sp>
        <p:nvSpPr>
          <p:cNvPr id="6" name="WordArt 23"/>
          <p:cNvSpPr>
            <a:spLocks noChangeArrowheads="1" noChangeShapeType="1" noTextEdit="1"/>
          </p:cNvSpPr>
          <p:nvPr/>
        </p:nvSpPr>
        <p:spPr bwMode="auto">
          <a:xfrm>
            <a:off x="1522413" y="2565400"/>
            <a:ext cx="5832475" cy="2159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4800" kern="10" spc="96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pic>
        <p:nvPicPr>
          <p:cNvPr id="2" name="FACE114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3982"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4" grpId="0"/>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Oui</a:t>
            </a:r>
            <a:r>
              <a:rPr lang="en-GB" sz="3600" dirty="0" smtClean="0">
                <a:latin typeface="Comic Sans MS" panose="030F0702030302020204" pitchFamily="66" charset="0"/>
              </a:rPr>
              <a:t>! </a:t>
            </a:r>
            <a:r>
              <a:rPr lang="en-GB" sz="3600" dirty="0" err="1" smtClean="0">
                <a:latin typeface="Comic Sans MS" panose="030F0702030302020204" pitchFamily="66" charset="0"/>
              </a:rPr>
              <a:t>C’est</a:t>
            </a:r>
            <a:r>
              <a:rPr lang="en-GB" sz="3600" dirty="0" smtClean="0">
                <a:latin typeface="Comic Sans MS" panose="030F0702030302020204" pitchFamily="66" charset="0"/>
              </a:rPr>
              <a:t> </a:t>
            </a: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4" name="Right Arrow 3"/>
          <p:cNvSpPr/>
          <p:nvPr/>
        </p:nvSpPr>
        <p:spPr>
          <a:xfrm rot="7224957">
            <a:off x="1690801" y="2141763"/>
            <a:ext cx="2922257" cy="623714"/>
          </a:xfrm>
          <a:prstGeom prst="rightArrow">
            <a:avLst>
              <a:gd name="adj1" fmla="val 2494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63" y="165320"/>
            <a:ext cx="1376936" cy="94549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32214" y="191637"/>
            <a:ext cx="1300285" cy="89286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444208" y="638068"/>
            <a:ext cx="609600" cy="609600"/>
          </a:xfrm>
          <a:prstGeom prst="rect">
            <a:avLst/>
          </a:prstGeom>
        </p:spPr>
      </p:pic>
    </p:spTree>
    <p:extLst>
      <p:ext uri="{BB962C8B-B14F-4D97-AF65-F5344CB8AC3E}">
        <p14:creationId xmlns:p14="http://schemas.microsoft.com/office/powerpoint/2010/main" val="11132228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1"/>
                                        </p:tgtEl>
                                        <p:attrNameLst>
                                          <p:attrName>style.color</p:attrName>
                                        </p:attrNameLst>
                                      </p:cBhvr>
                                      <p:by>
                                        <p:hsl h="7200000" s="0" l="0"/>
                                      </p:by>
                                    </p:animClr>
                                    <p:animClr clrSpc="hsl" dir="cw">
                                      <p:cBhvr>
                                        <p:cTn id="7" dur="500" fill="hold"/>
                                        <p:tgtEl>
                                          <p:spTgt spid="21"/>
                                        </p:tgtEl>
                                        <p:attrNameLst>
                                          <p:attrName>fillcolor</p:attrName>
                                        </p:attrNameLst>
                                      </p:cBhvr>
                                      <p:by>
                                        <p:hsl h="7200000" s="0" l="0"/>
                                      </p:by>
                                    </p:animClr>
                                    <p:animClr clrSpc="hsl" dir="cw">
                                      <p:cBhvr>
                                        <p:cTn id="8" dur="500" fill="hold"/>
                                        <p:tgtEl>
                                          <p:spTgt spid="21"/>
                                        </p:tgtEl>
                                        <p:attrNameLst>
                                          <p:attrName>stroke.color</p:attrName>
                                        </p:attrNameLst>
                                      </p:cBhvr>
                                      <p:by>
                                        <p:hsl h="7200000" s="0" l="0"/>
                                      </p:by>
                                    </p:animClr>
                                    <p:set>
                                      <p:cBhvr>
                                        <p:cTn id="9"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87" fill="hold"/>
                                        <p:tgtEl>
                                          <p:spTgt spid="7"/>
                                        </p:tgtEl>
                                      </p:cBhvr>
                                    </p:cmd>
                                  </p:childTnLst>
                                </p:cTn>
                              </p:par>
                            </p:childTnLst>
                          </p:cTn>
                        </p:par>
                      </p:childTnLst>
                    </p:cTn>
                  </p:par>
                </p:childTnLst>
              </p:cTn>
              <p:nextCondLst>
                <p:cond evt="onClick" delay="0">
                  <p:tgtEl>
                    <p:spTgt spid="7"/>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2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19075"/>
            <a:ext cx="66675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itle 1"/>
          <p:cNvSpPr txBox="1">
            <a:spLocks/>
          </p:cNvSpPr>
          <p:nvPr/>
        </p:nvSpPr>
        <p:spPr bwMode="auto">
          <a:xfrm>
            <a:off x="496888" y="13763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a:spcBef>
                <a:spcPct val="0"/>
              </a:spcBef>
              <a:buFontTx/>
              <a:buNone/>
            </a:pPr>
            <a:r>
              <a:rPr lang="en-GB" altLang="en-US" sz="4400" b="1">
                <a:latin typeface="Comic Sans MS" panose="030F0702030302020204" pitchFamily="66" charset="0"/>
              </a:rPr>
              <a:t>Songs and videos! </a:t>
            </a:r>
          </a:p>
        </p:txBody>
      </p:sp>
      <p:sp>
        <p:nvSpPr>
          <p:cNvPr id="181252" name="TextBox 2"/>
          <p:cNvSpPr txBox="1">
            <a:spLocks noChangeArrowheads="1"/>
          </p:cNvSpPr>
          <p:nvPr/>
        </p:nvSpPr>
        <p:spPr bwMode="auto">
          <a:xfrm>
            <a:off x="936625" y="2781300"/>
            <a:ext cx="71278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0"/>
              </a:spcBef>
              <a:buFontTx/>
              <a:buNone/>
            </a:pPr>
            <a:r>
              <a:rPr lang="en-GB" altLang="en-US" sz="1800">
                <a:latin typeface="Comic Sans MS" panose="030F0702030302020204" pitchFamily="66" charset="0"/>
              </a:rPr>
              <a:t>You will find a bank of sample songs and videos which you can use to practise the vocabulary in the classroom. </a:t>
            </a:r>
          </a:p>
          <a:p>
            <a:pPr eaLnBrk="1" hangingPunct="1">
              <a:spcBef>
                <a:spcPct val="0"/>
              </a:spcBef>
              <a:buFontTx/>
              <a:buNone/>
            </a:pPr>
            <a:endParaRPr lang="en-GB" altLang="en-US" sz="1800">
              <a:latin typeface="Comic Sans MS" panose="030F0702030302020204" pitchFamily="66" charset="0"/>
            </a:endParaRPr>
          </a:p>
          <a:p>
            <a:pPr eaLnBrk="1" hangingPunct="1">
              <a:spcBef>
                <a:spcPct val="0"/>
              </a:spcBef>
              <a:buFontTx/>
              <a:buNone/>
            </a:pPr>
            <a:r>
              <a:rPr lang="en-GB" altLang="en-US" sz="1800">
                <a:latin typeface="Comic Sans MS" panose="030F0702030302020204" pitchFamily="66" charset="0"/>
              </a:rPr>
              <a:t>This is not a prescriptive list of songs and you can use or adapt them to suit the needs of your class. </a:t>
            </a:r>
          </a:p>
          <a:p>
            <a:pPr eaLnBrk="1" hangingPunct="1">
              <a:spcBef>
                <a:spcPct val="0"/>
              </a:spcBef>
              <a:buFontTx/>
              <a:buNone/>
            </a:pPr>
            <a:endParaRPr lang="en-GB" altLang="en-US" sz="180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908050"/>
            <a:ext cx="78390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Box 1"/>
          <p:cNvSpPr txBox="1">
            <a:spLocks noChangeArrowheads="1"/>
          </p:cNvSpPr>
          <p:nvPr/>
        </p:nvSpPr>
        <p:spPr bwMode="auto">
          <a:xfrm>
            <a:off x="323850" y="765175"/>
            <a:ext cx="42481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a:latin typeface="Comic Sans MS" panose="030F0702030302020204" pitchFamily="66" charset="0"/>
              </a:rPr>
              <a:t>Chantez bien</a:t>
            </a:r>
          </a:p>
          <a:p>
            <a:r>
              <a:rPr lang="en-GB" altLang="en-US">
                <a:latin typeface="Comic Sans MS" panose="030F0702030302020204" pitchFamily="66" charset="0"/>
              </a:rPr>
              <a:t>Les jours de la semaine</a:t>
            </a:r>
          </a:p>
          <a:p>
            <a:r>
              <a:rPr lang="en-GB" altLang="en-US">
                <a:latin typeface="Comic Sans MS" panose="030F0702030302020204" pitchFamily="66" charset="0"/>
              </a:rPr>
              <a:t>Chantez bien</a:t>
            </a:r>
          </a:p>
          <a:p>
            <a:r>
              <a:rPr lang="en-GB" altLang="en-US">
                <a:latin typeface="Comic Sans MS" panose="030F0702030302020204" pitchFamily="66" charset="0"/>
              </a:rPr>
              <a:t>C’est facile </a:t>
            </a:r>
          </a:p>
          <a:p>
            <a:r>
              <a:rPr lang="en-GB" altLang="en-US">
                <a:latin typeface="Comic Sans MS" panose="030F0702030302020204" pitchFamily="66" charset="0"/>
              </a:rPr>
              <a:t>Allez, chantez!</a:t>
            </a:r>
          </a:p>
          <a:p>
            <a:r>
              <a:rPr lang="en-GB" altLang="en-US">
                <a:latin typeface="Comic Sans MS" panose="030F0702030302020204" pitchFamily="66" charset="0"/>
              </a:rPr>
              <a:t>Les jours de la semaine!</a:t>
            </a:r>
          </a:p>
          <a:p>
            <a:r>
              <a:rPr lang="en-GB" altLang="en-US">
                <a:latin typeface="Comic Sans MS" panose="030F0702030302020204" pitchFamily="66" charset="0"/>
              </a:rPr>
              <a:t>Ce n’est pas difficile. </a:t>
            </a:r>
          </a:p>
          <a:p>
            <a:endParaRPr lang="en-GB" altLang="en-US">
              <a:latin typeface="Comic Sans MS" panose="030F0702030302020204" pitchFamily="66" charset="0"/>
            </a:endParaRPr>
          </a:p>
          <a:p>
            <a:r>
              <a:rPr lang="en-GB" altLang="en-US">
                <a:latin typeface="Comic Sans MS" panose="030F0702030302020204" pitchFamily="66" charset="0"/>
              </a:rPr>
              <a:t>Lundi, mardi, mercredi et jeudi, </a:t>
            </a:r>
          </a:p>
          <a:p>
            <a:r>
              <a:rPr lang="en-GB" altLang="en-US">
                <a:latin typeface="Comic Sans MS" panose="030F0702030302020204" pitchFamily="66" charset="0"/>
              </a:rPr>
              <a:t>Vendredi, samedi et dimanche! </a:t>
            </a:r>
          </a:p>
          <a:p>
            <a:endParaRPr lang="en-GB" altLang="en-US">
              <a:latin typeface="Comic Sans MS" panose="030F0702030302020204" pitchFamily="66" charset="0"/>
            </a:endParaRPr>
          </a:p>
          <a:p>
            <a:r>
              <a:rPr lang="en-GB" altLang="en-US">
                <a:latin typeface="Comic Sans MS" panose="030F0702030302020204" pitchFamily="66" charset="0"/>
              </a:rPr>
              <a:t>Toi, tu peux, chanter avec moi</a:t>
            </a:r>
          </a:p>
          <a:p>
            <a:r>
              <a:rPr lang="en-GB" altLang="en-US">
                <a:latin typeface="Comic Sans MS" panose="030F0702030302020204" pitchFamily="66" charset="0"/>
              </a:rPr>
              <a:t>Sans traverser la manche! </a:t>
            </a:r>
          </a:p>
          <a:p>
            <a:endParaRPr lang="en-GB" altLang="en-US">
              <a:latin typeface="Comic Sans MS" panose="030F0702030302020204" pitchFamily="66" charset="0"/>
            </a:endParaRPr>
          </a:p>
          <a:p>
            <a:endParaRPr lang="en-GB" altLang="en-US">
              <a:latin typeface="Comic Sans MS" panose="030F0702030302020204" pitchFamily="66" charset="0"/>
            </a:endParaRPr>
          </a:p>
          <a:p>
            <a:r>
              <a:rPr lang="en-GB" altLang="en-US">
                <a:latin typeface="Comic Sans MS" panose="030F0702030302020204" pitchFamily="66" charset="0"/>
              </a:rPr>
              <a:t> </a:t>
            </a:r>
          </a:p>
        </p:txBody>
      </p:sp>
      <p:sp>
        <p:nvSpPr>
          <p:cNvPr id="185347" name="TextBox 2"/>
          <p:cNvSpPr txBox="1">
            <a:spLocks noChangeArrowheads="1"/>
          </p:cNvSpPr>
          <p:nvPr/>
        </p:nvSpPr>
        <p:spPr bwMode="auto">
          <a:xfrm>
            <a:off x="4211638" y="755650"/>
            <a:ext cx="49323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a:latin typeface="Comic Sans MS" panose="030F0702030302020204" pitchFamily="66" charset="0"/>
              </a:rPr>
              <a:t>Sing well</a:t>
            </a:r>
          </a:p>
          <a:p>
            <a:r>
              <a:rPr lang="en-GB" altLang="en-US">
                <a:latin typeface="Comic Sans MS" panose="030F0702030302020204" pitchFamily="66" charset="0"/>
              </a:rPr>
              <a:t>The days of the week, </a:t>
            </a:r>
          </a:p>
          <a:p>
            <a:r>
              <a:rPr lang="en-GB" altLang="en-US">
                <a:latin typeface="Comic Sans MS" panose="030F0702030302020204" pitchFamily="66" charset="0"/>
              </a:rPr>
              <a:t>Sing well</a:t>
            </a:r>
          </a:p>
          <a:p>
            <a:r>
              <a:rPr lang="en-GB" altLang="en-US">
                <a:latin typeface="Comic Sans MS" panose="030F0702030302020204" pitchFamily="66" charset="0"/>
              </a:rPr>
              <a:t>It’s easy</a:t>
            </a:r>
          </a:p>
          <a:p>
            <a:r>
              <a:rPr lang="en-GB" altLang="en-US">
                <a:latin typeface="Comic Sans MS" panose="030F0702030302020204" pitchFamily="66" charset="0"/>
              </a:rPr>
              <a:t>Let’s go, sing! </a:t>
            </a:r>
          </a:p>
          <a:p>
            <a:r>
              <a:rPr lang="en-GB" altLang="en-US">
                <a:latin typeface="Comic Sans MS" panose="030F0702030302020204" pitchFamily="66" charset="0"/>
              </a:rPr>
              <a:t>The days of the week! </a:t>
            </a:r>
          </a:p>
          <a:p>
            <a:r>
              <a:rPr lang="en-GB" altLang="en-US">
                <a:latin typeface="Comic Sans MS" panose="030F0702030302020204" pitchFamily="66" charset="0"/>
              </a:rPr>
              <a:t>It’s not difficult. </a:t>
            </a:r>
          </a:p>
          <a:p>
            <a:endParaRPr lang="en-GB" altLang="en-US">
              <a:latin typeface="Comic Sans MS" panose="030F0702030302020204" pitchFamily="66" charset="0"/>
            </a:endParaRPr>
          </a:p>
          <a:p>
            <a:r>
              <a:rPr lang="en-GB" altLang="en-US">
                <a:latin typeface="Comic Sans MS" panose="030F0702030302020204" pitchFamily="66" charset="0"/>
              </a:rPr>
              <a:t>Monday, Tuesday, Wednesday and Thursday</a:t>
            </a:r>
          </a:p>
          <a:p>
            <a:r>
              <a:rPr lang="en-GB" altLang="en-US">
                <a:latin typeface="Comic Sans MS" panose="030F0702030302020204" pitchFamily="66" charset="0"/>
              </a:rPr>
              <a:t>Friday, Saturday and Sunday! </a:t>
            </a:r>
          </a:p>
          <a:p>
            <a:endParaRPr lang="en-GB" altLang="en-US">
              <a:latin typeface="Comic Sans MS" panose="030F0702030302020204" pitchFamily="66" charset="0"/>
            </a:endParaRPr>
          </a:p>
          <a:p>
            <a:r>
              <a:rPr lang="en-GB" altLang="en-US">
                <a:latin typeface="Comic Sans MS" panose="030F0702030302020204" pitchFamily="66" charset="0"/>
              </a:rPr>
              <a:t>You, you can, sing with me</a:t>
            </a:r>
          </a:p>
          <a:p>
            <a:r>
              <a:rPr lang="en-GB" altLang="en-US">
                <a:latin typeface="Comic Sans MS" panose="030F0702030302020204" pitchFamily="66" charset="0"/>
              </a:rPr>
              <a:t>Without crossing the channel! </a:t>
            </a:r>
          </a:p>
          <a:p>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txBox="1">
            <a:spLocks/>
          </p:cNvSpPr>
          <p:nvPr/>
        </p:nvSpPr>
        <p:spPr bwMode="auto">
          <a:xfrm>
            <a:off x="1493838" y="1106488"/>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a:spcBef>
                <a:spcPct val="0"/>
              </a:spcBef>
              <a:buFontTx/>
              <a:buNone/>
            </a:pPr>
            <a:r>
              <a:rPr lang="en-GB" altLang="en-US" sz="3300" b="1">
                <a:latin typeface="Comic Sans MS" panose="030F0702030302020204" pitchFamily="66" charset="0"/>
              </a:rPr>
              <a:t>Les jours de la semaine</a:t>
            </a:r>
          </a:p>
        </p:txBody>
      </p:sp>
      <p:pic>
        <p:nvPicPr>
          <p:cNvPr id="186371"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1663" y="1808163"/>
            <a:ext cx="5122862" cy="355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863" y="1214438"/>
            <a:ext cx="2754312" cy="4432300"/>
          </a:xfrm>
          <a:prstGeom prst="rect">
            <a:avLst/>
          </a:prstGeom>
          <a:noFill/>
        </p:spPr>
        <p:txBody>
          <a:bodyPr>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sz="1600">
                <a:latin typeface="Comic Sans MS" panose="030F0702030302020204" pitchFamily="66" charset="0"/>
              </a:rPr>
              <a:t>Lundi, mardi, mercredi </a:t>
            </a:r>
          </a:p>
          <a:p>
            <a:r>
              <a:rPr lang="en-GB" altLang="en-US" sz="1600">
                <a:latin typeface="Comic Sans MS" panose="030F0702030302020204" pitchFamily="66" charset="0"/>
              </a:rPr>
              <a:t>Jeudi, vendredi</a:t>
            </a:r>
          </a:p>
          <a:p>
            <a:r>
              <a:rPr lang="en-GB" altLang="en-US" sz="1600">
                <a:latin typeface="Comic Sans MS" panose="030F0702030302020204" pitchFamily="66" charset="0"/>
              </a:rPr>
              <a:t>Samedi, dimanche </a:t>
            </a:r>
          </a:p>
          <a:p>
            <a:endParaRPr lang="en-GB" altLang="en-US" sz="1600">
              <a:latin typeface="Comic Sans MS" panose="030F0702030302020204" pitchFamily="66" charset="0"/>
            </a:endParaRPr>
          </a:p>
          <a:p>
            <a:r>
              <a:rPr lang="en-GB" altLang="en-US" sz="1600">
                <a:latin typeface="Comic Sans MS" panose="030F0702030302020204" pitchFamily="66" charset="0"/>
              </a:rPr>
              <a:t>Il y a sept jours </a:t>
            </a:r>
          </a:p>
          <a:p>
            <a:r>
              <a:rPr lang="en-GB" altLang="en-US" sz="1600">
                <a:latin typeface="Comic Sans MS" panose="030F0702030302020204" pitchFamily="66" charset="0"/>
              </a:rPr>
              <a:t>Dans la semaine </a:t>
            </a:r>
          </a:p>
          <a:p>
            <a:r>
              <a:rPr lang="en-GB" altLang="en-US" sz="1600">
                <a:latin typeface="Comic Sans MS" panose="030F0702030302020204" pitchFamily="66" charset="0"/>
              </a:rPr>
              <a:t>Il y a sept jours! </a:t>
            </a:r>
          </a:p>
          <a:p>
            <a:endParaRPr lang="en-GB" altLang="en-US" sz="1600">
              <a:latin typeface="Comic Sans MS" panose="030F0702030302020204" pitchFamily="66" charset="0"/>
            </a:endParaRPr>
          </a:p>
          <a:p>
            <a:endParaRPr lang="en-GB" altLang="en-US" sz="1600">
              <a:latin typeface="Comic Sans MS" panose="030F0702030302020204" pitchFamily="66" charset="0"/>
            </a:endParaRPr>
          </a:p>
          <a:p>
            <a:r>
              <a:rPr lang="en-GB" altLang="en-US" sz="1600">
                <a:latin typeface="Comic Sans MS" panose="030F0702030302020204" pitchFamily="66" charset="0"/>
              </a:rPr>
              <a:t>Lundi, mardi, mercredi </a:t>
            </a:r>
          </a:p>
          <a:p>
            <a:r>
              <a:rPr lang="en-GB" altLang="en-US" sz="1600">
                <a:latin typeface="Comic Sans MS" panose="030F0702030302020204" pitchFamily="66" charset="0"/>
              </a:rPr>
              <a:t>Jeudi, vendredi</a:t>
            </a:r>
          </a:p>
          <a:p>
            <a:r>
              <a:rPr lang="en-GB" altLang="en-US" sz="1600">
                <a:latin typeface="Comic Sans MS" panose="030F0702030302020204" pitchFamily="66" charset="0"/>
              </a:rPr>
              <a:t>Samedi, dimanche </a:t>
            </a:r>
          </a:p>
          <a:p>
            <a:endParaRPr lang="en-GB" altLang="en-US" sz="1600">
              <a:latin typeface="Comic Sans MS" panose="030F0702030302020204" pitchFamily="66" charset="0"/>
            </a:endParaRPr>
          </a:p>
          <a:p>
            <a:r>
              <a:rPr lang="en-GB" altLang="en-US" sz="1600">
                <a:latin typeface="Comic Sans MS" panose="030F0702030302020204" pitchFamily="66" charset="0"/>
              </a:rPr>
              <a:t>Il y a sept jours </a:t>
            </a:r>
          </a:p>
          <a:p>
            <a:r>
              <a:rPr lang="en-GB" altLang="en-US" sz="1600">
                <a:latin typeface="Comic Sans MS" panose="030F0702030302020204" pitchFamily="66" charset="0"/>
              </a:rPr>
              <a:t>Dans la semaine </a:t>
            </a:r>
          </a:p>
          <a:p>
            <a:r>
              <a:rPr lang="en-GB" altLang="en-US" sz="1600">
                <a:latin typeface="Comic Sans MS" panose="030F0702030302020204" pitchFamily="66" charset="0"/>
              </a:rPr>
              <a:t>Il y a sept jours! </a:t>
            </a:r>
          </a:p>
          <a:p>
            <a:endParaRPr lang="en-GB" altLang="en-US">
              <a:latin typeface="Comic Sans MS" panose="030F0702030302020204" pitchFamily="66" charset="0"/>
            </a:endParaRPr>
          </a:p>
        </p:txBody>
      </p:sp>
      <p:sp>
        <p:nvSpPr>
          <p:cNvPr id="3" name="TextBox 2"/>
          <p:cNvSpPr txBox="1"/>
          <p:nvPr/>
        </p:nvSpPr>
        <p:spPr>
          <a:xfrm>
            <a:off x="4572000" y="1214438"/>
            <a:ext cx="3294063" cy="4432300"/>
          </a:xfrm>
          <a:prstGeom prst="rect">
            <a:avLst/>
          </a:prstGeom>
          <a:noFill/>
        </p:spPr>
        <p:txBody>
          <a:bodyPr>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sz="1600">
                <a:latin typeface="Comic Sans MS" panose="030F0702030302020204" pitchFamily="66" charset="0"/>
              </a:rPr>
              <a:t>Monday, Tuesday, Wednesay, </a:t>
            </a:r>
          </a:p>
          <a:p>
            <a:r>
              <a:rPr lang="en-GB" altLang="en-US" sz="1600">
                <a:latin typeface="Comic Sans MS" panose="030F0702030302020204" pitchFamily="66" charset="0"/>
              </a:rPr>
              <a:t>Thursday, Friday </a:t>
            </a:r>
          </a:p>
          <a:p>
            <a:r>
              <a:rPr lang="en-GB" altLang="en-US" sz="1600">
                <a:latin typeface="Comic Sans MS" panose="030F0702030302020204" pitchFamily="66" charset="0"/>
              </a:rPr>
              <a:t>Saturday, Sunday </a:t>
            </a:r>
          </a:p>
          <a:p>
            <a:endParaRPr lang="en-GB" altLang="en-US" sz="1600">
              <a:latin typeface="Comic Sans MS" panose="030F0702030302020204" pitchFamily="66" charset="0"/>
            </a:endParaRPr>
          </a:p>
          <a:p>
            <a:r>
              <a:rPr lang="en-GB" altLang="en-US" sz="1600">
                <a:latin typeface="Comic Sans MS" panose="030F0702030302020204" pitchFamily="66" charset="0"/>
              </a:rPr>
              <a:t>There are seven days</a:t>
            </a:r>
          </a:p>
          <a:p>
            <a:r>
              <a:rPr lang="en-GB" altLang="en-US" sz="1600">
                <a:latin typeface="Comic Sans MS" panose="030F0702030302020204" pitchFamily="66" charset="0"/>
              </a:rPr>
              <a:t>In the week </a:t>
            </a:r>
          </a:p>
          <a:p>
            <a:r>
              <a:rPr lang="en-GB" altLang="en-US" sz="1600">
                <a:latin typeface="Comic Sans MS" panose="030F0702030302020204" pitchFamily="66" charset="0"/>
              </a:rPr>
              <a:t>There are seven days</a:t>
            </a:r>
          </a:p>
          <a:p>
            <a:endParaRPr lang="en-GB" altLang="en-US" sz="1600">
              <a:latin typeface="Comic Sans MS" panose="030F0702030302020204" pitchFamily="66" charset="0"/>
            </a:endParaRPr>
          </a:p>
          <a:p>
            <a:endParaRPr lang="en-GB" altLang="en-US" sz="1600">
              <a:latin typeface="Comic Sans MS" panose="030F0702030302020204" pitchFamily="66" charset="0"/>
            </a:endParaRPr>
          </a:p>
          <a:p>
            <a:r>
              <a:rPr lang="en-GB" altLang="en-US" sz="1600">
                <a:latin typeface="Comic Sans MS" panose="030F0702030302020204" pitchFamily="66" charset="0"/>
              </a:rPr>
              <a:t>Monday, Tuesday, Wednesay, </a:t>
            </a:r>
          </a:p>
          <a:p>
            <a:r>
              <a:rPr lang="en-GB" altLang="en-US" sz="1600">
                <a:latin typeface="Comic Sans MS" panose="030F0702030302020204" pitchFamily="66" charset="0"/>
              </a:rPr>
              <a:t>Thursday, Friday </a:t>
            </a:r>
          </a:p>
          <a:p>
            <a:r>
              <a:rPr lang="en-GB" altLang="en-US" sz="1600">
                <a:latin typeface="Comic Sans MS" panose="030F0702030302020204" pitchFamily="66" charset="0"/>
              </a:rPr>
              <a:t>Saturday, Sunday </a:t>
            </a:r>
          </a:p>
          <a:p>
            <a:endParaRPr lang="en-GB" altLang="en-US" sz="1600">
              <a:latin typeface="Comic Sans MS" panose="030F0702030302020204" pitchFamily="66" charset="0"/>
            </a:endParaRPr>
          </a:p>
          <a:p>
            <a:r>
              <a:rPr lang="en-GB" altLang="en-US" sz="1600">
                <a:latin typeface="Comic Sans MS" panose="030F0702030302020204" pitchFamily="66" charset="0"/>
              </a:rPr>
              <a:t>There are seven days</a:t>
            </a:r>
          </a:p>
          <a:p>
            <a:r>
              <a:rPr lang="en-GB" altLang="en-US" sz="1600">
                <a:latin typeface="Comic Sans MS" panose="030F0702030302020204" pitchFamily="66" charset="0"/>
              </a:rPr>
              <a:t>In the week </a:t>
            </a:r>
          </a:p>
          <a:p>
            <a:r>
              <a:rPr lang="en-GB" altLang="en-US" sz="1600">
                <a:latin typeface="Comic Sans MS" panose="030F0702030302020204" pitchFamily="66" charset="0"/>
              </a:rPr>
              <a:t>There are seven days</a:t>
            </a:r>
          </a:p>
          <a:p>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1268413"/>
            <a:ext cx="5921375"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863" y="1214438"/>
            <a:ext cx="2970212" cy="4432300"/>
          </a:xfrm>
          <a:prstGeom prst="rect">
            <a:avLst/>
          </a:prstGeom>
          <a:noFill/>
        </p:spPr>
        <p:txBody>
          <a:bodyPr>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sz="1600">
                <a:latin typeface="Comic Sans MS" panose="030F0702030302020204" pitchFamily="66" charset="0"/>
              </a:rPr>
              <a:t>Janvier, février, mars, avril </a:t>
            </a:r>
          </a:p>
          <a:p>
            <a:r>
              <a:rPr lang="en-GB" altLang="en-US" sz="1600">
                <a:latin typeface="Comic Sans MS" panose="030F0702030302020204" pitchFamily="66" charset="0"/>
              </a:rPr>
              <a:t>Mai, juin, juillet </a:t>
            </a:r>
          </a:p>
          <a:p>
            <a:r>
              <a:rPr lang="en-GB" altLang="en-US" sz="1600">
                <a:latin typeface="Comic Sans MS" panose="030F0702030302020204" pitchFamily="66" charset="0"/>
              </a:rPr>
              <a:t>Août, septembre, octobre</a:t>
            </a:r>
          </a:p>
          <a:p>
            <a:r>
              <a:rPr lang="en-GB" altLang="en-US" sz="1600">
                <a:latin typeface="Comic Sans MS" panose="030F0702030302020204" pitchFamily="66" charset="0"/>
              </a:rPr>
              <a:t>Novembre, décembre</a:t>
            </a:r>
          </a:p>
          <a:p>
            <a:endParaRPr lang="en-GB" altLang="en-US" sz="1600">
              <a:latin typeface="Comic Sans MS" panose="030F0702030302020204" pitchFamily="66" charset="0"/>
            </a:endParaRPr>
          </a:p>
          <a:p>
            <a:r>
              <a:rPr lang="en-GB" altLang="en-US" sz="1600">
                <a:latin typeface="Comic Sans MS" panose="030F0702030302020204" pitchFamily="66" charset="0"/>
              </a:rPr>
              <a:t>C’est les douze mois de l’année! </a:t>
            </a:r>
          </a:p>
          <a:p>
            <a:endParaRPr lang="en-GB" altLang="en-US" sz="1600">
              <a:latin typeface="Comic Sans MS" panose="030F0702030302020204" pitchFamily="66" charset="0"/>
            </a:endParaRPr>
          </a:p>
          <a:p>
            <a:endParaRPr lang="en-GB" altLang="en-US" sz="1600">
              <a:latin typeface="Comic Sans MS" panose="030F0702030302020204" pitchFamily="66" charset="0"/>
            </a:endParaRPr>
          </a:p>
          <a:p>
            <a:r>
              <a:rPr lang="en-GB" altLang="en-US" sz="1600">
                <a:latin typeface="Comic Sans MS" panose="030F0702030302020204" pitchFamily="66" charset="0"/>
              </a:rPr>
              <a:t>Janvier, février, mars, avril </a:t>
            </a:r>
          </a:p>
          <a:p>
            <a:r>
              <a:rPr lang="en-GB" altLang="en-US" sz="1600">
                <a:latin typeface="Comic Sans MS" panose="030F0702030302020204" pitchFamily="66" charset="0"/>
              </a:rPr>
              <a:t>Mai, juin, juillet </a:t>
            </a:r>
          </a:p>
          <a:p>
            <a:r>
              <a:rPr lang="en-GB" altLang="en-US" sz="1600">
                <a:latin typeface="Comic Sans MS" panose="030F0702030302020204" pitchFamily="66" charset="0"/>
              </a:rPr>
              <a:t>Août, septembre, octobre</a:t>
            </a:r>
          </a:p>
          <a:p>
            <a:r>
              <a:rPr lang="en-GB" altLang="en-US" sz="1600">
                <a:latin typeface="Comic Sans MS" panose="030F0702030302020204" pitchFamily="66" charset="0"/>
              </a:rPr>
              <a:t>Novembre, décembre</a:t>
            </a:r>
          </a:p>
          <a:p>
            <a:endParaRPr lang="en-GB" altLang="en-US" sz="1600">
              <a:latin typeface="Comic Sans MS" panose="030F0702030302020204" pitchFamily="66" charset="0"/>
            </a:endParaRPr>
          </a:p>
          <a:p>
            <a:r>
              <a:rPr lang="en-GB" altLang="en-US" sz="1600">
                <a:latin typeface="Comic Sans MS" panose="030F0702030302020204" pitchFamily="66" charset="0"/>
              </a:rPr>
              <a:t>C’est les douze mois de l’année! </a:t>
            </a:r>
          </a:p>
          <a:p>
            <a:endParaRPr lang="en-GB" altLang="en-US">
              <a:latin typeface="Comic Sans MS" panose="030F0702030302020204" pitchFamily="66" charset="0"/>
            </a:endParaRPr>
          </a:p>
        </p:txBody>
      </p:sp>
      <p:sp>
        <p:nvSpPr>
          <p:cNvPr id="3" name="TextBox 2"/>
          <p:cNvSpPr txBox="1"/>
          <p:nvPr/>
        </p:nvSpPr>
        <p:spPr>
          <a:xfrm>
            <a:off x="4572000" y="1214438"/>
            <a:ext cx="3294063" cy="4686300"/>
          </a:xfrm>
          <a:prstGeom prst="rect">
            <a:avLst/>
          </a:prstGeom>
          <a:noFill/>
        </p:spPr>
        <p:txBody>
          <a:bodyPr>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sz="1600">
                <a:latin typeface="Comic Sans MS" panose="030F0702030302020204" pitchFamily="66" charset="0"/>
              </a:rPr>
              <a:t>January, February, March, April</a:t>
            </a:r>
          </a:p>
          <a:p>
            <a:r>
              <a:rPr lang="en-GB" altLang="en-US" sz="1600">
                <a:latin typeface="Comic Sans MS" panose="030F0702030302020204" pitchFamily="66" charset="0"/>
              </a:rPr>
              <a:t>May, April, June, July, </a:t>
            </a:r>
          </a:p>
          <a:p>
            <a:r>
              <a:rPr lang="en-GB" altLang="en-US" sz="1600">
                <a:latin typeface="Comic Sans MS" panose="030F0702030302020204" pitchFamily="66" charset="0"/>
              </a:rPr>
              <a:t>August, September, October</a:t>
            </a:r>
          </a:p>
          <a:p>
            <a:r>
              <a:rPr lang="en-GB" altLang="en-US" sz="1600">
                <a:latin typeface="Comic Sans MS" panose="030F0702030302020204" pitchFamily="66" charset="0"/>
              </a:rPr>
              <a:t>November, December</a:t>
            </a:r>
          </a:p>
          <a:p>
            <a:endParaRPr lang="en-GB" altLang="en-US" sz="1600">
              <a:latin typeface="Comic Sans MS" panose="030F0702030302020204" pitchFamily="66" charset="0"/>
            </a:endParaRPr>
          </a:p>
          <a:p>
            <a:r>
              <a:rPr lang="en-GB" altLang="en-US" sz="1600">
                <a:latin typeface="Comic Sans MS" panose="030F0702030302020204" pitchFamily="66" charset="0"/>
              </a:rPr>
              <a:t>It’s the 12 months of the year! </a:t>
            </a:r>
          </a:p>
          <a:p>
            <a:endParaRPr lang="en-GB" altLang="en-US" sz="1600">
              <a:latin typeface="Comic Sans MS" panose="030F0702030302020204" pitchFamily="66" charset="0"/>
            </a:endParaRPr>
          </a:p>
          <a:p>
            <a:endParaRPr lang="en-GB" altLang="en-US" sz="1600">
              <a:latin typeface="Comic Sans MS" panose="030F0702030302020204" pitchFamily="66" charset="0"/>
            </a:endParaRPr>
          </a:p>
          <a:p>
            <a:endParaRPr lang="en-GB" altLang="en-US" sz="1600">
              <a:latin typeface="Comic Sans MS" panose="030F0702030302020204" pitchFamily="66" charset="0"/>
            </a:endParaRPr>
          </a:p>
          <a:p>
            <a:r>
              <a:rPr lang="en-GB" altLang="en-US" sz="1600">
                <a:latin typeface="Comic Sans MS" panose="030F0702030302020204" pitchFamily="66" charset="0"/>
              </a:rPr>
              <a:t>January, February, March, April</a:t>
            </a:r>
          </a:p>
          <a:p>
            <a:r>
              <a:rPr lang="en-GB" altLang="en-US" sz="1600">
                <a:latin typeface="Comic Sans MS" panose="030F0702030302020204" pitchFamily="66" charset="0"/>
              </a:rPr>
              <a:t>May, April, June, July, </a:t>
            </a:r>
          </a:p>
          <a:p>
            <a:r>
              <a:rPr lang="en-GB" altLang="en-US" sz="1600">
                <a:latin typeface="Comic Sans MS" panose="030F0702030302020204" pitchFamily="66" charset="0"/>
              </a:rPr>
              <a:t>August, September, October</a:t>
            </a:r>
          </a:p>
          <a:p>
            <a:r>
              <a:rPr lang="en-GB" altLang="en-US" sz="1600">
                <a:latin typeface="Comic Sans MS" panose="030F0702030302020204" pitchFamily="66" charset="0"/>
              </a:rPr>
              <a:t>November, December</a:t>
            </a:r>
          </a:p>
          <a:p>
            <a:endParaRPr lang="en-GB" altLang="en-US" sz="1600">
              <a:latin typeface="Comic Sans MS" panose="030F0702030302020204" pitchFamily="66" charset="0"/>
            </a:endParaRPr>
          </a:p>
          <a:p>
            <a:r>
              <a:rPr lang="en-GB" altLang="en-US" sz="1600">
                <a:latin typeface="Comic Sans MS" panose="030F0702030302020204" pitchFamily="66" charset="0"/>
              </a:rPr>
              <a:t>It’s the 12 months of the year! </a:t>
            </a:r>
          </a:p>
          <a:p>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3" descr="Screen Clipping">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 y="1341438"/>
            <a:ext cx="7966075"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itle 1"/>
          <p:cNvSpPr txBox="1">
            <a:spLocks/>
          </p:cNvSpPr>
          <p:nvPr/>
        </p:nvSpPr>
        <p:spPr bwMode="auto">
          <a:xfrm>
            <a:off x="468313" y="333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a:spcBef>
                <a:spcPct val="0"/>
              </a:spcBef>
              <a:buFontTx/>
              <a:buNone/>
            </a:pPr>
            <a:r>
              <a:rPr lang="en-GB" altLang="en-US" sz="4400" b="1">
                <a:latin typeface="Comic Sans MS" panose="030F0702030302020204" pitchFamily="66" charset="0"/>
              </a:rPr>
              <a:t>Monde des petits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cstate="print"/>
          <a:stretch>
            <a:fillRect/>
          </a:stretch>
        </p:blipFill>
        <p:spPr>
          <a:xfrm>
            <a:off x="657225" y="881062"/>
            <a:ext cx="7829550" cy="5095875"/>
          </a:xfrm>
          <a:prstGeom prst="rect">
            <a:avLst/>
          </a:prstGeom>
        </p:spPr>
      </p:pic>
    </p:spTree>
    <p:extLst>
      <p:ext uri="{BB962C8B-B14F-4D97-AF65-F5344CB8AC3E}">
        <p14:creationId xmlns:p14="http://schemas.microsoft.com/office/powerpoint/2010/main" val="3107446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539750" y="-265113"/>
            <a:ext cx="7772400" cy="1225551"/>
          </a:xfrm>
        </p:spPr>
        <p:txBody>
          <a:bodyPr anchorCtr="1"/>
          <a:lstStyle/>
          <a:p>
            <a:pPr eaLnBrk="1" hangingPunct="1"/>
            <a:r>
              <a:rPr lang="en-GB" altLang="en-US" smtClean="0">
                <a:latin typeface="Comic Sans MS" panose="030F0702030302020204" pitchFamily="66" charset="0"/>
              </a:rPr>
              <a:t>Vocabulary</a:t>
            </a:r>
          </a:p>
        </p:txBody>
      </p:sp>
      <p:sp>
        <p:nvSpPr>
          <p:cNvPr id="18435" name="TextBox 1"/>
          <p:cNvSpPr txBox="1">
            <a:spLocks noChangeArrowheads="1"/>
          </p:cNvSpPr>
          <p:nvPr/>
        </p:nvSpPr>
        <p:spPr bwMode="auto">
          <a:xfrm>
            <a:off x="684213" y="841375"/>
            <a:ext cx="6551612"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spcBef>
                <a:spcPct val="0"/>
              </a:spcBef>
              <a:buFontTx/>
              <a:buNone/>
            </a:pPr>
            <a:r>
              <a:rPr lang="en-GB" altLang="en-US" sz="2000" b="1" dirty="0">
                <a:latin typeface="Comic Sans MS" panose="030F0702030302020204" pitchFamily="66" charset="0"/>
              </a:rPr>
              <a:t>Months of the year</a:t>
            </a:r>
          </a:p>
          <a:p>
            <a:pPr>
              <a:spcBef>
                <a:spcPct val="0"/>
              </a:spcBef>
              <a:buFontTx/>
              <a:buNone/>
            </a:pPr>
            <a:endParaRPr lang="en-GB" altLang="en-US" sz="2000" dirty="0" smtClean="0">
              <a:latin typeface="Comic Sans MS" panose="030F0702030302020204" pitchFamily="66" charset="0"/>
            </a:endParaRPr>
          </a:p>
          <a:p>
            <a:pPr>
              <a:spcBef>
                <a:spcPct val="0"/>
              </a:spcBef>
              <a:buFontTx/>
              <a:buNone/>
            </a:pPr>
            <a:r>
              <a:rPr lang="fr-FR" altLang="en-US" sz="2000" dirty="0" smtClean="0">
                <a:latin typeface="Comic Sans MS" panose="030F0702030302020204" pitchFamily="66" charset="0"/>
              </a:rPr>
              <a:t>janvier</a:t>
            </a:r>
            <a:r>
              <a:rPr lang="fr-FR" altLang="en-US" sz="2000" dirty="0">
                <a:latin typeface="Comic Sans MS" panose="030F0702030302020204" pitchFamily="66" charset="0"/>
              </a:rPr>
              <a:t>				</a:t>
            </a:r>
            <a:r>
              <a:rPr lang="fr-FR" altLang="en-US" sz="2000" dirty="0" err="1">
                <a:latin typeface="Comic Sans MS" panose="030F0702030302020204" pitchFamily="66" charset="0"/>
              </a:rPr>
              <a:t>January</a:t>
            </a:r>
            <a:endParaRPr lang="fr-FR" altLang="en-US" sz="2000" dirty="0">
              <a:latin typeface="Comic Sans MS" panose="030F0702030302020204" pitchFamily="66" charset="0"/>
            </a:endParaRPr>
          </a:p>
          <a:p>
            <a:pPr>
              <a:spcBef>
                <a:spcPct val="0"/>
              </a:spcBef>
              <a:buFontTx/>
              <a:buNone/>
            </a:pPr>
            <a:r>
              <a:rPr lang="fr-FR" altLang="en-US" sz="2000" dirty="0">
                <a:latin typeface="Comic Sans MS" panose="030F0702030302020204" pitchFamily="66" charset="0"/>
              </a:rPr>
              <a:t>février				</a:t>
            </a:r>
            <a:r>
              <a:rPr lang="fr-FR" altLang="en-US" sz="2000" dirty="0" err="1">
                <a:latin typeface="Comic Sans MS" panose="030F0702030302020204" pitchFamily="66" charset="0"/>
              </a:rPr>
              <a:t>February</a:t>
            </a:r>
            <a:endParaRPr lang="fr-FR" altLang="en-US" sz="2000" dirty="0">
              <a:latin typeface="Comic Sans MS" panose="030F0702030302020204" pitchFamily="66" charset="0"/>
            </a:endParaRPr>
          </a:p>
          <a:p>
            <a:pPr>
              <a:spcBef>
                <a:spcPct val="0"/>
              </a:spcBef>
              <a:buFontTx/>
              <a:buNone/>
            </a:pPr>
            <a:r>
              <a:rPr lang="fr-FR" altLang="en-US" sz="2000" dirty="0">
                <a:latin typeface="Comic Sans MS" panose="030F0702030302020204" pitchFamily="66" charset="0"/>
              </a:rPr>
              <a:t>mars 				March</a:t>
            </a:r>
          </a:p>
          <a:p>
            <a:pPr>
              <a:spcBef>
                <a:spcPct val="0"/>
              </a:spcBef>
              <a:buFontTx/>
              <a:buNone/>
            </a:pPr>
            <a:r>
              <a:rPr lang="fr-FR" altLang="en-US" sz="2000" dirty="0">
                <a:latin typeface="Comic Sans MS" panose="030F0702030302020204" pitchFamily="66" charset="0"/>
              </a:rPr>
              <a:t>avril				April</a:t>
            </a:r>
          </a:p>
          <a:p>
            <a:pPr>
              <a:spcBef>
                <a:spcPct val="0"/>
              </a:spcBef>
              <a:buFontTx/>
              <a:buNone/>
            </a:pPr>
            <a:r>
              <a:rPr lang="fr-FR" altLang="en-US" sz="2000" dirty="0">
                <a:latin typeface="Comic Sans MS" panose="030F0702030302020204" pitchFamily="66" charset="0"/>
              </a:rPr>
              <a:t>mai				May</a:t>
            </a:r>
          </a:p>
          <a:p>
            <a:pPr>
              <a:spcBef>
                <a:spcPct val="0"/>
              </a:spcBef>
              <a:buFontTx/>
              <a:buNone/>
            </a:pPr>
            <a:r>
              <a:rPr lang="fr-FR" altLang="en-US" sz="2000" dirty="0">
                <a:latin typeface="Comic Sans MS" panose="030F0702030302020204" pitchFamily="66" charset="0"/>
              </a:rPr>
              <a:t>juin				</a:t>
            </a:r>
            <a:r>
              <a:rPr lang="fr-FR" altLang="en-US" sz="2000" dirty="0" err="1">
                <a:latin typeface="Comic Sans MS" panose="030F0702030302020204" pitchFamily="66" charset="0"/>
              </a:rPr>
              <a:t>June</a:t>
            </a:r>
            <a:endParaRPr lang="fr-FR" altLang="en-US" sz="2000" dirty="0">
              <a:latin typeface="Comic Sans MS" panose="030F0702030302020204" pitchFamily="66" charset="0"/>
            </a:endParaRPr>
          </a:p>
          <a:p>
            <a:pPr>
              <a:spcBef>
                <a:spcPct val="0"/>
              </a:spcBef>
              <a:buFontTx/>
              <a:buNone/>
            </a:pPr>
            <a:r>
              <a:rPr lang="fr-FR" altLang="en-US" sz="2000" dirty="0">
                <a:latin typeface="Comic Sans MS" panose="030F0702030302020204" pitchFamily="66" charset="0"/>
              </a:rPr>
              <a:t>juillet				July</a:t>
            </a:r>
          </a:p>
          <a:p>
            <a:pPr>
              <a:spcBef>
                <a:spcPct val="0"/>
              </a:spcBef>
              <a:buFontTx/>
              <a:buNone/>
            </a:pPr>
            <a:r>
              <a:rPr lang="fr-FR" altLang="en-US" sz="2000" dirty="0">
                <a:latin typeface="Comic Sans MS" panose="030F0702030302020204" pitchFamily="66" charset="0"/>
              </a:rPr>
              <a:t>août 				August</a:t>
            </a:r>
          </a:p>
          <a:p>
            <a:pPr>
              <a:spcBef>
                <a:spcPct val="0"/>
              </a:spcBef>
              <a:buFontTx/>
              <a:buNone/>
            </a:pPr>
            <a:r>
              <a:rPr lang="fr-FR" altLang="en-US" sz="2000" dirty="0">
                <a:latin typeface="Comic Sans MS" panose="030F0702030302020204" pitchFamily="66" charset="0"/>
              </a:rPr>
              <a:t>septembre 			</a:t>
            </a:r>
            <a:r>
              <a:rPr lang="fr-FR" altLang="en-US" sz="2000" dirty="0" err="1">
                <a:latin typeface="Comic Sans MS" panose="030F0702030302020204" pitchFamily="66" charset="0"/>
              </a:rPr>
              <a:t>September</a:t>
            </a:r>
            <a:endParaRPr lang="fr-FR" altLang="en-US" sz="2000" dirty="0">
              <a:latin typeface="Comic Sans MS" panose="030F0702030302020204" pitchFamily="66" charset="0"/>
            </a:endParaRPr>
          </a:p>
          <a:p>
            <a:pPr>
              <a:spcBef>
                <a:spcPct val="0"/>
              </a:spcBef>
              <a:buFontTx/>
              <a:buNone/>
            </a:pPr>
            <a:r>
              <a:rPr lang="fr-FR" altLang="en-US" sz="2000" dirty="0">
                <a:latin typeface="Comic Sans MS" panose="030F0702030302020204" pitchFamily="66" charset="0"/>
              </a:rPr>
              <a:t>octobre 			</a:t>
            </a:r>
            <a:r>
              <a:rPr lang="fr-FR" altLang="en-US" sz="2000" dirty="0" err="1">
                <a:latin typeface="Comic Sans MS" panose="030F0702030302020204" pitchFamily="66" charset="0"/>
              </a:rPr>
              <a:t>October</a:t>
            </a:r>
            <a:endParaRPr lang="fr-FR" altLang="en-US" sz="2000" dirty="0">
              <a:latin typeface="Comic Sans MS" panose="030F0702030302020204" pitchFamily="66" charset="0"/>
            </a:endParaRPr>
          </a:p>
          <a:p>
            <a:pPr>
              <a:spcBef>
                <a:spcPct val="0"/>
              </a:spcBef>
              <a:buFontTx/>
              <a:buNone/>
            </a:pPr>
            <a:r>
              <a:rPr lang="fr-FR" altLang="en-US" sz="2000" dirty="0">
                <a:latin typeface="Comic Sans MS" panose="030F0702030302020204" pitchFamily="66" charset="0"/>
              </a:rPr>
              <a:t>novembre			</a:t>
            </a:r>
            <a:r>
              <a:rPr lang="fr-FR" altLang="en-US" sz="2000" dirty="0" err="1">
                <a:latin typeface="Comic Sans MS" panose="030F0702030302020204" pitchFamily="66" charset="0"/>
              </a:rPr>
              <a:t>November</a:t>
            </a:r>
            <a:endParaRPr lang="fr-FR" altLang="en-US" sz="2000" dirty="0">
              <a:latin typeface="Comic Sans MS" panose="030F0702030302020204" pitchFamily="66" charset="0"/>
            </a:endParaRPr>
          </a:p>
          <a:p>
            <a:pPr>
              <a:spcBef>
                <a:spcPct val="0"/>
              </a:spcBef>
              <a:buFontTx/>
              <a:buNone/>
            </a:pPr>
            <a:r>
              <a:rPr lang="fr-FR" altLang="en-US" sz="2000" dirty="0">
                <a:latin typeface="Comic Sans MS" panose="030F0702030302020204" pitchFamily="66" charset="0"/>
              </a:rPr>
              <a:t>décembre			</a:t>
            </a:r>
            <a:r>
              <a:rPr lang="fr-FR" altLang="en-US" sz="2000" dirty="0" err="1">
                <a:latin typeface="Comic Sans MS" panose="030F0702030302020204" pitchFamily="66" charset="0"/>
              </a:rPr>
              <a:t>December</a:t>
            </a:r>
            <a:endParaRPr lang="fr-FR" altLang="en-US" sz="2000" dirty="0">
              <a:latin typeface="Comic Sans MS" panose="030F0702030302020204" pitchFamily="66" charset="0"/>
            </a:endParaRPr>
          </a:p>
          <a:p>
            <a:pPr>
              <a:spcBef>
                <a:spcPct val="0"/>
              </a:spcBef>
              <a:buFontTx/>
              <a:buNone/>
            </a:pPr>
            <a:endParaRPr lang="en-GB" altLang="en-US" sz="2000" dirty="0">
              <a:latin typeface="Comic Sans MS" panose="030F0702030302020204" pitchFamily="66" charset="0"/>
            </a:endParaRPr>
          </a:p>
          <a:p>
            <a:pPr>
              <a:spcBef>
                <a:spcPct val="0"/>
              </a:spcBef>
              <a:buFontTx/>
              <a:buNone/>
            </a:pPr>
            <a:r>
              <a:rPr lang="en-GB" altLang="en-US" sz="2000" dirty="0">
                <a:latin typeface="Comic Sans MS" panose="030F0702030302020204" pitchFamily="66" charset="0"/>
              </a:rPr>
              <a:t>NB: Months of the year do not have capital letters in French</a:t>
            </a:r>
          </a:p>
          <a:p>
            <a:pPr eaLnBrk="1" hangingPunct="1">
              <a:spcBef>
                <a:spcPct val="0"/>
              </a:spcBef>
              <a:buFontTx/>
              <a:buNone/>
            </a:pPr>
            <a:endParaRPr lang="en-GB" altLang="en-US" sz="1600" dirty="0"/>
          </a:p>
          <a:p>
            <a:pPr eaLnBrk="1" hangingPunct="1">
              <a:spcBef>
                <a:spcPct val="0"/>
              </a:spcBef>
              <a:buFontTx/>
              <a:buNone/>
            </a:pPr>
            <a:endParaRPr lang="en-GB" altLang="en-US" sz="1800" dirty="0">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214438"/>
            <a:ext cx="4104456" cy="5293757"/>
          </a:xfrm>
          <a:prstGeom prst="rect">
            <a:avLst/>
          </a:prstGeom>
          <a:noFill/>
        </p:spPr>
        <p:txBody>
          <a:bodyPr wrap="square">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sz="1600" dirty="0" err="1">
                <a:latin typeface="Comic Sans MS" panose="030F0702030302020204" pitchFamily="66" charset="0"/>
              </a:rPr>
              <a:t>Janvier</a:t>
            </a:r>
            <a:r>
              <a:rPr lang="en-GB" altLang="en-US" sz="1600" dirty="0">
                <a:latin typeface="Comic Sans MS" panose="030F0702030302020204" pitchFamily="66" charset="0"/>
              </a:rPr>
              <a:t>, </a:t>
            </a:r>
            <a:r>
              <a:rPr lang="en-GB" altLang="en-US" sz="1600" dirty="0" err="1">
                <a:latin typeface="Comic Sans MS" panose="030F0702030302020204" pitchFamily="66" charset="0"/>
              </a:rPr>
              <a:t>février</a:t>
            </a:r>
            <a:r>
              <a:rPr lang="en-GB" altLang="en-US" sz="1600" dirty="0">
                <a:latin typeface="Comic Sans MS" panose="030F0702030302020204" pitchFamily="66" charset="0"/>
              </a:rPr>
              <a:t>, mars, </a:t>
            </a:r>
            <a:r>
              <a:rPr lang="en-GB" altLang="en-US" sz="1600" dirty="0" err="1">
                <a:latin typeface="Comic Sans MS" panose="030F0702030302020204" pitchFamily="66" charset="0"/>
              </a:rPr>
              <a:t>avril</a:t>
            </a:r>
            <a:r>
              <a:rPr lang="en-GB" altLang="en-US" sz="1600" dirty="0">
                <a:latin typeface="Comic Sans MS" panose="030F0702030302020204" pitchFamily="66" charset="0"/>
              </a:rPr>
              <a:t> </a:t>
            </a:r>
          </a:p>
          <a:p>
            <a:r>
              <a:rPr lang="en-GB" altLang="en-US" sz="1600" dirty="0">
                <a:latin typeface="Comic Sans MS" panose="030F0702030302020204" pitchFamily="66" charset="0"/>
              </a:rPr>
              <a:t>Mai, </a:t>
            </a:r>
            <a:r>
              <a:rPr lang="en-GB" altLang="en-US" sz="1600" dirty="0" err="1">
                <a:latin typeface="Comic Sans MS" panose="030F0702030302020204" pitchFamily="66" charset="0"/>
              </a:rPr>
              <a:t>juin</a:t>
            </a:r>
            <a:r>
              <a:rPr lang="en-GB" altLang="en-US" sz="1600" dirty="0">
                <a:latin typeface="Comic Sans MS" panose="030F0702030302020204" pitchFamily="66" charset="0"/>
              </a:rPr>
              <a:t>, </a:t>
            </a:r>
            <a:r>
              <a:rPr lang="en-GB" altLang="en-US" sz="1600" dirty="0" err="1">
                <a:latin typeface="Comic Sans MS" panose="030F0702030302020204" pitchFamily="66" charset="0"/>
              </a:rPr>
              <a:t>juillet</a:t>
            </a:r>
            <a:r>
              <a:rPr lang="en-GB" altLang="en-US" sz="1600" dirty="0">
                <a:latin typeface="Comic Sans MS" panose="030F0702030302020204" pitchFamily="66" charset="0"/>
              </a:rPr>
              <a:t> </a:t>
            </a:r>
          </a:p>
          <a:p>
            <a:r>
              <a:rPr lang="en-GB" altLang="en-US" sz="1600" dirty="0" err="1">
                <a:latin typeface="Comic Sans MS" panose="030F0702030302020204" pitchFamily="66" charset="0"/>
              </a:rPr>
              <a:t>Août</a:t>
            </a:r>
            <a:r>
              <a:rPr lang="en-GB" altLang="en-US" sz="1600" dirty="0">
                <a:latin typeface="Comic Sans MS" panose="030F0702030302020204" pitchFamily="66" charset="0"/>
              </a:rPr>
              <a:t>, </a:t>
            </a:r>
            <a:r>
              <a:rPr lang="en-GB" altLang="en-US" sz="1600" dirty="0" err="1">
                <a:latin typeface="Comic Sans MS" panose="030F0702030302020204" pitchFamily="66" charset="0"/>
              </a:rPr>
              <a:t>septembre</a:t>
            </a:r>
            <a:r>
              <a:rPr lang="en-GB" altLang="en-US" sz="1600" dirty="0">
                <a:latin typeface="Comic Sans MS" panose="030F0702030302020204" pitchFamily="66" charset="0"/>
              </a:rPr>
              <a:t>, </a:t>
            </a:r>
            <a:r>
              <a:rPr lang="en-GB" altLang="en-US" sz="1600" dirty="0" err="1">
                <a:latin typeface="Comic Sans MS" panose="030F0702030302020204" pitchFamily="66" charset="0"/>
              </a:rPr>
              <a:t>octobre</a:t>
            </a:r>
            <a:endParaRPr lang="en-GB" altLang="en-US" sz="1600" dirty="0">
              <a:latin typeface="Comic Sans MS" panose="030F0702030302020204" pitchFamily="66" charset="0"/>
            </a:endParaRPr>
          </a:p>
          <a:p>
            <a:r>
              <a:rPr lang="en-GB" altLang="en-US" sz="1600" dirty="0" err="1">
                <a:latin typeface="Comic Sans MS" panose="030F0702030302020204" pitchFamily="66" charset="0"/>
              </a:rPr>
              <a:t>Novembre</a:t>
            </a:r>
            <a:r>
              <a:rPr lang="en-GB" altLang="en-US" sz="1600" dirty="0">
                <a:latin typeface="Comic Sans MS" panose="030F0702030302020204" pitchFamily="66" charset="0"/>
              </a:rPr>
              <a:t>, </a:t>
            </a:r>
            <a:r>
              <a:rPr lang="en-GB" altLang="en-US" sz="1600" dirty="0" err="1">
                <a:latin typeface="Comic Sans MS" panose="030F0702030302020204" pitchFamily="66" charset="0"/>
              </a:rPr>
              <a:t>décembre</a:t>
            </a:r>
            <a:endParaRPr lang="en-GB" altLang="en-US" sz="1600" dirty="0">
              <a:latin typeface="Comic Sans MS" panose="030F0702030302020204" pitchFamily="66" charset="0"/>
            </a:endParaRPr>
          </a:p>
          <a:p>
            <a:endParaRPr lang="en-GB" altLang="en-US" sz="1600" dirty="0">
              <a:latin typeface="Comic Sans MS" panose="030F0702030302020204" pitchFamily="66" charset="0"/>
            </a:endParaRPr>
          </a:p>
          <a:p>
            <a:r>
              <a:rPr lang="en-GB" altLang="en-US" sz="1600" dirty="0" err="1" smtClean="0">
                <a:latin typeface="Comic Sans MS" panose="030F0702030302020204" pitchFamily="66" charset="0"/>
              </a:rPr>
              <a:t>Sont</a:t>
            </a:r>
            <a:r>
              <a:rPr lang="en-GB" altLang="en-US" sz="1600" dirty="0" smtClean="0">
                <a:latin typeface="Comic Sans MS" panose="030F0702030302020204" pitchFamily="66" charset="0"/>
              </a:rPr>
              <a:t> les </a:t>
            </a:r>
            <a:r>
              <a:rPr lang="en-GB" altLang="en-US" sz="1600" dirty="0" err="1" smtClean="0">
                <a:latin typeface="Comic Sans MS" panose="030F0702030302020204" pitchFamily="66" charset="0"/>
              </a:rPr>
              <a:t>mois</a:t>
            </a:r>
            <a:r>
              <a:rPr lang="en-GB" altLang="en-US" sz="1600" dirty="0" smtClean="0">
                <a:latin typeface="Comic Sans MS" panose="030F0702030302020204" pitchFamily="66" charset="0"/>
              </a:rPr>
              <a:t> de </a:t>
            </a:r>
            <a:r>
              <a:rPr lang="en-GB" altLang="en-US" sz="1600" dirty="0" err="1" smtClean="0">
                <a:latin typeface="Comic Sans MS" panose="030F0702030302020204" pitchFamily="66" charset="0"/>
              </a:rPr>
              <a:t>l’année</a:t>
            </a:r>
            <a:r>
              <a:rPr lang="en-GB" altLang="en-US" sz="1600" dirty="0" smtClean="0">
                <a:latin typeface="Comic Sans MS" panose="030F0702030302020204" pitchFamily="66" charset="0"/>
              </a:rPr>
              <a:t> </a:t>
            </a:r>
          </a:p>
          <a:p>
            <a:r>
              <a:rPr lang="en-GB" altLang="en-US" sz="1600" dirty="0" smtClean="0">
                <a:latin typeface="Comic Sans MS" panose="030F0702030302020204" pitchFamily="66" charset="0"/>
              </a:rPr>
              <a:t>Si on </a:t>
            </a:r>
            <a:r>
              <a:rPr lang="en-GB" altLang="en-US" sz="1600" dirty="0" err="1" smtClean="0">
                <a:latin typeface="Comic Sans MS" panose="030F0702030302020204" pitchFamily="66" charset="0"/>
              </a:rPr>
              <a:t>connait</a:t>
            </a:r>
            <a:r>
              <a:rPr lang="en-GB" altLang="en-US" sz="1600" dirty="0" smtClean="0">
                <a:latin typeface="Comic Sans MS" panose="030F0702030302020204" pitchFamily="66" charset="0"/>
              </a:rPr>
              <a:t> les </a:t>
            </a:r>
            <a:r>
              <a:rPr lang="en-GB" altLang="en-US" sz="1600" dirty="0" err="1" smtClean="0">
                <a:latin typeface="Comic Sans MS" panose="030F0702030302020204" pitchFamily="66" charset="0"/>
              </a:rPr>
              <a:t>mois</a:t>
            </a:r>
            <a:r>
              <a:rPr lang="en-GB" altLang="en-US" sz="1600" dirty="0" smtClean="0">
                <a:latin typeface="Comic Sans MS" panose="030F0702030302020204" pitchFamily="66" charset="0"/>
              </a:rPr>
              <a:t> de </a:t>
            </a:r>
            <a:r>
              <a:rPr lang="en-GB" altLang="en-US" sz="1600" dirty="0" err="1" smtClean="0">
                <a:latin typeface="Comic Sans MS" panose="030F0702030302020204" pitchFamily="66" charset="0"/>
              </a:rPr>
              <a:t>l’année</a:t>
            </a:r>
            <a:endParaRPr lang="en-GB" altLang="en-US" sz="1600" dirty="0" smtClean="0">
              <a:latin typeface="Comic Sans MS" panose="030F0702030302020204" pitchFamily="66" charset="0"/>
            </a:endParaRPr>
          </a:p>
          <a:p>
            <a:r>
              <a:rPr lang="en-GB" altLang="en-US" sz="1600" dirty="0" smtClean="0">
                <a:latin typeface="Comic Sans MS" panose="030F0702030302020204" pitchFamily="66" charset="0"/>
              </a:rPr>
              <a:t>On </a:t>
            </a:r>
            <a:r>
              <a:rPr lang="en-GB" altLang="en-US" sz="1600" dirty="0" err="1" smtClean="0">
                <a:latin typeface="Comic Sans MS" panose="030F0702030302020204" pitchFamily="66" charset="0"/>
              </a:rPr>
              <a:t>peut</a:t>
            </a:r>
            <a:r>
              <a:rPr lang="en-GB" altLang="en-US" sz="1600" dirty="0" smtClean="0">
                <a:latin typeface="Comic Sans MS" panose="030F0702030302020204" pitchFamily="66" charset="0"/>
              </a:rPr>
              <a:t> se lever et on </a:t>
            </a:r>
            <a:r>
              <a:rPr lang="en-GB" altLang="en-US" sz="1600" dirty="0" err="1" smtClean="0">
                <a:latin typeface="Comic Sans MS" panose="030F0702030302020204" pitchFamily="66" charset="0"/>
              </a:rPr>
              <a:t>peut</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s’amuser</a:t>
            </a:r>
            <a:endParaRPr lang="en-GB" altLang="en-US" sz="1600" dirty="0" smtClean="0">
              <a:latin typeface="Comic Sans MS" panose="030F0702030302020204" pitchFamily="66" charset="0"/>
            </a:endParaRPr>
          </a:p>
          <a:p>
            <a:r>
              <a:rPr lang="en-GB" altLang="en-US" sz="1600" dirty="0" smtClean="0">
                <a:latin typeface="Comic Sans MS" panose="030F0702030302020204" pitchFamily="66" charset="0"/>
              </a:rPr>
              <a:t>Avant </a:t>
            </a:r>
            <a:r>
              <a:rPr lang="en-GB" altLang="en-US" sz="1600" dirty="0" err="1" smtClean="0">
                <a:latin typeface="Comic Sans MS" panose="030F0702030302020204" pitchFamily="66" charset="0"/>
              </a:rPr>
              <a:t>que</a:t>
            </a:r>
            <a:r>
              <a:rPr lang="en-GB" altLang="en-US" sz="1600" dirty="0" smtClean="0">
                <a:latin typeface="Comic Sans MS" panose="030F0702030302020204" pitchFamily="66" charset="0"/>
              </a:rPr>
              <a:t> je dis le </a:t>
            </a:r>
            <a:r>
              <a:rPr lang="en-GB" altLang="en-US" sz="1600" dirty="0" err="1" smtClean="0">
                <a:latin typeface="Comic Sans MS" panose="030F0702030302020204" pitchFamily="66" charset="0"/>
              </a:rPr>
              <a:t>mois</a:t>
            </a:r>
            <a:r>
              <a:rPr lang="en-GB" altLang="en-US" sz="1600" dirty="0" smtClean="0">
                <a:latin typeface="Comic Sans MS" panose="030F0702030302020204" pitchFamily="66" charset="0"/>
              </a:rPr>
              <a:t> qui suit </a:t>
            </a:r>
          </a:p>
          <a:p>
            <a:r>
              <a:rPr lang="en-GB" altLang="en-US" sz="1600" dirty="0" smtClean="0">
                <a:latin typeface="Comic Sans MS" panose="030F0702030302020204" pitchFamily="66" charset="0"/>
              </a:rPr>
              <a:t>Ton </a:t>
            </a:r>
            <a:r>
              <a:rPr lang="en-GB" altLang="en-US" sz="1600" dirty="0" err="1" smtClean="0">
                <a:latin typeface="Comic Sans MS" panose="030F0702030302020204" pitchFamily="66" charset="0"/>
              </a:rPr>
              <a:t>anniversaire</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tu</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dois</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te</a:t>
            </a:r>
            <a:r>
              <a:rPr lang="en-GB" altLang="en-US" sz="1600" dirty="0" smtClean="0">
                <a:latin typeface="Comic Sans MS" panose="030F0702030302020204" pitchFamily="66" charset="0"/>
              </a:rPr>
              <a:t> lever</a:t>
            </a:r>
          </a:p>
          <a:p>
            <a:r>
              <a:rPr lang="en-GB" altLang="en-US" sz="1600" dirty="0" smtClean="0">
                <a:latin typeface="Comic Sans MS" panose="030F0702030302020204" pitchFamily="66" charset="0"/>
              </a:rPr>
              <a:t>Et </a:t>
            </a:r>
            <a:r>
              <a:rPr lang="en-GB" altLang="en-US" sz="1600" dirty="0" err="1" smtClean="0">
                <a:latin typeface="Comic Sans MS" panose="030F0702030302020204" pitchFamily="66" charset="0"/>
              </a:rPr>
              <a:t>t’asseoir</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très</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vite</a:t>
            </a:r>
            <a:endParaRPr lang="en-GB" altLang="en-US" sz="1600" dirty="0" smtClean="0">
              <a:latin typeface="Comic Sans MS" panose="030F0702030302020204" pitchFamily="66" charset="0"/>
            </a:endParaRPr>
          </a:p>
          <a:p>
            <a:r>
              <a:rPr lang="en-GB" altLang="en-US" sz="1600" dirty="0" err="1" smtClean="0">
                <a:latin typeface="Comic Sans MS" panose="030F0702030302020204" pitchFamily="66" charset="0"/>
              </a:rPr>
              <a:t>Ou</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tu</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mets</a:t>
            </a:r>
            <a:r>
              <a:rPr lang="en-GB" altLang="en-US" sz="1600" dirty="0" smtClean="0">
                <a:latin typeface="Comic Sans MS" panose="030F0702030302020204" pitchFamily="66" charset="0"/>
              </a:rPr>
              <a:t> les mains </a:t>
            </a:r>
            <a:r>
              <a:rPr lang="en-GB" altLang="en-US" sz="1600" dirty="0" err="1" smtClean="0">
                <a:latin typeface="Comic Sans MS" panose="030F0702030302020204" pitchFamily="66" charset="0"/>
              </a:rPr>
              <a:t>en</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l’air</a:t>
            </a:r>
            <a:endParaRPr lang="en-GB" altLang="en-US" sz="1600" dirty="0" smtClean="0">
              <a:latin typeface="Comic Sans MS" panose="030F0702030302020204" pitchFamily="66" charset="0"/>
            </a:endParaRPr>
          </a:p>
          <a:p>
            <a:r>
              <a:rPr lang="en-GB" altLang="en-US" sz="1600" dirty="0" smtClean="0">
                <a:latin typeface="Comic Sans MS" panose="030F0702030302020204" pitchFamily="66" charset="0"/>
              </a:rPr>
              <a:t>On commence </a:t>
            </a:r>
            <a:r>
              <a:rPr lang="en-GB" altLang="en-US" sz="1600" dirty="0" err="1" smtClean="0">
                <a:latin typeface="Comic Sans MS" panose="030F0702030302020204" pitchFamily="66" charset="0"/>
              </a:rPr>
              <a:t>lentement</a:t>
            </a:r>
            <a:endParaRPr lang="en-GB" altLang="en-US" sz="1600" dirty="0">
              <a:latin typeface="Comic Sans MS" panose="030F0702030302020204" pitchFamily="66" charset="0"/>
            </a:endParaRPr>
          </a:p>
          <a:p>
            <a:endParaRPr lang="en-GB" altLang="en-US" sz="1600" dirty="0">
              <a:latin typeface="Comic Sans MS" panose="030F0702030302020204" pitchFamily="66" charset="0"/>
            </a:endParaRPr>
          </a:p>
          <a:p>
            <a:r>
              <a:rPr lang="en-GB" altLang="en-US" sz="1600" dirty="0" err="1">
                <a:latin typeface="Comic Sans MS" panose="030F0702030302020204" pitchFamily="66" charset="0"/>
              </a:rPr>
              <a:t>Janvier</a:t>
            </a:r>
            <a:r>
              <a:rPr lang="en-GB" altLang="en-US" sz="1600" dirty="0">
                <a:latin typeface="Comic Sans MS" panose="030F0702030302020204" pitchFamily="66" charset="0"/>
              </a:rPr>
              <a:t>, </a:t>
            </a:r>
            <a:r>
              <a:rPr lang="en-GB" altLang="en-US" sz="1600" dirty="0" err="1">
                <a:latin typeface="Comic Sans MS" panose="030F0702030302020204" pitchFamily="66" charset="0"/>
              </a:rPr>
              <a:t>février</a:t>
            </a:r>
            <a:r>
              <a:rPr lang="en-GB" altLang="en-US" sz="1600" dirty="0">
                <a:latin typeface="Comic Sans MS" panose="030F0702030302020204" pitchFamily="66" charset="0"/>
              </a:rPr>
              <a:t>, mars, </a:t>
            </a:r>
            <a:r>
              <a:rPr lang="en-GB" altLang="en-US" sz="1600" dirty="0" err="1">
                <a:latin typeface="Comic Sans MS" panose="030F0702030302020204" pitchFamily="66" charset="0"/>
              </a:rPr>
              <a:t>avril</a:t>
            </a:r>
            <a:r>
              <a:rPr lang="en-GB" altLang="en-US" sz="1600" dirty="0">
                <a:latin typeface="Comic Sans MS" panose="030F0702030302020204" pitchFamily="66" charset="0"/>
              </a:rPr>
              <a:t> </a:t>
            </a:r>
          </a:p>
          <a:p>
            <a:r>
              <a:rPr lang="en-GB" altLang="en-US" sz="1600" dirty="0">
                <a:latin typeface="Comic Sans MS" panose="030F0702030302020204" pitchFamily="66" charset="0"/>
              </a:rPr>
              <a:t>Mai, </a:t>
            </a:r>
            <a:r>
              <a:rPr lang="en-GB" altLang="en-US" sz="1600" dirty="0" err="1">
                <a:latin typeface="Comic Sans MS" panose="030F0702030302020204" pitchFamily="66" charset="0"/>
              </a:rPr>
              <a:t>juin</a:t>
            </a:r>
            <a:r>
              <a:rPr lang="en-GB" altLang="en-US" sz="1600" dirty="0">
                <a:latin typeface="Comic Sans MS" panose="030F0702030302020204" pitchFamily="66" charset="0"/>
              </a:rPr>
              <a:t>, </a:t>
            </a:r>
            <a:r>
              <a:rPr lang="en-GB" altLang="en-US" sz="1600" dirty="0" err="1">
                <a:latin typeface="Comic Sans MS" panose="030F0702030302020204" pitchFamily="66" charset="0"/>
              </a:rPr>
              <a:t>juillet</a:t>
            </a:r>
            <a:r>
              <a:rPr lang="en-GB" altLang="en-US" sz="1600" dirty="0">
                <a:latin typeface="Comic Sans MS" panose="030F0702030302020204" pitchFamily="66" charset="0"/>
              </a:rPr>
              <a:t> </a:t>
            </a:r>
          </a:p>
          <a:p>
            <a:r>
              <a:rPr lang="en-GB" altLang="en-US" sz="1600" dirty="0" err="1">
                <a:latin typeface="Comic Sans MS" panose="030F0702030302020204" pitchFamily="66" charset="0"/>
              </a:rPr>
              <a:t>Août</a:t>
            </a:r>
            <a:r>
              <a:rPr lang="en-GB" altLang="en-US" sz="1600" dirty="0">
                <a:latin typeface="Comic Sans MS" panose="030F0702030302020204" pitchFamily="66" charset="0"/>
              </a:rPr>
              <a:t>, </a:t>
            </a:r>
            <a:r>
              <a:rPr lang="en-GB" altLang="en-US" sz="1600" dirty="0" err="1">
                <a:latin typeface="Comic Sans MS" panose="030F0702030302020204" pitchFamily="66" charset="0"/>
              </a:rPr>
              <a:t>septembre</a:t>
            </a:r>
            <a:r>
              <a:rPr lang="en-GB" altLang="en-US" sz="1600" dirty="0">
                <a:latin typeface="Comic Sans MS" panose="030F0702030302020204" pitchFamily="66" charset="0"/>
              </a:rPr>
              <a:t>, </a:t>
            </a:r>
            <a:r>
              <a:rPr lang="en-GB" altLang="en-US" sz="1600" dirty="0" err="1">
                <a:latin typeface="Comic Sans MS" panose="030F0702030302020204" pitchFamily="66" charset="0"/>
              </a:rPr>
              <a:t>octobre</a:t>
            </a:r>
            <a:endParaRPr lang="en-GB" altLang="en-US" sz="1600" dirty="0">
              <a:latin typeface="Comic Sans MS" panose="030F0702030302020204" pitchFamily="66" charset="0"/>
            </a:endParaRPr>
          </a:p>
          <a:p>
            <a:r>
              <a:rPr lang="en-GB" altLang="en-US" sz="1600" dirty="0" err="1">
                <a:latin typeface="Comic Sans MS" panose="030F0702030302020204" pitchFamily="66" charset="0"/>
              </a:rPr>
              <a:t>Novembre</a:t>
            </a:r>
            <a:r>
              <a:rPr lang="en-GB" altLang="en-US" sz="1600" dirty="0">
                <a:latin typeface="Comic Sans MS" panose="030F0702030302020204" pitchFamily="66" charset="0"/>
              </a:rPr>
              <a:t>, </a:t>
            </a:r>
            <a:r>
              <a:rPr lang="en-GB" altLang="en-US" sz="1600" dirty="0" err="1">
                <a:latin typeface="Comic Sans MS" panose="030F0702030302020204" pitchFamily="66" charset="0"/>
              </a:rPr>
              <a:t>décembre</a:t>
            </a:r>
            <a:endParaRPr lang="en-GB" altLang="en-US" sz="1600" dirty="0">
              <a:latin typeface="Comic Sans MS" panose="030F0702030302020204" pitchFamily="66" charset="0"/>
            </a:endParaRPr>
          </a:p>
          <a:p>
            <a:endParaRPr lang="en-GB" altLang="en-US" sz="1600" dirty="0">
              <a:latin typeface="Comic Sans MS" panose="030F0702030302020204" pitchFamily="66" charset="0"/>
            </a:endParaRPr>
          </a:p>
          <a:p>
            <a:r>
              <a:rPr lang="en-GB" altLang="en-US" sz="1600" dirty="0" smtClean="0">
                <a:latin typeface="Comic Sans MS" panose="030F0702030302020204" pitchFamily="66" charset="0"/>
              </a:rPr>
              <a:t>Plus </a:t>
            </a:r>
            <a:r>
              <a:rPr lang="en-GB" altLang="en-US" sz="1600" dirty="0" err="1" smtClean="0">
                <a:latin typeface="Comic Sans MS" panose="030F0702030302020204" pitchFamily="66" charset="0"/>
              </a:rPr>
              <a:t>vite</a:t>
            </a:r>
            <a:r>
              <a:rPr lang="en-GB" altLang="en-US" sz="1600" dirty="0" smtClean="0">
                <a:latin typeface="Comic Sans MS" panose="030F0702030302020204" pitchFamily="66" charset="0"/>
              </a:rPr>
              <a:t> </a:t>
            </a:r>
            <a:r>
              <a:rPr lang="en-GB" altLang="en-US" sz="1600" dirty="0" err="1" smtClean="0">
                <a:latin typeface="Comic Sans MS" panose="030F0702030302020204" pitchFamily="66" charset="0"/>
              </a:rPr>
              <a:t>maintenan</a:t>
            </a:r>
            <a:r>
              <a:rPr lang="en-GB" altLang="en-US" sz="1600" dirty="0" err="1">
                <a:latin typeface="Comic Sans MS" panose="030F0702030302020204" pitchFamily="66" charset="0"/>
              </a:rPr>
              <a:t>t</a:t>
            </a:r>
            <a:endParaRPr lang="en-GB" altLang="en-US" sz="1600" dirty="0">
              <a:latin typeface="Comic Sans MS" panose="030F0702030302020204" pitchFamily="66" charset="0"/>
            </a:endParaRPr>
          </a:p>
          <a:p>
            <a:endParaRPr lang="en-GB" altLang="en-US" dirty="0">
              <a:latin typeface="Comic Sans MS" panose="030F0702030302020204" pitchFamily="66" charset="0"/>
            </a:endParaRPr>
          </a:p>
        </p:txBody>
      </p:sp>
      <p:sp>
        <p:nvSpPr>
          <p:cNvPr id="3" name="TextBox 2"/>
          <p:cNvSpPr txBox="1"/>
          <p:nvPr/>
        </p:nvSpPr>
        <p:spPr>
          <a:xfrm>
            <a:off x="4572000" y="1241521"/>
            <a:ext cx="4104456" cy="5016758"/>
          </a:xfrm>
          <a:prstGeom prst="rect">
            <a:avLst/>
          </a:prstGeom>
          <a:noFill/>
        </p:spPr>
        <p:txBody>
          <a:bodyPr wrap="square">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sz="1600" dirty="0">
                <a:latin typeface="Comic Sans MS" panose="030F0702030302020204" pitchFamily="66" charset="0"/>
              </a:rPr>
              <a:t>January, February, March, April</a:t>
            </a:r>
          </a:p>
          <a:p>
            <a:r>
              <a:rPr lang="en-GB" altLang="en-US" sz="1600" dirty="0">
                <a:latin typeface="Comic Sans MS" panose="030F0702030302020204" pitchFamily="66" charset="0"/>
              </a:rPr>
              <a:t>May, April, June, July, </a:t>
            </a:r>
          </a:p>
          <a:p>
            <a:r>
              <a:rPr lang="en-GB" altLang="en-US" sz="1600" dirty="0">
                <a:latin typeface="Comic Sans MS" panose="030F0702030302020204" pitchFamily="66" charset="0"/>
              </a:rPr>
              <a:t>August, September, October</a:t>
            </a:r>
          </a:p>
          <a:p>
            <a:r>
              <a:rPr lang="en-GB" altLang="en-US" sz="1600" dirty="0">
                <a:latin typeface="Comic Sans MS" panose="030F0702030302020204" pitchFamily="66" charset="0"/>
              </a:rPr>
              <a:t>November, December</a:t>
            </a:r>
          </a:p>
          <a:p>
            <a:endParaRPr lang="en-GB" altLang="en-US" sz="1600" dirty="0">
              <a:latin typeface="Comic Sans MS" panose="030F0702030302020204" pitchFamily="66" charset="0"/>
            </a:endParaRPr>
          </a:p>
          <a:p>
            <a:r>
              <a:rPr lang="en-GB" altLang="en-US" sz="1600" dirty="0">
                <a:latin typeface="Comic Sans MS" panose="030F0702030302020204" pitchFamily="66" charset="0"/>
              </a:rPr>
              <a:t>It’s </a:t>
            </a:r>
            <a:r>
              <a:rPr lang="en-GB" altLang="en-US" sz="1600" dirty="0" smtClean="0">
                <a:latin typeface="Comic Sans MS" panose="030F0702030302020204" pitchFamily="66" charset="0"/>
              </a:rPr>
              <a:t>the months </a:t>
            </a:r>
            <a:r>
              <a:rPr lang="en-GB" altLang="en-US" sz="1600" dirty="0">
                <a:latin typeface="Comic Sans MS" panose="030F0702030302020204" pitchFamily="66" charset="0"/>
              </a:rPr>
              <a:t>of the year</a:t>
            </a:r>
            <a:r>
              <a:rPr lang="en-GB" altLang="en-US" sz="1600" dirty="0" smtClean="0">
                <a:latin typeface="Comic Sans MS" panose="030F0702030302020204" pitchFamily="66" charset="0"/>
              </a:rPr>
              <a:t>!</a:t>
            </a:r>
          </a:p>
          <a:p>
            <a:r>
              <a:rPr lang="en-GB" altLang="en-US" sz="1600" dirty="0" smtClean="0">
                <a:latin typeface="Comic Sans MS" panose="030F0702030302020204" pitchFamily="66" charset="0"/>
              </a:rPr>
              <a:t>If we know months of the year</a:t>
            </a:r>
          </a:p>
          <a:p>
            <a:r>
              <a:rPr lang="en-GB" altLang="en-US" sz="1600" dirty="0" smtClean="0">
                <a:latin typeface="Comic Sans MS" panose="030F0702030302020204" pitchFamily="66" charset="0"/>
              </a:rPr>
              <a:t>We can stand up and we can have fun</a:t>
            </a:r>
            <a:endParaRPr lang="en-GB" altLang="en-US" sz="1600" dirty="0">
              <a:latin typeface="Comic Sans MS" panose="030F0702030302020204" pitchFamily="66" charset="0"/>
            </a:endParaRPr>
          </a:p>
          <a:p>
            <a:r>
              <a:rPr lang="en-GB" altLang="en-US" sz="1600" dirty="0" smtClean="0">
                <a:latin typeface="Comic Sans MS" panose="030F0702030302020204" pitchFamily="66" charset="0"/>
              </a:rPr>
              <a:t>Before I say the month that follows </a:t>
            </a:r>
          </a:p>
          <a:p>
            <a:r>
              <a:rPr lang="en-GB" altLang="en-US" sz="1600" dirty="0" smtClean="0">
                <a:latin typeface="Comic Sans MS" panose="030F0702030302020204" pitchFamily="66" charset="0"/>
              </a:rPr>
              <a:t>Your birthday, you should get up</a:t>
            </a:r>
          </a:p>
          <a:p>
            <a:r>
              <a:rPr lang="en-GB" altLang="en-US" sz="1600" dirty="0" smtClean="0">
                <a:latin typeface="Comic Sans MS" panose="030F0702030302020204" pitchFamily="66" charset="0"/>
              </a:rPr>
              <a:t>And sit down very quickly </a:t>
            </a:r>
          </a:p>
          <a:p>
            <a:r>
              <a:rPr lang="en-GB" altLang="en-US" sz="1600" dirty="0" smtClean="0">
                <a:latin typeface="Comic Sans MS" panose="030F0702030302020204" pitchFamily="66" charset="0"/>
              </a:rPr>
              <a:t>Or put your hands in the air </a:t>
            </a:r>
          </a:p>
          <a:p>
            <a:r>
              <a:rPr lang="en-GB" altLang="en-US" sz="1600" dirty="0" smtClean="0">
                <a:latin typeface="Comic Sans MS" panose="030F0702030302020204" pitchFamily="66" charset="0"/>
              </a:rPr>
              <a:t>We’ll start slowly</a:t>
            </a:r>
            <a:endParaRPr lang="en-GB" altLang="en-US" sz="1600" dirty="0">
              <a:latin typeface="Comic Sans MS" panose="030F0702030302020204" pitchFamily="66" charset="0"/>
            </a:endParaRPr>
          </a:p>
          <a:p>
            <a:endParaRPr lang="en-GB" altLang="en-US" sz="1600" dirty="0">
              <a:latin typeface="Comic Sans MS" panose="030F0702030302020204" pitchFamily="66" charset="0"/>
            </a:endParaRPr>
          </a:p>
          <a:p>
            <a:r>
              <a:rPr lang="en-GB" altLang="en-US" sz="1600" dirty="0" smtClean="0">
                <a:latin typeface="Comic Sans MS" panose="030F0702030302020204" pitchFamily="66" charset="0"/>
              </a:rPr>
              <a:t>January</a:t>
            </a:r>
            <a:r>
              <a:rPr lang="en-GB" altLang="en-US" sz="1600" dirty="0">
                <a:latin typeface="Comic Sans MS" panose="030F0702030302020204" pitchFamily="66" charset="0"/>
              </a:rPr>
              <a:t>, February, March, April</a:t>
            </a:r>
          </a:p>
          <a:p>
            <a:r>
              <a:rPr lang="en-GB" altLang="en-US" sz="1600" dirty="0">
                <a:latin typeface="Comic Sans MS" panose="030F0702030302020204" pitchFamily="66" charset="0"/>
              </a:rPr>
              <a:t>May, April, June, July, </a:t>
            </a:r>
          </a:p>
          <a:p>
            <a:r>
              <a:rPr lang="en-GB" altLang="en-US" sz="1600" dirty="0">
                <a:latin typeface="Comic Sans MS" panose="030F0702030302020204" pitchFamily="66" charset="0"/>
              </a:rPr>
              <a:t>August, September, October</a:t>
            </a:r>
          </a:p>
          <a:p>
            <a:r>
              <a:rPr lang="en-GB" altLang="en-US" sz="1600" dirty="0">
                <a:latin typeface="Comic Sans MS" panose="030F0702030302020204" pitchFamily="66" charset="0"/>
              </a:rPr>
              <a:t>November, December</a:t>
            </a:r>
          </a:p>
          <a:p>
            <a:endParaRPr lang="en-GB" altLang="en-US" sz="1600" dirty="0">
              <a:latin typeface="Comic Sans MS" panose="030F0702030302020204" pitchFamily="66" charset="0"/>
            </a:endParaRPr>
          </a:p>
          <a:p>
            <a:r>
              <a:rPr lang="en-GB" altLang="en-US" sz="1600" dirty="0" smtClean="0">
                <a:latin typeface="Comic Sans MS" panose="030F0702030302020204" pitchFamily="66" charset="0"/>
              </a:rPr>
              <a:t>Faster now. </a:t>
            </a:r>
            <a:endParaRPr lang="en-GB" altLang="en-US" dirty="0">
              <a:latin typeface="Comic Sans MS" panose="030F0702030302020204" pitchFamily="66" charset="0"/>
            </a:endParaRPr>
          </a:p>
        </p:txBody>
      </p:sp>
      <p:sp>
        <p:nvSpPr>
          <p:cNvPr id="4" name="TextBox 3"/>
          <p:cNvSpPr txBox="1"/>
          <p:nvPr/>
        </p:nvSpPr>
        <p:spPr>
          <a:xfrm>
            <a:off x="467544" y="224291"/>
            <a:ext cx="8511886" cy="64633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smtClean="0">
                <a:latin typeface="Comic Sans MS" panose="030F0702030302020204" pitchFamily="66" charset="0"/>
              </a:rPr>
              <a:t>The instructions in this song are a bit confused but you could just ask pupils to raise their arms/stand up, sit down on the month which is their birthday. </a:t>
            </a:r>
            <a:endParaRPr lang="en-GB" dirty="0">
              <a:latin typeface="Comic Sans MS" panose="030F0702030302020204" pitchFamily="66" charset="0"/>
            </a:endParaRPr>
          </a:p>
        </p:txBody>
      </p:sp>
    </p:spTree>
    <p:extLst>
      <p:ext uri="{BB962C8B-B14F-4D97-AF65-F5344CB8AC3E}">
        <p14:creationId xmlns:p14="http://schemas.microsoft.com/office/powerpoint/2010/main" val="23995076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txBox="1">
            <a:spLocks/>
          </p:cNvSpPr>
          <p:nvPr/>
        </p:nvSpPr>
        <p:spPr bwMode="auto">
          <a:xfrm>
            <a:off x="468313" y="333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a:spcBef>
                <a:spcPct val="0"/>
              </a:spcBef>
              <a:buFontTx/>
              <a:buNone/>
            </a:pPr>
            <a:r>
              <a:rPr lang="en-GB" altLang="en-US" sz="4400" b="1">
                <a:latin typeface="Comic Sans MS" panose="030F0702030302020204" pitchFamily="66" charset="0"/>
              </a:rPr>
              <a:t>BBC Primary French chanson!</a:t>
            </a:r>
          </a:p>
        </p:txBody>
      </p:sp>
      <p:pic>
        <p:nvPicPr>
          <p:cNvPr id="194563"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788" y="1643063"/>
            <a:ext cx="5686425"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txBox="1">
            <a:spLocks/>
          </p:cNvSpPr>
          <p:nvPr/>
        </p:nvSpPr>
        <p:spPr bwMode="auto">
          <a:xfrm>
            <a:off x="395288" y="333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a:spcBef>
                <a:spcPct val="0"/>
              </a:spcBef>
              <a:buFontTx/>
              <a:buNone/>
            </a:pPr>
            <a:r>
              <a:rPr lang="en-GB" altLang="en-US" sz="4400" b="1">
                <a:latin typeface="Comic Sans MS" panose="030F0702030302020204" pitchFamily="66" charset="0"/>
              </a:rPr>
              <a:t>Quelle est la date de ton anniversaire? song</a:t>
            </a:r>
          </a:p>
        </p:txBody>
      </p:sp>
      <p:pic>
        <p:nvPicPr>
          <p:cNvPr id="196611"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1930400"/>
            <a:ext cx="7724775"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850" y="1214438"/>
            <a:ext cx="4086225" cy="2831544"/>
          </a:xfrm>
          <a:prstGeom prst="rect">
            <a:avLst/>
          </a:prstGeom>
          <a:noFill/>
        </p:spPr>
        <p:txBody>
          <a:bodyPr>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sz="1600" dirty="0" err="1">
                <a:latin typeface="Comic Sans MS" panose="030F0702030302020204" pitchFamily="66" charset="0"/>
              </a:rPr>
              <a:t>Quelle</a:t>
            </a:r>
            <a:r>
              <a:rPr lang="en-GB" altLang="en-US" sz="1600" dirty="0">
                <a:latin typeface="Comic Sans MS" panose="030F0702030302020204" pitchFamily="66" charset="0"/>
              </a:rPr>
              <a:t> </a:t>
            </a:r>
            <a:r>
              <a:rPr lang="en-GB" altLang="en-US" sz="1600" dirty="0" err="1">
                <a:latin typeface="Comic Sans MS" panose="030F0702030302020204" pitchFamily="66" charset="0"/>
              </a:rPr>
              <a:t>est</a:t>
            </a:r>
            <a:r>
              <a:rPr lang="en-GB" altLang="en-US" sz="1600" dirty="0">
                <a:latin typeface="Comic Sans MS" panose="030F0702030302020204" pitchFamily="66" charset="0"/>
              </a:rPr>
              <a:t> la date de ton </a:t>
            </a:r>
            <a:r>
              <a:rPr lang="en-GB" altLang="en-US" sz="1600" dirty="0" err="1">
                <a:latin typeface="Comic Sans MS" panose="030F0702030302020204" pitchFamily="66" charset="0"/>
              </a:rPr>
              <a:t>anniveraire</a:t>
            </a:r>
            <a:r>
              <a:rPr lang="en-GB" altLang="en-US" sz="1600" dirty="0">
                <a:latin typeface="Comic Sans MS" panose="030F0702030302020204" pitchFamily="66" charset="0"/>
              </a:rPr>
              <a:t>? </a:t>
            </a:r>
          </a:p>
          <a:p>
            <a:r>
              <a:rPr lang="en-GB" altLang="en-US" dirty="0" err="1">
                <a:latin typeface="Comic Sans MS" panose="030F0702030302020204" pitchFamily="66" charset="0"/>
              </a:rPr>
              <a:t>Quelle</a:t>
            </a:r>
            <a:r>
              <a:rPr lang="en-GB" altLang="en-US" dirty="0">
                <a:latin typeface="Comic Sans MS" panose="030F0702030302020204" pitchFamily="66" charset="0"/>
              </a:rPr>
              <a:t> </a:t>
            </a:r>
            <a:r>
              <a:rPr lang="en-GB" altLang="en-US" dirty="0" err="1">
                <a:latin typeface="Comic Sans MS" panose="030F0702030302020204" pitchFamily="66" charset="0"/>
              </a:rPr>
              <a:t>est</a:t>
            </a:r>
            <a:r>
              <a:rPr lang="en-GB" altLang="en-US" dirty="0">
                <a:latin typeface="Comic Sans MS" panose="030F0702030302020204" pitchFamily="66" charset="0"/>
              </a:rPr>
              <a:t> la date de ton </a:t>
            </a:r>
            <a:r>
              <a:rPr lang="en-GB" altLang="en-US" dirty="0" err="1">
                <a:latin typeface="Comic Sans MS" panose="030F0702030302020204" pitchFamily="66" charset="0"/>
              </a:rPr>
              <a:t>anniveraire</a:t>
            </a:r>
            <a:r>
              <a:rPr lang="en-GB" altLang="en-US" dirty="0">
                <a:latin typeface="Comic Sans MS" panose="030F0702030302020204" pitchFamily="66" charset="0"/>
              </a:rPr>
              <a:t>?</a:t>
            </a:r>
          </a:p>
          <a:p>
            <a:r>
              <a:rPr lang="en-GB" altLang="en-US" dirty="0" err="1">
                <a:latin typeface="Comic Sans MS" panose="030F0702030302020204" pitchFamily="66" charset="0"/>
              </a:rPr>
              <a:t>En</a:t>
            </a:r>
            <a:r>
              <a:rPr lang="en-GB" altLang="en-US" dirty="0">
                <a:latin typeface="Comic Sans MS" panose="030F0702030302020204" pitchFamily="66" charset="0"/>
              </a:rPr>
              <a:t> </a:t>
            </a:r>
            <a:r>
              <a:rPr lang="en-GB" altLang="en-US" dirty="0" err="1">
                <a:latin typeface="Comic Sans MS" panose="030F0702030302020204" pitchFamily="66" charset="0"/>
              </a:rPr>
              <a:t>automne</a:t>
            </a:r>
            <a:r>
              <a:rPr lang="en-GB" altLang="en-US" dirty="0">
                <a:latin typeface="Comic Sans MS" panose="030F0702030302020204" pitchFamily="66" charset="0"/>
              </a:rPr>
              <a:t>, </a:t>
            </a:r>
            <a:r>
              <a:rPr lang="en-GB" altLang="en-US" dirty="0" err="1">
                <a:latin typeface="Comic Sans MS" panose="030F0702030302020204" pitchFamily="66" charset="0"/>
              </a:rPr>
              <a:t>en</a:t>
            </a:r>
            <a:r>
              <a:rPr lang="en-GB" altLang="en-US" dirty="0">
                <a:latin typeface="Comic Sans MS" panose="030F0702030302020204" pitchFamily="66" charset="0"/>
              </a:rPr>
              <a:t> </a:t>
            </a:r>
            <a:r>
              <a:rPr lang="en-GB" altLang="en-US" dirty="0" err="1">
                <a:latin typeface="Comic Sans MS" panose="030F0702030302020204" pitchFamily="66" charset="0"/>
              </a:rPr>
              <a:t>été</a:t>
            </a:r>
            <a:endParaRPr lang="en-GB" altLang="en-US" dirty="0">
              <a:latin typeface="Comic Sans MS" panose="030F0702030302020204" pitchFamily="66" charset="0"/>
            </a:endParaRPr>
          </a:p>
          <a:p>
            <a:r>
              <a:rPr lang="en-GB" altLang="en-US" dirty="0" err="1">
                <a:latin typeface="Comic Sans MS" panose="030F0702030302020204" pitchFamily="66" charset="0"/>
              </a:rPr>
              <a:t>En</a:t>
            </a:r>
            <a:r>
              <a:rPr lang="en-GB" altLang="en-US" dirty="0">
                <a:latin typeface="Comic Sans MS" panose="030F0702030302020204" pitchFamily="66" charset="0"/>
              </a:rPr>
              <a:t> </a:t>
            </a:r>
            <a:r>
              <a:rPr lang="en-GB" altLang="en-US" dirty="0" err="1">
                <a:latin typeface="Comic Sans MS" panose="030F0702030302020204" pitchFamily="66" charset="0"/>
              </a:rPr>
              <a:t>automne</a:t>
            </a:r>
            <a:r>
              <a:rPr lang="en-GB" altLang="en-US" dirty="0">
                <a:latin typeface="Comic Sans MS" panose="030F0702030302020204" pitchFamily="66" charset="0"/>
              </a:rPr>
              <a:t>, </a:t>
            </a:r>
            <a:r>
              <a:rPr lang="en-GB" altLang="en-US" dirty="0" err="1">
                <a:latin typeface="Comic Sans MS" panose="030F0702030302020204" pitchFamily="66" charset="0"/>
              </a:rPr>
              <a:t>en</a:t>
            </a:r>
            <a:r>
              <a:rPr lang="en-GB" altLang="en-US" dirty="0">
                <a:latin typeface="Comic Sans MS" panose="030F0702030302020204" pitchFamily="66" charset="0"/>
              </a:rPr>
              <a:t> hiver </a:t>
            </a:r>
          </a:p>
          <a:p>
            <a:endParaRPr lang="en-GB" altLang="en-US" dirty="0">
              <a:latin typeface="Comic Sans MS" panose="030F0702030302020204" pitchFamily="66" charset="0"/>
            </a:endParaRPr>
          </a:p>
          <a:p>
            <a:r>
              <a:rPr lang="en-GB" altLang="en-US" dirty="0" err="1">
                <a:latin typeface="Comic Sans MS" panose="030F0702030302020204" pitchFamily="66" charset="0"/>
              </a:rPr>
              <a:t>Janvier</a:t>
            </a:r>
            <a:r>
              <a:rPr lang="en-GB" altLang="en-US" dirty="0">
                <a:latin typeface="Comic Sans MS" panose="030F0702030302020204" pitchFamily="66" charset="0"/>
              </a:rPr>
              <a:t>, </a:t>
            </a:r>
            <a:r>
              <a:rPr lang="en-GB" altLang="en-US" dirty="0" err="1">
                <a:latin typeface="Comic Sans MS" panose="030F0702030302020204" pitchFamily="66" charset="0"/>
              </a:rPr>
              <a:t>oui</a:t>
            </a:r>
            <a:r>
              <a:rPr lang="en-GB" altLang="en-US" dirty="0">
                <a:latin typeface="Comic Sans MS" panose="030F0702030302020204" pitchFamily="66" charset="0"/>
              </a:rPr>
              <a:t>! </a:t>
            </a:r>
            <a:r>
              <a:rPr lang="en-GB" altLang="en-US" dirty="0" err="1">
                <a:latin typeface="Comic Sans MS" panose="030F0702030302020204" pitchFamily="66" charset="0"/>
              </a:rPr>
              <a:t>C’est</a:t>
            </a:r>
            <a:r>
              <a:rPr lang="en-GB" altLang="en-US" dirty="0">
                <a:latin typeface="Comic Sans MS" panose="030F0702030302020204" pitchFamily="66" charset="0"/>
              </a:rPr>
              <a:t> mon </a:t>
            </a:r>
            <a:r>
              <a:rPr lang="en-GB" altLang="en-US" dirty="0" err="1">
                <a:latin typeface="Comic Sans MS" panose="030F0702030302020204" pitchFamily="66" charset="0"/>
              </a:rPr>
              <a:t>anniveraire</a:t>
            </a:r>
            <a:r>
              <a:rPr lang="en-GB" altLang="en-US" dirty="0">
                <a:latin typeface="Comic Sans MS" panose="030F0702030302020204" pitchFamily="66" charset="0"/>
              </a:rPr>
              <a:t>! </a:t>
            </a:r>
          </a:p>
          <a:p>
            <a:endParaRPr lang="en-GB" altLang="en-US" dirty="0">
              <a:latin typeface="Comic Sans MS" panose="030F0702030302020204" pitchFamily="66" charset="0"/>
            </a:endParaRPr>
          </a:p>
          <a:p>
            <a:r>
              <a:rPr lang="en-GB" altLang="en-US" dirty="0">
                <a:latin typeface="Comic Sans MS" panose="030F0702030302020204" pitchFamily="66" charset="0"/>
              </a:rPr>
              <a:t>Etc</a:t>
            </a:r>
            <a:r>
              <a:rPr lang="en-GB" altLang="en-US" dirty="0" smtClean="0">
                <a:latin typeface="Comic Sans MS" panose="030F0702030302020204" pitchFamily="66" charset="0"/>
              </a:rPr>
              <a:t>.</a:t>
            </a:r>
          </a:p>
          <a:p>
            <a:endParaRPr lang="en-GB" altLang="en-US" dirty="0">
              <a:latin typeface="Comic Sans MS" panose="030F0702030302020204" pitchFamily="66" charset="0"/>
            </a:endParaRPr>
          </a:p>
        </p:txBody>
      </p:sp>
      <p:sp>
        <p:nvSpPr>
          <p:cNvPr id="198659" name="TextBox 2"/>
          <p:cNvSpPr txBox="1">
            <a:spLocks noChangeArrowheads="1"/>
          </p:cNvSpPr>
          <p:nvPr/>
        </p:nvSpPr>
        <p:spPr bwMode="auto">
          <a:xfrm>
            <a:off x="4572000" y="1214438"/>
            <a:ext cx="4032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anose="020B0604020202020204" pitchFamily="34" charset="0"/>
              </a:defRPr>
            </a:lvl1pPr>
            <a:lvl2pPr marL="742950" indent="-285750">
              <a:defRPr>
                <a:solidFill>
                  <a:schemeClr val="tx1"/>
                </a:solidFill>
                <a:latin typeface="Calibri" pitchFamily="34" charset="0"/>
                <a:cs typeface="Arial" panose="020B0604020202020204" pitchFamily="34" charset="0"/>
              </a:defRPr>
            </a:lvl2pPr>
            <a:lvl3pPr marL="1143000" indent="-228600">
              <a:defRPr>
                <a:solidFill>
                  <a:schemeClr val="tx1"/>
                </a:solidFill>
                <a:latin typeface="Calibri" pitchFamily="34" charset="0"/>
                <a:cs typeface="Arial" panose="020B0604020202020204" pitchFamily="34" charset="0"/>
              </a:defRPr>
            </a:lvl3pPr>
            <a:lvl4pPr marL="1600200" indent="-228600">
              <a:defRPr>
                <a:solidFill>
                  <a:schemeClr val="tx1"/>
                </a:solidFill>
                <a:latin typeface="Calibri" pitchFamily="34" charset="0"/>
                <a:cs typeface="Arial" panose="020B0604020202020204" pitchFamily="34" charset="0"/>
              </a:defRPr>
            </a:lvl4pPr>
            <a:lvl5pPr marL="2057400" indent="-228600">
              <a:defRPr>
                <a:solidFill>
                  <a:schemeClr val="tx1"/>
                </a:solidFill>
                <a:latin typeface="Calibri"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anose="020B0604020202020204" pitchFamily="34" charset="0"/>
              </a:defRPr>
            </a:lvl9pPr>
          </a:lstStyle>
          <a:p>
            <a:r>
              <a:rPr lang="en-GB" altLang="en-US">
                <a:latin typeface="Comic Sans MS" panose="030F0702030302020204" pitchFamily="66" charset="0"/>
              </a:rPr>
              <a:t>What’s the date of your birthday?</a:t>
            </a:r>
          </a:p>
          <a:p>
            <a:r>
              <a:rPr lang="en-GB" altLang="en-US">
                <a:latin typeface="Comic Sans MS" panose="030F0702030302020204" pitchFamily="66" charset="0"/>
              </a:rPr>
              <a:t>What’s the date of your birthday?</a:t>
            </a:r>
          </a:p>
          <a:p>
            <a:r>
              <a:rPr lang="en-GB" altLang="en-US">
                <a:latin typeface="Comic Sans MS" panose="030F0702030302020204" pitchFamily="66" charset="0"/>
              </a:rPr>
              <a:t>In autumn, in summer</a:t>
            </a:r>
          </a:p>
          <a:p>
            <a:r>
              <a:rPr lang="en-GB" altLang="en-US">
                <a:latin typeface="Comic Sans MS" panose="030F0702030302020204" pitchFamily="66" charset="0"/>
              </a:rPr>
              <a:t>In autumn, in winter </a:t>
            </a:r>
          </a:p>
          <a:p>
            <a:endParaRPr lang="en-GB" altLang="en-US">
              <a:latin typeface="Comic Sans MS" panose="030F0702030302020204" pitchFamily="66" charset="0"/>
            </a:endParaRPr>
          </a:p>
          <a:p>
            <a:endParaRPr lang="en-GB" altLang="en-US">
              <a:latin typeface="Comic Sans MS" panose="030F0702030302020204" pitchFamily="66" charset="0"/>
            </a:endParaRPr>
          </a:p>
          <a:p>
            <a:r>
              <a:rPr lang="en-GB" altLang="en-US">
                <a:latin typeface="Comic Sans MS" panose="030F0702030302020204" pitchFamily="66" charset="0"/>
              </a:rPr>
              <a:t>January, yes! It’s my birthday! </a:t>
            </a:r>
          </a:p>
          <a:p>
            <a:endParaRPr lang="en-GB" altLang="en-US">
              <a:latin typeface="Comic Sans MS" panose="030F0702030302020204" pitchFamily="66" charset="0"/>
            </a:endParaRPr>
          </a:p>
        </p:txBody>
      </p:sp>
      <p:sp>
        <p:nvSpPr>
          <p:cNvPr id="3" name="TextBox 2"/>
          <p:cNvSpPr txBox="1"/>
          <p:nvPr/>
        </p:nvSpPr>
        <p:spPr>
          <a:xfrm>
            <a:off x="323850" y="4045982"/>
            <a:ext cx="8280400" cy="2308324"/>
          </a:xfrm>
          <a:prstGeom prst="rect">
            <a:avLst/>
          </a:prstGeom>
          <a:noFill/>
        </p:spPr>
        <p:txBody>
          <a:bodyPr wrap="square" rtlCol="0">
            <a:spAutoFit/>
          </a:bodyPr>
          <a:lstStyle/>
          <a:p>
            <a:r>
              <a:rPr lang="en-GB" dirty="0" smtClean="0">
                <a:latin typeface="Comic Sans MS" panose="030F0702030302020204" pitchFamily="66" charset="0"/>
              </a:rPr>
              <a:t>This is a really fun song for practising the months and birthdays. </a:t>
            </a:r>
          </a:p>
          <a:p>
            <a:r>
              <a:rPr lang="en-GB" dirty="0" smtClean="0">
                <a:latin typeface="Comic Sans MS" panose="030F0702030302020204" pitchFamily="66" charset="0"/>
              </a:rPr>
              <a:t>The idea is that you stand up in the month and season when your birthday is mentioned. </a:t>
            </a:r>
          </a:p>
          <a:p>
            <a:r>
              <a:rPr lang="en-GB" dirty="0" smtClean="0">
                <a:latin typeface="Comic Sans MS" panose="030F0702030302020204" pitchFamily="66" charset="0"/>
              </a:rPr>
              <a:t>E.g. </a:t>
            </a:r>
            <a:r>
              <a:rPr lang="en-GB" dirty="0" err="1" smtClean="0">
                <a:latin typeface="Comic Sans MS" panose="030F0702030302020204" pitchFamily="66" charset="0"/>
              </a:rPr>
              <a:t>Janvier</a:t>
            </a:r>
            <a:r>
              <a:rPr lang="en-GB" dirty="0" smtClean="0">
                <a:latin typeface="Comic Sans MS" panose="030F0702030302020204" pitchFamily="66" charset="0"/>
              </a:rPr>
              <a:t> – </a:t>
            </a:r>
            <a:r>
              <a:rPr lang="en-GB" dirty="0" err="1" smtClean="0">
                <a:latin typeface="Comic Sans MS" panose="030F0702030302020204" pitchFamily="66" charset="0"/>
              </a:rPr>
              <a:t>oui</a:t>
            </a:r>
            <a:r>
              <a:rPr lang="en-GB" dirty="0" smtClean="0">
                <a:latin typeface="Comic Sans MS" panose="030F0702030302020204" pitchFamily="66" charset="0"/>
              </a:rPr>
              <a:t>! And everyone who has a birthday in January stands up and shouts the </a:t>
            </a:r>
            <a:r>
              <a:rPr lang="en-GB" dirty="0" err="1" smtClean="0">
                <a:latin typeface="Comic Sans MS" panose="030F0702030302020204" pitchFamily="66" charset="0"/>
              </a:rPr>
              <a:t>Oui</a:t>
            </a:r>
            <a:r>
              <a:rPr lang="en-GB" dirty="0" smtClean="0">
                <a:latin typeface="Comic Sans MS" panose="030F0702030302020204" pitchFamily="66" charset="0"/>
              </a:rPr>
              <a:t>! bit. </a:t>
            </a:r>
          </a:p>
          <a:p>
            <a:endParaRPr lang="en-GB" dirty="0">
              <a:latin typeface="Comic Sans MS" panose="030F0702030302020204" pitchFamily="66" charset="0"/>
            </a:endParaRPr>
          </a:p>
          <a:p>
            <a:r>
              <a:rPr lang="en-GB" dirty="0" smtClean="0">
                <a:latin typeface="Comic Sans MS" panose="030F0702030302020204" pitchFamily="66" charset="0"/>
              </a:rPr>
              <a:t>In a month when no one has a birthday, everyone can say Non! </a:t>
            </a:r>
            <a:r>
              <a:rPr lang="en-GB" dirty="0" err="1" smtClean="0">
                <a:latin typeface="Comic Sans MS" panose="030F0702030302020204" pitchFamily="66" charset="0"/>
              </a:rPr>
              <a:t>C’est</a:t>
            </a:r>
            <a:r>
              <a:rPr lang="en-GB" dirty="0" smtClean="0">
                <a:latin typeface="Comic Sans MS" panose="030F0702030302020204" pitchFamily="66" charset="0"/>
              </a:rPr>
              <a:t> mon </a:t>
            </a:r>
            <a:r>
              <a:rPr lang="en-GB" dirty="0" err="1" smtClean="0">
                <a:latin typeface="Comic Sans MS" panose="030F0702030302020204" pitchFamily="66" charset="0"/>
              </a:rPr>
              <a:t>anniversaire</a:t>
            </a:r>
            <a:r>
              <a:rPr lang="en-GB" dirty="0" smtClean="0">
                <a:latin typeface="Comic Sans MS" panose="030F0702030302020204" pitchFamily="66" charset="0"/>
              </a:rPr>
              <a:t>. </a:t>
            </a:r>
            <a:endParaRPr lang="en-GB"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Screen Clipping">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738" y="1592263"/>
            <a:ext cx="5884862"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3" y="620713"/>
            <a:ext cx="7772400"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9275"/>
            <a:ext cx="9070975"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cstate="print"/>
          <a:stretch>
            <a:fillRect/>
          </a:stretch>
        </p:blipFill>
        <p:spPr>
          <a:xfrm>
            <a:off x="755576" y="620688"/>
            <a:ext cx="7696200" cy="5029200"/>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r>
              <a:rPr lang="en-GB" altLang="en-US" smtClean="0">
                <a:latin typeface="Comic Sans MS" panose="030F0702030302020204" pitchFamily="66" charset="0"/>
              </a:rPr>
              <a:t>Au revoir! </a:t>
            </a:r>
          </a:p>
        </p:txBody>
      </p:sp>
      <p:pic>
        <p:nvPicPr>
          <p:cNvPr id="215043"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338" y="1916113"/>
            <a:ext cx="3595687"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722313" y="41275"/>
            <a:ext cx="7886700" cy="993775"/>
          </a:xfrm>
        </p:spPr>
        <p:txBody>
          <a:bodyPr/>
          <a:lstStyle/>
          <a:p>
            <a:pPr eaLnBrk="1" hangingPunct="1"/>
            <a:r>
              <a:rPr lang="en-GB" altLang="en-US" sz="4500" dirty="0" err="1" smtClean="0">
                <a:latin typeface="Comic Sans MS" panose="030F0702030302020204" pitchFamily="66" charset="0"/>
              </a:rPr>
              <a:t>janvier</a:t>
            </a:r>
            <a:endParaRPr lang="en-US" altLang="en-US" sz="4500" dirty="0" smtClean="0">
              <a:latin typeface="Comic Sans MS" panose="030F0702030302020204" pitchFamily="66" charset="0"/>
            </a:endParaRPr>
          </a:p>
        </p:txBody>
      </p:sp>
      <p:sp>
        <p:nvSpPr>
          <p:cNvPr id="26628" name="Rectangle 4"/>
          <p:cNvSpPr txBox="1">
            <a:spLocks noChangeArrowheads="1"/>
          </p:cNvSpPr>
          <p:nvPr/>
        </p:nvSpPr>
        <p:spPr bwMode="auto">
          <a:xfrm>
            <a:off x="611188" y="5864225"/>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4500">
                <a:latin typeface="Comic Sans MS" panose="030F0702030302020204" pitchFamily="66" charset="0"/>
              </a:rPr>
              <a:t>Bonne année!</a:t>
            </a:r>
            <a:endParaRPr lang="en-US" altLang="en-US" sz="4500">
              <a:latin typeface="Comic Sans MS" panose="030F0702030302020204" pitchFamily="66" charset="0"/>
            </a:endParaRPr>
          </a:p>
        </p:txBody>
      </p:sp>
      <p:pic>
        <p:nvPicPr>
          <p:cNvPr id="26629"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3025" y="985838"/>
            <a:ext cx="625316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95536" y="376238"/>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GB" altLang="en-US" sz="4500" dirty="0" smtClean="0">
                <a:latin typeface="Comic Sans MS" panose="030F0702030302020204" pitchFamily="66" charset="0"/>
              </a:rPr>
              <a:t>f</a:t>
            </a:r>
            <a:r>
              <a:rPr lang="en-US" altLang="en-US" sz="4500" dirty="0" err="1" smtClean="0">
                <a:latin typeface="Comic Sans MS" panose="030F0702030302020204" pitchFamily="66" charset="0"/>
                <a:cs typeface="Arial" panose="020B0604020202020204" pitchFamily="34" charset="0"/>
              </a:rPr>
              <a:t>évrier</a:t>
            </a:r>
            <a:endParaRPr lang="en-US" altLang="en-US" sz="4500" dirty="0" smtClean="0">
              <a:latin typeface="Comic Sans MS" panose="030F0702030302020204" pitchFamily="66" charset="0"/>
              <a:cs typeface="Arial" panose="020B0604020202020204" pitchFamily="34" charset="0"/>
            </a:endParaRPr>
          </a:p>
        </p:txBody>
      </p:sp>
      <p:pic>
        <p:nvPicPr>
          <p:cNvPr id="28675" name="Picture 6" descr="j0304919[1]"/>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2322513" y="1512888"/>
            <a:ext cx="4498975" cy="3222625"/>
          </a:xfrm>
        </p:spPr>
      </p:pic>
      <p:sp>
        <p:nvSpPr>
          <p:cNvPr id="28677" name="Rectangle 4"/>
          <p:cNvSpPr txBox="1">
            <a:spLocks noChangeArrowheads="1"/>
          </p:cNvSpPr>
          <p:nvPr/>
        </p:nvSpPr>
        <p:spPr bwMode="auto">
          <a:xfrm>
            <a:off x="457200" y="5229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eaLnBrk="1" hangingPunct="1">
              <a:spcBef>
                <a:spcPct val="0"/>
              </a:spcBef>
              <a:buNone/>
            </a:pPr>
            <a:r>
              <a:rPr lang="en-GB" altLang="en-US" sz="4500" dirty="0">
                <a:latin typeface="Comic Sans MS" panose="030F0702030302020204" pitchFamily="66" charset="0"/>
              </a:rPr>
              <a:t>L</a:t>
            </a:r>
            <a:r>
              <a:rPr lang="en-GB" altLang="en-US" sz="4500" dirty="0" smtClean="0">
                <a:latin typeface="Comic Sans MS" panose="030F0702030302020204" pitchFamily="66" charset="0"/>
              </a:rPr>
              <a:t>e 14 </a:t>
            </a:r>
            <a:r>
              <a:rPr lang="en-GB" altLang="en-US" sz="4500" dirty="0" err="1" smtClean="0">
                <a:latin typeface="Comic Sans MS" panose="030F0702030302020204" pitchFamily="66" charset="0"/>
              </a:rPr>
              <a:t>février</a:t>
            </a:r>
            <a:r>
              <a:rPr lang="en-GB" altLang="en-US" sz="4500" dirty="0" smtClean="0">
                <a:latin typeface="Comic Sans MS" panose="030F0702030302020204" pitchFamily="66" charset="0"/>
              </a:rPr>
              <a:t>.</a:t>
            </a:r>
            <a:endParaRPr lang="en-US" altLang="en-US" sz="4500" dirty="0" smtClean="0">
              <a:latin typeface="Comic Sans MS" panose="030F0702030302020204" pitchFamily="66" charset="0"/>
            </a:endParaRPr>
          </a:p>
          <a:p>
            <a:pPr algn="ctr" eaLnBrk="1" hangingPunct="1">
              <a:spcBef>
                <a:spcPct val="0"/>
              </a:spcBef>
              <a:buFontTx/>
              <a:buNone/>
            </a:pPr>
            <a:r>
              <a:rPr lang="en-GB" altLang="en-US" sz="4500" dirty="0" err="1" smtClean="0">
                <a:latin typeface="Comic Sans MS" panose="030F0702030302020204" pitchFamily="66" charset="0"/>
              </a:rPr>
              <a:t>c’est</a:t>
            </a:r>
            <a:r>
              <a:rPr lang="en-GB" altLang="en-US" sz="4500" dirty="0" smtClean="0">
                <a:latin typeface="Comic Sans MS" panose="030F0702030302020204" pitchFamily="66" charset="0"/>
              </a:rPr>
              <a:t> la </a:t>
            </a:r>
            <a:r>
              <a:rPr lang="en-GB" altLang="en-US" sz="4500" dirty="0">
                <a:latin typeface="Comic Sans MS" panose="030F0702030302020204" pitchFamily="66" charset="0"/>
              </a:rPr>
              <a:t>fête de la St </a:t>
            </a:r>
            <a:r>
              <a:rPr lang="en-GB" altLang="en-US" sz="4500" dirty="0" smtClean="0">
                <a:latin typeface="Comic Sans MS" panose="030F0702030302020204" pitchFamily="66" charset="0"/>
              </a:rPr>
              <a:t>Valentin.</a:t>
            </a:r>
            <a:endParaRPr lang="en-US" altLang="en-US" sz="4500" dirty="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55576" y="54868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6"/>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0" y="1124744"/>
            <a:ext cx="9144000" cy="557812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Rectangle 4"/>
          <p:cNvSpPr>
            <a:spLocks noGrp="1" noChangeArrowheads="1"/>
          </p:cNvSpPr>
          <p:nvPr>
            <p:ph type="title"/>
          </p:nvPr>
        </p:nvSpPr>
        <p:spPr>
          <a:xfrm>
            <a:off x="251520" y="-33815"/>
            <a:ext cx="8229600" cy="1143000"/>
          </a:xfrm>
        </p:spPr>
        <p:txBody>
          <a:bodyPr/>
          <a:lstStyle/>
          <a:p>
            <a:pPr eaLnBrk="1" hangingPunct="1"/>
            <a:r>
              <a:rPr lang="en-GB" altLang="en-US" sz="4500" dirty="0" smtClean="0">
                <a:latin typeface="Comic Sans MS" panose="030F0702030302020204" pitchFamily="66" charset="0"/>
              </a:rPr>
              <a:t>mars</a:t>
            </a:r>
            <a:endParaRPr lang="en-US" altLang="en-US" sz="4500" dirty="0" smtClean="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043608" y="332656"/>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GB" altLang="en-US" sz="4500" dirty="0" err="1" smtClean="0">
                <a:latin typeface="Comic Sans MS" panose="030F0702030302020204" pitchFamily="66" charset="0"/>
              </a:rPr>
              <a:t>avril</a:t>
            </a:r>
            <a:endParaRPr lang="en-US" altLang="en-US" sz="4500" dirty="0" smtClean="0">
              <a:latin typeface="Comic Sans MS" panose="030F0702030302020204" pitchFamily="66" charset="0"/>
            </a:endParaRPr>
          </a:p>
        </p:txBody>
      </p:sp>
      <p:pic>
        <p:nvPicPr>
          <p:cNvPr id="32772"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8425" y="1417638"/>
            <a:ext cx="640715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2"/>
          <p:cNvSpPr txBox="1">
            <a:spLocks noChangeArrowheads="1"/>
          </p:cNvSpPr>
          <p:nvPr/>
        </p:nvSpPr>
        <p:spPr bwMode="auto">
          <a:xfrm>
            <a:off x="250825" y="57165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4500">
                <a:latin typeface="Comic Sans MS" panose="030F0702030302020204" pitchFamily="66" charset="0"/>
              </a:rPr>
              <a:t>Joyeuses Pâques!</a:t>
            </a:r>
            <a:endParaRPr lang="en-US" altLang="en-US" sz="450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39552" y="404664"/>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457200" y="34925"/>
            <a:ext cx="8229600" cy="1143000"/>
          </a:xfrm>
        </p:spPr>
        <p:txBody>
          <a:bodyPr/>
          <a:lstStyle/>
          <a:p>
            <a:pPr eaLnBrk="1" hangingPunct="1"/>
            <a:r>
              <a:rPr lang="en-GB" altLang="en-US" sz="4500" dirty="0" err="1" smtClean="0">
                <a:latin typeface="Comic Sans MS" panose="030F0702030302020204" pitchFamily="66" charset="0"/>
              </a:rPr>
              <a:t>mai</a:t>
            </a:r>
            <a:endParaRPr lang="en-US" altLang="en-US" sz="4500" dirty="0" smtClean="0">
              <a:latin typeface="Comic Sans MS" panose="030F0702030302020204" pitchFamily="66" charset="0"/>
            </a:endParaRPr>
          </a:p>
        </p:txBody>
      </p:sp>
      <p:pic>
        <p:nvPicPr>
          <p:cNvPr id="34820"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350" y="1384300"/>
            <a:ext cx="669131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73155" y="404664"/>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GB" altLang="en-US" sz="4500" dirty="0" err="1" smtClean="0">
                <a:latin typeface="Comic Sans MS" panose="030F0702030302020204" pitchFamily="66" charset="0"/>
              </a:rPr>
              <a:t>juin</a:t>
            </a:r>
            <a:r>
              <a:rPr lang="en-GB" altLang="en-US" sz="4500" dirty="0" smtClean="0">
                <a:latin typeface="Comic Sans MS" panose="030F0702030302020204" pitchFamily="66" charset="0"/>
              </a:rPr>
              <a:t> </a:t>
            </a:r>
            <a:endParaRPr lang="en-US" altLang="en-US" sz="4500" dirty="0" smtClean="0">
              <a:latin typeface="Comic Sans MS" panose="030F0702030302020204" pitchFamily="66" charset="0"/>
            </a:endParaRPr>
          </a:p>
        </p:txBody>
      </p:sp>
      <p:pic>
        <p:nvPicPr>
          <p:cNvPr id="36868"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350" y="1417638"/>
            <a:ext cx="81851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27584" y="476672"/>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GB" altLang="en-US" dirty="0" err="1" smtClean="0">
                <a:latin typeface="Comic Sans MS" panose="030F0702030302020204" pitchFamily="66" charset="0"/>
              </a:rPr>
              <a:t>juillet</a:t>
            </a:r>
            <a:endParaRPr lang="en-US" altLang="en-US" dirty="0" smtClean="0">
              <a:latin typeface="Comic Sans MS" panose="030F0702030302020204" pitchFamily="66" charset="0"/>
            </a:endParaRPr>
          </a:p>
        </p:txBody>
      </p:sp>
      <p:sp>
        <p:nvSpPr>
          <p:cNvPr id="38915" name="Rectangle 6"/>
          <p:cNvSpPr>
            <a:spLocks noChangeArrowheads="1"/>
          </p:cNvSpPr>
          <p:nvPr/>
        </p:nvSpPr>
        <p:spPr bwMode="auto">
          <a:xfrm>
            <a:off x="1493838" y="2079625"/>
            <a:ext cx="61722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buFontTx/>
              <a:buChar char="•"/>
            </a:pPr>
            <a:endParaRPr lang="en-GB" altLang="en-US" sz="2400">
              <a:latin typeface="Verdana" panose="020B0604030504040204" pitchFamily="34" charset="0"/>
            </a:endParaRPr>
          </a:p>
        </p:txBody>
      </p:sp>
      <p:pic>
        <p:nvPicPr>
          <p:cNvPr id="38917"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975" y="1417638"/>
            <a:ext cx="482441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043608" y="54868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98425" y="-244475"/>
            <a:ext cx="9072563" cy="1225550"/>
          </a:xfrm>
        </p:spPr>
        <p:txBody>
          <a:bodyPr anchorCtr="1"/>
          <a:lstStyle/>
          <a:p>
            <a:pPr eaLnBrk="1" hangingPunct="1"/>
            <a:r>
              <a:rPr lang="en-GB" altLang="en-US" sz="3000" smtClean="0">
                <a:latin typeface="Comic Sans MS" panose="030F0702030302020204" pitchFamily="66" charset="0"/>
              </a:rPr>
              <a:t>First Level Significant Aspects of Learning </a:t>
            </a:r>
          </a:p>
        </p:txBody>
      </p:sp>
      <p:sp>
        <p:nvSpPr>
          <p:cNvPr id="3075" name="TextBox 1"/>
          <p:cNvSpPr txBox="1">
            <a:spLocks noChangeArrowheads="1"/>
          </p:cNvSpPr>
          <p:nvPr/>
        </p:nvSpPr>
        <p:spPr bwMode="auto">
          <a:xfrm>
            <a:off x="301625" y="692150"/>
            <a:ext cx="8497888"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spcBef>
                <a:spcPct val="0"/>
              </a:spcBef>
            </a:pPr>
            <a:r>
              <a:rPr lang="en-GB" altLang="en-US" sz="1800"/>
              <a:t>Use language in a range of contexts and across learning</a:t>
            </a:r>
          </a:p>
          <a:p>
            <a:pPr>
              <a:spcBef>
                <a:spcPct val="0"/>
              </a:spcBef>
            </a:pPr>
            <a:r>
              <a:rPr lang="en-GB" altLang="en-US" sz="1800"/>
              <a:t>Continue to develop confidence and enthusiasm to communicate using the language being learnt</a:t>
            </a:r>
          </a:p>
          <a:p>
            <a:pPr>
              <a:spcBef>
                <a:spcPct val="0"/>
              </a:spcBef>
            </a:pPr>
            <a:r>
              <a:rPr lang="en-GB" altLang="en-US" sz="1800"/>
              <a:t>Develop an awareness and understanding of patterns and sounds of language</a:t>
            </a:r>
          </a:p>
          <a:p>
            <a:pPr>
              <a:spcBef>
                <a:spcPct val="0"/>
              </a:spcBef>
            </a:pPr>
            <a:r>
              <a:rPr lang="en-GB" altLang="en-US" sz="1800"/>
              <a:t>Begin to develop an understanding of, interest in and respect for other countries, cultures and languages </a:t>
            </a:r>
          </a:p>
          <a:p>
            <a:pPr>
              <a:spcBef>
                <a:spcPct val="0"/>
              </a:spcBef>
            </a:pPr>
            <a:r>
              <a:rPr lang="en-GB" altLang="en-US" sz="1800"/>
              <a:t>Appreciate and understand the value of language learning </a:t>
            </a:r>
          </a:p>
          <a:p>
            <a:pPr>
              <a:spcBef>
                <a:spcPct val="0"/>
              </a:spcBef>
            </a:pPr>
            <a:r>
              <a:rPr lang="en-GB" altLang="en-US" sz="1800"/>
              <a:t>Recognise familiar written words when listening </a:t>
            </a:r>
          </a:p>
          <a:p>
            <a:pPr>
              <a:spcBef>
                <a:spcPct val="0"/>
              </a:spcBef>
            </a:pPr>
            <a:r>
              <a:rPr lang="en-GB" altLang="en-US" sz="1800"/>
              <a:t>Explore how gesture, expression and emphasis are used to help understanding.</a:t>
            </a:r>
          </a:p>
          <a:p>
            <a:pPr>
              <a:spcBef>
                <a:spcPct val="0"/>
              </a:spcBef>
            </a:pPr>
            <a:r>
              <a:rPr lang="en-GB" altLang="en-US" sz="1800"/>
              <a:t>Listen, recognise and respond to familiar voices in short, predictable conversations</a:t>
            </a:r>
          </a:p>
          <a:p>
            <a:pPr>
              <a:spcBef>
                <a:spcPct val="0"/>
              </a:spcBef>
            </a:pPr>
            <a:r>
              <a:rPr lang="en-GB" altLang="en-US" sz="1800"/>
              <a:t>Understand and respond to familiar spoken vocabulary</a:t>
            </a:r>
          </a:p>
          <a:p>
            <a:pPr>
              <a:spcBef>
                <a:spcPct val="0"/>
              </a:spcBef>
            </a:pPr>
            <a:r>
              <a:rPr lang="en-GB" altLang="en-US" sz="1800"/>
              <a:t>Actively take part in daily routines</a:t>
            </a:r>
          </a:p>
          <a:p>
            <a:pPr>
              <a:spcBef>
                <a:spcPct val="0"/>
              </a:spcBef>
            </a:pPr>
            <a:r>
              <a:rPr lang="en-GB" altLang="en-US" sz="1800"/>
              <a:t>Listen and join in with stories, song or poem</a:t>
            </a:r>
          </a:p>
          <a:p>
            <a:pPr>
              <a:spcBef>
                <a:spcPct val="0"/>
              </a:spcBef>
            </a:pPr>
            <a:r>
              <a:rPr lang="en-GB" altLang="en-US" sz="1800"/>
              <a:t>Enjoy engaging with simple and familiar texts on my own and with others using resources to support learning </a:t>
            </a:r>
          </a:p>
          <a:p>
            <a:pPr>
              <a:spcBef>
                <a:spcPct val="0"/>
              </a:spcBef>
            </a:pPr>
            <a:r>
              <a:rPr lang="en-GB" altLang="en-US" sz="1800"/>
              <a:t>Participate in familiar games, paired speaking and short role plays </a:t>
            </a:r>
          </a:p>
          <a:p>
            <a:pPr>
              <a:spcBef>
                <a:spcPct val="0"/>
              </a:spcBef>
            </a:pPr>
            <a:r>
              <a:rPr lang="en-GB" altLang="en-US" sz="1800"/>
              <a:t>Take part in simple, paired conversations about themselves giving simple opinions and asking simple questions</a:t>
            </a:r>
          </a:p>
          <a:p>
            <a:pPr>
              <a:spcBef>
                <a:spcPct val="0"/>
              </a:spcBef>
            </a:pPr>
            <a:endParaRPr lang="en-GB" altLang="en-US" sz="1800"/>
          </a:p>
          <a:p>
            <a:pPr eaLnBrk="1" hangingPunct="1">
              <a:spcBef>
                <a:spcPct val="0"/>
              </a:spcBef>
              <a:buFontTx/>
              <a:buNone/>
            </a:pPr>
            <a:endParaRPr lang="en-GB" altLang="en-US" sz="2300"/>
          </a:p>
          <a:p>
            <a:pPr eaLnBrk="1" hangingPunct="1">
              <a:spcBef>
                <a:spcPct val="0"/>
              </a:spcBef>
              <a:buFontTx/>
              <a:buNone/>
            </a:pPr>
            <a:endParaRPr lang="en-GB" altLang="en-US" sz="2300">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28588"/>
            <a:ext cx="8229600" cy="1143001"/>
          </a:xfrm>
        </p:spPr>
        <p:txBody>
          <a:bodyPr/>
          <a:lstStyle/>
          <a:p>
            <a:pPr eaLnBrk="1" hangingPunct="1"/>
            <a:r>
              <a:rPr lang="en-GB" altLang="en-US" dirty="0" err="1" smtClean="0">
                <a:latin typeface="Comic Sans MS" panose="030F0702030302020204" pitchFamily="66" charset="0"/>
              </a:rPr>
              <a:t>ao</a:t>
            </a:r>
            <a:r>
              <a:rPr lang="en-US" altLang="en-US" dirty="0" err="1" smtClean="0">
                <a:latin typeface="Comic Sans MS" panose="030F0702030302020204" pitchFamily="66" charset="0"/>
              </a:rPr>
              <a:t>ût</a:t>
            </a:r>
            <a:endParaRPr lang="en-US" altLang="en-US" dirty="0" smtClean="0">
              <a:latin typeface="Comic Sans MS" panose="030F0702030302020204" pitchFamily="66" charset="0"/>
            </a:endParaRPr>
          </a:p>
        </p:txBody>
      </p:sp>
      <p:pic>
        <p:nvPicPr>
          <p:cNvPr id="40964"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227932"/>
            <a:ext cx="91440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99592" y="260648"/>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384175" y="0"/>
            <a:ext cx="8229600" cy="1143000"/>
          </a:xfrm>
        </p:spPr>
        <p:txBody>
          <a:bodyPr/>
          <a:lstStyle/>
          <a:p>
            <a:pPr eaLnBrk="1" hangingPunct="1"/>
            <a:r>
              <a:rPr lang="en-GB" altLang="en-US" sz="4500" dirty="0" err="1" smtClean="0">
                <a:latin typeface="Comic Sans MS" panose="030F0702030302020204" pitchFamily="66" charset="0"/>
              </a:rPr>
              <a:t>septembre</a:t>
            </a:r>
            <a:endParaRPr lang="en-US" altLang="en-US" sz="4500" dirty="0" smtClean="0">
              <a:latin typeface="Comic Sans MS" panose="030F0702030302020204" pitchFamily="66" charset="0"/>
            </a:endParaRPr>
          </a:p>
        </p:txBody>
      </p:sp>
      <p:pic>
        <p:nvPicPr>
          <p:cNvPr id="43012"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7937" y="1163829"/>
            <a:ext cx="658812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67544" y="18864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39750" y="7938"/>
            <a:ext cx="8229600" cy="1143000"/>
          </a:xfrm>
        </p:spPr>
        <p:txBody>
          <a:bodyPr/>
          <a:lstStyle/>
          <a:p>
            <a:pPr eaLnBrk="1" hangingPunct="1"/>
            <a:r>
              <a:rPr lang="en-GB" altLang="en-US" sz="4500" dirty="0" err="1" smtClean="0">
                <a:latin typeface="Comic Sans MS" panose="030F0702030302020204" pitchFamily="66" charset="0"/>
              </a:rPr>
              <a:t>octobre</a:t>
            </a:r>
            <a:endParaRPr lang="en-US" altLang="en-US" sz="4500" dirty="0" smtClean="0">
              <a:latin typeface="Comic Sans MS" panose="030F0702030302020204" pitchFamily="66" charset="0"/>
            </a:endParaRPr>
          </a:p>
        </p:txBody>
      </p:sp>
      <p:pic>
        <p:nvPicPr>
          <p:cNvPr id="45060"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3" y="908050"/>
            <a:ext cx="6745287"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txBox="1">
            <a:spLocks noChangeArrowheads="1"/>
          </p:cNvSpPr>
          <p:nvPr/>
        </p:nvSpPr>
        <p:spPr bwMode="auto">
          <a:xfrm>
            <a:off x="508000" y="5715000"/>
            <a:ext cx="72786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4500" dirty="0" err="1">
                <a:latin typeface="Comic Sans MS" panose="030F0702030302020204" pitchFamily="66" charset="0"/>
              </a:rPr>
              <a:t>C’est</a:t>
            </a:r>
            <a:r>
              <a:rPr lang="en-GB" altLang="en-US" sz="4500" dirty="0">
                <a:latin typeface="Comic Sans MS" panose="030F0702030302020204" pitchFamily="66" charset="0"/>
              </a:rPr>
              <a:t> </a:t>
            </a:r>
            <a:r>
              <a:rPr lang="en-GB" altLang="en-US" sz="4500" dirty="0" smtClean="0">
                <a:latin typeface="Comic Sans MS" panose="030F0702030302020204" pitchFamily="66" charset="0"/>
              </a:rPr>
              <a:t>Halloween</a:t>
            </a:r>
            <a:r>
              <a:rPr lang="en-GB" altLang="en-US" sz="4500" dirty="0">
                <a:latin typeface="Comic Sans MS" panose="030F0702030302020204" pitchFamily="66" charset="0"/>
              </a:rPr>
              <a:t>!</a:t>
            </a:r>
            <a:endParaRPr lang="en-US" altLang="en-US" sz="4500" dirty="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11213" y="476672"/>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GB" altLang="en-US" sz="4500" dirty="0" err="1" smtClean="0">
                <a:latin typeface="Comic Sans MS" panose="030F0702030302020204" pitchFamily="66" charset="0"/>
              </a:rPr>
              <a:t>novembre</a:t>
            </a:r>
            <a:endParaRPr lang="en-US" altLang="en-US" sz="4500" dirty="0" smtClean="0">
              <a:latin typeface="Comic Sans MS" panose="030F0702030302020204" pitchFamily="66" charset="0"/>
            </a:endParaRPr>
          </a:p>
        </p:txBody>
      </p:sp>
      <p:pic>
        <p:nvPicPr>
          <p:cNvPr id="47108"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9838" y="1916113"/>
            <a:ext cx="66294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30238" y="620688"/>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95288" y="-138113"/>
            <a:ext cx="8229600" cy="1143001"/>
          </a:xfrm>
        </p:spPr>
        <p:txBody>
          <a:bodyPr/>
          <a:lstStyle/>
          <a:p>
            <a:pPr eaLnBrk="1" hangingPunct="1"/>
            <a:r>
              <a:rPr lang="en-GB" altLang="en-US" sz="4500" dirty="0" smtClean="0">
                <a:latin typeface="Comic Sans MS" panose="030F0702030302020204" pitchFamily="66" charset="0"/>
              </a:rPr>
              <a:t>d</a:t>
            </a:r>
            <a:r>
              <a:rPr lang="en-US" altLang="en-US" sz="4500" dirty="0" err="1" smtClean="0">
                <a:latin typeface="Comic Sans MS" panose="030F0702030302020204" pitchFamily="66" charset="0"/>
              </a:rPr>
              <a:t>écembre</a:t>
            </a:r>
            <a:endParaRPr lang="en-US" altLang="en-US" sz="4500" dirty="0" smtClean="0">
              <a:latin typeface="Comic Sans MS" panose="030F0702030302020204" pitchFamily="66" charset="0"/>
            </a:endParaRPr>
          </a:p>
        </p:txBody>
      </p:sp>
      <p:pic>
        <p:nvPicPr>
          <p:cNvPr id="49156"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8888" y="990600"/>
            <a:ext cx="6665912"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2"/>
          <p:cNvSpPr txBox="1">
            <a:spLocks noChangeArrowheads="1"/>
          </p:cNvSpPr>
          <p:nvPr/>
        </p:nvSpPr>
        <p:spPr bwMode="auto">
          <a:xfrm>
            <a:off x="409575" y="5816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4500">
                <a:latin typeface="Comic Sans MS" panose="030F0702030302020204" pitchFamily="66" charset="0"/>
              </a:rPr>
              <a:t>Joyeux Noël!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39552" y="3810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95288" y="-138113"/>
            <a:ext cx="8229600" cy="6996113"/>
          </a:xfrm>
        </p:spPr>
        <p:txBody>
          <a:bodyPr/>
          <a:lstStyle/>
          <a:p>
            <a:pPr eaLnBrk="1" hangingPunct="1"/>
            <a:r>
              <a:rPr lang="en-GB" altLang="en-US" sz="3000" dirty="0" err="1" smtClean="0">
                <a:latin typeface="Comic Sans MS" panose="030F0702030302020204" pitchFamily="66" charset="0"/>
              </a:rPr>
              <a:t>janvier</a:t>
            </a:r>
            <a:r>
              <a:rPr lang="en-GB" altLang="en-US" sz="3000" dirty="0" smtClean="0">
                <a:latin typeface="Comic Sans MS" panose="030F0702030302020204" pitchFamily="66" charset="0"/>
              </a:rPr>
              <a:t/>
            </a:r>
            <a:br>
              <a:rPr lang="en-GB" altLang="en-US" sz="3000" dirty="0" smtClean="0">
                <a:latin typeface="Comic Sans MS" panose="030F0702030302020204" pitchFamily="66" charset="0"/>
              </a:rPr>
            </a:br>
            <a:r>
              <a:rPr lang="en-GB" altLang="en-US" sz="3000" dirty="0" err="1" smtClean="0">
                <a:latin typeface="Comic Sans MS" panose="030F0702030302020204" pitchFamily="66" charset="0"/>
              </a:rPr>
              <a:t>février</a:t>
            </a:r>
            <a:r>
              <a:rPr lang="en-GB" altLang="en-US" sz="3000" dirty="0" smtClean="0">
                <a:latin typeface="Comic Sans MS" panose="030F0702030302020204" pitchFamily="66" charset="0"/>
              </a:rPr>
              <a:t/>
            </a:r>
            <a:br>
              <a:rPr lang="en-GB" altLang="en-US" sz="3000" dirty="0" smtClean="0">
                <a:latin typeface="Comic Sans MS" panose="030F0702030302020204" pitchFamily="66" charset="0"/>
              </a:rPr>
            </a:br>
            <a:r>
              <a:rPr lang="en-GB" altLang="en-US" sz="3000" dirty="0" smtClean="0">
                <a:latin typeface="Comic Sans MS" panose="030F0702030302020204" pitchFamily="66" charset="0"/>
              </a:rPr>
              <a:t>mars</a:t>
            </a:r>
            <a:br>
              <a:rPr lang="en-GB" altLang="en-US" sz="3000" dirty="0" smtClean="0">
                <a:latin typeface="Comic Sans MS" panose="030F0702030302020204" pitchFamily="66" charset="0"/>
              </a:rPr>
            </a:br>
            <a:r>
              <a:rPr lang="en-GB" altLang="en-US" sz="3000" dirty="0" err="1" smtClean="0">
                <a:latin typeface="Comic Sans MS" panose="030F0702030302020204" pitchFamily="66" charset="0"/>
              </a:rPr>
              <a:t>avril</a:t>
            </a:r>
            <a:r>
              <a:rPr lang="en-GB" altLang="en-US" sz="3000" dirty="0" smtClean="0">
                <a:latin typeface="Comic Sans MS" panose="030F0702030302020204" pitchFamily="66" charset="0"/>
              </a:rPr>
              <a:t> </a:t>
            </a:r>
            <a:br>
              <a:rPr lang="en-GB" altLang="en-US" sz="3000" dirty="0" smtClean="0">
                <a:latin typeface="Comic Sans MS" panose="030F0702030302020204" pitchFamily="66" charset="0"/>
              </a:rPr>
            </a:br>
            <a:r>
              <a:rPr lang="en-GB" altLang="en-US" sz="3000" dirty="0" err="1" smtClean="0">
                <a:latin typeface="Comic Sans MS" panose="030F0702030302020204" pitchFamily="66" charset="0"/>
              </a:rPr>
              <a:t>mai</a:t>
            </a:r>
            <a:r>
              <a:rPr lang="en-GB" altLang="en-US" sz="3000" dirty="0" smtClean="0">
                <a:latin typeface="Comic Sans MS" panose="030F0702030302020204" pitchFamily="66" charset="0"/>
              </a:rPr>
              <a:t> </a:t>
            </a:r>
            <a:br>
              <a:rPr lang="en-GB" altLang="en-US" sz="3000" dirty="0" smtClean="0">
                <a:latin typeface="Comic Sans MS" panose="030F0702030302020204" pitchFamily="66" charset="0"/>
              </a:rPr>
            </a:br>
            <a:r>
              <a:rPr lang="en-GB" altLang="en-US" sz="3000" dirty="0" err="1" smtClean="0">
                <a:latin typeface="Comic Sans MS" panose="030F0702030302020204" pitchFamily="66" charset="0"/>
              </a:rPr>
              <a:t>juin</a:t>
            </a:r>
            <a:r>
              <a:rPr lang="en-GB" altLang="en-US" sz="3000" dirty="0" smtClean="0">
                <a:latin typeface="Comic Sans MS" panose="030F0702030302020204" pitchFamily="66" charset="0"/>
              </a:rPr>
              <a:t/>
            </a:r>
            <a:br>
              <a:rPr lang="en-GB" altLang="en-US" sz="3000" dirty="0" smtClean="0">
                <a:latin typeface="Comic Sans MS" panose="030F0702030302020204" pitchFamily="66" charset="0"/>
              </a:rPr>
            </a:br>
            <a:r>
              <a:rPr lang="en-GB" altLang="en-US" sz="3000" dirty="0" err="1" smtClean="0">
                <a:latin typeface="Comic Sans MS" panose="030F0702030302020204" pitchFamily="66" charset="0"/>
              </a:rPr>
              <a:t>juillet</a:t>
            </a:r>
            <a:r>
              <a:rPr lang="en-GB" altLang="en-US" sz="3000" dirty="0" smtClean="0">
                <a:latin typeface="Comic Sans MS" panose="030F0702030302020204" pitchFamily="66" charset="0"/>
              </a:rPr>
              <a:t/>
            </a:r>
            <a:br>
              <a:rPr lang="en-GB" altLang="en-US" sz="3000" dirty="0" smtClean="0">
                <a:latin typeface="Comic Sans MS" panose="030F0702030302020204" pitchFamily="66" charset="0"/>
              </a:rPr>
            </a:br>
            <a:r>
              <a:rPr lang="en-GB" altLang="en-US" sz="3000" dirty="0" err="1" smtClean="0">
                <a:latin typeface="Comic Sans MS" panose="030F0702030302020204" pitchFamily="66" charset="0"/>
              </a:rPr>
              <a:t>août</a:t>
            </a:r>
            <a:r>
              <a:rPr lang="en-GB" altLang="en-US" sz="3000" dirty="0" smtClean="0">
                <a:latin typeface="Comic Sans MS" panose="030F0702030302020204" pitchFamily="66" charset="0"/>
              </a:rPr>
              <a:t/>
            </a:r>
            <a:br>
              <a:rPr lang="en-GB" altLang="en-US" sz="3000" dirty="0" smtClean="0">
                <a:latin typeface="Comic Sans MS" panose="030F0702030302020204" pitchFamily="66" charset="0"/>
              </a:rPr>
            </a:br>
            <a:r>
              <a:rPr lang="en-GB" altLang="en-US" sz="3000" dirty="0" err="1" smtClean="0">
                <a:latin typeface="Comic Sans MS" panose="030F0702030302020204" pitchFamily="66" charset="0"/>
              </a:rPr>
              <a:t>septembre</a:t>
            </a:r>
            <a:r>
              <a:rPr lang="en-GB" altLang="en-US" sz="3000" dirty="0" smtClean="0">
                <a:latin typeface="Comic Sans MS" panose="030F0702030302020204" pitchFamily="66" charset="0"/>
              </a:rPr>
              <a:t/>
            </a:r>
            <a:br>
              <a:rPr lang="en-GB" altLang="en-US" sz="3000" dirty="0" smtClean="0">
                <a:latin typeface="Comic Sans MS" panose="030F0702030302020204" pitchFamily="66" charset="0"/>
              </a:rPr>
            </a:br>
            <a:r>
              <a:rPr lang="en-GB" altLang="en-US" sz="3000" dirty="0" err="1" smtClean="0">
                <a:latin typeface="Comic Sans MS" panose="030F0702030302020204" pitchFamily="66" charset="0"/>
              </a:rPr>
              <a:t>octobre</a:t>
            </a:r>
            <a:r>
              <a:rPr lang="en-GB" altLang="en-US" sz="4500" dirty="0" smtClean="0">
                <a:latin typeface="Comic Sans MS" panose="030F0702030302020204" pitchFamily="66" charset="0"/>
              </a:rPr>
              <a:t/>
            </a:r>
            <a:br>
              <a:rPr lang="en-GB" altLang="en-US" sz="4500" dirty="0" smtClean="0">
                <a:latin typeface="Comic Sans MS" panose="030F0702030302020204" pitchFamily="66" charset="0"/>
              </a:rPr>
            </a:br>
            <a:r>
              <a:rPr lang="en-GB" altLang="en-US" sz="3000" dirty="0" err="1" smtClean="0">
                <a:latin typeface="Comic Sans MS" panose="030F0702030302020204" pitchFamily="66" charset="0"/>
              </a:rPr>
              <a:t>novembre</a:t>
            </a:r>
            <a:r>
              <a:rPr lang="en-GB" altLang="en-US" sz="3000" dirty="0" smtClean="0">
                <a:latin typeface="Comic Sans MS" panose="030F0702030302020204" pitchFamily="66" charset="0"/>
              </a:rPr>
              <a:t/>
            </a:r>
            <a:br>
              <a:rPr lang="en-GB" altLang="en-US" sz="3000" dirty="0" smtClean="0">
                <a:latin typeface="Comic Sans MS" panose="030F0702030302020204" pitchFamily="66" charset="0"/>
              </a:rPr>
            </a:br>
            <a:r>
              <a:rPr lang="en-GB" altLang="en-US" sz="3000" dirty="0" err="1" smtClean="0">
                <a:latin typeface="Comic Sans MS" panose="030F0702030302020204" pitchFamily="66" charset="0"/>
              </a:rPr>
              <a:t>décembre</a:t>
            </a:r>
            <a:endParaRPr lang="en-US" altLang="en-US" sz="3000" dirty="0" smtClean="0">
              <a:latin typeface="Comic Sans MS" panose="030F0702030302020204"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979712" y="1628800"/>
            <a:ext cx="609600" cy="609600"/>
          </a:xfrm>
          <a:prstGeom prst="rect">
            <a:avLst/>
          </a:prstGeom>
        </p:spPr>
      </p:pic>
    </p:spTree>
    <p:extLst>
      <p:ext uri="{BB962C8B-B14F-4D97-AF65-F5344CB8AC3E}">
        <p14:creationId xmlns:p14="http://schemas.microsoft.com/office/powerpoint/2010/main" val="287943228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539750" y="-265113"/>
            <a:ext cx="7772400" cy="1225551"/>
          </a:xfrm>
        </p:spPr>
        <p:txBody>
          <a:bodyPr anchorCtr="1"/>
          <a:lstStyle/>
          <a:p>
            <a:pPr eaLnBrk="1" hangingPunct="1"/>
            <a:r>
              <a:rPr lang="en-GB" altLang="en-US" smtClean="0">
                <a:latin typeface="Comic Sans MS" panose="030F0702030302020204" pitchFamily="66" charset="0"/>
              </a:rPr>
              <a:t>Vocabulary</a:t>
            </a:r>
          </a:p>
        </p:txBody>
      </p:sp>
      <p:sp>
        <p:nvSpPr>
          <p:cNvPr id="51203" name="TextBox 1"/>
          <p:cNvSpPr txBox="1">
            <a:spLocks noChangeArrowheads="1"/>
          </p:cNvSpPr>
          <p:nvPr/>
        </p:nvSpPr>
        <p:spPr bwMode="auto">
          <a:xfrm>
            <a:off x="611188" y="1125538"/>
            <a:ext cx="74898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spcBef>
                <a:spcPct val="0"/>
              </a:spcBef>
              <a:buFontTx/>
              <a:buNone/>
            </a:pPr>
            <a:r>
              <a:rPr lang="en-GB" altLang="en-US" sz="2500" b="1">
                <a:latin typeface="Comic Sans MS" panose="030F0702030302020204" pitchFamily="66" charset="0"/>
              </a:rPr>
              <a:t>Dates and birthdays</a:t>
            </a:r>
          </a:p>
          <a:p>
            <a:pPr>
              <a:spcBef>
                <a:spcPct val="0"/>
              </a:spcBef>
              <a:buFontTx/>
              <a:buNone/>
            </a:pPr>
            <a:endParaRPr lang="en-GB" altLang="en-US" sz="2500">
              <a:latin typeface="Comic Sans MS" panose="030F0702030302020204" pitchFamily="66" charset="0"/>
            </a:endParaRPr>
          </a:p>
          <a:p>
            <a:pPr>
              <a:spcBef>
                <a:spcPct val="0"/>
              </a:spcBef>
              <a:buFontTx/>
              <a:buNone/>
            </a:pPr>
            <a:r>
              <a:rPr lang="en-GB" altLang="en-US" sz="2500">
                <a:latin typeface="Comic Sans MS" panose="030F0702030302020204" pitchFamily="66" charset="0"/>
              </a:rPr>
              <a:t>Quelle est la date?	What is the date?</a:t>
            </a:r>
          </a:p>
          <a:p>
            <a:pPr>
              <a:spcBef>
                <a:spcPct val="0"/>
              </a:spcBef>
              <a:buFontTx/>
              <a:buNone/>
            </a:pPr>
            <a:r>
              <a:rPr lang="en-GB" altLang="en-US" sz="2500">
                <a:latin typeface="Comic Sans MS" panose="030F0702030302020204" pitchFamily="66" charset="0"/>
              </a:rPr>
              <a:t>C’est lundi deux mai	It’s Monday 2</a:t>
            </a:r>
            <a:r>
              <a:rPr lang="en-GB" altLang="en-US" sz="2500" baseline="30000">
                <a:latin typeface="Comic Sans MS" panose="030F0702030302020204" pitchFamily="66" charset="0"/>
              </a:rPr>
              <a:t>nd</a:t>
            </a:r>
            <a:r>
              <a:rPr lang="en-GB" altLang="en-US" sz="2500">
                <a:latin typeface="Comic Sans MS" panose="030F0702030302020204" pitchFamily="66" charset="0"/>
              </a:rPr>
              <a:t> May</a:t>
            </a:r>
          </a:p>
          <a:p>
            <a:pPr>
              <a:spcBef>
                <a:spcPct val="0"/>
              </a:spcBef>
              <a:buFontTx/>
              <a:buNone/>
            </a:pPr>
            <a:r>
              <a:rPr lang="en-GB" altLang="en-US" sz="2500">
                <a:latin typeface="Comic Sans MS" panose="030F0702030302020204" pitchFamily="66" charset="0"/>
              </a:rPr>
              <a:t>Le premier			The first</a:t>
            </a:r>
          </a:p>
          <a:p>
            <a:pPr>
              <a:spcBef>
                <a:spcPct val="0"/>
              </a:spcBef>
              <a:buFontTx/>
              <a:buNone/>
            </a:pPr>
            <a:r>
              <a:rPr lang="en-GB" altLang="en-US" sz="2500">
                <a:latin typeface="Comic Sans MS" panose="030F0702030302020204" pitchFamily="66" charset="0"/>
              </a:rPr>
              <a:t>C’est mon anniversaire	It’s my birthday</a:t>
            </a:r>
          </a:p>
          <a:p>
            <a:pPr>
              <a:spcBef>
                <a:spcPct val="0"/>
              </a:spcBef>
              <a:buFontTx/>
              <a:buNone/>
            </a:pPr>
            <a:r>
              <a:rPr lang="en-GB" altLang="en-US" sz="2500">
                <a:latin typeface="Comic Sans MS" panose="030F0702030302020204" pitchFamily="66" charset="0"/>
              </a:rPr>
              <a:t>C’est ton anniversaire	It’s your birthday</a:t>
            </a:r>
          </a:p>
          <a:p>
            <a:pPr>
              <a:spcBef>
                <a:spcPct val="0"/>
              </a:spcBef>
              <a:buFontTx/>
              <a:buNone/>
            </a:pPr>
            <a:r>
              <a:rPr lang="en-GB" altLang="en-US" sz="2500">
                <a:latin typeface="Comic Sans MS" panose="030F0702030302020204" pitchFamily="66" charset="0"/>
              </a:rPr>
              <a:t>Joyeux anniversaire!	Happy birthday!</a:t>
            </a:r>
            <a:endParaRPr lang="en-GB" altLang="en-US" sz="2500"/>
          </a:p>
          <a:p>
            <a:pPr eaLnBrk="1" hangingPunct="1">
              <a:spcBef>
                <a:spcPct val="0"/>
              </a:spcBef>
              <a:buFontTx/>
              <a:buNone/>
            </a:pPr>
            <a:endParaRPr lang="en-GB" altLang="en-US" sz="1600">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476250"/>
            <a:ext cx="8567738" cy="1398588"/>
          </a:xfrm>
        </p:spPr>
        <p:txBody>
          <a:bodyPr/>
          <a:lstStyle/>
          <a:p>
            <a:pPr eaLnBrk="1" hangingPunct="1"/>
            <a:r>
              <a:rPr lang="en-GB" altLang="en-US" sz="6200" smtClean="0">
                <a:latin typeface="Comic Sans MS" panose="030F0702030302020204" pitchFamily="66" charset="0"/>
              </a:rPr>
              <a:t>Quelle est la date?</a:t>
            </a:r>
          </a:p>
        </p:txBody>
      </p:sp>
      <p:pic>
        <p:nvPicPr>
          <p:cNvPr id="53251"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313" y="2636838"/>
            <a:ext cx="3497262"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359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476250"/>
            <a:ext cx="8567738" cy="1398588"/>
          </a:xfrm>
        </p:spPr>
        <p:txBody>
          <a:bodyPr/>
          <a:lstStyle/>
          <a:p>
            <a:pPr eaLnBrk="1" hangingPunct="1"/>
            <a:r>
              <a:rPr lang="en-GB" altLang="en-US" sz="6200" smtClean="0">
                <a:latin typeface="Comic Sans MS" panose="030F0702030302020204" pitchFamily="66" charset="0"/>
              </a:rPr>
              <a:t>C’est lundi deux mai</a:t>
            </a:r>
          </a:p>
        </p:txBody>
      </p:sp>
      <p:sp>
        <p:nvSpPr>
          <p:cNvPr id="2" name="Rectangle 1"/>
          <p:cNvSpPr/>
          <p:nvPr/>
        </p:nvSpPr>
        <p:spPr>
          <a:xfrm>
            <a:off x="3171617" y="2967335"/>
            <a:ext cx="2800767" cy="1754326"/>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latin typeface="MoMComic Sans MS"/>
              </a:rPr>
              <a:t>Monday</a:t>
            </a:r>
          </a:p>
          <a:p>
            <a:pPr algn="ctr">
              <a:defRPr/>
            </a:pPr>
            <a:r>
              <a:rPr lang="en-US" sz="5400" b="1" dirty="0">
                <a:ln w="22225">
                  <a:solidFill>
                    <a:schemeClr val="accent2"/>
                  </a:solidFill>
                  <a:prstDash val="solid"/>
                </a:ln>
                <a:solidFill>
                  <a:schemeClr val="accent2">
                    <a:lumMod val="40000"/>
                    <a:lumOff val="60000"/>
                  </a:schemeClr>
                </a:solidFill>
                <a:latin typeface="MoMComic Sans MS"/>
              </a:rPr>
              <a:t>2</a:t>
            </a:r>
            <a:r>
              <a:rPr lang="en-US" sz="5400" b="1" baseline="30000" dirty="0">
                <a:ln w="22225">
                  <a:solidFill>
                    <a:schemeClr val="accent2"/>
                  </a:solidFill>
                  <a:prstDash val="solid"/>
                </a:ln>
                <a:solidFill>
                  <a:schemeClr val="accent2">
                    <a:lumMod val="40000"/>
                    <a:lumOff val="60000"/>
                  </a:schemeClr>
                </a:solidFill>
                <a:latin typeface="MoMComic Sans MS"/>
              </a:rPr>
              <a:t>nd</a:t>
            </a:r>
            <a:r>
              <a:rPr lang="en-US" sz="5400" b="1" dirty="0">
                <a:ln w="22225">
                  <a:solidFill>
                    <a:schemeClr val="accent2"/>
                  </a:solidFill>
                  <a:prstDash val="solid"/>
                </a:ln>
                <a:solidFill>
                  <a:schemeClr val="accent2">
                    <a:lumMod val="40000"/>
                    <a:lumOff val="60000"/>
                  </a:schemeClr>
                </a:solidFill>
                <a:latin typeface="MoMComic Sans MS"/>
              </a:rPr>
              <a:t> May</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9088" y="2565400"/>
            <a:ext cx="3497262"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43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476250"/>
            <a:ext cx="8567738" cy="1398588"/>
          </a:xfrm>
        </p:spPr>
        <p:txBody>
          <a:bodyPr/>
          <a:lstStyle/>
          <a:p>
            <a:pPr eaLnBrk="1" hangingPunct="1"/>
            <a:r>
              <a:rPr lang="en-GB" altLang="en-US" sz="6200" smtClean="0">
                <a:latin typeface="Comic Sans MS" panose="030F0702030302020204" pitchFamily="66" charset="0"/>
              </a:rPr>
              <a:t>C’est jeudi onze août</a:t>
            </a:r>
          </a:p>
        </p:txBody>
      </p:sp>
      <p:sp>
        <p:nvSpPr>
          <p:cNvPr id="2" name="Rectangle 1"/>
          <p:cNvSpPr/>
          <p:nvPr/>
        </p:nvSpPr>
        <p:spPr>
          <a:xfrm>
            <a:off x="2620089" y="2967335"/>
            <a:ext cx="3903826" cy="1754326"/>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latin typeface="MoMComic Sans MS"/>
              </a:rPr>
              <a:t>Thursday</a:t>
            </a:r>
          </a:p>
          <a:p>
            <a:pPr algn="ctr">
              <a:defRPr/>
            </a:pPr>
            <a:r>
              <a:rPr lang="en-US" sz="5400" b="1" dirty="0">
                <a:ln w="22225">
                  <a:solidFill>
                    <a:schemeClr val="accent2"/>
                  </a:solidFill>
                  <a:prstDash val="solid"/>
                </a:ln>
                <a:solidFill>
                  <a:schemeClr val="accent2">
                    <a:lumMod val="40000"/>
                    <a:lumOff val="60000"/>
                  </a:schemeClr>
                </a:solidFill>
                <a:latin typeface="MoMComic Sans MS"/>
              </a:rPr>
              <a:t>11</a:t>
            </a:r>
            <a:r>
              <a:rPr lang="en-US" sz="5400" b="1" baseline="30000" dirty="0">
                <a:ln w="22225">
                  <a:solidFill>
                    <a:schemeClr val="accent2"/>
                  </a:solidFill>
                  <a:prstDash val="solid"/>
                </a:ln>
                <a:solidFill>
                  <a:schemeClr val="accent2">
                    <a:lumMod val="40000"/>
                    <a:lumOff val="60000"/>
                  </a:schemeClr>
                </a:solidFill>
                <a:latin typeface="MoMComic Sans MS"/>
              </a:rPr>
              <a:t>th</a:t>
            </a:r>
            <a:r>
              <a:rPr lang="en-US" sz="5400" b="1" dirty="0">
                <a:ln w="22225">
                  <a:solidFill>
                    <a:schemeClr val="accent2"/>
                  </a:solidFill>
                  <a:prstDash val="solid"/>
                </a:ln>
                <a:solidFill>
                  <a:schemeClr val="accent2">
                    <a:lumMod val="40000"/>
                    <a:lumOff val="60000"/>
                  </a:schemeClr>
                </a:solidFill>
                <a:latin typeface="MoMComic Sans MS"/>
              </a:rPr>
              <a:t> August</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1600" y="2276475"/>
            <a:ext cx="4040188"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49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539750" y="-265113"/>
            <a:ext cx="7772400" cy="1225551"/>
          </a:xfrm>
        </p:spPr>
        <p:txBody>
          <a:bodyPr anchorCtr="1"/>
          <a:lstStyle/>
          <a:p>
            <a:pPr eaLnBrk="1" hangingPunct="1"/>
            <a:r>
              <a:rPr lang="en-GB" altLang="en-US" smtClean="0">
                <a:latin typeface="Comic Sans MS" panose="030F0702030302020204" pitchFamily="66" charset="0"/>
              </a:rPr>
              <a:t>Vocabulary</a:t>
            </a:r>
          </a:p>
        </p:txBody>
      </p:sp>
      <p:sp>
        <p:nvSpPr>
          <p:cNvPr id="7171" name="TextBox 1"/>
          <p:cNvSpPr txBox="1">
            <a:spLocks noChangeArrowheads="1"/>
          </p:cNvSpPr>
          <p:nvPr/>
        </p:nvSpPr>
        <p:spPr bwMode="auto">
          <a:xfrm>
            <a:off x="250825" y="952500"/>
            <a:ext cx="84994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spcBef>
                <a:spcPct val="0"/>
              </a:spcBef>
              <a:buFontTx/>
              <a:buNone/>
            </a:pPr>
            <a:r>
              <a:rPr lang="en-GB" altLang="en-US" sz="1800" b="1" dirty="0">
                <a:latin typeface="Comic Sans MS" panose="030F0702030302020204" pitchFamily="66" charset="0"/>
              </a:rPr>
              <a:t>Days of the week </a:t>
            </a:r>
            <a:endParaRPr lang="en-GB" altLang="en-US" sz="1800" dirty="0">
              <a:latin typeface="Comic Sans MS" panose="030F0702030302020204" pitchFamily="66" charset="0"/>
            </a:endParaRPr>
          </a:p>
          <a:p>
            <a:pPr>
              <a:spcBef>
                <a:spcPct val="0"/>
              </a:spcBef>
              <a:buFontTx/>
              <a:buNone/>
            </a:pPr>
            <a:r>
              <a:rPr lang="en-GB" altLang="en-US" sz="1800" b="1" dirty="0">
                <a:latin typeface="Comic Sans MS" panose="030F0702030302020204" pitchFamily="66" charset="0"/>
              </a:rPr>
              <a:t>This will have been done in the Early level but has been included as revision.</a:t>
            </a:r>
          </a:p>
          <a:p>
            <a:pPr>
              <a:spcBef>
                <a:spcPct val="0"/>
              </a:spcBef>
              <a:buFontTx/>
              <a:buNone/>
            </a:pPr>
            <a:endParaRPr lang="en-GB" altLang="en-US" sz="1800" dirty="0">
              <a:latin typeface="Comic Sans MS" panose="030F0702030302020204" pitchFamily="66" charset="0"/>
            </a:endParaRPr>
          </a:p>
          <a:p>
            <a:pPr>
              <a:spcBef>
                <a:spcPct val="0"/>
              </a:spcBef>
              <a:buFontTx/>
              <a:buNone/>
            </a:pPr>
            <a:r>
              <a:rPr lang="en-GB" altLang="en-US" sz="1800" dirty="0" err="1" smtClean="0">
                <a:latin typeface="Comic Sans MS" panose="030F0702030302020204" pitchFamily="66" charset="0"/>
              </a:rPr>
              <a:t>C’est</a:t>
            </a:r>
            <a:r>
              <a:rPr lang="en-GB" altLang="en-US" sz="1800" dirty="0" smtClean="0">
                <a:latin typeface="Comic Sans MS" panose="030F0702030302020204" pitchFamily="66" charset="0"/>
              </a:rPr>
              <a:t> </a:t>
            </a:r>
            <a:r>
              <a:rPr lang="en-GB" altLang="en-US" sz="1800" dirty="0" err="1" smtClean="0">
                <a:latin typeface="Comic Sans MS" panose="030F0702030302020204" pitchFamily="66" charset="0"/>
              </a:rPr>
              <a:t>quel</a:t>
            </a:r>
            <a:r>
              <a:rPr lang="en-GB" altLang="en-US" sz="1800" dirty="0" smtClean="0">
                <a:latin typeface="Comic Sans MS" panose="030F0702030302020204" pitchFamily="66" charset="0"/>
              </a:rPr>
              <a:t> </a:t>
            </a:r>
            <a:r>
              <a:rPr lang="en-GB" altLang="en-US" sz="1800" dirty="0">
                <a:latin typeface="Comic Sans MS" panose="030F0702030302020204" pitchFamily="66" charset="0"/>
              </a:rPr>
              <a:t>jour?	</a:t>
            </a:r>
            <a:r>
              <a:rPr lang="en-GB" altLang="en-US" sz="1800" dirty="0" smtClean="0">
                <a:latin typeface="Comic Sans MS" panose="030F0702030302020204" pitchFamily="66" charset="0"/>
              </a:rPr>
              <a:t>	What </a:t>
            </a:r>
            <a:r>
              <a:rPr lang="en-GB" altLang="en-US" sz="1800" dirty="0">
                <a:latin typeface="Comic Sans MS" panose="030F0702030302020204" pitchFamily="66" charset="0"/>
              </a:rPr>
              <a:t>day is it? </a:t>
            </a:r>
            <a:r>
              <a:rPr lang="en-GB" altLang="en-US" sz="1800" dirty="0" smtClean="0">
                <a:latin typeface="Comic Sans MS" panose="030F0702030302020204" pitchFamily="66" charset="0"/>
              </a:rPr>
              <a:t>(literally, what day are we) </a:t>
            </a:r>
            <a:endParaRPr lang="en-GB" altLang="en-US" sz="1800" dirty="0">
              <a:latin typeface="Comic Sans MS" panose="030F0702030302020204" pitchFamily="66" charset="0"/>
            </a:endParaRPr>
          </a:p>
          <a:p>
            <a:pPr>
              <a:spcBef>
                <a:spcPct val="0"/>
              </a:spcBef>
              <a:buFontTx/>
              <a:buNone/>
            </a:pPr>
            <a:r>
              <a:rPr lang="en-GB" altLang="en-US" sz="1800" dirty="0" err="1" smtClean="0">
                <a:latin typeface="Comic Sans MS" panose="030F0702030302020204" pitchFamily="66" charset="0"/>
              </a:rPr>
              <a:t>C’est</a:t>
            </a:r>
            <a:r>
              <a:rPr lang="en-GB" altLang="en-US" sz="1800" dirty="0" smtClean="0">
                <a:latin typeface="Comic Sans MS" panose="030F0702030302020204" pitchFamily="66" charset="0"/>
              </a:rPr>
              <a:t>…</a:t>
            </a:r>
            <a:r>
              <a:rPr lang="en-GB" altLang="en-US" sz="1800" dirty="0">
                <a:latin typeface="Comic Sans MS" panose="030F0702030302020204" pitchFamily="66" charset="0"/>
              </a:rPr>
              <a:t>			</a:t>
            </a:r>
            <a:r>
              <a:rPr lang="en-GB" altLang="en-US" sz="1800" dirty="0" smtClean="0">
                <a:latin typeface="Comic Sans MS" panose="030F0702030302020204" pitchFamily="66" charset="0"/>
              </a:rPr>
              <a:t>It is…</a:t>
            </a:r>
            <a:endParaRPr lang="en-GB" altLang="en-US" sz="1800" dirty="0">
              <a:latin typeface="Comic Sans MS" panose="030F0702030302020204" pitchFamily="66" charset="0"/>
            </a:endParaRPr>
          </a:p>
          <a:p>
            <a:pPr>
              <a:spcBef>
                <a:spcPct val="0"/>
              </a:spcBef>
              <a:buFontTx/>
              <a:buNone/>
            </a:pPr>
            <a:r>
              <a:rPr lang="en-GB" altLang="en-US" sz="1800" dirty="0" err="1">
                <a:latin typeface="Comic Sans MS" panose="030F0702030302020204" pitchFamily="66" charset="0"/>
              </a:rPr>
              <a:t>lundi</a:t>
            </a:r>
            <a:r>
              <a:rPr lang="en-GB" altLang="en-US" sz="1800" dirty="0">
                <a:latin typeface="Comic Sans MS" panose="030F0702030302020204" pitchFamily="66" charset="0"/>
              </a:rPr>
              <a:t>			Monday</a:t>
            </a:r>
          </a:p>
          <a:p>
            <a:pPr>
              <a:spcBef>
                <a:spcPct val="0"/>
              </a:spcBef>
              <a:buFontTx/>
              <a:buNone/>
            </a:pPr>
            <a:r>
              <a:rPr lang="en-GB" altLang="en-US" sz="1800" dirty="0" err="1">
                <a:latin typeface="Comic Sans MS" panose="030F0702030302020204" pitchFamily="66" charset="0"/>
              </a:rPr>
              <a:t>mardi</a:t>
            </a:r>
            <a:r>
              <a:rPr lang="en-GB" altLang="en-US" sz="1800" dirty="0">
                <a:latin typeface="Comic Sans MS" panose="030F0702030302020204" pitchFamily="66" charset="0"/>
              </a:rPr>
              <a:t>			Tuesday</a:t>
            </a:r>
          </a:p>
          <a:p>
            <a:pPr>
              <a:spcBef>
                <a:spcPct val="0"/>
              </a:spcBef>
              <a:buFontTx/>
              <a:buNone/>
            </a:pPr>
            <a:r>
              <a:rPr lang="en-GB" altLang="en-US" sz="1800" dirty="0" err="1">
                <a:latin typeface="Comic Sans MS" panose="030F0702030302020204" pitchFamily="66" charset="0"/>
              </a:rPr>
              <a:t>mercredi</a:t>
            </a:r>
            <a:r>
              <a:rPr lang="en-GB" altLang="en-US" sz="1800" dirty="0">
                <a:latin typeface="Comic Sans MS" panose="030F0702030302020204" pitchFamily="66" charset="0"/>
              </a:rPr>
              <a:t>		Wednesday</a:t>
            </a:r>
          </a:p>
          <a:p>
            <a:pPr>
              <a:spcBef>
                <a:spcPct val="0"/>
              </a:spcBef>
              <a:buFontTx/>
              <a:buNone/>
            </a:pPr>
            <a:r>
              <a:rPr lang="en-GB" altLang="en-US" sz="1800" dirty="0" err="1">
                <a:latin typeface="Comic Sans MS" panose="030F0702030302020204" pitchFamily="66" charset="0"/>
              </a:rPr>
              <a:t>jeudi</a:t>
            </a:r>
            <a:r>
              <a:rPr lang="en-GB" altLang="en-US" sz="1800" dirty="0">
                <a:latin typeface="Comic Sans MS" panose="030F0702030302020204" pitchFamily="66" charset="0"/>
              </a:rPr>
              <a:t>			Thursday</a:t>
            </a:r>
          </a:p>
          <a:p>
            <a:pPr>
              <a:spcBef>
                <a:spcPct val="0"/>
              </a:spcBef>
              <a:buFontTx/>
              <a:buNone/>
            </a:pPr>
            <a:r>
              <a:rPr lang="en-GB" altLang="en-US" sz="1800" dirty="0" err="1">
                <a:latin typeface="Comic Sans MS" panose="030F0702030302020204" pitchFamily="66" charset="0"/>
              </a:rPr>
              <a:t>vendredi</a:t>
            </a:r>
            <a:r>
              <a:rPr lang="en-GB" altLang="en-US" sz="1800" dirty="0">
                <a:latin typeface="Comic Sans MS" panose="030F0702030302020204" pitchFamily="66" charset="0"/>
              </a:rPr>
              <a:t>		Friday</a:t>
            </a:r>
          </a:p>
          <a:p>
            <a:pPr>
              <a:spcBef>
                <a:spcPct val="0"/>
              </a:spcBef>
              <a:buFontTx/>
              <a:buNone/>
            </a:pPr>
            <a:r>
              <a:rPr lang="en-GB" altLang="en-US" sz="1800" dirty="0" err="1">
                <a:latin typeface="Comic Sans MS" panose="030F0702030302020204" pitchFamily="66" charset="0"/>
              </a:rPr>
              <a:t>samedi</a:t>
            </a:r>
            <a:r>
              <a:rPr lang="en-GB" altLang="en-US" sz="1800" dirty="0">
                <a:latin typeface="Comic Sans MS" panose="030F0702030302020204" pitchFamily="66" charset="0"/>
              </a:rPr>
              <a:t>			Saturday</a:t>
            </a:r>
          </a:p>
          <a:p>
            <a:pPr>
              <a:spcBef>
                <a:spcPct val="0"/>
              </a:spcBef>
              <a:buFontTx/>
              <a:buNone/>
            </a:pPr>
            <a:r>
              <a:rPr lang="en-GB" altLang="en-US" sz="1800" dirty="0" err="1">
                <a:latin typeface="Comic Sans MS" panose="030F0702030302020204" pitchFamily="66" charset="0"/>
              </a:rPr>
              <a:t>dimanche</a:t>
            </a:r>
            <a:r>
              <a:rPr lang="en-GB" altLang="en-US" sz="1800" dirty="0">
                <a:latin typeface="Comic Sans MS" panose="030F0702030302020204" pitchFamily="66" charset="0"/>
              </a:rPr>
              <a:t>		Sunday</a:t>
            </a:r>
          </a:p>
          <a:p>
            <a:pPr>
              <a:spcBef>
                <a:spcPct val="0"/>
              </a:spcBef>
              <a:buFontTx/>
              <a:buNone/>
            </a:pPr>
            <a:endParaRPr lang="en-GB" altLang="en-US" sz="1800" dirty="0">
              <a:latin typeface="Comic Sans MS" panose="030F0702030302020204" pitchFamily="66" charset="0"/>
            </a:endParaRPr>
          </a:p>
          <a:p>
            <a:pPr>
              <a:spcBef>
                <a:spcPct val="0"/>
              </a:spcBef>
              <a:buFontTx/>
              <a:buNone/>
            </a:pPr>
            <a:r>
              <a:rPr lang="en-GB" altLang="en-US" sz="1800" dirty="0">
                <a:latin typeface="Comic Sans MS" panose="030F0702030302020204" pitchFamily="66" charset="0"/>
              </a:rPr>
              <a:t>NB: Days of the week do not have capital letters in French</a:t>
            </a:r>
          </a:p>
          <a:p>
            <a:pPr eaLnBrk="1" hangingPunct="1">
              <a:spcBef>
                <a:spcPct val="0"/>
              </a:spcBef>
              <a:buFontTx/>
              <a:buNone/>
            </a:pPr>
            <a:endParaRPr lang="en-GB" altLang="en-US" sz="1800" dirty="0"/>
          </a:p>
          <a:p>
            <a:pPr eaLnBrk="1" hangingPunct="1">
              <a:spcBef>
                <a:spcPct val="0"/>
              </a:spcBef>
              <a:buFontTx/>
              <a:buNone/>
            </a:pPr>
            <a:endParaRPr lang="en-GB" altLang="en-US" sz="1800" dirty="0">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476250"/>
            <a:ext cx="8567738" cy="1398588"/>
          </a:xfrm>
        </p:spPr>
        <p:txBody>
          <a:bodyPr/>
          <a:lstStyle/>
          <a:p>
            <a:pPr eaLnBrk="1" hangingPunct="1"/>
            <a:r>
              <a:rPr lang="en-GB" altLang="en-US" sz="6200" smtClean="0">
                <a:latin typeface="Comic Sans MS" panose="030F0702030302020204" pitchFamily="66" charset="0"/>
              </a:rPr>
              <a:t>C’est dimanche vingt janvier</a:t>
            </a:r>
          </a:p>
        </p:txBody>
      </p:sp>
      <p:sp>
        <p:nvSpPr>
          <p:cNvPr id="2" name="Rectangle 1"/>
          <p:cNvSpPr/>
          <p:nvPr/>
        </p:nvSpPr>
        <p:spPr>
          <a:xfrm>
            <a:off x="2453473" y="2967335"/>
            <a:ext cx="4237057" cy="1754326"/>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latin typeface="MoMComic Sans MS"/>
              </a:rPr>
              <a:t>Sunday</a:t>
            </a:r>
          </a:p>
          <a:p>
            <a:pPr algn="ctr">
              <a:defRPr/>
            </a:pPr>
            <a:r>
              <a:rPr lang="en-US" sz="5400" b="1" dirty="0">
                <a:ln w="22225">
                  <a:solidFill>
                    <a:schemeClr val="accent2"/>
                  </a:solidFill>
                  <a:prstDash val="solid"/>
                </a:ln>
                <a:solidFill>
                  <a:schemeClr val="accent2">
                    <a:lumMod val="40000"/>
                    <a:lumOff val="60000"/>
                  </a:schemeClr>
                </a:solidFill>
                <a:latin typeface="MoMComic Sans MS"/>
              </a:rPr>
              <a:t>20</a:t>
            </a:r>
            <a:r>
              <a:rPr lang="en-US" sz="5400" b="1" baseline="30000" dirty="0">
                <a:ln w="22225">
                  <a:solidFill>
                    <a:schemeClr val="accent2"/>
                  </a:solidFill>
                  <a:prstDash val="solid"/>
                </a:ln>
                <a:solidFill>
                  <a:schemeClr val="accent2">
                    <a:lumMod val="40000"/>
                    <a:lumOff val="60000"/>
                  </a:schemeClr>
                </a:solidFill>
                <a:latin typeface="MoMComic Sans MS"/>
              </a:rPr>
              <a:t>th</a:t>
            </a:r>
            <a:r>
              <a:rPr lang="en-US" sz="5400" b="1" dirty="0">
                <a:ln w="22225">
                  <a:solidFill>
                    <a:schemeClr val="accent2"/>
                  </a:solidFill>
                  <a:prstDash val="solid"/>
                </a:ln>
                <a:solidFill>
                  <a:schemeClr val="accent2">
                    <a:lumMod val="40000"/>
                    <a:lumOff val="60000"/>
                  </a:schemeClr>
                </a:solidFill>
                <a:latin typeface="MoMComic Sans MS"/>
              </a:rPr>
              <a:t> January</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2688" y="2349500"/>
            <a:ext cx="417671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52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476250"/>
            <a:ext cx="8567738" cy="1398588"/>
          </a:xfrm>
        </p:spPr>
        <p:txBody>
          <a:bodyPr/>
          <a:lstStyle/>
          <a:p>
            <a:pPr eaLnBrk="1" hangingPunct="1"/>
            <a:r>
              <a:rPr lang="en-GB" altLang="en-US" sz="6200" smtClean="0">
                <a:latin typeface="Comic Sans MS" panose="030F0702030302020204" pitchFamily="66" charset="0"/>
              </a:rPr>
              <a:t>C’est vendredi neuf juillet</a:t>
            </a:r>
          </a:p>
        </p:txBody>
      </p:sp>
      <p:sp>
        <p:nvSpPr>
          <p:cNvPr id="2" name="Rectangle 1"/>
          <p:cNvSpPr/>
          <p:nvPr/>
        </p:nvSpPr>
        <p:spPr>
          <a:xfrm>
            <a:off x="3280623" y="2967335"/>
            <a:ext cx="2582759" cy="1754326"/>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latin typeface="MoMComic Sans MS"/>
              </a:rPr>
              <a:t>Friday</a:t>
            </a:r>
          </a:p>
          <a:p>
            <a:pPr algn="ctr">
              <a:defRPr/>
            </a:pPr>
            <a:r>
              <a:rPr lang="en-US" sz="5400" b="1" dirty="0">
                <a:ln w="22225">
                  <a:solidFill>
                    <a:schemeClr val="accent2"/>
                  </a:solidFill>
                  <a:prstDash val="solid"/>
                </a:ln>
                <a:solidFill>
                  <a:schemeClr val="accent2">
                    <a:lumMod val="40000"/>
                    <a:lumOff val="60000"/>
                  </a:schemeClr>
                </a:solidFill>
                <a:latin typeface="MoMComic Sans MS"/>
              </a:rPr>
              <a:t>9</a:t>
            </a:r>
            <a:r>
              <a:rPr lang="en-US" sz="5400" b="1" baseline="30000" dirty="0">
                <a:ln w="22225">
                  <a:solidFill>
                    <a:schemeClr val="accent2"/>
                  </a:solidFill>
                  <a:prstDash val="solid"/>
                </a:ln>
                <a:solidFill>
                  <a:schemeClr val="accent2">
                    <a:lumMod val="40000"/>
                    <a:lumOff val="60000"/>
                  </a:schemeClr>
                </a:solidFill>
                <a:latin typeface="MoMComic Sans MS"/>
              </a:rPr>
              <a:t>th</a:t>
            </a:r>
            <a:r>
              <a:rPr lang="en-US" sz="5400" b="1" dirty="0">
                <a:ln w="22225">
                  <a:solidFill>
                    <a:schemeClr val="accent2"/>
                  </a:solidFill>
                  <a:prstDash val="solid"/>
                </a:ln>
                <a:solidFill>
                  <a:schemeClr val="accent2">
                    <a:lumMod val="40000"/>
                    <a:lumOff val="60000"/>
                  </a:schemeClr>
                </a:solidFill>
                <a:latin typeface="MoMComic Sans MS"/>
              </a:rPr>
              <a:t> July</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9363" y="2349500"/>
            <a:ext cx="417671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25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476250"/>
            <a:ext cx="8567738" cy="1398588"/>
          </a:xfrm>
        </p:spPr>
        <p:txBody>
          <a:bodyPr/>
          <a:lstStyle/>
          <a:p>
            <a:pPr eaLnBrk="1" hangingPunct="1"/>
            <a:r>
              <a:rPr lang="en-GB" altLang="en-US" sz="6200" smtClean="0">
                <a:latin typeface="Comic Sans MS" panose="030F0702030302020204" pitchFamily="66" charset="0"/>
              </a:rPr>
              <a:t>C’est mercredi trois juin</a:t>
            </a:r>
          </a:p>
        </p:txBody>
      </p:sp>
      <p:sp>
        <p:nvSpPr>
          <p:cNvPr id="2" name="Rectangle 1"/>
          <p:cNvSpPr/>
          <p:nvPr/>
        </p:nvSpPr>
        <p:spPr>
          <a:xfrm>
            <a:off x="2562317" y="2967335"/>
            <a:ext cx="4019369" cy="1754326"/>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latin typeface="MoMComic Sans MS"/>
              </a:rPr>
              <a:t>Wednesday</a:t>
            </a:r>
          </a:p>
          <a:p>
            <a:pPr algn="ctr">
              <a:defRPr/>
            </a:pPr>
            <a:r>
              <a:rPr lang="en-US" sz="5400" b="1" dirty="0">
                <a:ln w="22225">
                  <a:solidFill>
                    <a:schemeClr val="accent2"/>
                  </a:solidFill>
                  <a:prstDash val="solid"/>
                </a:ln>
                <a:solidFill>
                  <a:schemeClr val="accent2">
                    <a:lumMod val="40000"/>
                    <a:lumOff val="60000"/>
                  </a:schemeClr>
                </a:solidFill>
                <a:latin typeface="MoMComic Sans MS"/>
              </a:rPr>
              <a:t>3</a:t>
            </a:r>
            <a:r>
              <a:rPr lang="en-US" sz="5400" b="1" baseline="30000" dirty="0">
                <a:ln w="22225">
                  <a:solidFill>
                    <a:schemeClr val="accent2"/>
                  </a:solidFill>
                  <a:prstDash val="solid"/>
                </a:ln>
                <a:solidFill>
                  <a:schemeClr val="accent2">
                    <a:lumMod val="40000"/>
                    <a:lumOff val="60000"/>
                  </a:schemeClr>
                </a:solidFill>
                <a:latin typeface="MoMComic Sans MS"/>
              </a:rPr>
              <a:t>rd</a:t>
            </a:r>
            <a:r>
              <a:rPr lang="en-US" sz="5400" b="1" dirty="0">
                <a:ln w="22225">
                  <a:solidFill>
                    <a:schemeClr val="accent2"/>
                  </a:solidFill>
                  <a:prstDash val="solid"/>
                </a:ln>
                <a:solidFill>
                  <a:schemeClr val="accent2">
                    <a:lumMod val="40000"/>
                    <a:lumOff val="60000"/>
                  </a:schemeClr>
                </a:solidFill>
                <a:latin typeface="MoMComic Sans MS"/>
              </a:rPr>
              <a:t> June</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2225" y="2276475"/>
            <a:ext cx="417671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78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476250"/>
            <a:ext cx="8567738" cy="1398588"/>
          </a:xfrm>
        </p:spPr>
        <p:txBody>
          <a:bodyPr/>
          <a:lstStyle/>
          <a:p>
            <a:pPr eaLnBrk="1" hangingPunct="1"/>
            <a:r>
              <a:rPr lang="en-GB" altLang="en-US" sz="6200" smtClean="0">
                <a:latin typeface="Comic Sans MS" panose="030F0702030302020204" pitchFamily="66" charset="0"/>
              </a:rPr>
              <a:t>C’est lundi premier mars</a:t>
            </a:r>
          </a:p>
        </p:txBody>
      </p:sp>
      <p:sp>
        <p:nvSpPr>
          <p:cNvPr id="2" name="Rectangle 1"/>
          <p:cNvSpPr/>
          <p:nvPr/>
        </p:nvSpPr>
        <p:spPr>
          <a:xfrm>
            <a:off x="2966435" y="2967335"/>
            <a:ext cx="3211136" cy="1754326"/>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latin typeface="MoMComic Sans MS"/>
              </a:rPr>
              <a:t>Monday</a:t>
            </a:r>
          </a:p>
          <a:p>
            <a:pPr algn="ctr">
              <a:defRPr/>
            </a:pPr>
            <a:r>
              <a:rPr lang="en-US" sz="5400" b="1" dirty="0">
                <a:ln w="22225">
                  <a:solidFill>
                    <a:schemeClr val="accent2"/>
                  </a:solidFill>
                  <a:prstDash val="solid"/>
                </a:ln>
                <a:solidFill>
                  <a:schemeClr val="accent2">
                    <a:lumMod val="40000"/>
                    <a:lumOff val="60000"/>
                  </a:schemeClr>
                </a:solidFill>
                <a:latin typeface="MoMComic Sans MS"/>
              </a:rPr>
              <a:t>1</a:t>
            </a:r>
            <a:r>
              <a:rPr lang="en-US" sz="5400" b="1" baseline="30000" dirty="0">
                <a:ln w="22225">
                  <a:solidFill>
                    <a:schemeClr val="accent2"/>
                  </a:solidFill>
                  <a:prstDash val="solid"/>
                </a:ln>
                <a:solidFill>
                  <a:schemeClr val="accent2">
                    <a:lumMod val="40000"/>
                    <a:lumOff val="60000"/>
                  </a:schemeClr>
                </a:solidFill>
                <a:latin typeface="MoMComic Sans MS"/>
              </a:rPr>
              <a:t>st</a:t>
            </a:r>
            <a:r>
              <a:rPr lang="en-US" sz="5400" b="1" dirty="0">
                <a:ln w="22225">
                  <a:solidFill>
                    <a:schemeClr val="accent2"/>
                  </a:solidFill>
                  <a:prstDash val="solid"/>
                </a:ln>
                <a:solidFill>
                  <a:schemeClr val="accent2">
                    <a:lumMod val="40000"/>
                    <a:lumOff val="60000"/>
                  </a:schemeClr>
                </a:solidFill>
                <a:latin typeface="MoMComic Sans MS"/>
              </a:rPr>
              <a:t> March</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313" y="2205038"/>
            <a:ext cx="41767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79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6213" y="2411413"/>
            <a:ext cx="8567737" cy="1398587"/>
          </a:xfrm>
        </p:spPr>
        <p:txBody>
          <a:bodyPr/>
          <a:lstStyle/>
          <a:p>
            <a:pPr eaLnBrk="1" hangingPunct="1"/>
            <a:r>
              <a:rPr lang="en-GB" altLang="en-US" sz="6200" smtClean="0">
                <a:latin typeface="Comic Sans MS" panose="030F0702030302020204" pitchFamily="66" charset="0"/>
              </a:rPr>
              <a:t>premier = 1st</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500" y="4221163"/>
            <a:ext cx="2339975"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150" y="153988"/>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404938" y="373063"/>
            <a:ext cx="85677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6200">
                <a:latin typeface="Comic Sans MS" panose="030F0702030302020204" pitchFamily="66" charset="0"/>
              </a:rPr>
              <a:t>Le détective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mediacall" presetSubtype="0" fill="hold" nodeType="clickEffect">
                                  <p:stCondLst>
                                    <p:cond delay="0"/>
                                  </p:stCondLst>
                                  <p:childTnLst>
                                    <p:cmd type="call" cmd="playFrom(0.0)">
                                      <p:cBhvr>
                                        <p:cTn id="22" dur="571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85888" y="1214438"/>
            <a:ext cx="6426200" cy="1049337"/>
          </a:xfrm>
        </p:spPr>
        <p:txBody>
          <a:bodyPr/>
          <a:lstStyle/>
          <a:p>
            <a:pPr eaLnBrk="1" hangingPunct="1">
              <a:defRPr/>
            </a:pPr>
            <a:r>
              <a:rPr lang="en-GB" altLang="en-US" sz="4650">
                <a:latin typeface="Comic Sans MS" panose="030F0702030302020204" pitchFamily="66" charset="0"/>
              </a:rPr>
              <a:t>C’est ton anniversaire</a:t>
            </a:r>
          </a:p>
        </p:txBody>
      </p:sp>
      <p:sp>
        <p:nvSpPr>
          <p:cNvPr id="2" name="Rectangle 1"/>
          <p:cNvSpPr/>
          <p:nvPr/>
        </p:nvSpPr>
        <p:spPr>
          <a:xfrm>
            <a:off x="3368791" y="3082751"/>
            <a:ext cx="2406428" cy="1338828"/>
          </a:xfrm>
          <a:prstGeom prst="rect">
            <a:avLst/>
          </a:prstGeom>
          <a:noFill/>
        </p:spPr>
        <p:txBody>
          <a:bodyPr wrap="none">
            <a:spAutoFit/>
          </a:bodyPr>
          <a:lstStyle/>
          <a:p>
            <a:pPr algn="ctr">
              <a:defRPr/>
            </a:pPr>
            <a:r>
              <a:rPr lang="en-US" sz="4050" b="1" dirty="0">
                <a:ln w="22225">
                  <a:solidFill>
                    <a:schemeClr val="accent2"/>
                  </a:solidFill>
                  <a:prstDash val="solid"/>
                </a:ln>
                <a:solidFill>
                  <a:schemeClr val="accent2">
                    <a:lumMod val="40000"/>
                    <a:lumOff val="60000"/>
                  </a:schemeClr>
                </a:solidFill>
                <a:latin typeface="MoMComic Sans MS"/>
              </a:rPr>
              <a:t>It’s your </a:t>
            </a:r>
          </a:p>
          <a:p>
            <a:pPr algn="ctr">
              <a:defRPr/>
            </a:pPr>
            <a:r>
              <a:rPr lang="en-US" sz="4050" b="1" dirty="0">
                <a:ln w="22225">
                  <a:solidFill>
                    <a:schemeClr val="accent2"/>
                  </a:solidFill>
                  <a:prstDash val="solid"/>
                </a:ln>
                <a:solidFill>
                  <a:schemeClr val="accent2">
                    <a:lumMod val="40000"/>
                    <a:lumOff val="60000"/>
                  </a:schemeClr>
                </a:solidFill>
                <a:latin typeface="MoMComic Sans MS"/>
              </a:rPr>
              <a:t>birthday!</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2125" y="2263775"/>
            <a:ext cx="313213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3813" y="4398963"/>
            <a:ext cx="151923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2538" y="4398963"/>
            <a:ext cx="15176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387" fill="hold"/>
                                        <p:tgtEl>
                                          <p:spTgt spid="9"/>
                                        </p:tgtEl>
                                      </p:cBhvr>
                                    </p:cmd>
                                  </p:childTnLst>
                                </p:cTn>
                              </p:par>
                            </p:childTnLst>
                          </p:cTn>
                        </p:par>
                      </p:childTnLst>
                    </p:cTn>
                  </p:par>
                </p:childTnLst>
              </p:cTn>
              <p:nextCondLst>
                <p:cond evt="onClick" delay="0">
                  <p:tgtEl>
                    <p:spTgt spid="9"/>
                  </p:tgtEl>
                </p:cond>
              </p:nextCondLst>
            </p:seq>
            <p:audio>
              <p:cMediaNode vol="80000">
                <p:cTn id="26" fill="hold" display="0">
                  <p:stCondLst>
                    <p:cond delay="indefinite"/>
                  </p:stCondLst>
                  <p:endCondLst>
                    <p:cond evt="onStopAudio" delay="0">
                      <p:tgtEl>
                        <p:sldTgt/>
                      </p:tgtEl>
                    </p:cond>
                  </p:endCondLst>
                </p:cTn>
                <p:tgtEl>
                  <p:spTgt spid="9"/>
                </p:tgtEl>
              </p:cMediaNode>
            </p:audio>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85888" y="1214438"/>
            <a:ext cx="6426200" cy="1049337"/>
          </a:xfrm>
        </p:spPr>
        <p:txBody>
          <a:bodyPr/>
          <a:lstStyle/>
          <a:p>
            <a:pPr eaLnBrk="1" hangingPunct="1">
              <a:defRPr/>
            </a:pPr>
            <a:r>
              <a:rPr lang="en-GB" altLang="en-US" sz="4650">
                <a:latin typeface="Comic Sans MS" panose="030F0702030302020204" pitchFamily="66" charset="0"/>
              </a:rPr>
              <a:t>C’est mon anniversaire</a:t>
            </a:r>
          </a:p>
        </p:txBody>
      </p:sp>
      <p:sp>
        <p:nvSpPr>
          <p:cNvPr id="2" name="Rectangle 1"/>
          <p:cNvSpPr/>
          <p:nvPr/>
        </p:nvSpPr>
        <p:spPr>
          <a:xfrm>
            <a:off x="3368791" y="3082751"/>
            <a:ext cx="2406428" cy="1338828"/>
          </a:xfrm>
          <a:prstGeom prst="rect">
            <a:avLst/>
          </a:prstGeom>
          <a:noFill/>
        </p:spPr>
        <p:txBody>
          <a:bodyPr wrap="none">
            <a:spAutoFit/>
          </a:bodyPr>
          <a:lstStyle/>
          <a:p>
            <a:pPr algn="ctr">
              <a:defRPr/>
            </a:pPr>
            <a:r>
              <a:rPr lang="en-US" sz="4050" b="1" dirty="0">
                <a:ln w="22225">
                  <a:solidFill>
                    <a:schemeClr val="accent2"/>
                  </a:solidFill>
                  <a:prstDash val="solid"/>
                </a:ln>
                <a:solidFill>
                  <a:schemeClr val="accent2">
                    <a:lumMod val="40000"/>
                    <a:lumOff val="60000"/>
                  </a:schemeClr>
                </a:solidFill>
                <a:latin typeface="MoMComic Sans MS"/>
              </a:rPr>
              <a:t>It’s my </a:t>
            </a:r>
          </a:p>
          <a:p>
            <a:pPr algn="ctr">
              <a:defRPr/>
            </a:pPr>
            <a:r>
              <a:rPr lang="en-US" sz="4050" b="1" dirty="0">
                <a:ln w="22225">
                  <a:solidFill>
                    <a:schemeClr val="accent2"/>
                  </a:solidFill>
                  <a:prstDash val="solid"/>
                </a:ln>
                <a:solidFill>
                  <a:schemeClr val="accent2">
                    <a:lumMod val="40000"/>
                    <a:lumOff val="60000"/>
                  </a:schemeClr>
                </a:solidFill>
                <a:latin typeface="MoMComic Sans MS"/>
              </a:rPr>
              <a:t>birthday!</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6725" y="2289175"/>
            <a:ext cx="313055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3813" y="4398963"/>
            <a:ext cx="151923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2538" y="4398963"/>
            <a:ext cx="15176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887" fill="hold"/>
                                        <p:tgtEl>
                                          <p:spTgt spid="9"/>
                                        </p:tgtEl>
                                      </p:cBhvr>
                                    </p:cmd>
                                  </p:childTnLst>
                                </p:cTn>
                              </p:par>
                            </p:childTnLst>
                          </p:cTn>
                        </p:par>
                      </p:childTnLst>
                    </p:cTn>
                  </p:par>
                </p:childTnLst>
              </p:cTn>
              <p:nextCondLst>
                <p:cond evt="onClick" delay="0">
                  <p:tgtEl>
                    <p:spTgt spid="9"/>
                  </p:tgtEl>
                </p:cond>
              </p:nextCondLst>
            </p:seq>
            <p:audio>
              <p:cMediaNode vol="80000">
                <p:cTn id="26" fill="hold" display="0">
                  <p:stCondLst>
                    <p:cond delay="indefinite"/>
                  </p:stCondLst>
                  <p:endCondLst>
                    <p:cond evt="onStopAudio" delay="0">
                      <p:tgtEl>
                        <p:sldTgt/>
                      </p:tgtEl>
                    </p:cond>
                  </p:endCondLst>
                </p:cTn>
                <p:tgtEl>
                  <p:spTgt spid="9"/>
                </p:tgtEl>
              </p:cMediaNode>
            </p:audio>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85888" y="1214438"/>
            <a:ext cx="6426200" cy="1049337"/>
          </a:xfrm>
        </p:spPr>
        <p:txBody>
          <a:bodyPr>
            <a:normAutofit fontScale="90000"/>
          </a:bodyPr>
          <a:lstStyle/>
          <a:p>
            <a:pPr eaLnBrk="1" hangingPunct="1">
              <a:defRPr/>
            </a:pPr>
            <a:r>
              <a:rPr lang="en-GB" altLang="en-US" sz="4650" dirty="0" err="1">
                <a:latin typeface="Comic Sans MS" panose="030F0702030302020204" pitchFamily="66" charset="0"/>
              </a:rPr>
              <a:t>Quelle</a:t>
            </a:r>
            <a:r>
              <a:rPr lang="en-GB" altLang="en-US" sz="4650" dirty="0">
                <a:latin typeface="Comic Sans MS" panose="030F0702030302020204" pitchFamily="66" charset="0"/>
              </a:rPr>
              <a:t> </a:t>
            </a:r>
            <a:r>
              <a:rPr lang="en-GB" altLang="en-US" sz="4650" dirty="0" err="1">
                <a:latin typeface="Comic Sans MS" panose="030F0702030302020204" pitchFamily="66" charset="0"/>
              </a:rPr>
              <a:t>est</a:t>
            </a:r>
            <a:r>
              <a:rPr lang="en-GB" altLang="en-US" sz="4650" dirty="0">
                <a:latin typeface="Comic Sans MS" panose="030F0702030302020204" pitchFamily="66" charset="0"/>
              </a:rPr>
              <a:t> la date de ton </a:t>
            </a:r>
            <a:r>
              <a:rPr lang="en-GB" altLang="en-US" sz="4650" dirty="0" err="1">
                <a:latin typeface="Comic Sans MS" panose="030F0702030302020204" pitchFamily="66" charset="0"/>
              </a:rPr>
              <a:t>anniversaire</a:t>
            </a:r>
            <a:r>
              <a:rPr lang="en-GB" altLang="en-US" sz="4650" dirty="0">
                <a:latin typeface="Comic Sans MS" panose="030F0702030302020204" pitchFamily="66" charset="0"/>
              </a:rPr>
              <a:t>?</a:t>
            </a:r>
          </a:p>
        </p:txBody>
      </p:sp>
      <p:sp>
        <p:nvSpPr>
          <p:cNvPr id="2" name="Rectangle 1"/>
          <p:cNvSpPr/>
          <p:nvPr/>
        </p:nvSpPr>
        <p:spPr>
          <a:xfrm>
            <a:off x="2812257" y="2813417"/>
            <a:ext cx="3486955" cy="1962076"/>
          </a:xfrm>
          <a:prstGeom prst="rect">
            <a:avLst/>
          </a:prstGeom>
          <a:noFill/>
        </p:spPr>
        <p:txBody>
          <a:bodyPr>
            <a:spAutoFit/>
          </a:bodyPr>
          <a:lstStyle/>
          <a:p>
            <a:pPr algn="ctr">
              <a:defRPr/>
            </a:pPr>
            <a:r>
              <a:rPr lang="en-US" sz="4050" b="1" dirty="0">
                <a:ln w="22225">
                  <a:solidFill>
                    <a:schemeClr val="accent2"/>
                  </a:solidFill>
                  <a:prstDash val="solid"/>
                </a:ln>
                <a:solidFill>
                  <a:schemeClr val="accent2">
                    <a:lumMod val="40000"/>
                    <a:lumOff val="60000"/>
                  </a:schemeClr>
                </a:solidFill>
                <a:latin typeface="MoMComic Sans MS"/>
              </a:rPr>
              <a:t>What is the date of your birthday?</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3225" y="2382838"/>
            <a:ext cx="31305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3813" y="4398963"/>
            <a:ext cx="151923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2538" y="4398963"/>
            <a:ext cx="15176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637" fill="hold"/>
                                        <p:tgtEl>
                                          <p:spTgt spid="9"/>
                                        </p:tgtEl>
                                      </p:cBhvr>
                                    </p:cmd>
                                  </p:childTnLst>
                                </p:cTn>
                              </p:par>
                            </p:childTnLst>
                          </p:cTn>
                        </p:par>
                      </p:childTnLst>
                    </p:cTn>
                  </p:par>
                </p:childTnLst>
              </p:cTn>
              <p:nextCondLst>
                <p:cond evt="onClick" delay="0">
                  <p:tgtEl>
                    <p:spTgt spid="9"/>
                  </p:tgtEl>
                </p:cond>
              </p:nextCondLst>
            </p:seq>
            <p:audio>
              <p:cMediaNode vol="80000">
                <p:cTn id="26" fill="hold" display="0">
                  <p:stCondLst>
                    <p:cond delay="indefinite"/>
                  </p:stCondLst>
                  <p:endCondLst>
                    <p:cond evt="onStopAudio" delay="0">
                      <p:tgtEl>
                        <p:sldTgt/>
                      </p:tgtEl>
                    </p:cond>
                  </p:endCondLst>
                </p:cTn>
                <p:tgtEl>
                  <p:spTgt spid="9"/>
                </p:tgtEl>
              </p:cMediaNode>
            </p:audio>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3813" y="1112838"/>
            <a:ext cx="6931025" cy="1049337"/>
          </a:xfrm>
        </p:spPr>
        <p:txBody>
          <a:bodyPr>
            <a:normAutofit fontScale="90000"/>
          </a:bodyPr>
          <a:lstStyle/>
          <a:p>
            <a:pPr eaLnBrk="1" hangingPunct="1"/>
            <a:r>
              <a:rPr lang="en-GB" altLang="en-US" sz="4200" smtClean="0">
                <a:latin typeface="Comic Sans MS" panose="030F0702030302020204" pitchFamily="66" charset="0"/>
              </a:rPr>
              <a:t>Mon anniversaire c’est le (13 juin)…</a:t>
            </a:r>
          </a:p>
        </p:txBody>
      </p:sp>
      <p:sp>
        <p:nvSpPr>
          <p:cNvPr id="2" name="Rectangle 1"/>
          <p:cNvSpPr/>
          <p:nvPr/>
        </p:nvSpPr>
        <p:spPr>
          <a:xfrm>
            <a:off x="2416611" y="3082751"/>
            <a:ext cx="4310795" cy="1338828"/>
          </a:xfrm>
          <a:prstGeom prst="rect">
            <a:avLst/>
          </a:prstGeom>
          <a:noFill/>
        </p:spPr>
        <p:txBody>
          <a:bodyPr wrap="none">
            <a:spAutoFit/>
          </a:bodyPr>
          <a:lstStyle/>
          <a:p>
            <a:pPr algn="ctr">
              <a:defRPr/>
            </a:pPr>
            <a:r>
              <a:rPr lang="en-US" sz="4050" b="1" dirty="0">
                <a:ln w="22225">
                  <a:solidFill>
                    <a:schemeClr val="accent2"/>
                  </a:solidFill>
                  <a:prstDash val="solid"/>
                </a:ln>
                <a:solidFill>
                  <a:schemeClr val="accent2">
                    <a:lumMod val="40000"/>
                    <a:lumOff val="60000"/>
                  </a:schemeClr>
                </a:solidFill>
                <a:latin typeface="MoMComic Sans MS"/>
              </a:rPr>
              <a:t>My  </a:t>
            </a:r>
          </a:p>
          <a:p>
            <a:pPr algn="ctr">
              <a:defRPr/>
            </a:pPr>
            <a:r>
              <a:rPr lang="en-US" sz="4050" b="1" dirty="0">
                <a:ln w="22225">
                  <a:solidFill>
                    <a:schemeClr val="accent2"/>
                  </a:solidFill>
                  <a:prstDash val="solid"/>
                </a:ln>
                <a:solidFill>
                  <a:schemeClr val="accent2">
                    <a:lumMod val="40000"/>
                    <a:lumOff val="60000"/>
                  </a:schemeClr>
                </a:solidFill>
                <a:latin typeface="MoMComic Sans MS"/>
              </a:rPr>
              <a:t>Birthday is the…</a:t>
            </a: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6225" y="2541588"/>
            <a:ext cx="31305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3813" y="4398963"/>
            <a:ext cx="151923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2538" y="4398963"/>
            <a:ext cx="15176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22437" y="11247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697" fill="hold"/>
                                        <p:tgtEl>
                                          <p:spTgt spid="8"/>
                                        </p:tgtEl>
                                      </p:cBhvr>
                                    </p:cmd>
                                  </p:childTnLst>
                                </p:cTn>
                              </p:par>
                            </p:childTnLst>
                          </p:cTn>
                        </p:par>
                      </p:childTnLst>
                    </p:cTn>
                  </p:par>
                </p:childTnLst>
              </p:cTn>
              <p:nextCondLst>
                <p:cond evt="onClick" delay="0">
                  <p:tgtEl>
                    <p:spTgt spid="8"/>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60488" y="1592263"/>
            <a:ext cx="6424612" cy="1049337"/>
          </a:xfrm>
        </p:spPr>
        <p:txBody>
          <a:bodyPr/>
          <a:lstStyle/>
          <a:p>
            <a:pPr eaLnBrk="1" hangingPunct="1">
              <a:defRPr/>
            </a:pPr>
            <a:r>
              <a:rPr lang="en-GB" altLang="en-US" sz="4650">
                <a:latin typeface="Comic Sans MS" panose="030F0702030302020204" pitchFamily="66" charset="0"/>
              </a:rPr>
              <a:t>Joyeux anniversaire!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3813" y="4398963"/>
            <a:ext cx="151923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2538" y="4398963"/>
            <a:ext cx="15176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repeatCount="indefinite"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5" presetClass="entr" presetSubtype="0" repeatCount="indefinite"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997" fill="hold"/>
                                        <p:tgtEl>
                                          <p:spTgt spid="5"/>
                                        </p:tgtEl>
                                      </p:cBhvr>
                                    </p:cmd>
                                  </p:childTnLst>
                                </p:cTn>
                              </p:par>
                            </p:childTnLst>
                          </p:cTn>
                        </p:par>
                      </p:childTnLst>
                    </p:cTn>
                  </p:par>
                </p:childTnLst>
              </p:cTn>
              <p:nextCondLst>
                <p:cond evt="onClick" delay="0">
                  <p:tgtEl>
                    <p:spTgt spid="5"/>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476250"/>
            <a:ext cx="8567738" cy="1398588"/>
          </a:xfrm>
        </p:spPr>
        <p:txBody>
          <a:bodyPr/>
          <a:lstStyle/>
          <a:p>
            <a:pPr eaLnBrk="1" hangingPunct="1"/>
            <a:r>
              <a:rPr lang="en-GB" altLang="en-US" sz="6200" dirty="0" err="1" smtClean="0">
                <a:latin typeface="Comic Sans MS" panose="030F0702030302020204" pitchFamily="66" charset="0"/>
              </a:rPr>
              <a:t>C’est</a:t>
            </a:r>
            <a:r>
              <a:rPr lang="en-GB" altLang="en-US" sz="6200" dirty="0" smtClean="0">
                <a:latin typeface="Comic Sans MS" panose="030F0702030302020204" pitchFamily="66" charset="0"/>
              </a:rPr>
              <a:t> </a:t>
            </a:r>
            <a:r>
              <a:rPr lang="en-GB" altLang="en-US" sz="6200" dirty="0" err="1" smtClean="0">
                <a:latin typeface="Comic Sans MS" panose="030F0702030302020204" pitchFamily="66" charset="0"/>
              </a:rPr>
              <a:t>quel</a:t>
            </a:r>
            <a:r>
              <a:rPr lang="en-GB" altLang="en-US" sz="6200" dirty="0" smtClean="0">
                <a:latin typeface="Comic Sans MS" panose="030F0702030302020204" pitchFamily="66" charset="0"/>
              </a:rPr>
              <a:t> jour?</a:t>
            </a:r>
          </a:p>
        </p:txBody>
      </p:sp>
      <p:pic>
        <p:nvPicPr>
          <p:cNvPr id="9219"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4163" y="2276475"/>
            <a:ext cx="3495675"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8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8575" y="1322388"/>
            <a:ext cx="6248400" cy="2916237"/>
          </a:xfrm>
        </p:spPr>
        <p:txBody>
          <a:bodyPr>
            <a:normAutofit fontScale="90000"/>
          </a:bodyPr>
          <a:lstStyle/>
          <a:p>
            <a:pPr eaLnBrk="1" hangingPunct="1"/>
            <a:r>
              <a:rPr lang="en-GB" altLang="en-US" sz="4200" dirty="0" err="1" smtClean="0">
                <a:latin typeface="Comic Sans MS" panose="030F0702030302020204" pitchFamily="66" charset="0"/>
              </a:rPr>
              <a:t>Joyeux</a:t>
            </a:r>
            <a:r>
              <a:rPr lang="en-GB" altLang="en-US" sz="4200" dirty="0" smtClean="0">
                <a:latin typeface="Comic Sans MS" panose="030F0702030302020204" pitchFamily="66" charset="0"/>
              </a:rPr>
              <a:t> </a:t>
            </a:r>
            <a:r>
              <a:rPr lang="en-GB" altLang="en-US" sz="4200" dirty="0" err="1" smtClean="0">
                <a:latin typeface="Comic Sans MS" panose="030F0702030302020204" pitchFamily="66" charset="0"/>
              </a:rPr>
              <a:t>anniversaire</a:t>
            </a:r>
            <a:r>
              <a:rPr lang="en-GB" altLang="en-US" sz="4200" dirty="0" smtClean="0">
                <a:latin typeface="Comic Sans MS" panose="030F0702030302020204" pitchFamily="66" charset="0"/>
              </a:rPr>
              <a:t>!</a:t>
            </a:r>
            <a:br>
              <a:rPr lang="en-GB" altLang="en-US" sz="4200" dirty="0" smtClean="0">
                <a:latin typeface="Comic Sans MS" panose="030F0702030302020204" pitchFamily="66" charset="0"/>
              </a:rPr>
            </a:br>
            <a:r>
              <a:rPr lang="en-GB" altLang="en-US" sz="4200" dirty="0" err="1" smtClean="0">
                <a:latin typeface="Comic Sans MS" panose="030F0702030302020204" pitchFamily="66" charset="0"/>
              </a:rPr>
              <a:t>Joyeux</a:t>
            </a:r>
            <a:r>
              <a:rPr lang="en-GB" altLang="en-US" sz="4200" dirty="0" smtClean="0">
                <a:latin typeface="Comic Sans MS" panose="030F0702030302020204" pitchFamily="66" charset="0"/>
              </a:rPr>
              <a:t> </a:t>
            </a:r>
            <a:r>
              <a:rPr lang="en-GB" altLang="en-US" sz="4200" dirty="0" err="1" smtClean="0">
                <a:latin typeface="Comic Sans MS" panose="030F0702030302020204" pitchFamily="66" charset="0"/>
              </a:rPr>
              <a:t>anniversaire</a:t>
            </a:r>
            <a:r>
              <a:rPr lang="en-GB" altLang="en-US" sz="4200" dirty="0" smtClean="0">
                <a:latin typeface="Comic Sans MS" panose="030F0702030302020204" pitchFamily="66" charset="0"/>
              </a:rPr>
              <a:t>!</a:t>
            </a:r>
            <a:br>
              <a:rPr lang="en-GB" altLang="en-US" sz="4200" dirty="0" smtClean="0">
                <a:latin typeface="Comic Sans MS" panose="030F0702030302020204" pitchFamily="66" charset="0"/>
              </a:rPr>
            </a:br>
            <a:r>
              <a:rPr lang="en-GB" altLang="en-US" sz="4200" dirty="0" err="1" smtClean="0">
                <a:latin typeface="Comic Sans MS" panose="030F0702030302020204" pitchFamily="66" charset="0"/>
              </a:rPr>
              <a:t>Joyeux</a:t>
            </a:r>
            <a:r>
              <a:rPr lang="en-GB" altLang="en-US" sz="4200" dirty="0" smtClean="0">
                <a:latin typeface="Comic Sans MS" panose="030F0702030302020204" pitchFamily="66" charset="0"/>
              </a:rPr>
              <a:t> </a:t>
            </a:r>
            <a:r>
              <a:rPr lang="en-GB" altLang="en-US" sz="4200" dirty="0" err="1" smtClean="0">
                <a:latin typeface="Comic Sans MS" panose="030F0702030302020204" pitchFamily="66" charset="0"/>
              </a:rPr>
              <a:t>anniversaire</a:t>
            </a:r>
            <a:r>
              <a:rPr lang="en-GB" altLang="en-US" sz="4200" dirty="0" smtClean="0">
                <a:latin typeface="Comic Sans MS" panose="030F0702030302020204" pitchFamily="66" charset="0"/>
              </a:rPr>
              <a:t>!</a:t>
            </a:r>
            <a:br>
              <a:rPr lang="en-GB" altLang="en-US" sz="4200" dirty="0" smtClean="0">
                <a:latin typeface="Comic Sans MS" panose="030F0702030302020204" pitchFamily="66" charset="0"/>
              </a:rPr>
            </a:br>
            <a:r>
              <a:rPr lang="en-GB" altLang="en-US" sz="4200" dirty="0" err="1" smtClean="0">
                <a:latin typeface="Comic Sans MS" panose="030F0702030302020204" pitchFamily="66" charset="0"/>
              </a:rPr>
              <a:t>Joyeux</a:t>
            </a:r>
            <a:r>
              <a:rPr lang="en-GB" altLang="en-US" sz="4200" dirty="0" smtClean="0">
                <a:latin typeface="Comic Sans MS" panose="030F0702030302020204" pitchFamily="66" charset="0"/>
              </a:rPr>
              <a:t> </a:t>
            </a:r>
            <a:r>
              <a:rPr lang="en-GB" altLang="en-US" sz="4200" dirty="0" err="1" smtClean="0">
                <a:latin typeface="Comic Sans MS" panose="030F0702030302020204" pitchFamily="66" charset="0"/>
              </a:rPr>
              <a:t>anniversaire</a:t>
            </a:r>
            <a:r>
              <a:rPr lang="en-GB" altLang="en-US" sz="4200" dirty="0" smtClean="0">
                <a:latin typeface="Comic Sans MS" panose="030F0702030302020204" pitchFamily="66" charset="0"/>
              </a:rPr>
              <a:t>!</a:t>
            </a:r>
            <a:br>
              <a:rPr lang="en-GB" altLang="en-US" sz="4200" dirty="0" smtClean="0">
                <a:latin typeface="Comic Sans MS" panose="030F0702030302020204" pitchFamily="66" charset="0"/>
              </a:rPr>
            </a:br>
            <a:endParaRPr lang="en-GB" altLang="en-US" sz="4200" dirty="0" smtClean="0">
              <a:latin typeface="Comic Sans MS" panose="030F0702030302020204" pitchFamily="66"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3813" y="4398963"/>
            <a:ext cx="151923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2538" y="4398963"/>
            <a:ext cx="15176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S91404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extLst>
              <a:ext uri="{28A0092B-C50C-407E-A947-70E740481C1C}">
                <a14:useLocalDpi xmlns:a14="http://schemas.microsoft.com/office/drawing/2010/main" val="0"/>
              </a:ext>
            </a:extLst>
          </a:blip>
          <a:srcRect/>
          <a:stretch>
            <a:fillRect/>
          </a:stretch>
        </p:blipFill>
        <p:spPr bwMode="auto">
          <a:xfrm>
            <a:off x="4343400" y="48323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4343400" y="39330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repeatCount="indefinite"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5" presetClass="entr" presetSubtype="0" repeatCount="indefinite"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000"/>
                            </p:stCondLst>
                            <p:childTnLst>
                              <p:par>
                                <p:cTn id="23" presetID="1" presetClass="mediacall" presetSubtype="0" fill="hold" nodeType="afterEffect">
                                  <p:stCondLst>
                                    <p:cond delay="0"/>
                                  </p:stCondLst>
                                  <p:childTnLst>
                                    <p:cmd type="call" cmd="playFrom(0.0)">
                                      <p:cBhvr>
                                        <p:cTn id="24" dur="247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repeatCount="indefinite"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797" fill="hold"/>
                                        <p:tgtEl>
                                          <p:spTgt spid="2"/>
                                        </p:tgtEl>
                                      </p:cBhvr>
                                    </p:cmd>
                                  </p:childTnLst>
                                </p:cTn>
                              </p:par>
                            </p:childTnLst>
                          </p:cTn>
                        </p:par>
                      </p:childTnLst>
                    </p:cTn>
                  </p:par>
                </p:childTnLst>
              </p:cTn>
              <p:nextCondLst>
                <p:cond evt="onClick" delay="0">
                  <p:tgtEl>
                    <p:spTgt spid="2"/>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323850" y="333375"/>
            <a:ext cx="7786688" cy="1143000"/>
          </a:xfrm>
        </p:spPr>
        <p:txBody>
          <a:bodyPr/>
          <a:lstStyle/>
          <a:p>
            <a:r>
              <a:rPr lang="en-GB" altLang="en-US" sz="3500" smtClean="0"/>
              <a:t>Teacher note – writing the date</a:t>
            </a:r>
          </a:p>
        </p:txBody>
      </p:sp>
      <p:sp>
        <p:nvSpPr>
          <p:cNvPr id="81923" name="Content Placeholder 2"/>
          <p:cNvSpPr>
            <a:spLocks noGrp="1"/>
          </p:cNvSpPr>
          <p:nvPr>
            <p:ph idx="1"/>
          </p:nvPr>
        </p:nvSpPr>
        <p:spPr/>
        <p:txBody>
          <a:bodyPr/>
          <a:lstStyle/>
          <a:p>
            <a:pPr marL="0" indent="0">
              <a:buFont typeface="Arial" panose="020B0604020202020204" pitchFamily="34" charset="0"/>
              <a:buNone/>
            </a:pPr>
            <a:r>
              <a:rPr lang="en-GB" altLang="en-US" smtClean="0">
                <a:latin typeface="Comic Sans MS" panose="030F0702030302020204" pitchFamily="66" charset="0"/>
              </a:rPr>
              <a:t>It is correct to write the date in the following formats: </a:t>
            </a:r>
          </a:p>
          <a:p>
            <a:pPr marL="0" indent="0">
              <a:buFont typeface="Arial" panose="020B0604020202020204" pitchFamily="34" charset="0"/>
              <a:buNone/>
            </a:pPr>
            <a:endParaRPr lang="en-GB" altLang="en-US" smtClean="0">
              <a:latin typeface="Comic Sans MS" panose="030F0702030302020204" pitchFamily="66" charset="0"/>
            </a:endParaRPr>
          </a:p>
          <a:p>
            <a:pPr marL="0" indent="0">
              <a:buFont typeface="Arial" panose="020B0604020202020204" pitchFamily="34" charset="0"/>
              <a:buNone/>
            </a:pPr>
            <a:r>
              <a:rPr lang="en-GB" altLang="en-US" smtClean="0">
                <a:latin typeface="Comic Sans MS" panose="030F0702030302020204" pitchFamily="66" charset="0"/>
              </a:rPr>
              <a:t>C’est lundi deux mai. </a:t>
            </a:r>
          </a:p>
          <a:p>
            <a:pPr marL="0" indent="0">
              <a:buFont typeface="Arial" panose="020B0604020202020204" pitchFamily="34" charset="0"/>
              <a:buNone/>
            </a:pPr>
            <a:r>
              <a:rPr lang="en-GB" altLang="en-US" smtClean="0">
                <a:latin typeface="Comic Sans MS" panose="030F0702030302020204" pitchFamily="66" charset="0"/>
              </a:rPr>
              <a:t>C’est le deux mai. </a:t>
            </a:r>
          </a:p>
          <a:p>
            <a:pPr marL="0" indent="0">
              <a:buFont typeface="Arial" panose="020B0604020202020204" pitchFamily="34" charset="0"/>
              <a:buNone/>
            </a:pPr>
            <a:endParaRPr lang="en-GB" altLang="en-US" smtClean="0">
              <a:latin typeface="Comic Sans MS" panose="030F0702030302020204" pitchFamily="66" charset="0"/>
            </a:endParaRPr>
          </a:p>
          <a:p>
            <a:pPr marL="0" indent="0">
              <a:buFont typeface="Arial" panose="020B0604020202020204" pitchFamily="34" charset="0"/>
              <a:buNone/>
            </a:pPr>
            <a:r>
              <a:rPr lang="en-GB" altLang="en-US" sz="2000" b="1" smtClean="0">
                <a:latin typeface="Comic Sans MS" panose="030F0702030302020204" pitchFamily="66" charset="0"/>
              </a:rPr>
              <a:t>Le mercredi six octobre </a:t>
            </a:r>
            <a:r>
              <a:rPr lang="en-GB" altLang="en-US" sz="2000" smtClean="0">
                <a:latin typeface="Comic Sans MS" panose="030F0702030302020204" pitchFamily="66" charset="0"/>
              </a:rPr>
              <a:t>translates as </a:t>
            </a:r>
            <a:r>
              <a:rPr lang="en-GB" altLang="en-US" sz="2000" b="1" smtClean="0">
                <a:latin typeface="Comic Sans MS" panose="030F0702030302020204" pitchFamily="66" charset="0"/>
              </a:rPr>
              <a:t>On Wednesday 6</a:t>
            </a:r>
            <a:r>
              <a:rPr lang="en-GB" altLang="en-US" sz="2000" b="1" baseline="30000" smtClean="0">
                <a:latin typeface="Comic Sans MS" panose="030F0702030302020204" pitchFamily="66" charset="0"/>
              </a:rPr>
              <a:t>th</a:t>
            </a:r>
            <a:r>
              <a:rPr lang="en-GB" altLang="en-US" sz="2000" b="1" smtClean="0">
                <a:latin typeface="Comic Sans MS" panose="030F0702030302020204" pitchFamily="66" charset="0"/>
              </a:rPr>
              <a:t> October </a:t>
            </a:r>
            <a:r>
              <a:rPr lang="en-GB" altLang="en-US" sz="2000" smtClean="0">
                <a:latin typeface="Comic Sans MS" panose="030F0702030302020204" pitchFamily="66" charset="0"/>
              </a:rPr>
              <a:t>and would therefore be followed by an end to the sentence e.g. Le mardi dix juin je vais au cinéma (On Tuesday 10</a:t>
            </a:r>
            <a:r>
              <a:rPr lang="en-GB" altLang="en-US" sz="2000" baseline="30000" smtClean="0">
                <a:latin typeface="Comic Sans MS" panose="030F0702030302020204" pitchFamily="66" charset="0"/>
              </a:rPr>
              <a:t>th</a:t>
            </a:r>
            <a:r>
              <a:rPr lang="en-GB" altLang="en-US" sz="2000" smtClean="0">
                <a:latin typeface="Comic Sans MS" panose="030F0702030302020204" pitchFamily="66" charset="0"/>
              </a:rPr>
              <a:t> June I go to the cinema.) </a:t>
            </a:r>
          </a:p>
        </p:txBody>
      </p:sp>
      <p:pic>
        <p:nvPicPr>
          <p:cNvPr id="8192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9925" y="481013"/>
            <a:ext cx="18732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684213" y="1196975"/>
            <a:ext cx="7843837" cy="857250"/>
          </a:xfrm>
        </p:spPr>
        <p:txBody>
          <a:bodyPr/>
          <a:lstStyle/>
          <a:p>
            <a:pPr eaLnBrk="1" hangingPunct="1"/>
            <a:r>
              <a:rPr lang="en-GB" altLang="en-US" sz="5400" b="1" smtClean="0">
                <a:latin typeface="Comic Sans MS" panose="030F0702030302020204" pitchFamily="66" charset="0"/>
                <a:ea typeface="ＭＳ Ｐゴシック" panose="020B0600070205080204" pitchFamily="34" charset="-128"/>
              </a:rPr>
              <a:t>Qu’est ce qui manque?</a:t>
            </a:r>
          </a:p>
        </p:txBody>
      </p:sp>
      <p:pic>
        <p:nvPicPr>
          <p:cNvPr id="88067" name="Picture 4"/>
          <p:cNvPicPr>
            <a:picLocks noChangeAspect="1"/>
          </p:cNvPicPr>
          <p:nvPr/>
        </p:nvPicPr>
        <p:blipFill>
          <a:blip r:embed="rId5" cstate="print">
            <a:extLst>
              <a:ext uri="{28A0092B-C50C-407E-A947-70E740481C1C}">
                <a14:useLocalDpi xmlns:a14="http://schemas.microsoft.com/office/drawing/2010/main" val="0"/>
              </a:ext>
            </a:extLst>
          </a:blip>
          <a:srcRect b="6746"/>
          <a:stretch>
            <a:fillRect/>
          </a:stretch>
        </p:blipFill>
        <p:spPr bwMode="auto">
          <a:xfrm>
            <a:off x="3236913" y="2636838"/>
            <a:ext cx="2236787"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rcRect/>
          <a:stretch>
            <a:fillRect/>
          </a:stretch>
        </p:blipFill>
        <p:spPr bwMode="auto">
          <a:xfrm>
            <a:off x="4140200" y="692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3076" name="WordArt 4"/>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90116" name="Text Box 5"/>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3078" name="WordArt 6"/>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3079" name="WordArt 7"/>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90119" name="Text Box 8"/>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3081" name="WordArt 9"/>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90121" name="Text Box 10"/>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3083" name="WordArt 11"/>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90123" name="Text Box 12"/>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3091" name="WordArt 19"/>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90125" name="Text Box 20"/>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3095" name="WordArt 23"/>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90127" name="Text Box 24"/>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1+#ppt_w/2"/>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1+#ppt_w/2"/>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079"/>
                                        </p:tgtEl>
                                        <p:attrNameLst>
                                          <p:attrName>style.visibility</p:attrName>
                                        </p:attrNameLst>
                                      </p:cBhvr>
                                      <p:to>
                                        <p:strVal val="visible"/>
                                      </p:to>
                                    </p:set>
                                    <p:anim calcmode="lin" valueType="num">
                                      <p:cBhvr additive="base">
                                        <p:cTn id="19" dur="500" fill="hold"/>
                                        <p:tgtEl>
                                          <p:spTgt spid="3079"/>
                                        </p:tgtEl>
                                        <p:attrNameLst>
                                          <p:attrName>ppt_x</p:attrName>
                                        </p:attrNameLst>
                                      </p:cBhvr>
                                      <p:tavLst>
                                        <p:tav tm="0">
                                          <p:val>
                                            <p:strVal val="1+#ppt_w/2"/>
                                          </p:val>
                                        </p:tav>
                                        <p:tav tm="100000">
                                          <p:val>
                                            <p:strVal val="#ppt_x"/>
                                          </p:val>
                                        </p:tav>
                                      </p:tavLst>
                                    </p:anim>
                                    <p:anim calcmode="lin" valueType="num">
                                      <p:cBhvr additive="base">
                                        <p:cTn id="20"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3081"/>
                                        </p:tgtEl>
                                        <p:attrNameLst>
                                          <p:attrName>style.visibility</p:attrName>
                                        </p:attrNameLst>
                                      </p:cBhvr>
                                      <p:to>
                                        <p:strVal val="visible"/>
                                      </p:to>
                                    </p:set>
                                    <p:anim calcmode="lin" valueType="num">
                                      <p:cBhvr additive="base">
                                        <p:cTn id="25" dur="500" fill="hold"/>
                                        <p:tgtEl>
                                          <p:spTgt spid="3081"/>
                                        </p:tgtEl>
                                        <p:attrNameLst>
                                          <p:attrName>ppt_x</p:attrName>
                                        </p:attrNameLst>
                                      </p:cBhvr>
                                      <p:tavLst>
                                        <p:tav tm="0">
                                          <p:val>
                                            <p:strVal val="1+#ppt_w/2"/>
                                          </p:val>
                                        </p:tav>
                                        <p:tav tm="100000">
                                          <p:val>
                                            <p:strVal val="#ppt_x"/>
                                          </p:val>
                                        </p:tav>
                                      </p:tavLst>
                                    </p:anim>
                                    <p:anim calcmode="lin" valueType="num">
                                      <p:cBhvr additive="base">
                                        <p:cTn id="26"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3083"/>
                                        </p:tgtEl>
                                        <p:attrNameLst>
                                          <p:attrName>style.visibility</p:attrName>
                                        </p:attrNameLst>
                                      </p:cBhvr>
                                      <p:to>
                                        <p:strVal val="visible"/>
                                      </p:to>
                                    </p:set>
                                    <p:anim calcmode="lin" valueType="num">
                                      <p:cBhvr additive="base">
                                        <p:cTn id="31" dur="500" fill="hold"/>
                                        <p:tgtEl>
                                          <p:spTgt spid="3083"/>
                                        </p:tgtEl>
                                        <p:attrNameLst>
                                          <p:attrName>ppt_x</p:attrName>
                                        </p:attrNameLst>
                                      </p:cBhvr>
                                      <p:tavLst>
                                        <p:tav tm="0">
                                          <p:val>
                                            <p:strVal val="1+#ppt_w/2"/>
                                          </p:val>
                                        </p:tav>
                                        <p:tav tm="100000">
                                          <p:val>
                                            <p:strVal val="#ppt_x"/>
                                          </p:val>
                                        </p:tav>
                                      </p:tavLst>
                                    </p:anim>
                                    <p:anim calcmode="lin" valueType="num">
                                      <p:cBhvr additive="base">
                                        <p:cTn id="32" dur="500" fill="hold"/>
                                        <p:tgtEl>
                                          <p:spTgt spid="308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3091"/>
                                        </p:tgtEl>
                                        <p:attrNameLst>
                                          <p:attrName>style.visibility</p:attrName>
                                        </p:attrNameLst>
                                      </p:cBhvr>
                                      <p:to>
                                        <p:strVal val="visible"/>
                                      </p:to>
                                    </p:set>
                                    <p:anim calcmode="lin" valueType="num">
                                      <p:cBhvr additive="base">
                                        <p:cTn id="37" dur="500" fill="hold"/>
                                        <p:tgtEl>
                                          <p:spTgt spid="3091"/>
                                        </p:tgtEl>
                                        <p:attrNameLst>
                                          <p:attrName>ppt_x</p:attrName>
                                        </p:attrNameLst>
                                      </p:cBhvr>
                                      <p:tavLst>
                                        <p:tav tm="0">
                                          <p:val>
                                            <p:strVal val="1+#ppt_w/2"/>
                                          </p:val>
                                        </p:tav>
                                        <p:tav tm="100000">
                                          <p:val>
                                            <p:strVal val="#ppt_x"/>
                                          </p:val>
                                        </p:tav>
                                      </p:tavLst>
                                    </p:anim>
                                    <p:anim calcmode="lin" valueType="num">
                                      <p:cBhvr additive="base">
                                        <p:cTn id="38" dur="500" fill="hold"/>
                                        <p:tgtEl>
                                          <p:spTgt spid="309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3095"/>
                                        </p:tgtEl>
                                        <p:attrNameLst>
                                          <p:attrName>style.visibility</p:attrName>
                                        </p:attrNameLst>
                                      </p:cBhvr>
                                      <p:to>
                                        <p:strVal val="visible"/>
                                      </p:to>
                                    </p:set>
                                    <p:anim calcmode="lin" valueType="num">
                                      <p:cBhvr additive="base">
                                        <p:cTn id="43" dur="500" fill="hold"/>
                                        <p:tgtEl>
                                          <p:spTgt spid="3095"/>
                                        </p:tgtEl>
                                        <p:attrNameLst>
                                          <p:attrName>ppt_x</p:attrName>
                                        </p:attrNameLst>
                                      </p:cBhvr>
                                      <p:tavLst>
                                        <p:tav tm="0">
                                          <p:val>
                                            <p:strVal val="1+#ppt_w/2"/>
                                          </p:val>
                                        </p:tav>
                                        <p:tav tm="100000">
                                          <p:val>
                                            <p:strVal val="#ppt_x"/>
                                          </p:val>
                                        </p:tav>
                                      </p:tavLst>
                                    </p:anim>
                                    <p:anim calcmode="lin" valueType="num">
                                      <p:cBhvr additive="base">
                                        <p:cTn id="44" dur="500" fill="hold"/>
                                        <p:tgtEl>
                                          <p:spTgt spid="30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P spid="3078" grpId="0" animBg="1"/>
      <p:bldP spid="3079" grpId="0" animBg="1"/>
      <p:bldP spid="3081" grpId="0" animBg="1"/>
      <p:bldP spid="3083" grpId="0" animBg="1"/>
      <p:bldP spid="3091" grpId="0" animBg="1"/>
      <p:bldP spid="309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92163" name="WordArt 3"/>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92164"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92165"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92166"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92167"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92168"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92169"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92170"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92171"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92172"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92173" name="WordArt 14"/>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92174"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94211" name="WordArt 4"/>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94212" name="Text Box 5"/>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94213" name="WordArt 6"/>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94214" name="WordArt 7"/>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94215" name="Text Box 8"/>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94216" name="WordArt 9"/>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94217" name="Text Box 10"/>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94218" name="WordArt 11"/>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94219" name="Text Box 12"/>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94220" name="WordArt 13"/>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94221" name="Text Box 14"/>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94222" name="WordArt 15"/>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94223" name="Text Box 16"/>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96259" name="WordArt 3"/>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96260"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96261" name="WordArt 5"/>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96262"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96263"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96264"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96265"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96266"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96267"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96268"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96269"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96270" name="WordArt 14"/>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96271"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4"/>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97283" name="WordArt 5"/>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97284" name="Text Box 6"/>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97285" name="WordArt 7"/>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97286" name="WordArt 8"/>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97287" name="Text Box 9"/>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97288" name="WordArt 10"/>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97289" name="Text Box 11"/>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97290" name="WordArt 12"/>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97291" name="Text Box 13"/>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97292" name="Text Box 15"/>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97293" name="WordArt 16"/>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97294" name="Text Box 17"/>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99331" name="WordArt 3"/>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99332"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99333" name="WordArt 5"/>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99334"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99335"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99336"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99337"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99338"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99339"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99340"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99341"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99342" name="WordArt 14"/>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99343"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0355"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0356" name="WordArt 5"/>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100357"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100358"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0359"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100360"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0361"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100362"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0363"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100364"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0365"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188913"/>
            <a:ext cx="8229600" cy="1398587"/>
          </a:xfrm>
        </p:spPr>
        <p:txBody>
          <a:bodyPr/>
          <a:lstStyle/>
          <a:p>
            <a:pPr eaLnBrk="1" hangingPunct="1"/>
            <a:r>
              <a:rPr lang="en-GB" altLang="en-US" sz="6200" dirty="0" err="1" smtClean="0">
                <a:latin typeface="Comic Sans MS" panose="030F0702030302020204" pitchFamily="66" charset="0"/>
              </a:rPr>
              <a:t>C’est</a:t>
            </a:r>
            <a:r>
              <a:rPr lang="en-GB" altLang="en-US" sz="6200" dirty="0" smtClean="0">
                <a:latin typeface="Comic Sans MS" panose="030F0702030302020204" pitchFamily="66" charset="0"/>
              </a:rPr>
              <a:t> </a:t>
            </a:r>
            <a:r>
              <a:rPr lang="en-GB" altLang="en-US" sz="6200" dirty="0" err="1" smtClean="0">
                <a:latin typeface="Comic Sans MS" panose="030F0702030302020204" pitchFamily="66" charset="0"/>
              </a:rPr>
              <a:t>lundi</a:t>
            </a:r>
            <a:endParaRPr lang="en-GB" altLang="en-US" sz="6200" dirty="0" smtClean="0">
              <a:latin typeface="Comic Sans MS" panose="030F0702030302020204" pitchFamily="66" charset="0"/>
            </a:endParaRPr>
          </a:p>
        </p:txBody>
      </p:sp>
      <p:sp>
        <p:nvSpPr>
          <p:cNvPr id="6" name="WordArt 4"/>
          <p:cNvSpPr>
            <a:spLocks noChangeArrowheads="1" noChangeShapeType="1" noTextEdit="1"/>
          </p:cNvSpPr>
          <p:nvPr/>
        </p:nvSpPr>
        <p:spPr bwMode="auto">
          <a:xfrm>
            <a:off x="1666875" y="3716338"/>
            <a:ext cx="5543550" cy="1584325"/>
          </a:xfrm>
          <a:prstGeom prst="rect">
            <a:avLst/>
          </a:prstGeom>
        </p:spPr>
        <p:txBody>
          <a:bodyPr spcFirstLastPara="1" wrap="none" fromWordArt="1">
            <a:prstTxWarp prst="textArchUp">
              <a:avLst>
                <a:gd name="adj" fmla="val 1080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lundi</a:t>
            </a:r>
          </a:p>
        </p:txBody>
      </p:sp>
      <p:pic>
        <p:nvPicPr>
          <p:cNvPr id="2" name="9D8210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3596"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4" grpId="0"/>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1379" name="WordArt 3"/>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101380"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1381" name="WordArt 5"/>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101382"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101383"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1384"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101385"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1386"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101387"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1388"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101389"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1390" name="WordArt 14"/>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101391"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4"/>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2403" name="WordArt 5"/>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102404" name="Text Box 6"/>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2405" name="WordArt 7"/>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102406" name="Text Box 9"/>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2407" name="WordArt 10"/>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102408" name="Text Box 11"/>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2409" name="Text Box 13"/>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2410" name="WordArt 14"/>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102411" name="Text Box 15"/>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2412" name="WordArt 16"/>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102413" name="Text Box 17"/>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3427" name="WordArt 3"/>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103428"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3429" name="WordArt 5"/>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103430"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103431"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3432"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103433"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3434"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103435"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3436"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103437"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3438" name="WordArt 14"/>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103439"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4451" name="WordArt 3"/>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104452"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4453"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104454"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4455"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4456"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104457"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4458"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104459"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4460"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5475" name="WordArt 3"/>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105476"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5477" name="WordArt 5"/>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105478"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105479"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5480"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105481"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5482"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105483"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5484"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105485"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5486" name="WordArt 14"/>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105487"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6499"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6500" name="WordArt 5"/>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106501"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6502"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106503"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6504"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6505"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6506" name="WordArt 14"/>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106507"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7523" name="WordArt 3"/>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107524"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7525" name="WordArt 5"/>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107526"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107527"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7528"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107529"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7530"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107531"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7532"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107533"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7534" name="WordArt 14"/>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107535"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8547"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8548"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8549"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8550"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8551"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8552"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428750" y="10858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1</a:t>
            </a:r>
          </a:p>
        </p:txBody>
      </p:sp>
      <p:sp>
        <p:nvSpPr>
          <p:cNvPr id="109571" name="WordArt 3"/>
          <p:cNvSpPr>
            <a:spLocks noChangeArrowheads="1" noChangeShapeType="1" noTextEdit="1"/>
          </p:cNvSpPr>
          <p:nvPr/>
        </p:nvSpPr>
        <p:spPr bwMode="auto">
          <a:xfrm>
            <a:off x="2000250" y="1257300"/>
            <a:ext cx="1428750" cy="685800"/>
          </a:xfrm>
          <a:prstGeom prst="rect">
            <a:avLst/>
          </a:prstGeom>
        </p:spPr>
        <p:txBody>
          <a:bodyPr spcFirstLastPara="1" wrap="none" fromWordArt="1">
            <a:prstTxWarp prst="textArchUp">
              <a:avLst>
                <a:gd name="adj" fmla="val 10800000"/>
              </a:avLst>
            </a:prstTxWarp>
          </a:bodyPr>
          <a:lstStyle/>
          <a:p>
            <a:pPr algn="ctr"/>
            <a:r>
              <a:rPr lang="en-GB" sz="2700" kern="10">
                <a:ln w="9525">
                  <a:solidFill>
                    <a:srgbClr val="000000"/>
                  </a:solidFill>
                  <a:round/>
                  <a:headEnd/>
                  <a:tailEnd/>
                </a:ln>
                <a:solidFill>
                  <a:srgbClr val="000000"/>
                </a:solidFill>
                <a:latin typeface="Arial Black" panose="020B0A04020102020204" pitchFamily="34" charset="0"/>
              </a:rPr>
              <a:t>lundi</a:t>
            </a:r>
          </a:p>
        </p:txBody>
      </p:sp>
      <p:sp>
        <p:nvSpPr>
          <p:cNvPr id="109572" name="Text Box 4"/>
          <p:cNvSpPr txBox="1">
            <a:spLocks noChangeArrowheads="1"/>
          </p:cNvSpPr>
          <p:nvPr/>
        </p:nvSpPr>
        <p:spPr bwMode="auto">
          <a:xfrm>
            <a:off x="1485900" y="2000250"/>
            <a:ext cx="400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2</a:t>
            </a:r>
          </a:p>
        </p:txBody>
      </p:sp>
      <p:sp>
        <p:nvSpPr>
          <p:cNvPr id="109573" name="WordArt 5"/>
          <p:cNvSpPr>
            <a:spLocks noChangeArrowheads="1" noChangeShapeType="1" noTextEdit="1"/>
          </p:cNvSpPr>
          <p:nvPr/>
        </p:nvSpPr>
        <p:spPr bwMode="auto">
          <a:xfrm>
            <a:off x="1828800" y="1943100"/>
            <a:ext cx="13716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27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sp>
        <p:nvSpPr>
          <p:cNvPr id="109574" name="WordArt 6"/>
          <p:cNvSpPr>
            <a:spLocks noChangeArrowheads="1" noChangeShapeType="1" noTextEdit="1"/>
          </p:cNvSpPr>
          <p:nvPr/>
        </p:nvSpPr>
        <p:spPr bwMode="auto">
          <a:xfrm>
            <a:off x="1714500" y="3028950"/>
            <a:ext cx="2114550" cy="1257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27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sp>
        <p:nvSpPr>
          <p:cNvPr id="109575" name="Text Box 7"/>
          <p:cNvSpPr txBox="1">
            <a:spLocks noChangeArrowheads="1"/>
          </p:cNvSpPr>
          <p:nvPr/>
        </p:nvSpPr>
        <p:spPr bwMode="auto">
          <a:xfrm>
            <a:off x="1314450" y="32004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3</a:t>
            </a:r>
          </a:p>
        </p:txBody>
      </p:sp>
      <p:sp>
        <p:nvSpPr>
          <p:cNvPr id="109576" name="WordArt 8"/>
          <p:cNvSpPr>
            <a:spLocks noChangeArrowheads="1" noChangeShapeType="1" noTextEdit="1"/>
          </p:cNvSpPr>
          <p:nvPr/>
        </p:nvSpPr>
        <p:spPr bwMode="auto">
          <a:xfrm>
            <a:off x="1828800" y="4572000"/>
            <a:ext cx="1485900" cy="1200150"/>
          </a:xfrm>
          <a:prstGeom prst="rect">
            <a:avLst/>
          </a:prstGeom>
        </p:spPr>
        <p:txBody>
          <a:bodyPr wrap="none" fromWordArt="1">
            <a:prstTxWarp prst="textPlain">
              <a:avLst>
                <a:gd name="adj" fmla="val 50000"/>
              </a:avLst>
            </a:prstTxWarp>
          </a:bodyPr>
          <a:lstStyle/>
          <a:p>
            <a:pPr algn="ctr"/>
            <a:r>
              <a:rPr lang="en-GB" sz="3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sp>
        <p:nvSpPr>
          <p:cNvPr id="109577" name="Text Box 9"/>
          <p:cNvSpPr txBox="1">
            <a:spLocks noChangeArrowheads="1"/>
          </p:cNvSpPr>
          <p:nvPr/>
        </p:nvSpPr>
        <p:spPr bwMode="auto">
          <a:xfrm>
            <a:off x="1428750" y="4629150"/>
            <a:ext cx="342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4</a:t>
            </a:r>
          </a:p>
        </p:txBody>
      </p:sp>
      <p:sp>
        <p:nvSpPr>
          <p:cNvPr id="109578" name="WordArt 10"/>
          <p:cNvSpPr>
            <a:spLocks noChangeArrowheads="1" noChangeShapeType="1" noTextEdit="1"/>
          </p:cNvSpPr>
          <p:nvPr/>
        </p:nvSpPr>
        <p:spPr bwMode="auto">
          <a:xfrm>
            <a:off x="4800600" y="1143000"/>
            <a:ext cx="2228850" cy="1028700"/>
          </a:xfrm>
          <a:prstGeom prst="rect">
            <a:avLst/>
          </a:prstGeom>
        </p:spPr>
        <p:txBody>
          <a:bodyPr wrap="none" fromWordArt="1">
            <a:prstTxWarp prst="textPlain">
              <a:avLst>
                <a:gd name="adj" fmla="val 50000"/>
              </a:avLst>
            </a:prstTxWarp>
          </a:bodyPr>
          <a:lstStyle/>
          <a:p>
            <a:pPr algn="ctr"/>
            <a:r>
              <a:rPr lang="en-GB" sz="33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sp>
        <p:nvSpPr>
          <p:cNvPr id="109579" name="Text Box 11"/>
          <p:cNvSpPr txBox="1">
            <a:spLocks noChangeArrowheads="1"/>
          </p:cNvSpPr>
          <p:nvPr/>
        </p:nvSpPr>
        <p:spPr bwMode="auto">
          <a:xfrm>
            <a:off x="4457700" y="137160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5</a:t>
            </a:r>
          </a:p>
        </p:txBody>
      </p:sp>
      <p:sp>
        <p:nvSpPr>
          <p:cNvPr id="109580" name="WordArt 12"/>
          <p:cNvSpPr>
            <a:spLocks noChangeArrowheads="1" noChangeShapeType="1" noTextEdit="1"/>
          </p:cNvSpPr>
          <p:nvPr/>
        </p:nvSpPr>
        <p:spPr bwMode="auto">
          <a:xfrm>
            <a:off x="5086350" y="2686050"/>
            <a:ext cx="2114550" cy="1600200"/>
          </a:xfrm>
          <a:prstGeom prst="rect">
            <a:avLst/>
          </a:prstGeom>
        </p:spPr>
        <p:txBody>
          <a:bodyPr wrap="none" fromWordArt="1">
            <a:prstTxWarp prst="textSlantUp">
              <a:avLst>
                <a:gd name="adj" fmla="val 32056"/>
              </a:avLst>
            </a:prstTxWarp>
          </a:bodyPr>
          <a:lstStyle/>
          <a:p>
            <a:pPr algn="ctr"/>
            <a:r>
              <a:rPr lang="en-GB" sz="33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samedi</a:t>
            </a:r>
          </a:p>
        </p:txBody>
      </p:sp>
      <p:sp>
        <p:nvSpPr>
          <p:cNvPr id="109581" name="Text Box 13"/>
          <p:cNvSpPr txBox="1">
            <a:spLocks noChangeArrowheads="1"/>
          </p:cNvSpPr>
          <p:nvPr/>
        </p:nvSpPr>
        <p:spPr bwMode="auto">
          <a:xfrm>
            <a:off x="4629150" y="3486150"/>
            <a:ext cx="45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6</a:t>
            </a:r>
          </a:p>
        </p:txBody>
      </p:sp>
      <p:sp>
        <p:nvSpPr>
          <p:cNvPr id="109582" name="WordArt 14"/>
          <p:cNvSpPr>
            <a:spLocks noChangeArrowheads="1" noChangeShapeType="1" noTextEdit="1"/>
          </p:cNvSpPr>
          <p:nvPr/>
        </p:nvSpPr>
        <p:spPr bwMode="auto">
          <a:xfrm>
            <a:off x="5029200" y="4629150"/>
            <a:ext cx="2565400" cy="871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dimanche</a:t>
            </a:r>
          </a:p>
        </p:txBody>
      </p:sp>
      <p:sp>
        <p:nvSpPr>
          <p:cNvPr id="109583" name="Text Box 15"/>
          <p:cNvSpPr txBox="1">
            <a:spLocks noChangeArrowheads="1"/>
          </p:cNvSpPr>
          <p:nvPr/>
        </p:nvSpPr>
        <p:spPr bwMode="auto">
          <a:xfrm>
            <a:off x="4572000" y="4743450"/>
            <a:ext cx="28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2400">
                <a:latin typeface="Comic Sans MS" panose="030F0702030302020204" pitchFamily="66" charset="0"/>
              </a:rPr>
              <a:t>7</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30213" y="-25400"/>
            <a:ext cx="8229600" cy="1143000"/>
          </a:xfrm>
        </p:spPr>
        <p:txBody>
          <a:bodyPr/>
          <a:lstStyle/>
          <a:p>
            <a:r>
              <a:rPr lang="en-GB" altLang="en-US" dirty="0" err="1" smtClean="0">
                <a:latin typeface="Comic Sans MS" panose="030F0702030302020204" pitchFamily="66" charset="0"/>
              </a:rPr>
              <a:t>Activité</a:t>
            </a:r>
            <a:r>
              <a:rPr lang="en-GB" altLang="en-US" dirty="0" smtClean="0">
                <a:latin typeface="Comic Sans MS" panose="030F0702030302020204" pitchFamily="66" charset="0"/>
              </a:rPr>
              <a:t> </a:t>
            </a:r>
            <a:r>
              <a:rPr lang="en-GB" altLang="en-US" dirty="0">
                <a:latin typeface="Comic Sans MS" panose="030F0702030302020204" pitchFamily="66" charset="0"/>
              </a:rPr>
              <a:t>2</a:t>
            </a:r>
            <a:endParaRPr lang="en-GB" altLang="en-US" dirty="0" smtClean="0">
              <a:latin typeface="Comic Sans MS" panose="030F0702030302020204" pitchFamily="66" charset="0"/>
            </a:endParaRPr>
          </a:p>
        </p:txBody>
      </p:sp>
      <p:sp>
        <p:nvSpPr>
          <p:cNvPr id="146435" name="Title 1"/>
          <p:cNvSpPr txBox="1">
            <a:spLocks/>
          </p:cNvSpPr>
          <p:nvPr/>
        </p:nvSpPr>
        <p:spPr bwMode="auto">
          <a:xfrm>
            <a:off x="251520" y="76470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a:spcBef>
                <a:spcPct val="0"/>
              </a:spcBef>
              <a:buFontTx/>
              <a:buNone/>
            </a:pPr>
            <a:r>
              <a:rPr lang="en-GB" altLang="en-US" sz="4400" dirty="0" smtClean="0">
                <a:latin typeface="Comic Sans MS" panose="030F0702030302020204" pitchFamily="66" charset="0"/>
              </a:rPr>
              <a:t>Make your own calendar!</a:t>
            </a:r>
            <a:endParaRPr lang="en-GB" altLang="en-US" sz="4400" dirty="0">
              <a:latin typeface="Comic Sans MS" panose="030F0702030302020204" pitchFamily="66"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276872"/>
            <a:ext cx="8712968" cy="2041444"/>
          </a:xfrm>
          <a:prstGeom prst="rect">
            <a:avLst/>
          </a:prstGeom>
        </p:spPr>
      </p:pic>
    </p:spTree>
    <p:extLst>
      <p:ext uri="{BB962C8B-B14F-4D97-AF65-F5344CB8AC3E}">
        <p14:creationId xmlns:p14="http://schemas.microsoft.com/office/powerpoint/2010/main" val="1247372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188913"/>
            <a:ext cx="8229600" cy="1398587"/>
          </a:xfrm>
        </p:spPr>
        <p:txBody>
          <a:bodyPr/>
          <a:lstStyle/>
          <a:p>
            <a:pPr eaLnBrk="1" hangingPunct="1"/>
            <a:r>
              <a:rPr lang="en-GB" altLang="en-US" sz="6200" dirty="0" err="1" smtClean="0">
                <a:latin typeface="Comic Sans MS" panose="030F0702030302020204" pitchFamily="66" charset="0"/>
              </a:rPr>
              <a:t>C’est</a:t>
            </a:r>
            <a:r>
              <a:rPr lang="en-GB" altLang="en-US" sz="6200" dirty="0" smtClean="0">
                <a:latin typeface="Comic Sans MS" panose="030F0702030302020204" pitchFamily="66" charset="0"/>
              </a:rPr>
              <a:t> </a:t>
            </a:r>
            <a:r>
              <a:rPr lang="en-GB" altLang="en-US" sz="6200" dirty="0" err="1" smtClean="0">
                <a:latin typeface="Comic Sans MS" panose="030F0702030302020204" pitchFamily="66" charset="0"/>
              </a:rPr>
              <a:t>mardi</a:t>
            </a:r>
            <a:r>
              <a:rPr lang="en-GB" altLang="en-US" sz="6200" dirty="0" smtClean="0">
                <a:latin typeface="Comic Sans MS" panose="030F0702030302020204" pitchFamily="66" charset="0"/>
              </a:rPr>
              <a:t> </a:t>
            </a:r>
          </a:p>
        </p:txBody>
      </p:sp>
      <p:sp>
        <p:nvSpPr>
          <p:cNvPr id="6" name="WordArt 6"/>
          <p:cNvSpPr>
            <a:spLocks noChangeArrowheads="1" noChangeShapeType="1" noTextEdit="1"/>
          </p:cNvSpPr>
          <p:nvPr/>
        </p:nvSpPr>
        <p:spPr bwMode="auto">
          <a:xfrm>
            <a:off x="2124075" y="2636838"/>
            <a:ext cx="4824413" cy="20875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mardi</a:t>
            </a:r>
          </a:p>
        </p:txBody>
      </p:sp>
      <p:pic>
        <p:nvPicPr>
          <p:cNvPr id="2" name="800F104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4937"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4"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1343820" y="202010"/>
            <a:ext cx="8229600" cy="1143000"/>
          </a:xfrm>
        </p:spPr>
        <p:txBody>
          <a:bodyPr/>
          <a:lstStyle/>
          <a:p>
            <a:r>
              <a:rPr lang="en-GB" altLang="en-US" smtClean="0">
                <a:latin typeface="Comic Sans MS" panose="030F0702030302020204" pitchFamily="66" charset="0"/>
              </a:rPr>
              <a:t>Teacher notes</a:t>
            </a:r>
          </a:p>
        </p:txBody>
      </p:sp>
      <p:sp>
        <p:nvSpPr>
          <p:cNvPr id="148483" name="Content Placeholder 2"/>
          <p:cNvSpPr>
            <a:spLocks noGrp="1"/>
          </p:cNvSpPr>
          <p:nvPr>
            <p:ph idx="1"/>
          </p:nvPr>
        </p:nvSpPr>
        <p:spPr>
          <a:xfrm>
            <a:off x="457200" y="1628775"/>
            <a:ext cx="8229600" cy="4525963"/>
          </a:xfrm>
        </p:spPr>
        <p:txBody>
          <a:bodyPr/>
          <a:lstStyle/>
          <a:p>
            <a:r>
              <a:rPr lang="en-GB" altLang="en-US" sz="2500" dirty="0" smtClean="0">
                <a:latin typeface="Comic Sans MS" panose="030F0702030302020204" pitchFamily="66" charset="0"/>
              </a:rPr>
              <a:t>In groups, pupils can create a set of individual day cards e.g. </a:t>
            </a:r>
            <a:r>
              <a:rPr lang="en-GB" altLang="en-US" sz="2500" dirty="0" err="1" smtClean="0">
                <a:latin typeface="Comic Sans MS" panose="030F0702030302020204" pitchFamily="66" charset="0"/>
              </a:rPr>
              <a:t>lundi</a:t>
            </a:r>
            <a:r>
              <a:rPr lang="en-GB" altLang="en-US" sz="2500" dirty="0" smtClean="0">
                <a:latin typeface="Comic Sans MS" panose="030F0702030302020204" pitchFamily="66" charset="0"/>
              </a:rPr>
              <a:t>, </a:t>
            </a:r>
            <a:r>
              <a:rPr lang="en-GB" altLang="en-US" sz="2500" dirty="0" err="1" smtClean="0">
                <a:latin typeface="Comic Sans MS" panose="030F0702030302020204" pitchFamily="66" charset="0"/>
              </a:rPr>
              <a:t>mardi</a:t>
            </a:r>
            <a:r>
              <a:rPr lang="en-GB" altLang="en-US" sz="2500" dirty="0" smtClean="0">
                <a:latin typeface="Comic Sans MS" panose="030F0702030302020204" pitchFamily="66" charset="0"/>
              </a:rPr>
              <a:t>, </a:t>
            </a:r>
            <a:r>
              <a:rPr lang="en-GB" altLang="en-US" sz="2500" dirty="0" err="1" smtClean="0">
                <a:latin typeface="Comic Sans MS" panose="030F0702030302020204" pitchFamily="66" charset="0"/>
              </a:rPr>
              <a:t>mercredi</a:t>
            </a:r>
            <a:r>
              <a:rPr lang="en-GB" altLang="en-US" sz="2500" dirty="0" smtClean="0">
                <a:latin typeface="Comic Sans MS" panose="030F0702030302020204" pitchFamily="66" charset="0"/>
              </a:rPr>
              <a:t>, </a:t>
            </a:r>
            <a:r>
              <a:rPr lang="en-GB" altLang="en-US" sz="2500" dirty="0" err="1" smtClean="0">
                <a:latin typeface="Comic Sans MS" panose="030F0702030302020204" pitchFamily="66" charset="0"/>
              </a:rPr>
              <a:t>jeudi</a:t>
            </a:r>
            <a:r>
              <a:rPr lang="en-GB" altLang="en-US" sz="2500" dirty="0" smtClean="0">
                <a:latin typeface="Comic Sans MS" panose="030F0702030302020204" pitchFamily="66" charset="0"/>
              </a:rPr>
              <a:t>, </a:t>
            </a:r>
            <a:r>
              <a:rPr lang="en-GB" altLang="en-US" sz="2500" dirty="0" err="1" smtClean="0">
                <a:latin typeface="Comic Sans MS" panose="030F0702030302020204" pitchFamily="66" charset="0"/>
              </a:rPr>
              <a:t>vendredi</a:t>
            </a:r>
            <a:r>
              <a:rPr lang="en-GB" altLang="en-US" sz="2500" dirty="0" smtClean="0">
                <a:latin typeface="Comic Sans MS" panose="030F0702030302020204" pitchFamily="66" charset="0"/>
              </a:rPr>
              <a:t>, </a:t>
            </a:r>
            <a:r>
              <a:rPr lang="en-GB" altLang="en-US" sz="2500" dirty="0" err="1" smtClean="0">
                <a:latin typeface="Comic Sans MS" panose="030F0702030302020204" pitchFamily="66" charset="0"/>
              </a:rPr>
              <a:t>samedi</a:t>
            </a:r>
            <a:r>
              <a:rPr lang="en-GB" altLang="en-US" sz="2500" dirty="0" smtClean="0">
                <a:latin typeface="Comic Sans MS" panose="030F0702030302020204" pitchFamily="66" charset="0"/>
              </a:rPr>
              <a:t>, </a:t>
            </a:r>
            <a:r>
              <a:rPr lang="en-GB" altLang="en-US" sz="2500" dirty="0" err="1" smtClean="0">
                <a:latin typeface="Comic Sans MS" panose="030F0702030302020204" pitchFamily="66" charset="0"/>
              </a:rPr>
              <a:t>dimanche</a:t>
            </a:r>
            <a:r>
              <a:rPr lang="en-GB" altLang="en-US" sz="2500" dirty="0" smtClean="0">
                <a:latin typeface="Comic Sans MS" panose="030F0702030302020204" pitchFamily="66" charset="0"/>
              </a:rPr>
              <a:t>.  They can then do the same with the months and the numbers 1 to 31. Make sure each of the cards are equal sized. </a:t>
            </a:r>
          </a:p>
          <a:p>
            <a:r>
              <a:rPr lang="en-GB" altLang="en-US" sz="2500" dirty="0" smtClean="0">
                <a:latin typeface="Comic Sans MS" panose="030F0702030302020204" pitchFamily="66" charset="0"/>
              </a:rPr>
              <a:t>Then ask them to organise each set into the correct order. </a:t>
            </a:r>
          </a:p>
          <a:p>
            <a:r>
              <a:rPr lang="en-GB" altLang="en-US" sz="2500" dirty="0" smtClean="0">
                <a:latin typeface="Comic Sans MS" panose="030F0702030302020204" pitchFamily="66" charset="0"/>
              </a:rPr>
              <a:t>Pupils can then punch a hole either along the top horizontal line of the card or in one corner and hang them together with a </a:t>
            </a:r>
            <a:r>
              <a:rPr lang="en-GB" altLang="en-US" sz="2500" dirty="0" err="1" smtClean="0">
                <a:latin typeface="Comic Sans MS" panose="030F0702030302020204" pitchFamily="66" charset="0"/>
              </a:rPr>
              <a:t>keyring</a:t>
            </a:r>
            <a:r>
              <a:rPr lang="en-GB" altLang="en-US" sz="2500" dirty="0" smtClean="0">
                <a:latin typeface="Comic Sans MS" panose="030F0702030302020204" pitchFamily="66" charset="0"/>
              </a:rPr>
              <a:t> type ring.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4105" y="311547"/>
            <a:ext cx="3943350" cy="923925"/>
          </a:xfrm>
          <a:prstGeom prst="rect">
            <a:avLst/>
          </a:prstGeom>
        </p:spPr>
      </p:pic>
    </p:spTree>
    <p:extLst>
      <p:ext uri="{BB962C8B-B14F-4D97-AF65-F5344CB8AC3E}">
        <p14:creationId xmlns:p14="http://schemas.microsoft.com/office/powerpoint/2010/main" val="25527261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30213" y="-25400"/>
            <a:ext cx="8229600" cy="1143000"/>
          </a:xfrm>
        </p:spPr>
        <p:txBody>
          <a:bodyPr/>
          <a:lstStyle/>
          <a:p>
            <a:r>
              <a:rPr lang="en-GB" altLang="en-US" dirty="0" err="1" smtClean="0">
                <a:latin typeface="Comic Sans MS" panose="030F0702030302020204" pitchFamily="66" charset="0"/>
              </a:rPr>
              <a:t>Activité</a:t>
            </a:r>
            <a:r>
              <a:rPr lang="en-GB" altLang="en-US" dirty="0" smtClean="0">
                <a:latin typeface="Comic Sans MS" panose="030F0702030302020204" pitchFamily="66" charset="0"/>
              </a:rPr>
              <a:t> 3</a:t>
            </a:r>
          </a:p>
        </p:txBody>
      </p:sp>
      <p:sp>
        <p:nvSpPr>
          <p:cNvPr id="146435" name="Title 1"/>
          <p:cNvSpPr txBox="1">
            <a:spLocks/>
          </p:cNvSpPr>
          <p:nvPr/>
        </p:nvSpPr>
        <p:spPr bwMode="auto">
          <a:xfrm>
            <a:off x="251520" y="98072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a:spcBef>
                <a:spcPct val="0"/>
              </a:spcBef>
              <a:buFontTx/>
              <a:buNone/>
            </a:pPr>
            <a:r>
              <a:rPr lang="en-GB" altLang="en-US" sz="4400" dirty="0" smtClean="0">
                <a:latin typeface="Comic Sans MS" panose="030F0702030302020204" pitchFamily="66" charset="0"/>
              </a:rPr>
              <a:t>Classroom days and months cards</a:t>
            </a:r>
            <a:endParaRPr lang="en-GB" altLang="en-US" sz="4400" dirty="0">
              <a:latin typeface="Comic Sans MS" panose="030F0702030302020204" pitchFamily="66" charset="0"/>
            </a:endParaRPr>
          </a:p>
        </p:txBody>
      </p:sp>
      <p:pic>
        <p:nvPicPr>
          <p:cNvPr id="3" name="Picture 2">
            <a:hlinkClick r:id="rId3"/>
          </p:cNvPr>
          <p:cNvPicPr>
            <a:picLocks noChangeAspect="1"/>
          </p:cNvPicPr>
          <p:nvPr/>
        </p:nvPicPr>
        <p:blipFill>
          <a:blip r:embed="rId4" cstate="print"/>
          <a:stretch>
            <a:fillRect/>
          </a:stretch>
        </p:blipFill>
        <p:spPr>
          <a:xfrm>
            <a:off x="251913" y="2914651"/>
            <a:ext cx="3924177" cy="3816300"/>
          </a:xfrm>
          <a:prstGeom prst="rect">
            <a:avLst/>
          </a:prstGeom>
        </p:spPr>
      </p:pic>
      <p:pic>
        <p:nvPicPr>
          <p:cNvPr id="4" name="Picture 3">
            <a:hlinkClick r:id="rId5"/>
          </p:cNvPr>
          <p:cNvPicPr>
            <a:picLocks noChangeAspect="1"/>
          </p:cNvPicPr>
          <p:nvPr/>
        </p:nvPicPr>
        <p:blipFill>
          <a:blip r:embed="rId6" cstate="print"/>
          <a:stretch>
            <a:fillRect/>
          </a:stretch>
        </p:blipFill>
        <p:spPr>
          <a:xfrm>
            <a:off x="4366320" y="2914650"/>
            <a:ext cx="4743941" cy="3943350"/>
          </a:xfrm>
          <a:prstGeom prst="rect">
            <a:avLst/>
          </a:prstGeom>
        </p:spPr>
      </p:pic>
    </p:spTree>
    <p:extLst>
      <p:ext uri="{BB962C8B-B14F-4D97-AF65-F5344CB8AC3E}">
        <p14:creationId xmlns:p14="http://schemas.microsoft.com/office/powerpoint/2010/main" val="14046391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430213" y="-25400"/>
            <a:ext cx="8229600" cy="1143000"/>
          </a:xfrm>
        </p:spPr>
        <p:txBody>
          <a:bodyPr/>
          <a:lstStyle/>
          <a:p>
            <a:r>
              <a:rPr lang="en-GB" altLang="en-US" smtClean="0">
                <a:latin typeface="Comic Sans MS" panose="030F0702030302020204" pitchFamily="66" charset="0"/>
              </a:rPr>
              <a:t>Activité 4</a:t>
            </a:r>
          </a:p>
        </p:txBody>
      </p:sp>
      <p:sp>
        <p:nvSpPr>
          <p:cNvPr id="163843" name="Title 1"/>
          <p:cNvSpPr txBox="1">
            <a:spLocks/>
          </p:cNvSpPr>
          <p:nvPr/>
        </p:nvSpPr>
        <p:spPr bwMode="auto">
          <a:xfrm>
            <a:off x="432812" y="9087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a:spcBef>
                <a:spcPct val="0"/>
              </a:spcBef>
              <a:buFontTx/>
              <a:buNone/>
            </a:pPr>
            <a:r>
              <a:rPr lang="en-GB" altLang="en-US" sz="4400" dirty="0" err="1" smtClean="0">
                <a:latin typeface="Comic Sans MS" panose="030F0702030302020204" pitchFamily="66" charset="0"/>
              </a:rPr>
              <a:t>C’est</a:t>
            </a:r>
            <a:r>
              <a:rPr lang="en-GB" altLang="en-US" sz="4400" dirty="0" smtClean="0">
                <a:latin typeface="Comic Sans MS" panose="030F0702030302020204" pitchFamily="66" charset="0"/>
              </a:rPr>
              <a:t> </a:t>
            </a:r>
            <a:r>
              <a:rPr lang="en-GB" altLang="en-US" sz="4400" dirty="0" err="1" smtClean="0">
                <a:latin typeface="Comic Sans MS" panose="030F0702030302020204" pitchFamily="66" charset="0"/>
              </a:rPr>
              <a:t>quel</a:t>
            </a:r>
            <a:r>
              <a:rPr lang="en-GB" altLang="en-US" sz="4400" dirty="0" smtClean="0">
                <a:latin typeface="Comic Sans MS" panose="030F0702030302020204" pitchFamily="66" charset="0"/>
              </a:rPr>
              <a:t> </a:t>
            </a:r>
            <a:r>
              <a:rPr lang="en-GB" altLang="en-US" sz="4400" dirty="0" err="1" smtClean="0">
                <a:latin typeface="Comic Sans MS" panose="030F0702030302020204" pitchFamily="66" charset="0"/>
              </a:rPr>
              <a:t>mois</a:t>
            </a:r>
            <a:r>
              <a:rPr lang="en-GB" altLang="en-US" sz="4400" dirty="0" smtClean="0">
                <a:latin typeface="Comic Sans MS" panose="030F0702030302020204" pitchFamily="66" charset="0"/>
              </a:rPr>
              <a:t>? </a:t>
            </a:r>
            <a:endParaRPr lang="en-GB" altLang="en-US" sz="4400" dirty="0">
              <a:latin typeface="Comic Sans MS" panose="030F0702030302020204" pitchFamily="66" charset="0"/>
            </a:endParaRPr>
          </a:p>
        </p:txBody>
      </p:sp>
      <p:pic>
        <p:nvPicPr>
          <p:cNvPr id="16384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413" y="2492375"/>
            <a:ext cx="42672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5158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416401" y="258417"/>
            <a:ext cx="8229600" cy="1143000"/>
          </a:xfrm>
        </p:spPr>
        <p:txBody>
          <a:bodyPr/>
          <a:lstStyle/>
          <a:p>
            <a:r>
              <a:rPr lang="en-GB" altLang="en-US" dirty="0" smtClean="0">
                <a:latin typeface="Comic Sans MS" panose="030F0702030302020204" pitchFamily="66" charset="0"/>
              </a:rPr>
              <a:t>Teacher notes</a:t>
            </a:r>
          </a:p>
        </p:txBody>
      </p:sp>
      <p:sp>
        <p:nvSpPr>
          <p:cNvPr id="165891" name="Content Placeholder 2"/>
          <p:cNvSpPr>
            <a:spLocks noGrp="1"/>
          </p:cNvSpPr>
          <p:nvPr>
            <p:ph idx="1"/>
          </p:nvPr>
        </p:nvSpPr>
        <p:spPr>
          <a:xfrm>
            <a:off x="482600" y="2420888"/>
            <a:ext cx="8229600" cy="2941762"/>
          </a:xfrm>
        </p:spPr>
        <p:txBody>
          <a:bodyPr/>
          <a:lstStyle/>
          <a:p>
            <a:r>
              <a:rPr lang="en-GB" altLang="en-US" sz="2500" dirty="0" smtClean="0">
                <a:latin typeface="Comic Sans MS" panose="030F0702030302020204" pitchFamily="66" charset="0"/>
              </a:rPr>
              <a:t>Look at the pictures and then months on the next slide.  </a:t>
            </a:r>
          </a:p>
          <a:p>
            <a:r>
              <a:rPr lang="en-GB" altLang="en-US" sz="2500" dirty="0" smtClean="0">
                <a:latin typeface="Comic Sans MS" panose="030F0702030302020204" pitchFamily="66" charset="0"/>
              </a:rPr>
              <a:t>Can you choose which month it is? </a:t>
            </a:r>
          </a:p>
        </p:txBody>
      </p:sp>
      <p:pic>
        <p:nvPicPr>
          <p:cNvPr id="165892"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5288" y="180975"/>
            <a:ext cx="1966912"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75" y="90488"/>
            <a:ext cx="1966913"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5855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 y="-15041"/>
            <a:ext cx="9144000" cy="6858000"/>
          </a:xfrm>
          <a:prstGeom prst="rect">
            <a:avLst/>
          </a:prstGeom>
        </p:spPr>
      </p:pic>
      <p:sp>
        <p:nvSpPr>
          <p:cNvPr id="5" name="TextBox 4"/>
          <p:cNvSpPr txBox="1"/>
          <p:nvPr/>
        </p:nvSpPr>
        <p:spPr>
          <a:xfrm>
            <a:off x="1907704" y="260648"/>
            <a:ext cx="5688632" cy="938719"/>
          </a:xfrm>
          <a:prstGeom prst="rect">
            <a:avLst/>
          </a:prstGeom>
          <a:noFill/>
        </p:spPr>
        <p:txBody>
          <a:bodyPr wrap="square" rtlCol="0">
            <a:spAutoFit/>
          </a:bodyPr>
          <a:lstStyle/>
          <a:p>
            <a:r>
              <a:rPr lang="en-GB" sz="5500" b="1" dirty="0" err="1" smtClean="0">
                <a:solidFill>
                  <a:schemeClr val="bg1"/>
                </a:solidFill>
                <a:latin typeface="Comic Sans MS" panose="030F0702030302020204" pitchFamily="66" charset="0"/>
              </a:rPr>
              <a:t>C’est</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quel</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mois</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sp>
        <p:nvSpPr>
          <p:cNvPr id="6" name="TextBox 5"/>
          <p:cNvSpPr txBox="1"/>
          <p:nvPr/>
        </p:nvSpPr>
        <p:spPr>
          <a:xfrm>
            <a:off x="431540" y="5517232"/>
            <a:ext cx="8640960" cy="938719"/>
          </a:xfrm>
          <a:prstGeom prst="rect">
            <a:avLst/>
          </a:prstGeom>
          <a:noFill/>
        </p:spPr>
        <p:txBody>
          <a:bodyPr wrap="square" rtlCol="0">
            <a:spAutoFit/>
          </a:bodyPr>
          <a:lstStyle/>
          <a:p>
            <a:pPr algn="ctr"/>
            <a:r>
              <a:rPr lang="en-GB" sz="5500" b="1" dirty="0" err="1" smtClean="0">
                <a:solidFill>
                  <a:schemeClr val="bg1"/>
                </a:solidFill>
                <a:latin typeface="Comic Sans MS" panose="030F0702030302020204" pitchFamily="66" charset="0"/>
              </a:rPr>
              <a:t>septembre</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ou</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juillet</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2535740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 y="-15041"/>
            <a:ext cx="9144000" cy="6858000"/>
          </a:xfrm>
          <a:prstGeom prst="rect">
            <a:avLst/>
          </a:prstGeom>
        </p:spPr>
      </p:pic>
      <p:sp>
        <p:nvSpPr>
          <p:cNvPr id="5" name="TextBox 4"/>
          <p:cNvSpPr txBox="1"/>
          <p:nvPr/>
        </p:nvSpPr>
        <p:spPr>
          <a:xfrm>
            <a:off x="1907704" y="260648"/>
            <a:ext cx="6120680" cy="938719"/>
          </a:xfrm>
          <a:prstGeom prst="rect">
            <a:avLst/>
          </a:prstGeom>
          <a:noFill/>
        </p:spPr>
        <p:txBody>
          <a:bodyPr wrap="square" rtlCol="0">
            <a:spAutoFit/>
          </a:bodyPr>
          <a:lstStyle/>
          <a:p>
            <a:pPr algn="ctr"/>
            <a:r>
              <a:rPr lang="en-GB" sz="5500" b="1" dirty="0" err="1" smtClean="0">
                <a:solidFill>
                  <a:schemeClr val="bg1"/>
                </a:solidFill>
                <a:latin typeface="Comic Sans MS" panose="030F0702030302020204" pitchFamily="66" charset="0"/>
              </a:rPr>
              <a:t>Septembre</a:t>
            </a:r>
            <a:r>
              <a:rPr lang="en-GB" sz="5500" b="1" dirty="0" smtClean="0">
                <a:solidFill>
                  <a:schemeClr val="bg1"/>
                </a:solidFill>
                <a:latin typeface="Comic Sans MS" panose="030F0702030302020204" pitchFamily="66" charset="0"/>
              </a:rPr>
              <a:t>!</a:t>
            </a:r>
            <a:endParaRPr lang="en-GB" sz="5500" b="1" dirty="0">
              <a:solidFill>
                <a:schemeClr val="bg1"/>
              </a:solidFill>
              <a:latin typeface="Comic Sans MS" panose="030F0702030302020204"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55576" y="425207"/>
            <a:ext cx="609600" cy="609600"/>
          </a:xfrm>
          <a:prstGeom prst="rect">
            <a:avLst/>
          </a:prstGeom>
        </p:spPr>
      </p:pic>
    </p:spTree>
    <p:extLst>
      <p:ext uri="{BB962C8B-B14F-4D97-AF65-F5344CB8AC3E}">
        <p14:creationId xmlns:p14="http://schemas.microsoft.com/office/powerpoint/2010/main" val="4255217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05844"/>
            <a:ext cx="9300423" cy="5877272"/>
          </a:xfrm>
          <a:prstGeom prst="rect">
            <a:avLst/>
          </a:prstGeom>
        </p:spPr>
      </p:pic>
      <p:sp>
        <p:nvSpPr>
          <p:cNvPr id="5" name="TextBox 4"/>
          <p:cNvSpPr txBox="1"/>
          <p:nvPr/>
        </p:nvSpPr>
        <p:spPr>
          <a:xfrm>
            <a:off x="1805895" y="188640"/>
            <a:ext cx="5688632" cy="938719"/>
          </a:xfrm>
          <a:prstGeom prst="rect">
            <a:avLst/>
          </a:prstGeom>
          <a:noFill/>
        </p:spPr>
        <p:txBody>
          <a:bodyPr wrap="square" rtlCol="0">
            <a:spAutoFit/>
          </a:bodyPr>
          <a:lstStyle/>
          <a:p>
            <a:r>
              <a:rPr lang="en-GB" sz="5500" b="1" dirty="0" err="1" smtClean="0">
                <a:latin typeface="Comic Sans MS" panose="030F0702030302020204" pitchFamily="66" charset="0"/>
              </a:rPr>
              <a:t>C’est</a:t>
            </a:r>
            <a:r>
              <a:rPr lang="en-GB" sz="5500" b="1" dirty="0" smtClean="0">
                <a:latin typeface="Comic Sans MS" panose="030F0702030302020204" pitchFamily="66" charset="0"/>
              </a:rPr>
              <a:t> </a:t>
            </a:r>
            <a:r>
              <a:rPr lang="en-GB" sz="5500" b="1" dirty="0" err="1" smtClean="0">
                <a:latin typeface="Comic Sans MS" panose="030F0702030302020204" pitchFamily="66" charset="0"/>
              </a:rPr>
              <a:t>quel</a:t>
            </a:r>
            <a:r>
              <a:rPr lang="en-GB" sz="5500" b="1" dirty="0" smtClean="0">
                <a:latin typeface="Comic Sans MS" panose="030F0702030302020204" pitchFamily="66" charset="0"/>
              </a:rPr>
              <a:t> </a:t>
            </a:r>
            <a:r>
              <a:rPr lang="en-GB" sz="5500" b="1" dirty="0" err="1" smtClean="0">
                <a:latin typeface="Comic Sans MS" panose="030F0702030302020204" pitchFamily="66" charset="0"/>
              </a:rPr>
              <a:t>mois</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sp>
        <p:nvSpPr>
          <p:cNvPr id="6" name="TextBox 5"/>
          <p:cNvSpPr txBox="1"/>
          <p:nvPr/>
        </p:nvSpPr>
        <p:spPr>
          <a:xfrm>
            <a:off x="431540" y="5517232"/>
            <a:ext cx="8640960" cy="938719"/>
          </a:xfrm>
          <a:prstGeom prst="rect">
            <a:avLst/>
          </a:prstGeom>
          <a:noFill/>
        </p:spPr>
        <p:txBody>
          <a:bodyPr wrap="square" rtlCol="0">
            <a:spAutoFit/>
          </a:bodyPr>
          <a:lstStyle/>
          <a:p>
            <a:pPr algn="ctr"/>
            <a:r>
              <a:rPr lang="en-GB" sz="5500" b="1" dirty="0" err="1" smtClean="0">
                <a:solidFill>
                  <a:schemeClr val="bg1"/>
                </a:solidFill>
                <a:latin typeface="Comic Sans MS" panose="030F0702030302020204" pitchFamily="66" charset="0"/>
              </a:rPr>
              <a:t>décembre</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ou</a:t>
            </a:r>
            <a:r>
              <a:rPr lang="en-GB" sz="5500" b="1" dirty="0" smtClean="0">
                <a:solidFill>
                  <a:schemeClr val="bg1"/>
                </a:solidFill>
                <a:latin typeface="Comic Sans MS" panose="030F0702030302020204" pitchFamily="66" charset="0"/>
              </a:rPr>
              <a:t> mars? </a:t>
            </a:r>
            <a:endParaRPr lang="en-GB" sz="5500" b="1" dirty="0">
              <a:solidFill>
                <a:schemeClr val="bg1"/>
              </a:solidFill>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2289893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96209" y="-13218"/>
            <a:ext cx="6120680" cy="938719"/>
          </a:xfrm>
          <a:prstGeom prst="rect">
            <a:avLst/>
          </a:prstGeom>
          <a:noFill/>
        </p:spPr>
        <p:txBody>
          <a:bodyPr wrap="square" rtlCol="0">
            <a:spAutoFit/>
          </a:bodyPr>
          <a:lstStyle/>
          <a:p>
            <a:pPr algn="ctr"/>
            <a:r>
              <a:rPr lang="en-GB" sz="5500" b="1" dirty="0" smtClean="0">
                <a:latin typeface="Comic Sans MS" panose="030F0702030302020204" pitchFamily="66" charset="0"/>
              </a:rPr>
              <a:t>Mars!</a:t>
            </a:r>
            <a:endParaRPr lang="en-GB" sz="5500" b="1" dirty="0">
              <a:solidFill>
                <a:schemeClr val="bg1"/>
              </a:solidFill>
              <a:latin typeface="Comic Sans MS" panose="030F0702030302020204" pitchFamily="66"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1" y="1131086"/>
            <a:ext cx="9174901" cy="5726914"/>
          </a:xfrm>
          <a:prstGeom prst="rect">
            <a:avLst/>
          </a:prstGeom>
        </p:spPr>
      </p:pic>
      <p:sp>
        <p:nvSpPr>
          <p:cNvPr id="6" name="Rounded Rectangular Callout 5"/>
          <p:cNvSpPr/>
          <p:nvPr/>
        </p:nvSpPr>
        <p:spPr>
          <a:xfrm>
            <a:off x="2572544" y="1988840"/>
            <a:ext cx="1593218" cy="576064"/>
          </a:xfrm>
          <a:prstGeom prst="wedgeRoundRectCallout">
            <a:avLst>
              <a:gd name="adj1" fmla="val 54407"/>
              <a:gd name="adj2" fmla="val 665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smtClean="0">
                <a:latin typeface="Comic Sans MS" panose="030F0702030302020204" pitchFamily="66" charset="0"/>
              </a:rPr>
              <a:t>Youpi</a:t>
            </a:r>
            <a:r>
              <a:rPr lang="en-GB" sz="2200" dirty="0" smtClean="0">
                <a:latin typeface="Comic Sans MS" panose="030F0702030302020204" pitchFamily="66" charset="0"/>
              </a:rPr>
              <a:t>! </a:t>
            </a:r>
            <a:endParaRPr lang="en-GB" sz="2200" dirty="0">
              <a:latin typeface="Comic Sans MS" panose="030F0702030302020204" pitchFamily="66"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71600" y="260296"/>
            <a:ext cx="609600" cy="609600"/>
          </a:xfrm>
          <a:prstGeom prst="rect">
            <a:avLst/>
          </a:prstGeom>
        </p:spPr>
      </p:pic>
    </p:spTree>
    <p:extLst>
      <p:ext uri="{BB962C8B-B14F-4D97-AF65-F5344CB8AC3E}">
        <p14:creationId xmlns:p14="http://schemas.microsoft.com/office/powerpoint/2010/main" val="2369209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78298"/>
            <a:ext cx="9144000" cy="5715000"/>
          </a:xfrm>
          <a:prstGeom prst="rect">
            <a:avLst/>
          </a:prstGeom>
        </p:spPr>
      </p:pic>
      <p:sp>
        <p:nvSpPr>
          <p:cNvPr id="5" name="TextBox 4"/>
          <p:cNvSpPr txBox="1"/>
          <p:nvPr/>
        </p:nvSpPr>
        <p:spPr>
          <a:xfrm>
            <a:off x="1805895" y="188640"/>
            <a:ext cx="5688632" cy="938719"/>
          </a:xfrm>
          <a:prstGeom prst="rect">
            <a:avLst/>
          </a:prstGeom>
          <a:noFill/>
        </p:spPr>
        <p:txBody>
          <a:bodyPr wrap="square" rtlCol="0">
            <a:spAutoFit/>
          </a:bodyPr>
          <a:lstStyle/>
          <a:p>
            <a:r>
              <a:rPr lang="en-GB" sz="5500" b="1" dirty="0" err="1" smtClean="0">
                <a:latin typeface="Comic Sans MS" panose="030F0702030302020204" pitchFamily="66" charset="0"/>
              </a:rPr>
              <a:t>C’est</a:t>
            </a:r>
            <a:r>
              <a:rPr lang="en-GB" sz="5500" b="1" dirty="0" smtClean="0">
                <a:latin typeface="Comic Sans MS" panose="030F0702030302020204" pitchFamily="66" charset="0"/>
              </a:rPr>
              <a:t> </a:t>
            </a:r>
            <a:r>
              <a:rPr lang="en-GB" sz="5500" b="1" dirty="0" err="1" smtClean="0">
                <a:latin typeface="Comic Sans MS" panose="030F0702030302020204" pitchFamily="66" charset="0"/>
              </a:rPr>
              <a:t>quel</a:t>
            </a:r>
            <a:r>
              <a:rPr lang="en-GB" sz="5500" b="1" dirty="0" smtClean="0">
                <a:latin typeface="Comic Sans MS" panose="030F0702030302020204" pitchFamily="66" charset="0"/>
              </a:rPr>
              <a:t> </a:t>
            </a:r>
            <a:r>
              <a:rPr lang="en-GB" sz="5500" b="1" dirty="0" err="1" smtClean="0">
                <a:latin typeface="Comic Sans MS" panose="030F0702030302020204" pitchFamily="66" charset="0"/>
              </a:rPr>
              <a:t>mois</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sp>
        <p:nvSpPr>
          <p:cNvPr id="6" name="TextBox 5"/>
          <p:cNvSpPr txBox="1"/>
          <p:nvPr/>
        </p:nvSpPr>
        <p:spPr>
          <a:xfrm>
            <a:off x="329731" y="4797152"/>
            <a:ext cx="8640960" cy="938719"/>
          </a:xfrm>
          <a:prstGeom prst="rect">
            <a:avLst/>
          </a:prstGeom>
          <a:noFill/>
        </p:spPr>
        <p:txBody>
          <a:bodyPr wrap="square" rtlCol="0">
            <a:spAutoFit/>
          </a:bodyPr>
          <a:lstStyle/>
          <a:p>
            <a:pPr algn="ctr"/>
            <a:r>
              <a:rPr lang="en-GB" sz="5500" b="1" dirty="0" err="1" smtClean="0">
                <a:solidFill>
                  <a:schemeClr val="bg1"/>
                </a:solidFill>
                <a:latin typeface="Comic Sans MS" panose="030F0702030302020204" pitchFamily="66" charset="0"/>
              </a:rPr>
              <a:t>décembre</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ou</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février</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1216060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53475"/>
            <a:ext cx="9144000" cy="5715000"/>
          </a:xfrm>
          <a:prstGeom prst="rect">
            <a:avLst/>
          </a:prstGeom>
        </p:spPr>
      </p:pic>
      <p:sp>
        <p:nvSpPr>
          <p:cNvPr id="5" name="TextBox 4"/>
          <p:cNvSpPr txBox="1"/>
          <p:nvPr/>
        </p:nvSpPr>
        <p:spPr>
          <a:xfrm>
            <a:off x="-1015" y="0"/>
            <a:ext cx="9145015" cy="938719"/>
          </a:xfrm>
          <a:prstGeom prst="rect">
            <a:avLst/>
          </a:prstGeom>
          <a:noFill/>
        </p:spPr>
        <p:txBody>
          <a:bodyPr wrap="square" rtlCol="0">
            <a:spAutoFit/>
          </a:bodyPr>
          <a:lstStyle/>
          <a:p>
            <a:pPr algn="ctr"/>
            <a:r>
              <a:rPr lang="en-GB" sz="5500" b="1" dirty="0" err="1" smtClean="0">
                <a:latin typeface="Comic Sans MS" panose="030F0702030302020204" pitchFamily="66" charset="0"/>
              </a:rPr>
              <a:t>Décembre</a:t>
            </a:r>
            <a:r>
              <a:rPr lang="en-GB" sz="5500" b="1" dirty="0" smtClean="0">
                <a:latin typeface="Comic Sans MS" panose="030F0702030302020204" pitchFamily="66" charset="0"/>
              </a:rPr>
              <a:t>! </a:t>
            </a:r>
            <a:r>
              <a:rPr lang="en-GB" sz="5500" b="1" dirty="0" err="1" smtClean="0">
                <a:latin typeface="Comic Sans MS" panose="030F0702030302020204" pitchFamily="66" charset="0"/>
              </a:rPr>
              <a:t>Joyeux</a:t>
            </a:r>
            <a:r>
              <a:rPr lang="en-GB" sz="5500" b="1" dirty="0" smtClean="0">
                <a:latin typeface="Comic Sans MS" panose="030F0702030302020204" pitchFamily="66" charset="0"/>
              </a:rPr>
              <a:t> Noël!</a:t>
            </a:r>
            <a:endParaRPr lang="en-GB" sz="5500" b="1" dirty="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51520" y="870757"/>
            <a:ext cx="609600" cy="609600"/>
          </a:xfrm>
          <a:prstGeom prst="rect">
            <a:avLst/>
          </a:prstGeom>
        </p:spPr>
      </p:pic>
    </p:spTree>
    <p:extLst>
      <p:ext uri="{BB962C8B-B14F-4D97-AF65-F5344CB8AC3E}">
        <p14:creationId xmlns:p14="http://schemas.microsoft.com/office/powerpoint/2010/main" val="1121813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188913"/>
            <a:ext cx="8229600" cy="1398587"/>
          </a:xfrm>
        </p:spPr>
        <p:txBody>
          <a:bodyPr/>
          <a:lstStyle/>
          <a:p>
            <a:pPr eaLnBrk="1" hangingPunct="1"/>
            <a:r>
              <a:rPr lang="en-GB" altLang="en-US" sz="6200" smtClean="0">
                <a:latin typeface="Comic Sans MS" panose="030F0702030302020204" pitchFamily="66" charset="0"/>
              </a:rPr>
              <a:t>C’est mercredi</a:t>
            </a:r>
          </a:p>
        </p:txBody>
      </p:sp>
      <p:sp>
        <p:nvSpPr>
          <p:cNvPr id="6" name="WordArt 7"/>
          <p:cNvSpPr>
            <a:spLocks noChangeArrowheads="1" noChangeShapeType="1" noTextEdit="1"/>
          </p:cNvSpPr>
          <p:nvPr/>
        </p:nvSpPr>
        <p:spPr bwMode="auto">
          <a:xfrm>
            <a:off x="1692275" y="2420938"/>
            <a:ext cx="5759450" cy="25923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3600" kern="10">
                <a:gradFill rotWithShape="1">
                  <a:gsLst>
                    <a:gs pos="0">
                      <a:srgbClr val="9999FF"/>
                    </a:gs>
                    <a:gs pos="100000">
                      <a:srgbClr val="009999"/>
                    </a:gs>
                  </a:gsLst>
                  <a:lin ang="5400000" scaled="1"/>
                </a:gradFill>
                <a:effectLst>
                  <a:outerShdw dist="53882" dir="2700000" algn="ctr" rotWithShape="0">
                    <a:srgbClr val="C0C0C0"/>
                  </a:outerShdw>
                </a:effectLst>
                <a:latin typeface="Tahoma" panose="020B0604030504040204" pitchFamily="34" charset="0"/>
                <a:ea typeface="Tahoma" panose="020B0604030504040204" pitchFamily="34" charset="0"/>
                <a:cs typeface="Tahoma" panose="020B0604030504040204" pitchFamily="34" charset="0"/>
              </a:rPr>
              <a:t>mercredi</a:t>
            </a:r>
          </a:p>
        </p:txBody>
      </p:sp>
      <p:pic>
        <p:nvPicPr>
          <p:cNvPr id="2" name="5BF3106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4286"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4" grpId="0"/>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3" y="188640"/>
            <a:ext cx="9144000" cy="6669360"/>
          </a:xfrm>
          <a:prstGeom prst="rect">
            <a:avLst/>
          </a:prstGeom>
        </p:spPr>
      </p:pic>
      <p:sp>
        <p:nvSpPr>
          <p:cNvPr id="5" name="TextBox 4"/>
          <p:cNvSpPr txBox="1"/>
          <p:nvPr/>
        </p:nvSpPr>
        <p:spPr>
          <a:xfrm>
            <a:off x="1805895" y="188640"/>
            <a:ext cx="5688632" cy="938719"/>
          </a:xfrm>
          <a:prstGeom prst="rect">
            <a:avLst/>
          </a:prstGeom>
          <a:noFill/>
        </p:spPr>
        <p:txBody>
          <a:bodyPr wrap="square" rtlCol="0">
            <a:spAutoFit/>
          </a:bodyPr>
          <a:lstStyle/>
          <a:p>
            <a:r>
              <a:rPr lang="en-GB" sz="5500" b="1" dirty="0" err="1" smtClean="0">
                <a:solidFill>
                  <a:schemeClr val="bg1"/>
                </a:solidFill>
                <a:latin typeface="Comic Sans MS" panose="030F0702030302020204" pitchFamily="66" charset="0"/>
              </a:rPr>
              <a:t>C’est</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quel</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mois</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sp>
        <p:nvSpPr>
          <p:cNvPr id="6" name="TextBox 5"/>
          <p:cNvSpPr txBox="1"/>
          <p:nvPr/>
        </p:nvSpPr>
        <p:spPr>
          <a:xfrm>
            <a:off x="329731" y="4797152"/>
            <a:ext cx="8640960" cy="938719"/>
          </a:xfrm>
          <a:prstGeom prst="rect">
            <a:avLst/>
          </a:prstGeom>
          <a:noFill/>
        </p:spPr>
        <p:txBody>
          <a:bodyPr wrap="square" rtlCol="0">
            <a:spAutoFit/>
          </a:bodyPr>
          <a:lstStyle/>
          <a:p>
            <a:pPr algn="ctr"/>
            <a:r>
              <a:rPr lang="en-GB" sz="5500" b="1" dirty="0" err="1" smtClean="0">
                <a:solidFill>
                  <a:schemeClr val="bg1"/>
                </a:solidFill>
                <a:latin typeface="Comic Sans MS" panose="030F0702030302020204" pitchFamily="66" charset="0"/>
              </a:rPr>
              <a:t>juin</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ou</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février</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1476169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5" y="0"/>
            <a:ext cx="9145015" cy="938719"/>
          </a:xfrm>
          <a:prstGeom prst="rect">
            <a:avLst/>
          </a:prstGeom>
          <a:noFill/>
        </p:spPr>
        <p:txBody>
          <a:bodyPr wrap="square" rtlCol="0">
            <a:spAutoFit/>
          </a:bodyPr>
          <a:lstStyle/>
          <a:p>
            <a:pPr algn="ctr"/>
            <a:r>
              <a:rPr lang="en-GB" sz="5500" b="1" dirty="0" err="1" smtClean="0">
                <a:latin typeface="Comic Sans MS" panose="030F0702030302020204" pitchFamily="66" charset="0"/>
              </a:rPr>
              <a:t>Février</a:t>
            </a:r>
            <a:r>
              <a:rPr lang="en-GB" sz="5500" b="1" dirty="0" smtClean="0">
                <a:latin typeface="Comic Sans MS" panose="030F0702030302020204" pitchFamily="66" charset="0"/>
              </a:rPr>
              <a:t>! </a:t>
            </a:r>
            <a:endParaRPr lang="en-GB" sz="5500" b="1" dirty="0">
              <a:latin typeface="Comic Sans MS" panose="030F0702030302020204" pitchFamily="66"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46" y="938719"/>
            <a:ext cx="8954092" cy="597032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164559"/>
            <a:ext cx="609600" cy="609600"/>
          </a:xfrm>
          <a:prstGeom prst="rect">
            <a:avLst/>
          </a:prstGeom>
        </p:spPr>
      </p:pic>
    </p:spTree>
    <p:extLst>
      <p:ext uri="{BB962C8B-B14F-4D97-AF65-F5344CB8AC3E}">
        <p14:creationId xmlns:p14="http://schemas.microsoft.com/office/powerpoint/2010/main" val="2612147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extBox 4"/>
          <p:cNvSpPr txBox="1"/>
          <p:nvPr/>
        </p:nvSpPr>
        <p:spPr>
          <a:xfrm>
            <a:off x="1805895" y="188640"/>
            <a:ext cx="5688632" cy="938719"/>
          </a:xfrm>
          <a:prstGeom prst="rect">
            <a:avLst/>
          </a:prstGeom>
          <a:noFill/>
        </p:spPr>
        <p:txBody>
          <a:bodyPr wrap="square" rtlCol="0">
            <a:spAutoFit/>
          </a:bodyPr>
          <a:lstStyle/>
          <a:p>
            <a:r>
              <a:rPr lang="en-GB" sz="5500" b="1" dirty="0" err="1" smtClean="0">
                <a:latin typeface="Comic Sans MS" panose="030F0702030302020204" pitchFamily="66" charset="0"/>
              </a:rPr>
              <a:t>C’est</a:t>
            </a:r>
            <a:r>
              <a:rPr lang="en-GB" sz="5500" b="1" dirty="0" smtClean="0">
                <a:latin typeface="Comic Sans MS" panose="030F0702030302020204" pitchFamily="66" charset="0"/>
              </a:rPr>
              <a:t> </a:t>
            </a:r>
            <a:r>
              <a:rPr lang="en-GB" sz="5500" b="1" dirty="0" err="1" smtClean="0">
                <a:latin typeface="Comic Sans MS" panose="030F0702030302020204" pitchFamily="66" charset="0"/>
              </a:rPr>
              <a:t>quel</a:t>
            </a:r>
            <a:r>
              <a:rPr lang="en-GB" sz="5500" b="1" dirty="0" smtClean="0">
                <a:latin typeface="Comic Sans MS" panose="030F0702030302020204" pitchFamily="66" charset="0"/>
              </a:rPr>
              <a:t> </a:t>
            </a:r>
            <a:r>
              <a:rPr lang="en-GB" sz="5500" b="1" dirty="0" err="1" smtClean="0">
                <a:latin typeface="Comic Sans MS" panose="030F0702030302020204" pitchFamily="66" charset="0"/>
              </a:rPr>
              <a:t>mois</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sp>
        <p:nvSpPr>
          <p:cNvPr id="6" name="TextBox 5"/>
          <p:cNvSpPr txBox="1"/>
          <p:nvPr/>
        </p:nvSpPr>
        <p:spPr>
          <a:xfrm>
            <a:off x="251519" y="5661248"/>
            <a:ext cx="8640960" cy="938719"/>
          </a:xfrm>
          <a:prstGeom prst="rect">
            <a:avLst/>
          </a:prstGeom>
          <a:solidFill>
            <a:schemeClr val="bg1"/>
          </a:solidFill>
        </p:spPr>
        <p:txBody>
          <a:bodyPr wrap="square" rtlCol="0">
            <a:spAutoFit/>
          </a:bodyPr>
          <a:lstStyle/>
          <a:p>
            <a:pPr algn="ctr"/>
            <a:r>
              <a:rPr lang="en-GB" sz="5500" b="1" dirty="0" err="1" smtClean="0">
                <a:latin typeface="Comic Sans MS" panose="030F0702030302020204" pitchFamily="66" charset="0"/>
              </a:rPr>
              <a:t>juillet</a:t>
            </a:r>
            <a:r>
              <a:rPr lang="en-GB" sz="5500" b="1" dirty="0" smtClean="0">
                <a:latin typeface="Comic Sans MS" panose="030F0702030302020204" pitchFamily="66" charset="0"/>
              </a:rPr>
              <a:t> </a:t>
            </a:r>
            <a:r>
              <a:rPr lang="en-GB" sz="5500" b="1" dirty="0" err="1" smtClean="0">
                <a:latin typeface="Comic Sans MS" panose="030F0702030302020204" pitchFamily="66" charset="0"/>
              </a:rPr>
              <a:t>ou</a:t>
            </a:r>
            <a:r>
              <a:rPr lang="en-GB" sz="5500" b="1" dirty="0" smtClean="0">
                <a:latin typeface="Comic Sans MS" panose="030F0702030302020204" pitchFamily="66" charset="0"/>
              </a:rPr>
              <a:t> </a:t>
            </a:r>
            <a:r>
              <a:rPr lang="en-GB" sz="5500" b="1" dirty="0" err="1" smtClean="0">
                <a:latin typeface="Comic Sans MS" panose="030F0702030302020204" pitchFamily="66" charset="0"/>
              </a:rPr>
              <a:t>octobre</a:t>
            </a:r>
            <a:r>
              <a:rPr lang="en-GB" sz="5500" b="1" dirty="0" smtClean="0">
                <a:latin typeface="Comic Sans MS" panose="030F0702030302020204" pitchFamily="66" charset="0"/>
              </a:rPr>
              <a:t>? </a:t>
            </a:r>
            <a:endParaRPr lang="en-GB" sz="5500" b="1" dirty="0">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3948817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 y="0"/>
            <a:ext cx="9145015" cy="6877275"/>
          </a:xfrm>
          <a:prstGeom prst="rect">
            <a:avLst/>
          </a:prstGeom>
        </p:spPr>
      </p:pic>
      <p:sp>
        <p:nvSpPr>
          <p:cNvPr id="5" name="TextBox 4"/>
          <p:cNvSpPr txBox="1"/>
          <p:nvPr/>
        </p:nvSpPr>
        <p:spPr>
          <a:xfrm>
            <a:off x="-1015" y="0"/>
            <a:ext cx="9145015" cy="938719"/>
          </a:xfrm>
          <a:prstGeom prst="rect">
            <a:avLst/>
          </a:prstGeom>
          <a:noFill/>
        </p:spPr>
        <p:txBody>
          <a:bodyPr wrap="square" rtlCol="0">
            <a:spAutoFit/>
          </a:bodyPr>
          <a:lstStyle/>
          <a:p>
            <a:pPr algn="ctr"/>
            <a:r>
              <a:rPr lang="en-GB" sz="5500" b="1" dirty="0" err="1" smtClean="0">
                <a:latin typeface="Comic Sans MS" panose="030F0702030302020204" pitchFamily="66" charset="0"/>
              </a:rPr>
              <a:t>Juillet</a:t>
            </a:r>
            <a:r>
              <a:rPr lang="en-GB" sz="5500" b="1" dirty="0" smtClean="0">
                <a:latin typeface="Comic Sans MS" panose="030F0702030302020204" pitchFamily="66" charset="0"/>
              </a:rPr>
              <a:t>!</a:t>
            </a:r>
            <a:endParaRPr lang="en-GB" sz="5500" b="1" dirty="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331640" y="164559"/>
            <a:ext cx="609600" cy="609600"/>
          </a:xfrm>
          <a:prstGeom prst="rect">
            <a:avLst/>
          </a:prstGeom>
        </p:spPr>
      </p:pic>
    </p:spTree>
    <p:extLst>
      <p:ext uri="{BB962C8B-B14F-4D97-AF65-F5344CB8AC3E}">
        <p14:creationId xmlns:p14="http://schemas.microsoft.com/office/powerpoint/2010/main" val="2836221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5" y="0"/>
            <a:ext cx="9144000" cy="6858000"/>
          </a:xfrm>
          <a:prstGeom prst="rect">
            <a:avLst/>
          </a:prstGeom>
        </p:spPr>
      </p:pic>
      <p:sp>
        <p:nvSpPr>
          <p:cNvPr id="5" name="TextBox 4"/>
          <p:cNvSpPr txBox="1"/>
          <p:nvPr/>
        </p:nvSpPr>
        <p:spPr>
          <a:xfrm>
            <a:off x="1805895" y="188640"/>
            <a:ext cx="5688632" cy="938719"/>
          </a:xfrm>
          <a:prstGeom prst="rect">
            <a:avLst/>
          </a:prstGeom>
          <a:noFill/>
        </p:spPr>
        <p:txBody>
          <a:bodyPr wrap="square" rtlCol="0">
            <a:spAutoFit/>
          </a:bodyPr>
          <a:lstStyle/>
          <a:p>
            <a:r>
              <a:rPr lang="en-GB" sz="5500" b="1" dirty="0" err="1" smtClean="0">
                <a:solidFill>
                  <a:schemeClr val="bg1"/>
                </a:solidFill>
                <a:latin typeface="Comic Sans MS" panose="030F0702030302020204" pitchFamily="66" charset="0"/>
              </a:rPr>
              <a:t>C’est</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quel</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mois</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sp>
        <p:nvSpPr>
          <p:cNvPr id="6" name="TextBox 5"/>
          <p:cNvSpPr txBox="1"/>
          <p:nvPr/>
        </p:nvSpPr>
        <p:spPr>
          <a:xfrm>
            <a:off x="251519" y="5661248"/>
            <a:ext cx="8640960" cy="938719"/>
          </a:xfrm>
          <a:prstGeom prst="rect">
            <a:avLst/>
          </a:prstGeom>
          <a:noFill/>
        </p:spPr>
        <p:txBody>
          <a:bodyPr wrap="square" rtlCol="0">
            <a:spAutoFit/>
          </a:bodyPr>
          <a:lstStyle/>
          <a:p>
            <a:pPr algn="ctr"/>
            <a:r>
              <a:rPr lang="en-GB" sz="5500" b="1" dirty="0" err="1" smtClean="0">
                <a:solidFill>
                  <a:schemeClr val="bg1"/>
                </a:solidFill>
                <a:latin typeface="Comic Sans MS" panose="030F0702030302020204" pitchFamily="66" charset="0"/>
              </a:rPr>
              <a:t>Octobre</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ou</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mai</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250710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6" y="0"/>
            <a:ext cx="9144000" cy="6858000"/>
          </a:xfrm>
          <a:prstGeom prst="rect">
            <a:avLst/>
          </a:prstGeom>
        </p:spPr>
      </p:pic>
      <p:sp>
        <p:nvSpPr>
          <p:cNvPr id="5" name="TextBox 4"/>
          <p:cNvSpPr txBox="1"/>
          <p:nvPr/>
        </p:nvSpPr>
        <p:spPr>
          <a:xfrm>
            <a:off x="-1015" y="0"/>
            <a:ext cx="9145015" cy="938719"/>
          </a:xfrm>
          <a:prstGeom prst="rect">
            <a:avLst/>
          </a:prstGeom>
          <a:noFill/>
        </p:spPr>
        <p:txBody>
          <a:bodyPr wrap="square" rtlCol="0">
            <a:spAutoFit/>
          </a:bodyPr>
          <a:lstStyle/>
          <a:p>
            <a:pPr algn="ctr"/>
            <a:r>
              <a:rPr lang="en-GB" sz="5500" b="1" dirty="0" err="1" smtClean="0">
                <a:solidFill>
                  <a:schemeClr val="bg1"/>
                </a:solidFill>
                <a:latin typeface="Comic Sans MS" panose="030F0702030302020204" pitchFamily="66" charset="0"/>
              </a:rPr>
              <a:t>Octobre</a:t>
            </a:r>
            <a:r>
              <a:rPr lang="en-GB" sz="5500" b="1" dirty="0" smtClean="0">
                <a:solidFill>
                  <a:schemeClr val="bg1"/>
                </a:solidFill>
                <a:latin typeface="Comic Sans MS" panose="030F0702030302020204" pitchFamily="66" charset="0"/>
              </a:rPr>
              <a:t>!</a:t>
            </a:r>
            <a:r>
              <a:rPr lang="en-GB" sz="5500" b="1" dirty="0" smtClean="0">
                <a:latin typeface="Comic Sans MS" panose="030F0702030302020204" pitchFamily="66" charset="0"/>
              </a:rPr>
              <a:t>!</a:t>
            </a:r>
            <a:endParaRPr lang="en-GB" sz="5500" b="1" dirty="0">
              <a:latin typeface="Comic Sans MS" panose="030F0702030302020204"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15616" y="164559"/>
            <a:ext cx="609600" cy="609600"/>
          </a:xfrm>
          <a:prstGeom prst="rect">
            <a:avLst/>
          </a:prstGeom>
        </p:spPr>
      </p:pic>
    </p:spTree>
    <p:extLst>
      <p:ext uri="{BB962C8B-B14F-4D97-AF65-F5344CB8AC3E}">
        <p14:creationId xmlns:p14="http://schemas.microsoft.com/office/powerpoint/2010/main" val="1377819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805895" y="188640"/>
            <a:ext cx="5688632" cy="938719"/>
          </a:xfrm>
          <a:prstGeom prst="rect">
            <a:avLst/>
          </a:prstGeom>
          <a:noFill/>
        </p:spPr>
        <p:txBody>
          <a:bodyPr wrap="square" rtlCol="0">
            <a:spAutoFit/>
          </a:bodyPr>
          <a:lstStyle/>
          <a:p>
            <a:r>
              <a:rPr lang="en-GB" sz="5500" b="1" dirty="0" err="1" smtClean="0">
                <a:solidFill>
                  <a:schemeClr val="bg1"/>
                </a:solidFill>
                <a:latin typeface="Comic Sans MS" panose="030F0702030302020204" pitchFamily="66" charset="0"/>
              </a:rPr>
              <a:t>C’est</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quel</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mois</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sp>
        <p:nvSpPr>
          <p:cNvPr id="6" name="TextBox 5"/>
          <p:cNvSpPr txBox="1"/>
          <p:nvPr/>
        </p:nvSpPr>
        <p:spPr>
          <a:xfrm>
            <a:off x="251519" y="5661248"/>
            <a:ext cx="8640960" cy="938719"/>
          </a:xfrm>
          <a:prstGeom prst="rect">
            <a:avLst/>
          </a:prstGeom>
          <a:noFill/>
        </p:spPr>
        <p:txBody>
          <a:bodyPr wrap="square" rtlCol="0">
            <a:spAutoFit/>
          </a:bodyPr>
          <a:lstStyle/>
          <a:p>
            <a:pPr algn="ctr"/>
            <a:r>
              <a:rPr lang="en-GB" sz="5500" b="1" dirty="0" smtClean="0">
                <a:solidFill>
                  <a:schemeClr val="bg1"/>
                </a:solidFill>
                <a:latin typeface="Comic Sans MS" panose="030F0702030302020204" pitchFamily="66" charset="0"/>
              </a:rPr>
              <a:t>mars </a:t>
            </a:r>
            <a:r>
              <a:rPr lang="en-GB" sz="5500" b="1" dirty="0" err="1" smtClean="0">
                <a:solidFill>
                  <a:schemeClr val="bg1"/>
                </a:solidFill>
                <a:latin typeface="Comic Sans MS" panose="030F0702030302020204" pitchFamily="66" charset="0"/>
              </a:rPr>
              <a:t>ou</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janvier</a:t>
            </a:r>
            <a:r>
              <a:rPr lang="en-GB" sz="5500" b="1" dirty="0" smtClean="0">
                <a:solidFill>
                  <a:schemeClr val="bg1"/>
                </a:solidFill>
                <a:latin typeface="Comic Sans MS" panose="030F0702030302020204" pitchFamily="66" charset="0"/>
              </a:rPr>
              <a:t>?</a:t>
            </a:r>
            <a:endParaRPr lang="en-GB" sz="5500" b="1" dirty="0">
              <a:solidFill>
                <a:schemeClr val="bg1"/>
              </a:solidFill>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2529063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61388" cy="6858000"/>
          </a:xfrm>
          <a:prstGeom prst="rect">
            <a:avLst/>
          </a:prstGeom>
        </p:spPr>
      </p:pic>
      <p:sp>
        <p:nvSpPr>
          <p:cNvPr id="5" name="TextBox 4"/>
          <p:cNvSpPr txBox="1"/>
          <p:nvPr/>
        </p:nvSpPr>
        <p:spPr>
          <a:xfrm>
            <a:off x="-1015" y="5110"/>
            <a:ext cx="9145015" cy="938719"/>
          </a:xfrm>
          <a:prstGeom prst="rect">
            <a:avLst/>
          </a:prstGeom>
          <a:noFill/>
        </p:spPr>
        <p:txBody>
          <a:bodyPr wrap="square" rtlCol="0">
            <a:spAutoFit/>
          </a:bodyPr>
          <a:lstStyle/>
          <a:p>
            <a:pPr algn="ctr"/>
            <a:r>
              <a:rPr lang="en-GB" sz="5500" b="1" dirty="0" err="1" smtClean="0">
                <a:solidFill>
                  <a:schemeClr val="bg1"/>
                </a:solidFill>
                <a:latin typeface="Comic Sans MS" panose="030F0702030302020204" pitchFamily="66" charset="0"/>
              </a:rPr>
              <a:t>Janvier</a:t>
            </a:r>
            <a:r>
              <a:rPr lang="en-GB" sz="5500" b="1" dirty="0" smtClean="0">
                <a:solidFill>
                  <a:schemeClr val="bg1"/>
                </a:solidFill>
                <a:latin typeface="Comic Sans MS" panose="030F0702030302020204" pitchFamily="66" charset="0"/>
              </a:rPr>
              <a:t>! Bonne </a:t>
            </a:r>
            <a:r>
              <a:rPr lang="en-GB" sz="5500" b="1" dirty="0" err="1" smtClean="0">
                <a:solidFill>
                  <a:schemeClr val="bg1"/>
                </a:solidFill>
                <a:latin typeface="Comic Sans MS" panose="030F0702030302020204" pitchFamily="66" charset="0"/>
              </a:rPr>
              <a:t>année</a:t>
            </a:r>
            <a:r>
              <a:rPr lang="en-GB" sz="5500" b="1" dirty="0" smtClean="0">
                <a:solidFill>
                  <a:schemeClr val="bg1"/>
                </a:solidFill>
                <a:latin typeface="Comic Sans MS" panose="030F0702030302020204" pitchFamily="66" charset="0"/>
              </a:rPr>
              <a:t>!</a:t>
            </a:r>
            <a:endParaRPr lang="en-GB" sz="5500" b="1" dirty="0">
              <a:solidFill>
                <a:schemeClr val="bg1"/>
              </a:solidFill>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79512" y="474469"/>
            <a:ext cx="609600" cy="609600"/>
          </a:xfrm>
          <a:prstGeom prst="rect">
            <a:avLst/>
          </a:prstGeom>
        </p:spPr>
      </p:pic>
    </p:spTree>
    <p:extLst>
      <p:ext uri="{BB962C8B-B14F-4D97-AF65-F5344CB8AC3E}">
        <p14:creationId xmlns:p14="http://schemas.microsoft.com/office/powerpoint/2010/main" val="3300928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805895" y="188640"/>
            <a:ext cx="5688632" cy="938719"/>
          </a:xfrm>
          <a:prstGeom prst="rect">
            <a:avLst/>
          </a:prstGeom>
          <a:noFill/>
        </p:spPr>
        <p:txBody>
          <a:bodyPr wrap="square" rtlCol="0">
            <a:spAutoFit/>
          </a:bodyPr>
          <a:lstStyle/>
          <a:p>
            <a:r>
              <a:rPr lang="en-GB" sz="5500" b="1" dirty="0" err="1" smtClean="0">
                <a:solidFill>
                  <a:schemeClr val="bg1"/>
                </a:solidFill>
                <a:latin typeface="Comic Sans MS" panose="030F0702030302020204" pitchFamily="66" charset="0"/>
              </a:rPr>
              <a:t>C’est</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quel</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mois</a:t>
            </a:r>
            <a:r>
              <a:rPr lang="en-GB" sz="5500" b="1" dirty="0" smtClean="0">
                <a:solidFill>
                  <a:schemeClr val="bg1"/>
                </a:solidFill>
                <a:latin typeface="Comic Sans MS" panose="030F0702030302020204" pitchFamily="66" charset="0"/>
              </a:rPr>
              <a:t>? </a:t>
            </a:r>
            <a:endParaRPr lang="en-GB" sz="5500" b="1" dirty="0">
              <a:solidFill>
                <a:schemeClr val="bg1"/>
              </a:solidFill>
              <a:latin typeface="Comic Sans MS" panose="030F0702030302020204" pitchFamily="66" charset="0"/>
            </a:endParaRPr>
          </a:p>
        </p:txBody>
      </p:sp>
      <p:sp>
        <p:nvSpPr>
          <p:cNvPr id="6" name="TextBox 5"/>
          <p:cNvSpPr txBox="1"/>
          <p:nvPr/>
        </p:nvSpPr>
        <p:spPr>
          <a:xfrm>
            <a:off x="251519" y="5661248"/>
            <a:ext cx="8640960" cy="938719"/>
          </a:xfrm>
          <a:prstGeom prst="rect">
            <a:avLst/>
          </a:prstGeom>
          <a:noFill/>
        </p:spPr>
        <p:txBody>
          <a:bodyPr wrap="square" rtlCol="0">
            <a:spAutoFit/>
          </a:bodyPr>
          <a:lstStyle/>
          <a:p>
            <a:pPr algn="ctr"/>
            <a:r>
              <a:rPr lang="en-GB" sz="5500" b="1" dirty="0" smtClean="0">
                <a:solidFill>
                  <a:schemeClr val="bg1"/>
                </a:solidFill>
                <a:latin typeface="Comic Sans MS" panose="030F0702030302020204" pitchFamily="66" charset="0"/>
              </a:rPr>
              <a:t>Avril </a:t>
            </a:r>
            <a:r>
              <a:rPr lang="en-GB" sz="5500" b="1" dirty="0" err="1" smtClean="0">
                <a:solidFill>
                  <a:schemeClr val="bg1"/>
                </a:solidFill>
                <a:latin typeface="Comic Sans MS" panose="030F0702030302020204" pitchFamily="66" charset="0"/>
              </a:rPr>
              <a:t>ou</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novembre</a:t>
            </a:r>
            <a:r>
              <a:rPr lang="en-GB" sz="5500" b="1" dirty="0" smtClean="0">
                <a:solidFill>
                  <a:schemeClr val="bg1"/>
                </a:solidFill>
                <a:latin typeface="Comic Sans MS" panose="030F0702030302020204" pitchFamily="66" charset="0"/>
              </a:rPr>
              <a:t>?</a:t>
            </a:r>
            <a:endParaRPr lang="en-GB" sz="5500" b="1" dirty="0">
              <a:solidFill>
                <a:schemeClr val="bg1"/>
              </a:solidFill>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4288029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015" y="0"/>
            <a:ext cx="9145015" cy="938719"/>
          </a:xfrm>
          <a:prstGeom prst="rect">
            <a:avLst/>
          </a:prstGeom>
          <a:noFill/>
        </p:spPr>
        <p:txBody>
          <a:bodyPr wrap="square" rtlCol="0">
            <a:spAutoFit/>
          </a:bodyPr>
          <a:lstStyle/>
          <a:p>
            <a:pPr algn="ctr"/>
            <a:r>
              <a:rPr lang="en-GB" sz="5500" b="1" dirty="0" smtClean="0">
                <a:solidFill>
                  <a:schemeClr val="bg1"/>
                </a:solidFill>
                <a:latin typeface="Comic Sans MS" panose="030F0702030302020204" pitchFamily="66" charset="0"/>
              </a:rPr>
              <a:t>Avril! </a:t>
            </a:r>
            <a:r>
              <a:rPr lang="en-GB" sz="5500" b="1" dirty="0" err="1" smtClean="0">
                <a:solidFill>
                  <a:schemeClr val="bg1"/>
                </a:solidFill>
                <a:latin typeface="Comic Sans MS" panose="030F0702030302020204" pitchFamily="66" charset="0"/>
              </a:rPr>
              <a:t>Joyeuses</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Pâques</a:t>
            </a:r>
            <a:r>
              <a:rPr lang="en-GB" sz="5500" b="1" dirty="0" smtClean="0">
                <a:solidFill>
                  <a:schemeClr val="bg1"/>
                </a:solidFill>
                <a:latin typeface="Comic Sans MS" panose="030F0702030302020204" pitchFamily="66" charset="0"/>
              </a:rPr>
              <a:t>!</a:t>
            </a:r>
            <a:endParaRPr lang="en-GB" sz="5500" b="1" dirty="0">
              <a:solidFill>
                <a:schemeClr val="bg1"/>
              </a:solidFill>
              <a:latin typeface="Comic Sans MS" panose="030F0702030302020204"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67544" y="961519"/>
            <a:ext cx="609600" cy="609600"/>
          </a:xfrm>
          <a:prstGeom prst="rect">
            <a:avLst/>
          </a:prstGeom>
        </p:spPr>
      </p:pic>
    </p:spTree>
    <p:extLst>
      <p:ext uri="{BB962C8B-B14F-4D97-AF65-F5344CB8AC3E}">
        <p14:creationId xmlns:p14="http://schemas.microsoft.com/office/powerpoint/2010/main" val="894706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188913"/>
            <a:ext cx="8229600" cy="1398587"/>
          </a:xfrm>
        </p:spPr>
        <p:txBody>
          <a:bodyPr/>
          <a:lstStyle/>
          <a:p>
            <a:pPr eaLnBrk="1" hangingPunct="1"/>
            <a:r>
              <a:rPr lang="en-GB" altLang="en-US" sz="6200" smtClean="0">
                <a:latin typeface="Comic Sans MS" panose="030F0702030302020204" pitchFamily="66" charset="0"/>
              </a:rPr>
              <a:t>C’est jeudi</a:t>
            </a:r>
          </a:p>
        </p:txBody>
      </p:sp>
      <p:sp>
        <p:nvSpPr>
          <p:cNvPr id="6" name="WordArt 9"/>
          <p:cNvSpPr>
            <a:spLocks noChangeArrowheads="1" noChangeShapeType="1" noTextEdit="1"/>
          </p:cNvSpPr>
          <p:nvPr/>
        </p:nvSpPr>
        <p:spPr bwMode="auto">
          <a:xfrm>
            <a:off x="2062163" y="2492375"/>
            <a:ext cx="5462587" cy="2232025"/>
          </a:xfrm>
          <a:prstGeom prst="rect">
            <a:avLst/>
          </a:prstGeom>
        </p:spPr>
        <p:txBody>
          <a:bodyPr wrap="none" fromWordArt="1">
            <a:prstTxWarp prst="textPlain">
              <a:avLst>
                <a:gd name="adj" fmla="val 50000"/>
              </a:avLst>
            </a:prstTxWarp>
          </a:bodyPr>
          <a:lstStyle/>
          <a:p>
            <a:pPr algn="ctr"/>
            <a:r>
              <a:rPr lang="en-GB"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jeudi</a:t>
            </a:r>
          </a:p>
        </p:txBody>
      </p:sp>
      <p:pic>
        <p:nvPicPr>
          <p:cNvPr id="2" name="F65F10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4205"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4" grpId="0"/>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278" y="0"/>
            <a:ext cx="9270278" cy="6858000"/>
          </a:xfrm>
          <a:prstGeom prst="rect">
            <a:avLst/>
          </a:prstGeom>
        </p:spPr>
      </p:pic>
      <p:sp>
        <p:nvSpPr>
          <p:cNvPr id="5" name="TextBox 4"/>
          <p:cNvSpPr txBox="1"/>
          <p:nvPr/>
        </p:nvSpPr>
        <p:spPr>
          <a:xfrm>
            <a:off x="1805895" y="188640"/>
            <a:ext cx="5688632" cy="938719"/>
          </a:xfrm>
          <a:prstGeom prst="rect">
            <a:avLst/>
          </a:prstGeom>
          <a:noFill/>
        </p:spPr>
        <p:txBody>
          <a:bodyPr wrap="square" rtlCol="0">
            <a:spAutoFit/>
          </a:bodyPr>
          <a:lstStyle/>
          <a:p>
            <a:r>
              <a:rPr lang="en-GB" sz="5500" b="1" dirty="0" err="1" smtClean="0">
                <a:latin typeface="Comic Sans MS" panose="030F0702030302020204" pitchFamily="66" charset="0"/>
              </a:rPr>
              <a:t>C’est</a:t>
            </a:r>
            <a:r>
              <a:rPr lang="en-GB" sz="5500" b="1" dirty="0" smtClean="0">
                <a:latin typeface="Comic Sans MS" panose="030F0702030302020204" pitchFamily="66" charset="0"/>
              </a:rPr>
              <a:t> </a:t>
            </a:r>
            <a:r>
              <a:rPr lang="en-GB" sz="5500" b="1" dirty="0" err="1" smtClean="0">
                <a:latin typeface="Comic Sans MS" panose="030F0702030302020204" pitchFamily="66" charset="0"/>
              </a:rPr>
              <a:t>quel</a:t>
            </a:r>
            <a:r>
              <a:rPr lang="en-GB" sz="5500" b="1" dirty="0" smtClean="0">
                <a:latin typeface="Comic Sans MS" panose="030F0702030302020204" pitchFamily="66" charset="0"/>
              </a:rPr>
              <a:t> </a:t>
            </a:r>
            <a:r>
              <a:rPr lang="en-GB" sz="5500" b="1" dirty="0" err="1" smtClean="0">
                <a:latin typeface="Comic Sans MS" panose="030F0702030302020204" pitchFamily="66" charset="0"/>
              </a:rPr>
              <a:t>mois</a:t>
            </a:r>
            <a:r>
              <a:rPr lang="en-GB" sz="5500" b="1" dirty="0" smtClean="0">
                <a:latin typeface="Comic Sans MS" panose="030F0702030302020204" pitchFamily="66" charset="0"/>
              </a:rPr>
              <a:t>? </a:t>
            </a:r>
            <a:endParaRPr lang="en-GB" sz="5500" b="1" dirty="0">
              <a:latin typeface="Comic Sans MS" panose="030F0702030302020204" pitchFamily="66" charset="0"/>
            </a:endParaRPr>
          </a:p>
        </p:txBody>
      </p:sp>
      <p:sp>
        <p:nvSpPr>
          <p:cNvPr id="6" name="TextBox 5"/>
          <p:cNvSpPr txBox="1"/>
          <p:nvPr/>
        </p:nvSpPr>
        <p:spPr>
          <a:xfrm>
            <a:off x="251519" y="5661248"/>
            <a:ext cx="8640960" cy="938719"/>
          </a:xfrm>
          <a:prstGeom prst="rect">
            <a:avLst/>
          </a:prstGeom>
          <a:noFill/>
        </p:spPr>
        <p:txBody>
          <a:bodyPr wrap="square" rtlCol="0">
            <a:spAutoFit/>
          </a:bodyPr>
          <a:lstStyle/>
          <a:p>
            <a:pPr algn="ctr"/>
            <a:r>
              <a:rPr lang="en-GB" sz="5500" b="1" dirty="0" err="1" smtClean="0">
                <a:latin typeface="Comic Sans MS" panose="030F0702030302020204" pitchFamily="66" charset="0"/>
              </a:rPr>
              <a:t>février</a:t>
            </a:r>
            <a:r>
              <a:rPr lang="en-GB" sz="5500" b="1" dirty="0" smtClean="0">
                <a:latin typeface="Comic Sans MS" panose="030F0702030302020204" pitchFamily="66" charset="0"/>
              </a:rPr>
              <a:t> </a:t>
            </a:r>
            <a:r>
              <a:rPr lang="en-GB" sz="5500" b="1" dirty="0" err="1" smtClean="0">
                <a:latin typeface="Comic Sans MS" panose="030F0702030302020204" pitchFamily="66" charset="0"/>
              </a:rPr>
              <a:t>ou</a:t>
            </a:r>
            <a:r>
              <a:rPr lang="en-GB" sz="5500" b="1" dirty="0" smtClean="0">
                <a:latin typeface="Comic Sans MS" panose="030F0702030302020204" pitchFamily="66" charset="0"/>
              </a:rPr>
              <a:t> </a:t>
            </a:r>
            <a:r>
              <a:rPr lang="en-GB" sz="5500" b="1" dirty="0" err="1" smtClean="0">
                <a:latin typeface="Comic Sans MS" panose="030F0702030302020204" pitchFamily="66" charset="0"/>
              </a:rPr>
              <a:t>juin</a:t>
            </a:r>
            <a:r>
              <a:rPr lang="en-GB" sz="5500" b="1" dirty="0" smtClean="0">
                <a:latin typeface="Comic Sans MS" panose="030F0702030302020204" pitchFamily="66" charset="0"/>
              </a:rPr>
              <a:t>?</a:t>
            </a:r>
            <a:endParaRPr lang="en-GB" sz="5500" b="1" dirty="0">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3802217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03" y="938719"/>
            <a:ext cx="9063378" cy="5717955"/>
          </a:xfrm>
          <a:prstGeom prst="rect">
            <a:avLst/>
          </a:prstGeom>
        </p:spPr>
      </p:pic>
      <p:sp>
        <p:nvSpPr>
          <p:cNvPr id="5" name="TextBox 4"/>
          <p:cNvSpPr txBox="1"/>
          <p:nvPr/>
        </p:nvSpPr>
        <p:spPr>
          <a:xfrm>
            <a:off x="-1015" y="0"/>
            <a:ext cx="9145015" cy="938719"/>
          </a:xfrm>
          <a:prstGeom prst="rect">
            <a:avLst/>
          </a:prstGeom>
          <a:noFill/>
        </p:spPr>
        <p:txBody>
          <a:bodyPr wrap="square" rtlCol="0">
            <a:spAutoFit/>
          </a:bodyPr>
          <a:lstStyle/>
          <a:p>
            <a:pPr algn="ctr"/>
            <a:r>
              <a:rPr lang="en-GB" sz="5500" b="1" dirty="0" err="1" smtClean="0">
                <a:latin typeface="Comic Sans MS" panose="030F0702030302020204" pitchFamily="66" charset="0"/>
              </a:rPr>
              <a:t>Février</a:t>
            </a:r>
            <a:r>
              <a:rPr lang="en-GB" sz="5500" b="1" dirty="0" smtClean="0">
                <a:latin typeface="Comic Sans MS" panose="030F0702030302020204" pitchFamily="66" charset="0"/>
              </a:rPr>
              <a:t>! </a:t>
            </a:r>
            <a:r>
              <a:rPr lang="en-GB" sz="5500" b="1" dirty="0" err="1" smtClean="0">
                <a:latin typeface="Comic Sans MS" panose="030F0702030302020204" pitchFamily="66" charset="0"/>
              </a:rPr>
              <a:t>Miam</a:t>
            </a:r>
            <a:r>
              <a:rPr lang="en-GB" sz="5500" b="1" dirty="0" smtClean="0">
                <a:latin typeface="Comic Sans MS" panose="030F0702030302020204" pitchFamily="66" charset="0"/>
              </a:rPr>
              <a:t> </a:t>
            </a:r>
            <a:r>
              <a:rPr lang="en-GB" sz="5500" b="1" dirty="0" err="1" smtClean="0">
                <a:latin typeface="Comic Sans MS" panose="030F0702030302020204" pitchFamily="66" charset="0"/>
              </a:rPr>
              <a:t>miam</a:t>
            </a:r>
            <a:r>
              <a:rPr lang="en-GB" sz="5500" b="1" dirty="0" smtClean="0">
                <a:latin typeface="Comic Sans MS" panose="030F0702030302020204" pitchFamily="66" charset="0"/>
              </a:rPr>
              <a:t>!</a:t>
            </a:r>
            <a:endParaRPr lang="en-GB" sz="5500" b="1" dirty="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39552" y="692696"/>
            <a:ext cx="609600" cy="609600"/>
          </a:xfrm>
          <a:prstGeom prst="rect">
            <a:avLst/>
          </a:prstGeom>
        </p:spPr>
      </p:pic>
    </p:spTree>
    <p:extLst>
      <p:ext uri="{BB962C8B-B14F-4D97-AF65-F5344CB8AC3E}">
        <p14:creationId xmlns:p14="http://schemas.microsoft.com/office/powerpoint/2010/main" val="2486698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 y="-29476"/>
            <a:ext cx="9124498" cy="6887476"/>
          </a:xfrm>
          <a:prstGeom prst="rect">
            <a:avLst/>
          </a:prstGeom>
        </p:spPr>
      </p:pic>
      <p:sp>
        <p:nvSpPr>
          <p:cNvPr id="5" name="TextBox 4"/>
          <p:cNvSpPr txBox="1"/>
          <p:nvPr/>
        </p:nvSpPr>
        <p:spPr>
          <a:xfrm>
            <a:off x="1805895" y="188640"/>
            <a:ext cx="5688632" cy="938719"/>
          </a:xfrm>
          <a:prstGeom prst="rect">
            <a:avLst/>
          </a:prstGeom>
          <a:noFill/>
        </p:spPr>
        <p:txBody>
          <a:bodyPr wrap="square" rtlCol="0">
            <a:spAutoFit/>
          </a:bodyPr>
          <a:lstStyle/>
          <a:p>
            <a:r>
              <a:rPr lang="en-GB" sz="5500" b="1" dirty="0" err="1" smtClean="0">
                <a:latin typeface="Comic Sans MS" panose="030F0702030302020204" pitchFamily="66" charset="0"/>
              </a:rPr>
              <a:t>C’est</a:t>
            </a:r>
            <a:r>
              <a:rPr lang="en-GB" sz="5500" b="1" dirty="0" smtClean="0">
                <a:latin typeface="Comic Sans MS" panose="030F0702030302020204" pitchFamily="66" charset="0"/>
              </a:rPr>
              <a:t> </a:t>
            </a:r>
            <a:r>
              <a:rPr lang="en-GB" sz="5500" b="1" dirty="0" err="1" smtClean="0">
                <a:latin typeface="Comic Sans MS" panose="030F0702030302020204" pitchFamily="66" charset="0"/>
              </a:rPr>
              <a:t>quel</a:t>
            </a:r>
            <a:r>
              <a:rPr lang="en-GB" sz="5500" b="1" dirty="0" smtClean="0">
                <a:latin typeface="Comic Sans MS" panose="030F0702030302020204" pitchFamily="66" charset="0"/>
              </a:rPr>
              <a:t> </a:t>
            </a:r>
            <a:r>
              <a:rPr lang="en-GB" sz="5500" b="1" dirty="0" err="1" smtClean="0">
                <a:latin typeface="Comic Sans MS" panose="030F0702030302020204" pitchFamily="66" charset="0"/>
              </a:rPr>
              <a:t>mois</a:t>
            </a:r>
            <a:r>
              <a:rPr lang="en-GB" sz="5500" b="1" dirty="0" smtClean="0">
                <a:latin typeface="Comic Sans MS" panose="030F0702030302020204" pitchFamily="66" charset="0"/>
              </a:rPr>
              <a:t>? </a:t>
            </a:r>
            <a:endParaRPr lang="en-GB" sz="5500" b="1" dirty="0">
              <a:latin typeface="Comic Sans MS" panose="030F0702030302020204" pitchFamily="66" charset="0"/>
            </a:endParaRPr>
          </a:p>
        </p:txBody>
      </p:sp>
      <p:sp>
        <p:nvSpPr>
          <p:cNvPr id="6" name="TextBox 5"/>
          <p:cNvSpPr txBox="1"/>
          <p:nvPr/>
        </p:nvSpPr>
        <p:spPr>
          <a:xfrm>
            <a:off x="251519" y="5661248"/>
            <a:ext cx="8640960" cy="938719"/>
          </a:xfrm>
          <a:prstGeom prst="rect">
            <a:avLst/>
          </a:prstGeom>
          <a:noFill/>
        </p:spPr>
        <p:txBody>
          <a:bodyPr wrap="square" rtlCol="0">
            <a:spAutoFit/>
          </a:bodyPr>
          <a:lstStyle/>
          <a:p>
            <a:pPr algn="ctr"/>
            <a:r>
              <a:rPr lang="en-GB" sz="5500" b="1" dirty="0" err="1" smtClean="0">
                <a:solidFill>
                  <a:schemeClr val="bg1"/>
                </a:solidFill>
                <a:latin typeface="Comic Sans MS" panose="030F0702030302020204" pitchFamily="66" charset="0"/>
              </a:rPr>
              <a:t>août</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ou</a:t>
            </a:r>
            <a:r>
              <a:rPr lang="en-GB" sz="5500" b="1" dirty="0" smtClean="0">
                <a:solidFill>
                  <a:schemeClr val="bg1"/>
                </a:solidFill>
                <a:latin typeface="Comic Sans MS" panose="030F0702030302020204" pitchFamily="66" charset="0"/>
              </a:rPr>
              <a:t> </a:t>
            </a:r>
            <a:r>
              <a:rPr lang="en-GB" sz="5500" b="1" dirty="0" err="1" smtClean="0">
                <a:solidFill>
                  <a:schemeClr val="bg1"/>
                </a:solidFill>
                <a:latin typeface="Comic Sans MS" panose="030F0702030302020204" pitchFamily="66" charset="0"/>
              </a:rPr>
              <a:t>juin</a:t>
            </a:r>
            <a:r>
              <a:rPr lang="en-GB" sz="5500" b="1" dirty="0" smtClean="0">
                <a:solidFill>
                  <a:schemeClr val="bg1"/>
                </a:solidFill>
                <a:latin typeface="Comic Sans MS" panose="030F0702030302020204" pitchFamily="66" charset="0"/>
              </a:rPr>
              <a:t>?</a:t>
            </a:r>
            <a:endParaRPr lang="en-GB" sz="5500" b="1" dirty="0">
              <a:solidFill>
                <a:schemeClr val="bg1"/>
              </a:solidFill>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3568" y="425207"/>
            <a:ext cx="609600" cy="609600"/>
          </a:xfrm>
          <a:prstGeom prst="rect">
            <a:avLst/>
          </a:prstGeom>
        </p:spPr>
      </p:pic>
    </p:spTree>
    <p:extLst>
      <p:ext uri="{BB962C8B-B14F-4D97-AF65-F5344CB8AC3E}">
        <p14:creationId xmlns:p14="http://schemas.microsoft.com/office/powerpoint/2010/main" val="315843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5" y="0"/>
            <a:ext cx="9145015" cy="938719"/>
          </a:xfrm>
          <a:prstGeom prst="rect">
            <a:avLst/>
          </a:prstGeom>
          <a:noFill/>
        </p:spPr>
        <p:txBody>
          <a:bodyPr wrap="square" rtlCol="0">
            <a:spAutoFit/>
          </a:bodyPr>
          <a:lstStyle/>
          <a:p>
            <a:pPr algn="ctr"/>
            <a:r>
              <a:rPr lang="en-GB" sz="5500" b="1" dirty="0" err="1" smtClean="0">
                <a:latin typeface="Comic Sans MS" panose="030F0702030302020204" pitchFamily="66" charset="0"/>
              </a:rPr>
              <a:t>Août</a:t>
            </a:r>
            <a:r>
              <a:rPr lang="en-GB" sz="5500" b="1" dirty="0" smtClean="0">
                <a:latin typeface="Comic Sans MS" panose="030F0702030302020204" pitchFamily="66" charset="0"/>
              </a:rPr>
              <a:t>!</a:t>
            </a:r>
            <a:endParaRPr lang="en-GB" sz="5500" b="1" dirty="0">
              <a:latin typeface="Comic Sans MS" panose="030F0702030302020204" pitchFamily="66"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29000"/>
            <a:ext cx="9143999" cy="5929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71600" y="490027"/>
            <a:ext cx="609600" cy="609600"/>
          </a:xfrm>
          <a:prstGeom prst="rect">
            <a:avLst/>
          </a:prstGeom>
        </p:spPr>
      </p:pic>
    </p:spTree>
    <p:extLst>
      <p:ext uri="{BB962C8B-B14F-4D97-AF65-F5344CB8AC3E}">
        <p14:creationId xmlns:p14="http://schemas.microsoft.com/office/powerpoint/2010/main" val="2240396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30213" y="-25400"/>
            <a:ext cx="8229600" cy="1143000"/>
          </a:xfrm>
        </p:spPr>
        <p:txBody>
          <a:bodyPr/>
          <a:lstStyle/>
          <a:p>
            <a:r>
              <a:rPr lang="en-GB" altLang="en-US" dirty="0" err="1" smtClean="0">
                <a:latin typeface="Comic Sans MS" panose="030F0702030302020204" pitchFamily="66" charset="0"/>
              </a:rPr>
              <a:t>Activité</a:t>
            </a:r>
            <a:r>
              <a:rPr lang="en-GB" altLang="en-US" dirty="0" smtClean="0">
                <a:latin typeface="Comic Sans MS" panose="030F0702030302020204" pitchFamily="66" charset="0"/>
              </a:rPr>
              <a:t> </a:t>
            </a:r>
            <a:r>
              <a:rPr lang="en-GB" altLang="en-US" dirty="0">
                <a:latin typeface="Comic Sans MS" panose="030F0702030302020204" pitchFamily="66" charset="0"/>
              </a:rPr>
              <a:t>4</a:t>
            </a:r>
            <a:endParaRPr lang="en-GB" altLang="en-US" dirty="0" smtClean="0">
              <a:latin typeface="Comic Sans MS" panose="030F0702030302020204" pitchFamily="66" charset="0"/>
            </a:endParaRPr>
          </a:p>
        </p:txBody>
      </p:sp>
      <p:sp>
        <p:nvSpPr>
          <p:cNvPr id="146435" name="Title 1"/>
          <p:cNvSpPr txBox="1">
            <a:spLocks/>
          </p:cNvSpPr>
          <p:nvPr/>
        </p:nvSpPr>
        <p:spPr bwMode="auto">
          <a:xfrm>
            <a:off x="430213" y="1085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itchFamily="34" charset="0"/>
              </a:defRPr>
            </a:lvl1pPr>
            <a:lvl2pPr marL="742950" indent="-285750">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lgn="ctr">
              <a:spcBef>
                <a:spcPct val="0"/>
              </a:spcBef>
              <a:buFontTx/>
              <a:buNone/>
            </a:pPr>
            <a:r>
              <a:rPr lang="en-GB" altLang="en-US" sz="4400">
                <a:latin typeface="Comic Sans MS" panose="030F0702030302020204" pitchFamily="66" charset="0"/>
              </a:rPr>
              <a:t>Qu’est-ce qui manque?</a:t>
            </a:r>
          </a:p>
        </p:txBody>
      </p:sp>
      <p:pic>
        <p:nvPicPr>
          <p:cNvPr id="146436"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413" y="2492375"/>
            <a:ext cx="42672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30213" y="13525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GB" altLang="en-US" smtClean="0">
                <a:latin typeface="Comic Sans MS" panose="030F0702030302020204" pitchFamily="66" charset="0"/>
              </a:rPr>
              <a:t>Teacher notes</a:t>
            </a:r>
          </a:p>
        </p:txBody>
      </p:sp>
      <p:sp>
        <p:nvSpPr>
          <p:cNvPr id="148483" name="Content Placeholder 2"/>
          <p:cNvSpPr>
            <a:spLocks noGrp="1"/>
          </p:cNvSpPr>
          <p:nvPr>
            <p:ph idx="1"/>
          </p:nvPr>
        </p:nvSpPr>
        <p:spPr>
          <a:xfrm>
            <a:off x="457200" y="1628775"/>
            <a:ext cx="8229600" cy="4525963"/>
          </a:xfrm>
        </p:spPr>
        <p:txBody>
          <a:bodyPr/>
          <a:lstStyle/>
          <a:p>
            <a:r>
              <a:rPr lang="en-GB" altLang="en-US" sz="2500" dirty="0" smtClean="0">
                <a:latin typeface="Comic Sans MS" panose="030F0702030302020204" pitchFamily="66" charset="0"/>
              </a:rPr>
              <a:t>As you work your way through the slides, one month of the year will disappear and pupils should say which one is missing. </a:t>
            </a:r>
          </a:p>
          <a:p>
            <a:r>
              <a:rPr lang="en-GB" altLang="en-US" sz="2500" dirty="0" smtClean="0">
                <a:latin typeface="Comic Sans MS" panose="030F0702030302020204" pitchFamily="66" charset="0"/>
              </a:rPr>
              <a:t>You can add in </a:t>
            </a:r>
            <a:r>
              <a:rPr lang="en-GB" altLang="en-US" sz="2500" dirty="0" err="1" smtClean="0">
                <a:latin typeface="Comic Sans MS" panose="030F0702030302020204" pitchFamily="66" charset="0"/>
              </a:rPr>
              <a:t>fermez</a:t>
            </a:r>
            <a:r>
              <a:rPr lang="en-GB" altLang="en-US" sz="2500" dirty="0" smtClean="0">
                <a:latin typeface="Comic Sans MS" panose="030F0702030302020204" pitchFamily="66" charset="0"/>
              </a:rPr>
              <a:t> les </a:t>
            </a:r>
            <a:r>
              <a:rPr lang="en-GB" altLang="en-US" sz="2500" dirty="0" err="1" smtClean="0">
                <a:latin typeface="Comic Sans MS" panose="030F0702030302020204" pitchFamily="66" charset="0"/>
              </a:rPr>
              <a:t>yeux</a:t>
            </a:r>
            <a:r>
              <a:rPr lang="en-GB" altLang="en-US" sz="2500" dirty="0" smtClean="0">
                <a:latin typeface="Comic Sans MS" panose="030F0702030302020204" pitchFamily="66" charset="0"/>
              </a:rPr>
              <a:t>, </a:t>
            </a:r>
            <a:r>
              <a:rPr lang="en-GB" altLang="en-US" sz="2500" dirty="0" err="1" smtClean="0">
                <a:latin typeface="Comic Sans MS" panose="030F0702030302020204" pitchFamily="66" charset="0"/>
              </a:rPr>
              <a:t>ouvrez</a:t>
            </a:r>
            <a:r>
              <a:rPr lang="en-GB" altLang="en-US" sz="2500" dirty="0" smtClean="0">
                <a:latin typeface="Comic Sans MS" panose="030F0702030302020204" pitchFamily="66" charset="0"/>
              </a:rPr>
              <a:t> les </a:t>
            </a:r>
            <a:r>
              <a:rPr lang="en-GB" altLang="en-US" sz="2500" dirty="0" err="1" smtClean="0">
                <a:latin typeface="Comic Sans MS" panose="030F0702030302020204" pitchFamily="66" charset="0"/>
              </a:rPr>
              <a:t>yeux</a:t>
            </a:r>
            <a:r>
              <a:rPr lang="en-GB" altLang="en-US" sz="2500" dirty="0" smtClean="0">
                <a:latin typeface="Comic Sans MS" panose="030F0702030302020204" pitchFamily="66" charset="0"/>
              </a:rPr>
              <a:t> (close your eyes, open your eyes)</a:t>
            </a:r>
          </a:p>
          <a:p>
            <a:r>
              <a:rPr lang="en-GB" altLang="en-US" sz="2500" dirty="0" smtClean="0">
                <a:latin typeface="Comic Sans MS" panose="030F0702030302020204" pitchFamily="66" charset="0"/>
              </a:rPr>
              <a:t>For the 2</a:t>
            </a:r>
            <a:r>
              <a:rPr lang="en-GB" altLang="en-US" sz="2500" baseline="30000" dirty="0" smtClean="0">
                <a:latin typeface="Comic Sans MS" panose="030F0702030302020204" pitchFamily="66" charset="0"/>
              </a:rPr>
              <a:t>nd</a:t>
            </a:r>
            <a:r>
              <a:rPr lang="en-GB" altLang="en-US" sz="2500" dirty="0" smtClean="0">
                <a:latin typeface="Comic Sans MS" panose="030F0702030302020204" pitchFamily="66" charset="0"/>
              </a:rPr>
              <a:t> part of the activity, pupils can then play the same game in groups by making their own month cards, laying them out in the middle of the group and then taking it in turns to say </a:t>
            </a:r>
            <a:r>
              <a:rPr lang="en-GB" altLang="en-US" sz="2500" dirty="0" err="1" smtClean="0">
                <a:latin typeface="Comic Sans MS" panose="030F0702030302020204" pitchFamily="66" charset="0"/>
              </a:rPr>
              <a:t>fermez</a:t>
            </a:r>
            <a:r>
              <a:rPr lang="en-GB" altLang="en-US" sz="2500" dirty="0" smtClean="0">
                <a:latin typeface="Comic Sans MS" panose="030F0702030302020204" pitchFamily="66" charset="0"/>
              </a:rPr>
              <a:t> les </a:t>
            </a:r>
            <a:r>
              <a:rPr lang="en-GB" altLang="en-US" sz="2500" dirty="0" err="1" smtClean="0">
                <a:latin typeface="Comic Sans MS" panose="030F0702030302020204" pitchFamily="66" charset="0"/>
              </a:rPr>
              <a:t>yeux</a:t>
            </a:r>
            <a:r>
              <a:rPr lang="en-GB" altLang="en-US" sz="2500" dirty="0" smtClean="0">
                <a:latin typeface="Comic Sans MS" panose="030F0702030302020204" pitchFamily="66" charset="0"/>
              </a:rPr>
              <a:t>, removing a card, saying </a:t>
            </a:r>
            <a:r>
              <a:rPr lang="en-GB" altLang="en-US" sz="2500" dirty="0" err="1" smtClean="0">
                <a:latin typeface="Comic Sans MS" panose="030F0702030302020204" pitchFamily="66" charset="0"/>
              </a:rPr>
              <a:t>ouvrez</a:t>
            </a:r>
            <a:r>
              <a:rPr lang="en-GB" altLang="en-US" sz="2500" dirty="0" smtClean="0">
                <a:latin typeface="Comic Sans MS" panose="030F0702030302020204" pitchFamily="66" charset="0"/>
              </a:rPr>
              <a:t> les </a:t>
            </a:r>
            <a:r>
              <a:rPr lang="en-GB" altLang="en-US" sz="2500" dirty="0" err="1" smtClean="0">
                <a:latin typeface="Comic Sans MS" panose="030F0702030302020204" pitchFamily="66" charset="0"/>
              </a:rPr>
              <a:t>yeux</a:t>
            </a:r>
            <a:r>
              <a:rPr lang="en-GB" altLang="en-US" sz="2500" dirty="0" smtClean="0">
                <a:latin typeface="Comic Sans MS" panose="030F0702030302020204" pitchFamily="66" charset="0"/>
              </a:rPr>
              <a:t> and then asking the question, “</a:t>
            </a:r>
            <a:r>
              <a:rPr lang="en-GB" altLang="en-US" sz="2500" dirty="0" err="1" smtClean="0">
                <a:latin typeface="Comic Sans MS" panose="030F0702030302020204" pitchFamily="66" charset="0"/>
              </a:rPr>
              <a:t>Qu’est-ce</a:t>
            </a:r>
            <a:r>
              <a:rPr lang="en-GB" altLang="en-US" sz="2500" dirty="0" smtClean="0">
                <a:latin typeface="Comic Sans MS" panose="030F0702030302020204" pitchFamily="66" charset="0"/>
              </a:rPr>
              <a:t> qui </a:t>
            </a:r>
            <a:r>
              <a:rPr lang="en-GB" altLang="en-US" sz="2500" dirty="0" err="1" smtClean="0">
                <a:latin typeface="Comic Sans MS" panose="030F0702030302020204" pitchFamily="66" charset="0"/>
              </a:rPr>
              <a:t>manque</a:t>
            </a:r>
            <a:r>
              <a:rPr lang="en-GB" altLang="en-US" sz="2500" dirty="0" smtClean="0">
                <a:latin typeface="Comic Sans MS" panose="030F0702030302020204" pitchFamily="66" charset="0"/>
              </a:rPr>
              <a:t>?” The others can then say which month is missing. </a:t>
            </a:r>
          </a:p>
        </p:txBody>
      </p:sp>
      <p:pic>
        <p:nvPicPr>
          <p:cNvPr id="148484"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5288" y="180975"/>
            <a:ext cx="1966912"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75" y="90488"/>
            <a:ext cx="1966913"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866775" y="1963738"/>
            <a:ext cx="7843838" cy="857250"/>
          </a:xfrm>
        </p:spPr>
        <p:txBody>
          <a:bodyPr/>
          <a:lstStyle/>
          <a:p>
            <a:pPr eaLnBrk="1" hangingPunct="1"/>
            <a:r>
              <a:rPr lang="en-GB" altLang="en-US" sz="5400" b="1" smtClean="0">
                <a:latin typeface="Comic Sans MS" panose="030F0702030302020204" pitchFamily="66" charset="0"/>
                <a:ea typeface="ＭＳ Ｐゴシック" panose="020B0600070205080204" pitchFamily="34" charset="-128"/>
              </a:rPr>
              <a:t>Qu’est-ce qui manque?</a:t>
            </a:r>
          </a:p>
        </p:txBody>
      </p:sp>
      <p:pic>
        <p:nvPicPr>
          <p:cNvPr id="149507" name="Picture 4"/>
          <p:cNvPicPr>
            <a:picLocks noChangeAspect="1"/>
          </p:cNvPicPr>
          <p:nvPr/>
        </p:nvPicPr>
        <p:blipFill>
          <a:blip r:embed="rId5" cstate="print">
            <a:extLst>
              <a:ext uri="{28A0092B-C50C-407E-A947-70E740481C1C}">
                <a14:useLocalDpi xmlns:a14="http://schemas.microsoft.com/office/drawing/2010/main" val="0"/>
              </a:ext>
            </a:extLst>
          </a:blip>
          <a:srcRect b="6746"/>
          <a:stretch>
            <a:fillRect/>
          </a:stretch>
        </p:blipFill>
        <p:spPr bwMode="auto">
          <a:xfrm>
            <a:off x="3303588" y="2946400"/>
            <a:ext cx="22367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117181" y="102458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Regardez</a:t>
            </a:r>
            <a:r>
              <a:rPr lang="en-GB" sz="3600" dirty="0" smtClean="0">
                <a:latin typeface="Comic Sans MS" panose="030F0702030302020204" pitchFamily="66" charset="0"/>
              </a:rPr>
              <a:t> les </a:t>
            </a:r>
            <a:r>
              <a:rPr lang="en-GB" sz="3600" dirty="0" err="1" smtClean="0">
                <a:latin typeface="Comic Sans MS" panose="030F0702030302020204" pitchFamily="66" charset="0"/>
              </a:rPr>
              <a:t>mois</a:t>
            </a:r>
            <a:r>
              <a:rPr lang="en-GB" sz="3600" dirty="0" smtClean="0">
                <a:latin typeface="Comic Sans MS" panose="030F0702030302020204" pitchFamily="66" charset="0"/>
              </a:rPr>
              <a:t>…</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6779" y="79723"/>
            <a:ext cx="1871559" cy="10986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364923" y="541119"/>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096" y="1052736"/>
            <a:ext cx="4208136" cy="5585062"/>
          </a:xfrm>
          <a:prstGeom prst="rect">
            <a:avLst/>
          </a:prstGeom>
        </p:spPr>
      </p:pic>
      <p:sp>
        <p:nvSpPr>
          <p:cNvPr id="3" name="TextBox 2"/>
          <p:cNvSpPr txBox="1"/>
          <p:nvPr/>
        </p:nvSpPr>
        <p:spPr>
          <a:xfrm>
            <a:off x="1115616" y="188640"/>
            <a:ext cx="6624736" cy="646331"/>
          </a:xfrm>
          <a:prstGeom prst="rect">
            <a:avLst/>
          </a:prstGeom>
          <a:noFill/>
        </p:spPr>
        <p:txBody>
          <a:bodyPr wrap="square" rtlCol="0">
            <a:spAutoFit/>
          </a:bodyPr>
          <a:lstStyle/>
          <a:p>
            <a:pPr algn="ctr"/>
            <a:r>
              <a:rPr lang="en-GB" sz="3600" dirty="0" err="1" smtClean="0">
                <a:latin typeface="Comic Sans MS" panose="030F0702030302020204" pitchFamily="66" charset="0"/>
              </a:rPr>
              <a:t>Fermez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71600" y="251998"/>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7776" y="5628"/>
            <a:ext cx="6840760" cy="1200329"/>
          </a:xfrm>
          <a:prstGeom prst="rect">
            <a:avLst/>
          </a:prstGeom>
          <a:noFill/>
        </p:spPr>
        <p:txBody>
          <a:bodyPr wrap="square" rtlCol="0">
            <a:spAutoFit/>
          </a:bodyPr>
          <a:lstStyle/>
          <a:p>
            <a:pPr algn="ctr"/>
            <a:r>
              <a:rPr lang="en-GB" sz="3600" dirty="0" err="1" smtClean="0">
                <a:latin typeface="Comic Sans MS" panose="030F0702030302020204" pitchFamily="66" charset="0"/>
              </a:rPr>
              <a:t>Ouvrez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p>
          <a:p>
            <a:pPr algn="ctr"/>
            <a:r>
              <a:rPr lang="en-GB" sz="3600" dirty="0" err="1" smtClean="0">
                <a:latin typeface="Comic Sans MS" panose="030F0702030302020204" pitchFamily="66" charset="0"/>
              </a:rPr>
              <a:t>Qu’est-ce</a:t>
            </a:r>
            <a:r>
              <a:rPr lang="en-GB" sz="3600" dirty="0" smtClean="0">
                <a:latin typeface="Comic Sans MS" panose="030F0702030302020204" pitchFamily="66" charset="0"/>
              </a:rPr>
              <a:t> qui </a:t>
            </a:r>
            <a:r>
              <a:rPr lang="en-GB" sz="3600" dirty="0" err="1" smtClean="0">
                <a:latin typeface="Comic Sans MS" panose="030F0702030302020204" pitchFamily="66" charset="0"/>
              </a:rPr>
              <a:t>manque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0580" y="181303"/>
            <a:ext cx="689968" cy="102465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348" y="369649"/>
            <a:ext cx="1312855" cy="77068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192151" y="530735"/>
            <a:ext cx="609600" cy="609600"/>
          </a:xfrm>
          <a:prstGeom prst="rect">
            <a:avLst/>
          </a:prstGeom>
        </p:spPr>
      </p:pic>
    </p:spTree>
    <p:extLst>
      <p:ext uri="{BB962C8B-B14F-4D97-AF65-F5344CB8AC3E}">
        <p14:creationId xmlns:p14="http://schemas.microsoft.com/office/powerpoint/2010/main" val="35547159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5288" y="188913"/>
            <a:ext cx="8229600" cy="1398587"/>
          </a:xfrm>
        </p:spPr>
        <p:txBody>
          <a:bodyPr/>
          <a:lstStyle/>
          <a:p>
            <a:pPr eaLnBrk="1" hangingPunct="1"/>
            <a:r>
              <a:rPr lang="en-GB" altLang="en-US" sz="6200" smtClean="0">
                <a:latin typeface="Comic Sans MS" panose="030F0702030302020204" pitchFamily="66" charset="0"/>
              </a:rPr>
              <a:t>C’est vendredi </a:t>
            </a:r>
          </a:p>
        </p:txBody>
      </p:sp>
      <p:sp>
        <p:nvSpPr>
          <p:cNvPr id="6" name="WordArt 11"/>
          <p:cNvSpPr>
            <a:spLocks noChangeArrowheads="1" noChangeShapeType="1" noTextEdit="1"/>
          </p:cNvSpPr>
          <p:nvPr/>
        </p:nvSpPr>
        <p:spPr bwMode="auto">
          <a:xfrm>
            <a:off x="1543050" y="2133600"/>
            <a:ext cx="6413500" cy="2590800"/>
          </a:xfrm>
          <a:prstGeom prst="rect">
            <a:avLst/>
          </a:prstGeom>
        </p:spPr>
        <p:txBody>
          <a:bodyPr wrap="none" fromWordArt="1">
            <a:prstTxWarp prst="textPlain">
              <a:avLst>
                <a:gd name="adj" fmla="val 50000"/>
              </a:avLst>
            </a:prstTxWarp>
          </a:bodyPr>
          <a:lstStyle/>
          <a:p>
            <a:pPr algn="ctr"/>
            <a:r>
              <a:rPr lang="en-GB" sz="44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vendredi</a:t>
            </a:r>
          </a:p>
        </p:txBody>
      </p:sp>
      <p:pic>
        <p:nvPicPr>
          <p:cNvPr id="2" name="32CA109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4805"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4" grpId="0"/>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Oui</a:t>
            </a:r>
            <a:r>
              <a:rPr lang="en-GB" sz="3600" dirty="0" smtClean="0">
                <a:latin typeface="Comic Sans MS" panose="030F0702030302020204" pitchFamily="66" charset="0"/>
              </a:rPr>
              <a:t>! </a:t>
            </a:r>
            <a:r>
              <a:rPr lang="en-GB" sz="3600" dirty="0" err="1" smtClean="0">
                <a:latin typeface="Comic Sans MS" panose="030F0702030302020204" pitchFamily="66" charset="0"/>
              </a:rPr>
              <a:t>C’est</a:t>
            </a:r>
            <a:r>
              <a:rPr lang="en-GB" sz="3600" dirty="0" smtClean="0">
                <a:latin typeface="Comic Sans MS" panose="030F0702030302020204" pitchFamily="66" charset="0"/>
              </a:rPr>
              <a:t> </a:t>
            </a: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4" name="Right Arrow 3"/>
          <p:cNvSpPr/>
          <p:nvPr/>
        </p:nvSpPr>
        <p:spPr>
          <a:xfrm rot="6699994">
            <a:off x="4592700" y="1473942"/>
            <a:ext cx="1793724" cy="709145"/>
          </a:xfrm>
          <a:prstGeom prst="rightArrow">
            <a:avLst>
              <a:gd name="adj1" fmla="val 2494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85421" y="217954"/>
            <a:ext cx="1300285" cy="89286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599" y="183344"/>
            <a:ext cx="1354169" cy="89286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89992" y="236319"/>
            <a:ext cx="609600" cy="609600"/>
          </a:xfrm>
          <a:prstGeom prst="rect">
            <a:avLst/>
          </a:prstGeom>
        </p:spPr>
      </p:pic>
    </p:spTree>
    <p:extLst>
      <p:ext uri="{BB962C8B-B14F-4D97-AF65-F5344CB8AC3E}">
        <p14:creationId xmlns:p14="http://schemas.microsoft.com/office/powerpoint/2010/main" val="5713790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77"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1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Regardez</a:t>
            </a:r>
            <a:r>
              <a:rPr lang="en-GB" sz="3600" dirty="0" smtClean="0">
                <a:latin typeface="Comic Sans MS" panose="030F0702030302020204" pitchFamily="66" charset="0"/>
              </a:rPr>
              <a:t> les </a:t>
            </a:r>
            <a:r>
              <a:rPr lang="en-GB" sz="3600" dirty="0" err="1" smtClean="0">
                <a:latin typeface="Comic Sans MS" panose="030F0702030302020204" pitchFamily="66" charset="0"/>
              </a:rPr>
              <a:t>mois</a:t>
            </a:r>
            <a:r>
              <a:rPr lang="en-GB" sz="3600" dirty="0" smtClean="0">
                <a:latin typeface="Comic Sans MS" panose="030F0702030302020204" pitchFamily="66" charset="0"/>
              </a:rPr>
              <a:t>…</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6779" y="79723"/>
            <a:ext cx="1871559" cy="10986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364923" y="541119"/>
            <a:ext cx="609600" cy="609600"/>
          </a:xfrm>
          <a:prstGeom prst="rect">
            <a:avLst/>
          </a:prstGeom>
        </p:spPr>
      </p:pic>
    </p:spTree>
    <p:extLst>
      <p:ext uri="{BB962C8B-B14F-4D97-AF65-F5344CB8AC3E}">
        <p14:creationId xmlns:p14="http://schemas.microsoft.com/office/powerpoint/2010/main" val="140022448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096" y="1052736"/>
            <a:ext cx="4208136" cy="5585062"/>
          </a:xfrm>
          <a:prstGeom prst="rect">
            <a:avLst/>
          </a:prstGeom>
        </p:spPr>
      </p:pic>
      <p:sp>
        <p:nvSpPr>
          <p:cNvPr id="3" name="TextBox 2"/>
          <p:cNvSpPr txBox="1"/>
          <p:nvPr/>
        </p:nvSpPr>
        <p:spPr>
          <a:xfrm>
            <a:off x="1115616" y="188640"/>
            <a:ext cx="6624736" cy="646331"/>
          </a:xfrm>
          <a:prstGeom prst="rect">
            <a:avLst/>
          </a:prstGeom>
          <a:noFill/>
        </p:spPr>
        <p:txBody>
          <a:bodyPr wrap="square" rtlCol="0">
            <a:spAutoFit/>
          </a:bodyPr>
          <a:lstStyle/>
          <a:p>
            <a:pPr algn="ctr"/>
            <a:r>
              <a:rPr lang="en-GB" sz="3600" dirty="0" err="1" smtClean="0">
                <a:latin typeface="Comic Sans MS" panose="030F0702030302020204" pitchFamily="66" charset="0"/>
              </a:rPr>
              <a:t>Fermez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71600" y="251998"/>
            <a:ext cx="609600" cy="609600"/>
          </a:xfrm>
          <a:prstGeom prst="rect">
            <a:avLst/>
          </a:prstGeom>
        </p:spPr>
      </p:pic>
    </p:spTree>
    <p:extLst>
      <p:ext uri="{BB962C8B-B14F-4D97-AF65-F5344CB8AC3E}">
        <p14:creationId xmlns:p14="http://schemas.microsoft.com/office/powerpoint/2010/main" val="216884616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7776" y="5628"/>
            <a:ext cx="6840760" cy="1200329"/>
          </a:xfrm>
          <a:prstGeom prst="rect">
            <a:avLst/>
          </a:prstGeom>
          <a:noFill/>
        </p:spPr>
        <p:txBody>
          <a:bodyPr wrap="square" rtlCol="0">
            <a:spAutoFit/>
          </a:bodyPr>
          <a:lstStyle/>
          <a:p>
            <a:pPr algn="ctr"/>
            <a:r>
              <a:rPr lang="en-GB" sz="3600" dirty="0" err="1" smtClean="0">
                <a:latin typeface="Comic Sans MS" panose="030F0702030302020204" pitchFamily="66" charset="0"/>
              </a:rPr>
              <a:t>Ouvrez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p>
          <a:p>
            <a:pPr algn="ctr"/>
            <a:r>
              <a:rPr lang="en-GB" sz="3600" dirty="0" err="1" smtClean="0">
                <a:latin typeface="Comic Sans MS" panose="030F0702030302020204" pitchFamily="66" charset="0"/>
              </a:rPr>
              <a:t>Qu’est-ce</a:t>
            </a:r>
            <a:r>
              <a:rPr lang="en-GB" sz="3600" dirty="0" smtClean="0">
                <a:latin typeface="Comic Sans MS" panose="030F0702030302020204" pitchFamily="66" charset="0"/>
              </a:rPr>
              <a:t> qui </a:t>
            </a:r>
            <a:r>
              <a:rPr lang="en-GB" sz="3600" dirty="0" err="1" smtClean="0">
                <a:latin typeface="Comic Sans MS" panose="030F0702030302020204" pitchFamily="66" charset="0"/>
              </a:rPr>
              <a:t>manque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4" name="TextBox 13"/>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348" y="369649"/>
            <a:ext cx="1312855" cy="7706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580" y="181303"/>
            <a:ext cx="689968" cy="1024654"/>
          </a:xfrm>
          <a:prstGeom prst="rect">
            <a:avLst/>
          </a:prstGeom>
        </p:spPr>
      </p:pic>
      <p:pic>
        <p:nvPicPr>
          <p:cNvPr id="2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192151" y="530735"/>
            <a:ext cx="609600" cy="609600"/>
          </a:xfrm>
          <a:prstGeom prst="rect">
            <a:avLst/>
          </a:prstGeom>
        </p:spPr>
      </p:pic>
    </p:spTree>
    <p:extLst>
      <p:ext uri="{BB962C8B-B14F-4D97-AF65-F5344CB8AC3E}">
        <p14:creationId xmlns:p14="http://schemas.microsoft.com/office/powerpoint/2010/main" val="107381431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Oui</a:t>
            </a:r>
            <a:r>
              <a:rPr lang="en-GB" sz="3600" dirty="0" smtClean="0">
                <a:latin typeface="Comic Sans MS" panose="030F0702030302020204" pitchFamily="66" charset="0"/>
              </a:rPr>
              <a:t>! </a:t>
            </a:r>
            <a:r>
              <a:rPr lang="en-GB" sz="3600" dirty="0" err="1" smtClean="0">
                <a:latin typeface="Comic Sans MS" panose="030F0702030302020204" pitchFamily="66" charset="0"/>
              </a:rPr>
              <a:t>C’est</a:t>
            </a:r>
            <a:r>
              <a:rPr lang="en-GB" sz="3600" dirty="0" smtClean="0">
                <a:latin typeface="Comic Sans MS" panose="030F0702030302020204" pitchFamily="66" charset="0"/>
              </a:rPr>
              <a:t> </a:t>
            </a: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4" name="Right Arrow 3"/>
          <p:cNvSpPr/>
          <p:nvPr/>
        </p:nvSpPr>
        <p:spPr>
          <a:xfrm rot="4106384">
            <a:off x="4200831" y="1951494"/>
            <a:ext cx="2767565" cy="709145"/>
          </a:xfrm>
          <a:prstGeom prst="rightArrow">
            <a:avLst>
              <a:gd name="adj1" fmla="val 2494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63" y="165320"/>
            <a:ext cx="1376936" cy="94549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32214" y="191637"/>
            <a:ext cx="1300285" cy="89286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65421" y="333268"/>
            <a:ext cx="609600" cy="609600"/>
          </a:xfrm>
          <a:prstGeom prst="rect">
            <a:avLst/>
          </a:prstGeom>
        </p:spPr>
      </p:pic>
    </p:spTree>
    <p:extLst>
      <p:ext uri="{BB962C8B-B14F-4D97-AF65-F5344CB8AC3E}">
        <p14:creationId xmlns:p14="http://schemas.microsoft.com/office/powerpoint/2010/main" val="14465263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707"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Regardez</a:t>
            </a:r>
            <a:r>
              <a:rPr lang="en-GB" sz="3600" dirty="0" smtClean="0">
                <a:latin typeface="Comic Sans MS" panose="030F0702030302020204" pitchFamily="66" charset="0"/>
              </a:rPr>
              <a:t> les </a:t>
            </a:r>
            <a:r>
              <a:rPr lang="en-GB" sz="3600" dirty="0" err="1" smtClean="0">
                <a:latin typeface="Comic Sans MS" panose="030F0702030302020204" pitchFamily="66" charset="0"/>
              </a:rPr>
              <a:t>mois</a:t>
            </a:r>
            <a:r>
              <a:rPr lang="en-GB" sz="3600" dirty="0" smtClean="0">
                <a:latin typeface="Comic Sans MS" panose="030F0702030302020204" pitchFamily="66" charset="0"/>
              </a:rPr>
              <a:t>…</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6779" y="79723"/>
            <a:ext cx="1871559" cy="10986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364923" y="541119"/>
            <a:ext cx="609600" cy="609600"/>
          </a:xfrm>
          <a:prstGeom prst="rect">
            <a:avLst/>
          </a:prstGeom>
        </p:spPr>
      </p:pic>
    </p:spTree>
    <p:extLst>
      <p:ext uri="{BB962C8B-B14F-4D97-AF65-F5344CB8AC3E}">
        <p14:creationId xmlns:p14="http://schemas.microsoft.com/office/powerpoint/2010/main" val="140022448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096" y="1052736"/>
            <a:ext cx="4208136" cy="5585062"/>
          </a:xfrm>
          <a:prstGeom prst="rect">
            <a:avLst/>
          </a:prstGeom>
        </p:spPr>
      </p:pic>
      <p:sp>
        <p:nvSpPr>
          <p:cNvPr id="3" name="TextBox 2"/>
          <p:cNvSpPr txBox="1"/>
          <p:nvPr/>
        </p:nvSpPr>
        <p:spPr>
          <a:xfrm>
            <a:off x="1115616" y="188640"/>
            <a:ext cx="6624736" cy="646331"/>
          </a:xfrm>
          <a:prstGeom prst="rect">
            <a:avLst/>
          </a:prstGeom>
          <a:noFill/>
        </p:spPr>
        <p:txBody>
          <a:bodyPr wrap="square" rtlCol="0">
            <a:spAutoFit/>
          </a:bodyPr>
          <a:lstStyle/>
          <a:p>
            <a:pPr algn="ctr"/>
            <a:r>
              <a:rPr lang="en-GB" sz="3600" dirty="0" err="1" smtClean="0">
                <a:latin typeface="Comic Sans MS" panose="030F0702030302020204" pitchFamily="66" charset="0"/>
              </a:rPr>
              <a:t>Fermez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71600" y="251998"/>
            <a:ext cx="609600" cy="609600"/>
          </a:xfrm>
          <a:prstGeom prst="rect">
            <a:avLst/>
          </a:prstGeom>
        </p:spPr>
      </p:pic>
    </p:spTree>
    <p:extLst>
      <p:ext uri="{BB962C8B-B14F-4D97-AF65-F5344CB8AC3E}">
        <p14:creationId xmlns:p14="http://schemas.microsoft.com/office/powerpoint/2010/main" val="216884616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7776" y="5628"/>
            <a:ext cx="6840760" cy="1200329"/>
          </a:xfrm>
          <a:prstGeom prst="rect">
            <a:avLst/>
          </a:prstGeom>
          <a:noFill/>
        </p:spPr>
        <p:txBody>
          <a:bodyPr wrap="square" rtlCol="0">
            <a:spAutoFit/>
          </a:bodyPr>
          <a:lstStyle/>
          <a:p>
            <a:pPr algn="ctr"/>
            <a:r>
              <a:rPr lang="en-GB" sz="3600" dirty="0" err="1" smtClean="0">
                <a:latin typeface="Comic Sans MS" panose="030F0702030302020204" pitchFamily="66" charset="0"/>
              </a:rPr>
              <a:t>Ouvrez</a:t>
            </a:r>
            <a:r>
              <a:rPr lang="en-GB" sz="3600" dirty="0" smtClean="0">
                <a:latin typeface="Comic Sans MS" panose="030F0702030302020204" pitchFamily="66" charset="0"/>
              </a:rPr>
              <a:t> les </a:t>
            </a:r>
            <a:r>
              <a:rPr lang="en-GB" sz="3600" dirty="0" err="1" smtClean="0">
                <a:latin typeface="Comic Sans MS" panose="030F0702030302020204" pitchFamily="66" charset="0"/>
              </a:rPr>
              <a:t>yeux</a:t>
            </a:r>
            <a:r>
              <a:rPr lang="en-GB" sz="3600" dirty="0" smtClean="0">
                <a:latin typeface="Comic Sans MS" panose="030F0702030302020204" pitchFamily="66" charset="0"/>
              </a:rPr>
              <a:t>! </a:t>
            </a:r>
          </a:p>
          <a:p>
            <a:pPr algn="ctr"/>
            <a:r>
              <a:rPr lang="en-GB" sz="3600" dirty="0" err="1" smtClean="0">
                <a:latin typeface="Comic Sans MS" panose="030F0702030302020204" pitchFamily="66" charset="0"/>
              </a:rPr>
              <a:t>Qu’est-ce</a:t>
            </a:r>
            <a:r>
              <a:rPr lang="en-GB" sz="3600" dirty="0" smtClean="0">
                <a:latin typeface="Comic Sans MS" panose="030F0702030302020204" pitchFamily="66" charset="0"/>
              </a:rPr>
              <a:t> qui </a:t>
            </a:r>
            <a:r>
              <a:rPr lang="en-GB" sz="3600" dirty="0" err="1" smtClean="0">
                <a:latin typeface="Comic Sans MS" panose="030F0702030302020204" pitchFamily="66" charset="0"/>
              </a:rPr>
              <a:t>manque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4" name="TextBox 13"/>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348" y="369649"/>
            <a:ext cx="1312855" cy="7706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580" y="181303"/>
            <a:ext cx="689968" cy="1024654"/>
          </a:xfrm>
          <a:prstGeom prst="rect">
            <a:avLst/>
          </a:prstGeom>
        </p:spPr>
      </p:pic>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1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192151" y="530735"/>
            <a:ext cx="609600" cy="609600"/>
          </a:xfrm>
          <a:prstGeom prst="rect">
            <a:avLst/>
          </a:prstGeom>
        </p:spPr>
      </p:pic>
    </p:spTree>
    <p:extLst>
      <p:ext uri="{BB962C8B-B14F-4D97-AF65-F5344CB8AC3E}">
        <p14:creationId xmlns:p14="http://schemas.microsoft.com/office/powerpoint/2010/main" val="173508024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Oui</a:t>
            </a:r>
            <a:r>
              <a:rPr lang="en-GB" sz="3600" dirty="0" smtClean="0">
                <a:latin typeface="Comic Sans MS" panose="030F0702030302020204" pitchFamily="66" charset="0"/>
              </a:rPr>
              <a:t>! </a:t>
            </a:r>
            <a:r>
              <a:rPr lang="en-GB" sz="3600" dirty="0" err="1" smtClean="0">
                <a:latin typeface="Comic Sans MS" panose="030F0702030302020204" pitchFamily="66" charset="0"/>
              </a:rPr>
              <a:t>C’est</a:t>
            </a:r>
            <a:r>
              <a:rPr lang="en-GB" sz="3600" dirty="0" smtClean="0">
                <a:latin typeface="Comic Sans MS" panose="030F0702030302020204" pitchFamily="66" charset="0"/>
              </a:rPr>
              <a:t> </a:t>
            </a: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4" name="Right Arrow 3"/>
          <p:cNvSpPr/>
          <p:nvPr/>
        </p:nvSpPr>
        <p:spPr>
          <a:xfrm rot="7690929">
            <a:off x="2422419" y="1557404"/>
            <a:ext cx="2282937" cy="709145"/>
          </a:xfrm>
          <a:prstGeom prst="rightArrow">
            <a:avLst>
              <a:gd name="adj1" fmla="val 2494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63" y="165320"/>
            <a:ext cx="1376936" cy="94549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32214" y="191637"/>
            <a:ext cx="1300285" cy="892862"/>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824445" y="596724"/>
            <a:ext cx="609600" cy="609600"/>
          </a:xfrm>
          <a:prstGeom prst="rect">
            <a:avLst/>
          </a:prstGeom>
        </p:spPr>
      </p:pic>
    </p:spTree>
    <p:extLst>
      <p:ext uri="{BB962C8B-B14F-4D97-AF65-F5344CB8AC3E}">
        <p14:creationId xmlns:p14="http://schemas.microsoft.com/office/powerpoint/2010/main" val="30345917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437" fill="hold"/>
                                        <p:tgtEl>
                                          <p:spTgt spid="8"/>
                                        </p:tgtEl>
                                      </p:cBhvr>
                                    </p:cmd>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1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17954"/>
            <a:ext cx="6840760" cy="646331"/>
          </a:xfrm>
          <a:prstGeom prst="rect">
            <a:avLst/>
          </a:prstGeom>
          <a:noFill/>
        </p:spPr>
        <p:txBody>
          <a:bodyPr wrap="square" rtlCol="0">
            <a:spAutoFit/>
          </a:bodyPr>
          <a:lstStyle/>
          <a:p>
            <a:pPr algn="ctr"/>
            <a:r>
              <a:rPr lang="en-GB" sz="3600" dirty="0" err="1" smtClean="0">
                <a:latin typeface="Comic Sans MS" panose="030F0702030302020204" pitchFamily="66" charset="0"/>
              </a:rPr>
              <a:t>Regardez</a:t>
            </a:r>
            <a:r>
              <a:rPr lang="en-GB" sz="3600" dirty="0" smtClean="0">
                <a:latin typeface="Comic Sans MS" panose="030F0702030302020204" pitchFamily="66" charset="0"/>
              </a:rPr>
              <a:t> les </a:t>
            </a:r>
            <a:r>
              <a:rPr lang="en-GB" sz="3600" dirty="0" err="1" smtClean="0">
                <a:latin typeface="Comic Sans MS" panose="030F0702030302020204" pitchFamily="66" charset="0"/>
              </a:rPr>
              <a:t>mois</a:t>
            </a:r>
            <a:r>
              <a:rPr lang="en-GB" sz="3600" dirty="0" smtClean="0">
                <a:latin typeface="Comic Sans MS" panose="030F0702030302020204" pitchFamily="66" charset="0"/>
              </a:rPr>
              <a:t>…</a:t>
            </a:r>
            <a:endParaRPr lang="en-GB" sz="3600" dirty="0">
              <a:latin typeface="Comic Sans MS" panose="030F0702030302020204" pitchFamily="66" charset="0"/>
            </a:endParaRPr>
          </a:p>
        </p:txBody>
      </p:sp>
      <p:sp>
        <p:nvSpPr>
          <p:cNvPr id="3" name="TextBox 2"/>
          <p:cNvSpPr txBox="1"/>
          <p:nvPr/>
        </p:nvSpPr>
        <p:spPr>
          <a:xfrm>
            <a:off x="899592" y="1397420"/>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janvier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6" name="TextBox 15"/>
          <p:cNvSpPr txBox="1"/>
          <p:nvPr/>
        </p:nvSpPr>
        <p:spPr>
          <a:xfrm>
            <a:off x="3563888" y="138206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février</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7" name="TextBox 16"/>
          <p:cNvSpPr txBox="1"/>
          <p:nvPr/>
        </p:nvSpPr>
        <p:spPr>
          <a:xfrm>
            <a:off x="6216090" y="1397420"/>
            <a:ext cx="2232248" cy="646331"/>
          </a:xfrm>
          <a:prstGeom prst="rect">
            <a:avLst/>
          </a:prstGeom>
          <a:noFill/>
          <a:ln w="57150">
            <a:solidFill>
              <a:schemeClr val="accent1"/>
            </a:solidFill>
          </a:ln>
        </p:spPr>
        <p:txBody>
          <a:bodyPr wrap="square" rtlCol="0">
            <a:spAutoFit/>
          </a:bodyPr>
          <a:lstStyle/>
          <a:p>
            <a:pPr algn="ctr"/>
            <a:r>
              <a:rPr lang="en-GB" sz="3600" dirty="0" smtClean="0">
                <a:latin typeface="Comic Sans MS" panose="030F0702030302020204" pitchFamily="66" charset="0"/>
              </a:rPr>
              <a:t>mars </a:t>
            </a:r>
            <a:endParaRPr lang="en-GB" sz="3600" dirty="0">
              <a:latin typeface="Comic Sans MS" panose="030F0702030302020204" pitchFamily="66" charset="0"/>
            </a:endParaRPr>
          </a:p>
        </p:txBody>
      </p:sp>
      <p:sp>
        <p:nvSpPr>
          <p:cNvPr id="18" name="TextBox 17"/>
          <p:cNvSpPr txBox="1"/>
          <p:nvPr/>
        </p:nvSpPr>
        <p:spPr>
          <a:xfrm>
            <a:off x="858399" y="257688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avril</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19" name="TextBox 18"/>
          <p:cNvSpPr txBox="1"/>
          <p:nvPr/>
        </p:nvSpPr>
        <p:spPr>
          <a:xfrm>
            <a:off x="3563888" y="2565583"/>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mai</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0" name="TextBox 19"/>
          <p:cNvSpPr txBox="1"/>
          <p:nvPr/>
        </p:nvSpPr>
        <p:spPr>
          <a:xfrm>
            <a:off x="6216090" y="2576886"/>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juin</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1" name="TextBox 20"/>
          <p:cNvSpPr txBox="1"/>
          <p:nvPr/>
        </p:nvSpPr>
        <p:spPr>
          <a:xfrm>
            <a:off x="611560" y="3796425"/>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juillet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2" name="TextBox 21"/>
          <p:cNvSpPr txBox="1"/>
          <p:nvPr/>
        </p:nvSpPr>
        <p:spPr>
          <a:xfrm>
            <a:off x="3442032" y="3749101"/>
            <a:ext cx="2232248"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août</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3" name="TextBox 22"/>
          <p:cNvSpPr txBox="1"/>
          <p:nvPr/>
        </p:nvSpPr>
        <p:spPr>
          <a:xfrm>
            <a:off x="6167858" y="374208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septembre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4" name="TextBox 23"/>
          <p:cNvSpPr txBox="1"/>
          <p:nvPr/>
        </p:nvSpPr>
        <p:spPr>
          <a:xfrm>
            <a:off x="558273" y="5085184"/>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octobre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5" name="TextBox 24"/>
          <p:cNvSpPr txBox="1"/>
          <p:nvPr/>
        </p:nvSpPr>
        <p:spPr>
          <a:xfrm>
            <a:off x="3413825" y="5093919"/>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novembre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sp>
        <p:nvSpPr>
          <p:cNvPr id="26" name="TextBox 25"/>
          <p:cNvSpPr txBox="1"/>
          <p:nvPr/>
        </p:nvSpPr>
        <p:spPr>
          <a:xfrm>
            <a:off x="6269377" y="5085183"/>
            <a:ext cx="2532374" cy="646331"/>
          </a:xfrm>
          <a:prstGeom prst="rect">
            <a:avLst/>
          </a:prstGeom>
          <a:noFill/>
          <a:ln w="57150">
            <a:solidFill>
              <a:schemeClr val="accent1"/>
            </a:solidFill>
          </a:ln>
        </p:spPr>
        <p:txBody>
          <a:bodyPr wrap="square" rtlCol="0">
            <a:spAutoFit/>
          </a:bodyPr>
          <a:lstStyle/>
          <a:p>
            <a:pPr algn="ctr"/>
            <a:r>
              <a:rPr lang="en-GB" sz="3600" dirty="0" err="1" smtClean="0">
                <a:latin typeface="Comic Sans MS" panose="030F0702030302020204" pitchFamily="66" charset="0"/>
              </a:rPr>
              <a:t>décembre</a:t>
            </a:r>
            <a:r>
              <a:rPr lang="en-GB" sz="3600" dirty="0" smtClean="0">
                <a:latin typeface="Comic Sans MS" panose="030F0702030302020204" pitchFamily="66" charset="0"/>
              </a:rPr>
              <a:t>  </a:t>
            </a:r>
            <a:endParaRPr lang="en-GB" sz="3600" dirty="0">
              <a:latin typeface="Comic Sans MS" panose="030F0702030302020204" pitchFamily="66"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6779" y="79723"/>
            <a:ext cx="1871559" cy="10986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364923" y="541119"/>
            <a:ext cx="609600" cy="609600"/>
          </a:xfrm>
          <a:prstGeom prst="rect">
            <a:avLst/>
          </a:prstGeom>
        </p:spPr>
      </p:pic>
    </p:spTree>
    <p:extLst>
      <p:ext uri="{BB962C8B-B14F-4D97-AF65-F5344CB8AC3E}">
        <p14:creationId xmlns:p14="http://schemas.microsoft.com/office/powerpoint/2010/main" val="140022448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B82BB92848F446B778E454DC86CD92" ma:contentTypeVersion="" ma:contentTypeDescription="Create a new document." ma:contentTypeScope="" ma:versionID="ee8c54952562854332089da2403957c9">
  <xsd:schema xmlns:xsd="http://www.w3.org/2001/XMLSchema" xmlns:xs="http://www.w3.org/2001/XMLSchema" xmlns:p="http://schemas.microsoft.com/office/2006/metadata/properties" xmlns:ns2="5a3829d0-f4cb-424b-a364-715d1b4ecebf" targetNamespace="http://schemas.microsoft.com/office/2006/metadata/properties" ma:root="true" ma:fieldsID="e81b8604e14bfce58d05f5f8939f86bd" ns2:_="">
    <xsd:import namespace="5a3829d0-f4cb-424b-a364-715d1b4ecebf"/>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3829d0-f4cb-424b-a364-715d1b4eceb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13D81A-6B37-4660-968D-2C869337D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3829d0-f4cb-424b-a364-715d1b4ece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16FA4F-840A-4855-92BF-811C744DD0EC}">
  <ds:schemaRefs>
    <ds:schemaRef ds:uri="http://schemas.microsoft.com/sharepoint/v3/contenttype/forms"/>
  </ds:schemaRefs>
</ds:datastoreItem>
</file>

<file path=customXml/itemProps3.xml><?xml version="1.0" encoding="utf-8"?>
<ds:datastoreItem xmlns:ds="http://schemas.openxmlformats.org/officeDocument/2006/customXml" ds:itemID="{F12881F3-EE3C-42B5-B494-54ADE5E77F5C}">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5a3829d0-f4cb-424b-a364-715d1b4eceb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6052</TotalTime>
  <Words>2616</Words>
  <Application>Microsoft Office PowerPoint</Application>
  <PresentationFormat>On-screen Show (4:3)</PresentationFormat>
  <Paragraphs>913</Paragraphs>
  <Slides>128</Slides>
  <Notes>82</Notes>
  <HiddenSlides>0</HiddenSlides>
  <MMClips>85</MMClips>
  <ScaleCrop>false</ScaleCrop>
  <HeadingPairs>
    <vt:vector size="4" baseType="variant">
      <vt:variant>
        <vt:lpstr>Theme</vt:lpstr>
      </vt:variant>
      <vt:variant>
        <vt:i4>1</vt:i4>
      </vt:variant>
      <vt:variant>
        <vt:lpstr>Slide Titles</vt:lpstr>
      </vt:variant>
      <vt:variant>
        <vt:i4>128</vt:i4>
      </vt:variant>
    </vt:vector>
  </HeadingPairs>
  <TitlesOfParts>
    <vt:vector size="129" baseType="lpstr">
      <vt:lpstr>Office Theme</vt:lpstr>
      <vt:lpstr>City of Edinburgh Council French First Level </vt:lpstr>
      <vt:lpstr>First Level Significant Aspects of Learning </vt:lpstr>
      <vt:lpstr>Vocabulary</vt:lpstr>
      <vt:lpstr>C’est quel jour?</vt:lpstr>
      <vt:lpstr>C’est lundi</vt:lpstr>
      <vt:lpstr>C’est mardi </vt:lpstr>
      <vt:lpstr>C’est mercredi</vt:lpstr>
      <vt:lpstr>C’est jeudi</vt:lpstr>
      <vt:lpstr>C’est vendredi </vt:lpstr>
      <vt:lpstr>C’est samedi</vt:lpstr>
      <vt:lpstr>C’est dimanche</vt:lpstr>
      <vt:lpstr>Vocabulary</vt:lpstr>
      <vt:lpstr>janvier</vt:lpstr>
      <vt:lpstr>février</vt:lpstr>
      <vt:lpstr>mars</vt:lpstr>
      <vt:lpstr>avril</vt:lpstr>
      <vt:lpstr>mai</vt:lpstr>
      <vt:lpstr>juin </vt:lpstr>
      <vt:lpstr>juillet</vt:lpstr>
      <vt:lpstr>août</vt:lpstr>
      <vt:lpstr>septembre</vt:lpstr>
      <vt:lpstr>octobre</vt:lpstr>
      <vt:lpstr>novembre</vt:lpstr>
      <vt:lpstr>décembre</vt:lpstr>
      <vt:lpstr>janvier février mars avril  mai  juin juillet août septembre octobre novembre décembre</vt:lpstr>
      <vt:lpstr>Vocabulary</vt:lpstr>
      <vt:lpstr>Quelle est la date?</vt:lpstr>
      <vt:lpstr>C’est lundi deux mai</vt:lpstr>
      <vt:lpstr>C’est jeudi onze août</vt:lpstr>
      <vt:lpstr>C’est dimanche vingt janvier</vt:lpstr>
      <vt:lpstr>C’est vendredi neuf juillet</vt:lpstr>
      <vt:lpstr>C’est mercredi trois juin</vt:lpstr>
      <vt:lpstr>C’est lundi premier mars</vt:lpstr>
      <vt:lpstr>premier = 1st</vt:lpstr>
      <vt:lpstr>C’est ton anniversaire</vt:lpstr>
      <vt:lpstr>C’est mon anniversaire</vt:lpstr>
      <vt:lpstr>Quelle est la date de ton anniversaire?</vt:lpstr>
      <vt:lpstr>Mon anniversaire c’est le (13 juin)…</vt:lpstr>
      <vt:lpstr>Joyeux anniversaire!</vt:lpstr>
      <vt:lpstr>Joyeux anniversaire! Joyeux anniversaire! Joyeux anniversaire! Joyeux anniversaire! </vt:lpstr>
      <vt:lpstr>Teacher note – writing the date</vt:lpstr>
      <vt:lpstr>Qu’est ce qui manque?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Activité 2</vt:lpstr>
      <vt:lpstr>Teacher notes</vt:lpstr>
      <vt:lpstr>Activité 3</vt:lpstr>
      <vt:lpstr>Activité 4</vt:lpstr>
      <vt:lpstr>Teacher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Activité 4</vt:lpstr>
      <vt:lpstr>Teacher notes</vt:lpstr>
      <vt:lpstr>Qu’est-ce qui manque?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 revoir!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Aujourd’hui c’est mardi le onze janvier</dc:title>
  <dc:creator>Ann</dc:creator>
  <cp:lastModifiedBy>Laura McLuckie</cp:lastModifiedBy>
  <cp:revision>187</cp:revision>
  <dcterms:created xsi:type="dcterms:W3CDTF">2010-11-30T11:25:06Z</dcterms:created>
  <dcterms:modified xsi:type="dcterms:W3CDTF">2020-04-23T11:35:22Z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0x01010091B82BB92848F446B778E454DC86CD92</vt:lpwstr>
  </property>
</Properties>
</file>