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1" r:id="rId4"/>
    <p:sldId id="258" r:id="rId5"/>
    <p:sldId id="259" r:id="rId6"/>
    <p:sldId id="260" r:id="rId7"/>
    <p:sldId id="261" r:id="rId8"/>
    <p:sldId id="262" r:id="rId9"/>
    <p:sldId id="263" r:id="rId10"/>
    <p:sldId id="268" r:id="rId11"/>
    <p:sldId id="264" r:id="rId12"/>
    <p:sldId id="269" r:id="rId13"/>
    <p:sldId id="267" r:id="rId14"/>
    <p:sldId id="265" r:id="rId15"/>
    <p:sldId id="266" r:id="rId16"/>
    <p:sldId id="270" r:id="rId17"/>
    <p:sldId id="272" r:id="rId18"/>
    <p:sldId id="273" r:id="rId19"/>
    <p:sldId id="274" r:id="rId20"/>
    <p:sldId id="275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510" y="13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A70D0-FC20-4BCE-BF0B-6704DA6089D8}" type="datetimeFigureOut">
              <a:rPr lang="en-GB" smtClean="0"/>
              <a:t>02/04/2020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5BA1C-B87F-407B-BED1-7FE3CD629F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15658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A70D0-FC20-4BCE-BF0B-6704DA6089D8}" type="datetimeFigureOut">
              <a:rPr lang="en-GB" smtClean="0"/>
              <a:t>02/04/2020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5BA1C-B87F-407B-BED1-7FE3CD629F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50444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A70D0-FC20-4BCE-BF0B-6704DA6089D8}" type="datetimeFigureOut">
              <a:rPr lang="en-GB" smtClean="0"/>
              <a:t>02/04/2020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5BA1C-B87F-407B-BED1-7FE3CD629F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39835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A70D0-FC20-4BCE-BF0B-6704DA6089D8}" type="datetimeFigureOut">
              <a:rPr lang="en-GB" smtClean="0"/>
              <a:t>02/04/2020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5BA1C-B87F-407B-BED1-7FE3CD629F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47206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A70D0-FC20-4BCE-BF0B-6704DA6089D8}" type="datetimeFigureOut">
              <a:rPr lang="en-GB" smtClean="0"/>
              <a:t>02/04/2020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5BA1C-B87F-407B-BED1-7FE3CD629F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44522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A70D0-FC20-4BCE-BF0B-6704DA6089D8}" type="datetimeFigureOut">
              <a:rPr lang="en-GB" smtClean="0"/>
              <a:t>02/04/2020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5BA1C-B87F-407B-BED1-7FE3CD629F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99658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A70D0-FC20-4BCE-BF0B-6704DA6089D8}" type="datetimeFigureOut">
              <a:rPr lang="en-GB" smtClean="0"/>
              <a:t>02/04/2020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5BA1C-B87F-407B-BED1-7FE3CD629F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67368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A70D0-FC20-4BCE-BF0B-6704DA6089D8}" type="datetimeFigureOut">
              <a:rPr lang="en-GB" smtClean="0"/>
              <a:t>02/04/2020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5BA1C-B87F-407B-BED1-7FE3CD629F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35110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A70D0-FC20-4BCE-BF0B-6704DA6089D8}" type="datetimeFigureOut">
              <a:rPr lang="en-GB" smtClean="0"/>
              <a:t>02/04/2020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5BA1C-B87F-407B-BED1-7FE3CD629F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37009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A70D0-FC20-4BCE-BF0B-6704DA6089D8}" type="datetimeFigureOut">
              <a:rPr lang="en-GB" smtClean="0"/>
              <a:t>02/04/2020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5BA1C-B87F-407B-BED1-7FE3CD629F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8666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A70D0-FC20-4BCE-BF0B-6704DA6089D8}" type="datetimeFigureOut">
              <a:rPr lang="en-GB" smtClean="0"/>
              <a:t>02/04/2020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5BA1C-B87F-407B-BED1-7FE3CD629F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72779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0A70D0-FC20-4BCE-BF0B-6704DA6089D8}" type="datetimeFigureOut">
              <a:rPr lang="en-GB" smtClean="0"/>
              <a:t>02/04/2020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35BA1C-B87F-407B-BED1-7FE3CD629F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1609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>
                <a:latin typeface="SassoonCRInfant" panose="02010503020300020003" pitchFamily="2" charset="0"/>
              </a:rPr>
              <a:t>Blackburn Primary School </a:t>
            </a:r>
            <a:endParaRPr lang="en-GB" dirty="0">
              <a:latin typeface="SassoonCRInfant" panose="02010503020300020003" pitchFamily="2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 dirty="0" smtClean="0">
                <a:latin typeface="SassoonCRInfant" panose="02010503020300020003" pitchFamily="2" charset="0"/>
              </a:rPr>
              <a:t>Easter Assembly </a:t>
            </a:r>
          </a:p>
          <a:p>
            <a:r>
              <a:rPr lang="en-GB" dirty="0" smtClean="0">
                <a:latin typeface="SassoonCRInfant" panose="02010503020300020003" pitchFamily="2" charset="0"/>
              </a:rPr>
              <a:t>Friday the 3</a:t>
            </a:r>
            <a:r>
              <a:rPr lang="en-GB" baseline="30000" dirty="0" smtClean="0">
                <a:latin typeface="SassoonCRInfant" panose="02010503020300020003" pitchFamily="2" charset="0"/>
              </a:rPr>
              <a:t>rd</a:t>
            </a:r>
            <a:r>
              <a:rPr lang="en-GB" dirty="0" smtClean="0">
                <a:latin typeface="SassoonCRInfant" panose="02010503020300020003" pitchFamily="2" charset="0"/>
              </a:rPr>
              <a:t> of April 2020</a:t>
            </a:r>
          </a:p>
          <a:p>
            <a:r>
              <a:rPr lang="en-GB" dirty="0" smtClean="0">
                <a:latin typeface="SassoonCRInfant" panose="02010503020300020003" pitchFamily="2" charset="0"/>
              </a:rPr>
              <a:t>Blackburn Primary a school family, growing, learning and succeeding. </a:t>
            </a:r>
            <a:endParaRPr lang="en-GB" dirty="0">
              <a:latin typeface="SassoonCRInfant" panose="02010503020300020003" pitchFamily="2" charset="0"/>
            </a:endParaRPr>
          </a:p>
        </p:txBody>
      </p:sp>
      <p:pic>
        <p:nvPicPr>
          <p:cNvPr id="4" name="Picture 16" descr="blackburn e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260648"/>
            <a:ext cx="1865312" cy="220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01357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844824"/>
            <a:ext cx="4988654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24041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 smtClean="0">
                <a:latin typeface="SassoonCRInfant" panose="02010503020300020003" pitchFamily="2" charset="0"/>
              </a:rPr>
              <a:t>Window artwork from Kieran, street art from Scott M leading to some research on Banksy</a:t>
            </a: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600200"/>
            <a:ext cx="6048672" cy="5052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66852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900" dirty="0">
                <a:solidFill>
                  <a:prstClr val="black"/>
                </a:solidFill>
                <a:latin typeface="SassoonCRInfant" panose="02010503020300020003" pitchFamily="2" charset="0"/>
              </a:rPr>
              <a:t>Artwork from </a:t>
            </a:r>
            <a:r>
              <a:rPr lang="en-GB" sz="2900" dirty="0" err="1">
                <a:solidFill>
                  <a:prstClr val="black"/>
                </a:solidFill>
                <a:latin typeface="SassoonCRInfant" panose="02010503020300020003" pitchFamily="2" charset="0"/>
              </a:rPr>
              <a:t>Kanza</a:t>
            </a:r>
            <a:r>
              <a:rPr lang="en-GB" sz="2900" dirty="0">
                <a:solidFill>
                  <a:prstClr val="black"/>
                </a:solidFill>
                <a:latin typeface="SassoonCRInfant" panose="02010503020300020003" pitchFamily="2" charset="0"/>
              </a:rPr>
              <a:t>.</a:t>
            </a:r>
            <a:endParaRPr lang="en-GB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600200"/>
            <a:ext cx="453650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4665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000" dirty="0">
                <a:solidFill>
                  <a:srgbClr val="000000"/>
                </a:solidFill>
                <a:latin typeface="SassoonCRInfant" panose="02010503020300020003" pitchFamily="2" charset="0"/>
                <a:ea typeface="+mn-ea"/>
                <a:cs typeface="+mn-cs"/>
              </a:rPr>
              <a:t>Summer for her work in spelling - she decided to self assess her spelling using a RAG system.</a:t>
            </a:r>
            <a:endParaRPr lang="en-GB" sz="2000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916832"/>
            <a:ext cx="3396406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97905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Well done Ellie </a:t>
            </a:r>
            <a:endParaRPr lang="en-GB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0111" y="1600200"/>
            <a:ext cx="5903778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37643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>
            <a:normAutofit fontScale="90000"/>
          </a:bodyPr>
          <a:lstStyle/>
          <a:p>
            <a:pPr marL="342900" lvl="0" indent="-342900" fontAlgn="base">
              <a:spcBef>
                <a:spcPct val="20000"/>
              </a:spcBef>
            </a:pPr>
            <a:r>
              <a:rPr lang="en-GB" sz="2200" dirty="0" smtClean="0">
                <a:latin typeface="SassoonCRInfant" panose="02010503020300020003" pitchFamily="2" charset="0"/>
              </a:rPr>
              <a:t>Acknowledging the great work of the NHS</a:t>
            </a:r>
            <a:br>
              <a:rPr lang="en-GB" sz="2200" dirty="0" smtClean="0">
                <a:latin typeface="SassoonCRInfant" panose="02010503020300020003" pitchFamily="2" charset="0"/>
              </a:rPr>
            </a:br>
            <a:r>
              <a:rPr lang="en-GB" sz="2200" dirty="0" smtClean="0">
                <a:solidFill>
                  <a:srgbClr val="000000"/>
                </a:solidFill>
                <a:latin typeface="SassoonCRInfant" panose="02010503020300020003" pitchFamily="2" charset="0"/>
                <a:ea typeface="+mn-ea"/>
                <a:cs typeface="+mn-cs"/>
              </a:rPr>
              <a:t>Morgan </a:t>
            </a:r>
            <a:r>
              <a:rPr lang="en-GB" sz="2200" dirty="0">
                <a:solidFill>
                  <a:srgbClr val="000000"/>
                </a:solidFill>
                <a:latin typeface="SassoonCRInfant" panose="02010503020300020003" pitchFamily="2" charset="0"/>
                <a:ea typeface="+mn-ea"/>
                <a:cs typeface="+mn-cs"/>
              </a:rPr>
              <a:t>for her lovely efforts to promote kindness in Blackburn - NHS poster and offering to help other residents with shopping. </a:t>
            </a:r>
            <a:r>
              <a:rPr lang="en-GB" sz="1400" dirty="0">
                <a:solidFill>
                  <a:srgbClr val="000000"/>
                </a:solidFill>
                <a:latin typeface="SassoonCRInfant" panose="02010503020300020003" pitchFamily="2" charset="0"/>
                <a:ea typeface="+mn-ea"/>
                <a:cs typeface="+mn-cs"/>
              </a:rPr>
              <a:t/>
            </a:r>
            <a:br>
              <a:rPr lang="en-GB" sz="1400" dirty="0">
                <a:solidFill>
                  <a:srgbClr val="000000"/>
                </a:solidFill>
                <a:latin typeface="SassoonCRInfant" panose="02010503020300020003" pitchFamily="2" charset="0"/>
                <a:ea typeface="+mn-ea"/>
                <a:cs typeface="+mn-cs"/>
              </a:rPr>
            </a:br>
            <a:r>
              <a:rPr lang="en-GB" sz="3200" dirty="0" smtClean="0">
                <a:latin typeface="SassoonCRInfant" panose="02010503020300020003" pitchFamily="2" charset="0"/>
              </a:rPr>
              <a:t>  </a:t>
            </a:r>
            <a:endParaRPr lang="en-GB" sz="3200" dirty="0">
              <a:latin typeface="SassoonCRInfant" panose="02010503020300020003" pitchFamily="2" charset="0"/>
            </a:endParaRP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196752"/>
            <a:ext cx="6034617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53168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 smtClean="0">
                <a:latin typeface="SassoonCRInfant" panose="02010503020300020003" pitchFamily="2" charset="0"/>
              </a:rPr>
              <a:t>Excellent work fro P5/6/7</a:t>
            </a:r>
            <a:endParaRPr lang="en-GB" sz="3200" dirty="0">
              <a:latin typeface="SassoonCRInfant" panose="02010503020300020003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25000" lnSpcReduction="20000"/>
          </a:bodyPr>
          <a:lstStyle/>
          <a:p>
            <a:pPr marL="0" indent="0" algn="just" fontAlgn="base">
              <a:buNone/>
            </a:pPr>
            <a:r>
              <a:rPr lang="en-GB" sz="7200" dirty="0">
                <a:solidFill>
                  <a:srgbClr val="000000"/>
                </a:solidFill>
                <a:latin typeface="SassoonCRInfant" panose="02010503020300020003" pitchFamily="2" charset="0"/>
              </a:rPr>
              <a:t>Kay </a:t>
            </a:r>
            <a:r>
              <a:rPr lang="en-GB" sz="7200" dirty="0" smtClean="0">
                <a:solidFill>
                  <a:srgbClr val="000000"/>
                </a:solidFill>
                <a:latin typeface="SassoonCRInfant" panose="02010503020300020003" pitchFamily="2" charset="0"/>
              </a:rPr>
              <a:t>for writing a super story called  </a:t>
            </a:r>
            <a:r>
              <a:rPr lang="en-GB" sz="7200" dirty="0">
                <a:solidFill>
                  <a:srgbClr val="000000"/>
                </a:solidFill>
                <a:latin typeface="SassoonCRInfant" panose="02010503020300020003" pitchFamily="2" charset="0"/>
              </a:rPr>
              <a:t>'Grace Hills and the Wicked Witch of the Woods' story.  </a:t>
            </a:r>
            <a:endParaRPr lang="en-GB" sz="7200" dirty="0" smtClean="0">
              <a:solidFill>
                <a:srgbClr val="000000"/>
              </a:solidFill>
              <a:latin typeface="SassoonCRInfant" panose="02010503020300020003" pitchFamily="2" charset="0"/>
            </a:endParaRPr>
          </a:p>
          <a:p>
            <a:pPr algn="just" fontAlgn="base"/>
            <a:endParaRPr lang="en-GB" sz="7200" dirty="0">
              <a:solidFill>
                <a:srgbClr val="000000"/>
              </a:solidFill>
              <a:latin typeface="SassoonCRInfant" panose="02010503020300020003" pitchFamily="2" charset="0"/>
            </a:endParaRPr>
          </a:p>
          <a:p>
            <a:pPr marL="0" indent="0" algn="just" fontAlgn="base">
              <a:buNone/>
            </a:pPr>
            <a:r>
              <a:rPr lang="en-GB" sz="7200" dirty="0" smtClean="0">
                <a:solidFill>
                  <a:srgbClr val="000000"/>
                </a:solidFill>
                <a:latin typeface="SassoonCRInfant" panose="02010503020300020003" pitchFamily="2" charset="0"/>
              </a:rPr>
              <a:t>Julia </a:t>
            </a:r>
            <a:r>
              <a:rPr lang="en-GB" sz="7200" dirty="0">
                <a:solidFill>
                  <a:srgbClr val="000000"/>
                </a:solidFill>
                <a:latin typeface="SassoonCRInfant" panose="02010503020300020003" pitchFamily="2" charset="0"/>
              </a:rPr>
              <a:t>and her story about the UFO. </a:t>
            </a:r>
          </a:p>
          <a:p>
            <a:pPr algn="just" fontAlgn="base"/>
            <a:endParaRPr lang="en-GB" sz="7200" dirty="0" smtClean="0">
              <a:solidFill>
                <a:srgbClr val="000000"/>
              </a:solidFill>
              <a:latin typeface="SassoonCRInfant" panose="02010503020300020003" pitchFamily="2" charset="0"/>
            </a:endParaRPr>
          </a:p>
          <a:p>
            <a:pPr marL="0" indent="0" algn="just" fontAlgn="base">
              <a:buNone/>
            </a:pPr>
            <a:r>
              <a:rPr lang="en-GB" sz="7200" dirty="0" smtClean="0">
                <a:solidFill>
                  <a:srgbClr val="000000"/>
                </a:solidFill>
                <a:latin typeface="SassoonCRInfant" panose="02010503020300020003" pitchFamily="2" charset="0"/>
              </a:rPr>
              <a:t>Jack for his writing about his favourite band 'System of a Down'</a:t>
            </a:r>
          </a:p>
          <a:p>
            <a:pPr marL="0" indent="0" algn="just" fontAlgn="base">
              <a:buNone/>
            </a:pPr>
            <a:endParaRPr lang="en-GB" sz="7200" dirty="0" smtClean="0">
              <a:solidFill>
                <a:srgbClr val="000000"/>
              </a:solidFill>
              <a:latin typeface="SassoonCRInfant" panose="02010503020300020003" pitchFamily="2" charset="0"/>
            </a:endParaRPr>
          </a:p>
          <a:p>
            <a:pPr marL="0" indent="0" algn="just" fontAlgn="base">
              <a:buNone/>
            </a:pPr>
            <a:r>
              <a:rPr lang="en-GB" sz="7200" dirty="0" smtClean="0">
                <a:solidFill>
                  <a:srgbClr val="000000"/>
                </a:solidFill>
                <a:latin typeface="SassoonCRInfant" panose="02010503020300020003" pitchFamily="2" charset="0"/>
              </a:rPr>
              <a:t>Sydney </a:t>
            </a:r>
            <a:r>
              <a:rPr lang="en-GB" sz="7200" dirty="0">
                <a:solidFill>
                  <a:srgbClr val="000000"/>
                </a:solidFill>
                <a:latin typeface="SassoonCRInfant" panose="02010503020300020003" pitchFamily="2" charset="0"/>
              </a:rPr>
              <a:t>for her various messages and photos sent to cheer everyone up and keep us all connected.</a:t>
            </a:r>
          </a:p>
          <a:p>
            <a:pPr algn="just" fontAlgn="base"/>
            <a:endParaRPr lang="en-GB" sz="7200" dirty="0" smtClean="0">
              <a:solidFill>
                <a:srgbClr val="000000"/>
              </a:solidFill>
              <a:latin typeface="SassoonCRInfant" panose="02010503020300020003" pitchFamily="2" charset="0"/>
            </a:endParaRPr>
          </a:p>
          <a:p>
            <a:pPr marL="0" indent="0" algn="just" fontAlgn="base">
              <a:buNone/>
            </a:pPr>
            <a:r>
              <a:rPr lang="en-GB" sz="7200" dirty="0" smtClean="0">
                <a:solidFill>
                  <a:srgbClr val="000000"/>
                </a:solidFill>
                <a:latin typeface="SassoonCRInfant" panose="02010503020300020003" pitchFamily="2" charset="0"/>
              </a:rPr>
              <a:t>Ryan </a:t>
            </a:r>
            <a:r>
              <a:rPr lang="en-GB" sz="7200" dirty="0">
                <a:solidFill>
                  <a:srgbClr val="000000"/>
                </a:solidFill>
                <a:latin typeface="SassoonCRInfant" panose="02010503020300020003" pitchFamily="2" charset="0"/>
              </a:rPr>
              <a:t>came up with some really interesting concepts in photography</a:t>
            </a:r>
            <a:r>
              <a:rPr lang="en-GB" sz="7200" dirty="0" smtClean="0">
                <a:solidFill>
                  <a:srgbClr val="000000"/>
                </a:solidFill>
                <a:latin typeface="SassoonCRInfant" panose="02010503020300020003" pitchFamily="2" charset="0"/>
              </a:rPr>
              <a:t>.</a:t>
            </a:r>
          </a:p>
          <a:p>
            <a:pPr marL="0" indent="0" algn="just" fontAlgn="base">
              <a:buNone/>
            </a:pPr>
            <a:r>
              <a:rPr lang="en-GB" sz="7200" dirty="0">
                <a:solidFill>
                  <a:srgbClr val="000000"/>
                </a:solidFill>
                <a:latin typeface="SassoonCRInfant" panose="02010503020300020003" pitchFamily="2" charset="0"/>
              </a:rPr>
              <a:t> </a:t>
            </a:r>
          </a:p>
          <a:p>
            <a:pPr marL="0" indent="0" algn="just" fontAlgn="base">
              <a:buNone/>
            </a:pPr>
            <a:r>
              <a:rPr lang="en-GB" sz="7200" dirty="0" err="1">
                <a:solidFill>
                  <a:srgbClr val="000000"/>
                </a:solidFill>
                <a:latin typeface="SassoonCRInfant" panose="02010503020300020003" pitchFamily="2" charset="0"/>
              </a:rPr>
              <a:t>Eilidh</a:t>
            </a:r>
            <a:r>
              <a:rPr lang="en-GB" sz="7200" dirty="0">
                <a:solidFill>
                  <a:srgbClr val="000000"/>
                </a:solidFill>
                <a:latin typeface="SassoonCRInfant" panose="02010503020300020003" pitchFamily="2" charset="0"/>
              </a:rPr>
              <a:t> and Sara for their excellent baking </a:t>
            </a:r>
          </a:p>
          <a:p>
            <a:pPr algn="just" fontAlgn="base"/>
            <a:endParaRPr lang="en-GB" sz="7200" dirty="0" smtClean="0">
              <a:solidFill>
                <a:srgbClr val="000000"/>
              </a:solidFill>
              <a:latin typeface="SassoonCRInfant" panose="02010503020300020003" pitchFamily="2" charset="0"/>
            </a:endParaRPr>
          </a:p>
          <a:p>
            <a:pPr marL="0" indent="0" algn="just" fontAlgn="base">
              <a:buNone/>
            </a:pPr>
            <a:r>
              <a:rPr lang="en-GB" sz="7200" dirty="0" smtClean="0">
                <a:solidFill>
                  <a:srgbClr val="000000"/>
                </a:solidFill>
                <a:latin typeface="SassoonCRInfant" panose="02010503020300020003" pitchFamily="2" charset="0"/>
              </a:rPr>
              <a:t>Austin </a:t>
            </a:r>
            <a:r>
              <a:rPr lang="en-GB" sz="7200" dirty="0">
                <a:solidFill>
                  <a:srgbClr val="000000"/>
                </a:solidFill>
                <a:latin typeface="SassoonCRInfant" panose="02010503020300020003" pitchFamily="2" charset="0"/>
              </a:rPr>
              <a:t>for his fabulous animation efforts</a:t>
            </a:r>
          </a:p>
          <a:p>
            <a:pPr algn="just" fontAlgn="base"/>
            <a:endParaRPr lang="en-GB" sz="7200" dirty="0" smtClean="0">
              <a:solidFill>
                <a:srgbClr val="000000"/>
              </a:solidFill>
              <a:latin typeface="SassoonCRInfant" panose="02010503020300020003" pitchFamily="2" charset="0"/>
            </a:endParaRPr>
          </a:p>
          <a:p>
            <a:pPr marL="0" indent="0" fontAlgn="base">
              <a:buNone/>
            </a:pPr>
            <a:r>
              <a:rPr lang="en-GB" sz="5600" dirty="0">
                <a:solidFill>
                  <a:srgbClr val="000000"/>
                </a:solidFill>
                <a:latin typeface="SassoonCRInfant" panose="02010503020300020003" pitchFamily="2" charset="0"/>
              </a:rPr>
              <a:t/>
            </a:r>
            <a:br>
              <a:rPr lang="en-GB" sz="5600" dirty="0">
                <a:solidFill>
                  <a:srgbClr val="000000"/>
                </a:solidFill>
                <a:latin typeface="SassoonCRInfant" panose="02010503020300020003" pitchFamily="2" charset="0"/>
              </a:rPr>
            </a:br>
            <a:r>
              <a:rPr lang="en-GB" dirty="0">
                <a:solidFill>
                  <a:srgbClr val="000000"/>
                </a:solidFill>
              </a:rPr>
              <a:t/>
            </a:r>
            <a:br>
              <a:rPr lang="en-GB" dirty="0">
                <a:solidFill>
                  <a:srgbClr val="000000"/>
                </a:solidFill>
              </a:rPr>
            </a:br>
            <a:endParaRPr lang="en-GB" dirty="0">
              <a:solidFill>
                <a:srgbClr val="000000"/>
              </a:solidFill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879555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latin typeface="SassoonCRInfant" panose="02010503020300020003" pitchFamily="2" charset="0"/>
              </a:rPr>
              <a:t>Excellent work P5/6/7</a:t>
            </a:r>
            <a:endParaRPr lang="en-GB" dirty="0">
              <a:latin typeface="SassoonCRInfant" panose="02010503020300020003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lvl="0" indent="0" algn="just" fontAlgn="base">
              <a:buNone/>
            </a:pPr>
            <a:r>
              <a:rPr lang="en-GB" sz="2400" dirty="0">
                <a:solidFill>
                  <a:srgbClr val="000000"/>
                </a:solidFill>
                <a:latin typeface="SassoonCRInfant" panose="02010503020300020003" pitchFamily="2" charset="0"/>
              </a:rPr>
              <a:t>Ellie R for the creation of a Scotland </a:t>
            </a:r>
            <a:r>
              <a:rPr lang="en-GB" sz="2400" dirty="0" smtClean="0">
                <a:solidFill>
                  <a:srgbClr val="000000"/>
                </a:solidFill>
                <a:latin typeface="SassoonCRInfant" panose="02010503020300020003" pitchFamily="2" charset="0"/>
              </a:rPr>
              <a:t>Topic</a:t>
            </a:r>
          </a:p>
          <a:p>
            <a:pPr lvl="0" algn="just" fontAlgn="base"/>
            <a:endParaRPr lang="en-GB" sz="2400" dirty="0">
              <a:solidFill>
                <a:srgbClr val="000000"/>
              </a:solidFill>
              <a:latin typeface="SassoonCRInfant" panose="02010503020300020003" pitchFamily="2" charset="0"/>
            </a:endParaRPr>
          </a:p>
          <a:p>
            <a:pPr marL="0" lvl="0" indent="0" algn="just" fontAlgn="base">
              <a:buNone/>
            </a:pPr>
            <a:r>
              <a:rPr lang="en-GB" sz="2400" dirty="0" err="1">
                <a:solidFill>
                  <a:srgbClr val="000000"/>
                </a:solidFill>
                <a:latin typeface="SassoonCRInfant" panose="02010503020300020003" pitchFamily="2" charset="0"/>
              </a:rPr>
              <a:t>Eilidh</a:t>
            </a:r>
            <a:r>
              <a:rPr lang="en-GB" sz="2400" dirty="0">
                <a:solidFill>
                  <a:srgbClr val="000000"/>
                </a:solidFill>
                <a:latin typeface="SassoonCRInfant" panose="02010503020300020003" pitchFamily="2" charset="0"/>
              </a:rPr>
              <a:t> for her fantastic efforts in Scotland reads with Mrs H and Miss </a:t>
            </a:r>
            <a:r>
              <a:rPr lang="en-GB" sz="2400" dirty="0" smtClean="0">
                <a:solidFill>
                  <a:srgbClr val="000000"/>
                </a:solidFill>
                <a:latin typeface="SassoonCRInfant" panose="02010503020300020003" pitchFamily="2" charset="0"/>
              </a:rPr>
              <a:t>B</a:t>
            </a:r>
          </a:p>
          <a:p>
            <a:pPr lvl="0" algn="just" fontAlgn="base"/>
            <a:endParaRPr lang="en-GB" sz="2400" dirty="0">
              <a:solidFill>
                <a:srgbClr val="000000"/>
              </a:solidFill>
              <a:latin typeface="SassoonCRInfant" panose="02010503020300020003" pitchFamily="2" charset="0"/>
            </a:endParaRPr>
          </a:p>
          <a:p>
            <a:pPr marL="0" lvl="0" indent="0" algn="just" fontAlgn="base">
              <a:buNone/>
            </a:pPr>
            <a:r>
              <a:rPr lang="en-GB" sz="2400" dirty="0">
                <a:solidFill>
                  <a:srgbClr val="000000"/>
                </a:solidFill>
                <a:latin typeface="SassoonCRInfant" panose="02010503020300020003" pitchFamily="2" charset="0"/>
              </a:rPr>
              <a:t>Igor for his efforts in gardening and trying to grow his own tomatoes</a:t>
            </a:r>
            <a:r>
              <a:rPr lang="en-GB" sz="2400" dirty="0" smtClean="0">
                <a:solidFill>
                  <a:srgbClr val="000000"/>
                </a:solidFill>
                <a:latin typeface="SassoonCRInfant" panose="02010503020300020003" pitchFamily="2" charset="0"/>
              </a:rPr>
              <a:t>!</a:t>
            </a:r>
          </a:p>
          <a:p>
            <a:pPr lvl="0" algn="just" fontAlgn="base"/>
            <a:endParaRPr lang="en-GB" sz="2400" dirty="0">
              <a:solidFill>
                <a:srgbClr val="000000"/>
              </a:solidFill>
              <a:latin typeface="SassoonCRInfant" panose="02010503020300020003" pitchFamily="2" charset="0"/>
            </a:endParaRPr>
          </a:p>
          <a:p>
            <a:pPr marL="0" lvl="0" indent="0" algn="just" fontAlgn="base">
              <a:buNone/>
            </a:pPr>
            <a:r>
              <a:rPr lang="en-GB" sz="2400" dirty="0">
                <a:solidFill>
                  <a:srgbClr val="000000"/>
                </a:solidFill>
                <a:latin typeface="SassoonCRInfant" panose="02010503020300020003" pitchFamily="2" charset="0"/>
              </a:rPr>
              <a:t>Ellie B for her French work and then asking for more </a:t>
            </a:r>
            <a:r>
              <a:rPr lang="en-GB" sz="2400" dirty="0" smtClean="0">
                <a:solidFill>
                  <a:srgbClr val="000000"/>
                </a:solidFill>
                <a:latin typeface="SassoonCRInfant" panose="02010503020300020003" pitchFamily="2" charset="0"/>
              </a:rPr>
              <a:t>French </a:t>
            </a:r>
            <a:r>
              <a:rPr lang="en-GB" sz="2400" dirty="0">
                <a:solidFill>
                  <a:srgbClr val="000000"/>
                </a:solidFill>
                <a:latin typeface="SassoonCRInfant" panose="02010503020300020003" pitchFamily="2" charset="0"/>
              </a:rPr>
              <a:t>resources to teach the rest of her </a:t>
            </a:r>
            <a:r>
              <a:rPr lang="en-GB" sz="2400" dirty="0" smtClean="0">
                <a:solidFill>
                  <a:srgbClr val="000000"/>
                </a:solidFill>
                <a:latin typeface="SassoonCRInfant" panose="02010503020300020003" pitchFamily="2" charset="0"/>
              </a:rPr>
              <a:t>family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35693237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2800" dirty="0" smtClean="0">
                <a:latin typeface="SassoonCRInfant" panose="02010503020300020003" pitchFamily="2" charset="0"/>
              </a:rPr>
              <a:t>Miss Anderson has been super impressed with the work that you have completed over the last two weeks </a:t>
            </a:r>
            <a:endParaRPr lang="en-GB" sz="2800" dirty="0">
              <a:latin typeface="SassoonCRInfant" panose="02010503020300020003" pitchFamily="2" charset="0"/>
            </a:endParaRPr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4" t="1449" r="38341" b="6855"/>
          <a:stretch/>
        </p:blipFill>
        <p:spPr bwMode="auto">
          <a:xfrm>
            <a:off x="3059832" y="1700808"/>
            <a:ext cx="3384136" cy="4030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21953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latin typeface="SassoonCRInfant" panose="02010503020300020003" pitchFamily="2" charset="0"/>
              </a:rPr>
              <a:t>P4/5 Well done </a:t>
            </a:r>
            <a:endParaRPr lang="en-GB" dirty="0">
              <a:latin typeface="SassoonCRInfant" panose="02010503020300020003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en-GB" dirty="0" smtClean="0">
                <a:latin typeface="SassoonCRInfant" panose="02010503020300020003" pitchFamily="2" charset="0"/>
              </a:rPr>
              <a:t>Nathan, Leland and Aiden for completing all of their work from home and truly impressing Miss Miller and Mr Riding </a:t>
            </a:r>
            <a:endParaRPr lang="en-GB" dirty="0">
              <a:latin typeface="SassoonCRInfant" panose="020105030203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96101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latin typeface="SassoonCRInfant" panose="02010503020300020003" pitchFamily="2" charset="0"/>
              </a:rPr>
              <a:t>Shout outs from staff………..</a:t>
            </a:r>
            <a:endParaRPr lang="en-GB" dirty="0">
              <a:latin typeface="SassoonCRInfant" panose="02010503020300020003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>
            <a:normAutofit fontScale="92500" lnSpcReduction="20000"/>
          </a:bodyPr>
          <a:lstStyle/>
          <a:p>
            <a:pPr marL="0" indent="0">
              <a:buNone/>
            </a:pPr>
            <a:r>
              <a:rPr lang="en-GB" dirty="0" smtClean="0">
                <a:latin typeface="SassoonCRInfant" panose="02010503020300020003" pitchFamily="2" charset="0"/>
              </a:rPr>
              <a:t>We all miss you</a:t>
            </a:r>
          </a:p>
          <a:p>
            <a:pPr marL="0" indent="0">
              <a:buNone/>
            </a:pPr>
            <a:endParaRPr lang="en-GB" sz="2000" dirty="0" smtClean="0">
              <a:latin typeface="SassoonCRInfant" panose="02010503020300020003" pitchFamily="2" charset="0"/>
            </a:endParaRPr>
          </a:p>
          <a:p>
            <a:pPr marL="0" indent="0">
              <a:buNone/>
            </a:pPr>
            <a:r>
              <a:rPr lang="en-GB" sz="2000" dirty="0" smtClean="0">
                <a:latin typeface="SassoonCRInfant" panose="02010503020300020003" pitchFamily="2" charset="0"/>
              </a:rPr>
              <a:t>Teaching staf</a:t>
            </a:r>
            <a:r>
              <a:rPr lang="en-GB" sz="2000" dirty="0">
                <a:latin typeface="SassoonCRInfant" panose="02010503020300020003" pitchFamily="2" charset="0"/>
              </a:rPr>
              <a:t>f</a:t>
            </a:r>
            <a:endParaRPr lang="en-GB" sz="2000" dirty="0" smtClean="0">
              <a:latin typeface="SassoonCRInfant" panose="02010503020300020003" pitchFamily="2" charset="0"/>
            </a:endParaRPr>
          </a:p>
          <a:p>
            <a:pPr marL="0" indent="0">
              <a:buNone/>
            </a:pPr>
            <a:endParaRPr lang="en-GB" sz="2000" dirty="0" smtClean="0">
              <a:latin typeface="SassoonCRInfant" panose="02010503020300020003" pitchFamily="2" charset="0"/>
            </a:endParaRPr>
          </a:p>
          <a:p>
            <a:pPr marL="0" indent="0">
              <a:buNone/>
            </a:pPr>
            <a:r>
              <a:rPr lang="en-GB" sz="2000" dirty="0" smtClean="0">
                <a:latin typeface="SassoonCRInfant" panose="02010503020300020003" pitchFamily="2" charset="0"/>
              </a:rPr>
              <a:t>Miss Clarkson </a:t>
            </a:r>
          </a:p>
          <a:p>
            <a:pPr marL="0" indent="0">
              <a:buNone/>
            </a:pPr>
            <a:r>
              <a:rPr lang="en-GB" sz="2000" dirty="0" smtClean="0">
                <a:latin typeface="SassoonCRInfant" panose="02010503020300020003" pitchFamily="2" charset="0"/>
              </a:rPr>
              <a:t>Mrs McCarney </a:t>
            </a:r>
          </a:p>
          <a:p>
            <a:pPr marL="0" indent="0">
              <a:buNone/>
            </a:pPr>
            <a:r>
              <a:rPr lang="en-GB" sz="2000" dirty="0" smtClean="0">
                <a:latin typeface="SassoonCRInfant" panose="02010503020300020003" pitchFamily="2" charset="0"/>
              </a:rPr>
              <a:t>Mrs Topping </a:t>
            </a:r>
          </a:p>
          <a:p>
            <a:pPr marL="0" indent="0">
              <a:buNone/>
            </a:pPr>
            <a:r>
              <a:rPr lang="en-GB" sz="2000" dirty="0" smtClean="0">
                <a:latin typeface="SassoonCRInfant" panose="02010503020300020003" pitchFamily="2" charset="0"/>
              </a:rPr>
              <a:t>Mrs Bryce </a:t>
            </a:r>
          </a:p>
          <a:p>
            <a:pPr marL="0" indent="0">
              <a:buNone/>
            </a:pPr>
            <a:r>
              <a:rPr lang="en-GB" sz="2000" dirty="0" smtClean="0">
                <a:latin typeface="SassoonCRInfant" panose="02010503020300020003" pitchFamily="2" charset="0"/>
              </a:rPr>
              <a:t>Miss Hamill</a:t>
            </a:r>
          </a:p>
          <a:p>
            <a:pPr marL="0" indent="0">
              <a:buNone/>
            </a:pPr>
            <a:r>
              <a:rPr lang="en-GB" sz="2000" dirty="0" smtClean="0">
                <a:latin typeface="SassoonCRInfant" panose="02010503020300020003" pitchFamily="2" charset="0"/>
              </a:rPr>
              <a:t>Mrs </a:t>
            </a:r>
            <a:r>
              <a:rPr lang="en-GB" sz="2000" dirty="0" err="1" smtClean="0">
                <a:latin typeface="SassoonCRInfant" panose="02010503020300020003" pitchFamily="2" charset="0"/>
              </a:rPr>
              <a:t>McLuckie</a:t>
            </a:r>
            <a:r>
              <a:rPr lang="en-GB" sz="2000" dirty="0" smtClean="0">
                <a:latin typeface="SassoonCRInfant" panose="02010503020300020003" pitchFamily="2" charset="0"/>
              </a:rPr>
              <a:t> </a:t>
            </a:r>
          </a:p>
          <a:p>
            <a:pPr marL="0" indent="0">
              <a:buNone/>
            </a:pPr>
            <a:r>
              <a:rPr lang="en-GB" sz="2000" dirty="0" smtClean="0">
                <a:latin typeface="SassoonCRInfant" panose="02010503020300020003" pitchFamily="2" charset="0"/>
              </a:rPr>
              <a:t>Miss Miller </a:t>
            </a:r>
          </a:p>
          <a:p>
            <a:pPr marL="0" indent="0">
              <a:buNone/>
            </a:pPr>
            <a:r>
              <a:rPr lang="en-GB" sz="2000" dirty="0" smtClean="0">
                <a:latin typeface="SassoonCRInfant" panose="02010503020300020003" pitchFamily="2" charset="0"/>
              </a:rPr>
              <a:t>Mr Riding </a:t>
            </a:r>
          </a:p>
          <a:p>
            <a:pPr marL="0" indent="0">
              <a:buNone/>
            </a:pPr>
            <a:r>
              <a:rPr lang="en-GB" sz="2000" dirty="0" smtClean="0">
                <a:latin typeface="SassoonCRInfant" panose="02010503020300020003" pitchFamily="2" charset="0"/>
              </a:rPr>
              <a:t>Mrs </a:t>
            </a:r>
            <a:r>
              <a:rPr lang="en-GB" sz="2000" dirty="0" err="1" smtClean="0">
                <a:latin typeface="SassoonCRInfant" panose="02010503020300020003" pitchFamily="2" charset="0"/>
              </a:rPr>
              <a:t>Brodzka</a:t>
            </a:r>
            <a:r>
              <a:rPr lang="en-GB" sz="2000" dirty="0" smtClean="0">
                <a:latin typeface="SassoonCRInfant" panose="02010503020300020003" pitchFamily="2" charset="0"/>
              </a:rPr>
              <a:t> </a:t>
            </a:r>
          </a:p>
          <a:p>
            <a:pPr marL="0" indent="0">
              <a:buNone/>
            </a:pPr>
            <a:r>
              <a:rPr lang="en-GB" sz="2000" dirty="0" smtClean="0">
                <a:latin typeface="SassoonCRInfant" panose="02010503020300020003" pitchFamily="2" charset="0"/>
              </a:rPr>
              <a:t>Miss Anderson </a:t>
            </a:r>
          </a:p>
          <a:p>
            <a:pPr marL="0" indent="0">
              <a:buNone/>
            </a:pPr>
            <a:endParaRPr lang="en-GB" sz="2000" dirty="0" smtClean="0">
              <a:latin typeface="SassoonCRInfant" panose="02010503020300020003" pitchFamily="2" charset="0"/>
            </a:endParaRPr>
          </a:p>
          <a:p>
            <a:pPr marL="0" indent="0">
              <a:buNone/>
            </a:pPr>
            <a:endParaRPr lang="en-GB" sz="2000" dirty="0">
              <a:latin typeface="SassoonCRInfant" panose="02010503020300020003" pitchFamily="2" charset="0"/>
            </a:endParaRPr>
          </a:p>
          <a:p>
            <a:pPr marL="0" indent="0">
              <a:buNone/>
            </a:pPr>
            <a:endParaRPr lang="en-GB" sz="2000" dirty="0" smtClean="0">
              <a:latin typeface="SassoonCRInfant" panose="02010503020300020003" pitchFamily="2" charset="0"/>
            </a:endParaRPr>
          </a:p>
          <a:p>
            <a:pPr marL="0" indent="0">
              <a:buNone/>
            </a:pPr>
            <a:r>
              <a:rPr lang="en-GB" sz="2000" dirty="0" smtClean="0">
                <a:latin typeface="SassoonCRInfant" panose="02010503020300020003" pitchFamily="2" charset="0"/>
              </a:rPr>
              <a:t>Support staff </a:t>
            </a:r>
          </a:p>
          <a:p>
            <a:pPr marL="0" indent="0">
              <a:buNone/>
            </a:pPr>
            <a:endParaRPr lang="en-GB" sz="2000" dirty="0" smtClean="0">
              <a:latin typeface="SassoonCRInfant" panose="02010503020300020003" pitchFamily="2" charset="0"/>
            </a:endParaRPr>
          </a:p>
          <a:p>
            <a:pPr marL="0" indent="0">
              <a:buNone/>
            </a:pPr>
            <a:r>
              <a:rPr lang="en-GB" sz="2000" dirty="0" smtClean="0">
                <a:latin typeface="SassoonCRInfant" panose="02010503020300020003" pitchFamily="2" charset="0"/>
              </a:rPr>
              <a:t>Miss Robertson </a:t>
            </a:r>
          </a:p>
          <a:p>
            <a:pPr marL="0" indent="0">
              <a:buNone/>
            </a:pPr>
            <a:r>
              <a:rPr lang="en-GB" sz="2000" dirty="0" smtClean="0">
                <a:latin typeface="SassoonCRInfant" panose="02010503020300020003" pitchFamily="2" charset="0"/>
              </a:rPr>
              <a:t>Mrs Wilmott</a:t>
            </a:r>
          </a:p>
          <a:p>
            <a:pPr marL="0" indent="0">
              <a:buNone/>
            </a:pPr>
            <a:r>
              <a:rPr lang="en-GB" sz="2000" dirty="0" smtClean="0">
                <a:latin typeface="SassoonCRInfant" panose="02010503020300020003" pitchFamily="2" charset="0"/>
              </a:rPr>
              <a:t>Mrs Smith </a:t>
            </a:r>
          </a:p>
          <a:p>
            <a:pPr marL="0" indent="0">
              <a:buNone/>
            </a:pPr>
            <a:r>
              <a:rPr lang="en-GB" sz="2000" dirty="0" smtClean="0">
                <a:latin typeface="SassoonCRInfant" panose="02010503020300020003" pitchFamily="2" charset="0"/>
              </a:rPr>
              <a:t>Miss </a:t>
            </a:r>
            <a:r>
              <a:rPr lang="en-GB" sz="2000" dirty="0" err="1" smtClean="0">
                <a:latin typeface="SassoonCRInfant" panose="02010503020300020003" pitchFamily="2" charset="0"/>
              </a:rPr>
              <a:t>Meikle</a:t>
            </a:r>
            <a:r>
              <a:rPr lang="en-GB" sz="2000" dirty="0" smtClean="0">
                <a:latin typeface="SassoonCRInfant" panose="02010503020300020003" pitchFamily="2" charset="0"/>
              </a:rPr>
              <a:t> </a:t>
            </a:r>
          </a:p>
          <a:p>
            <a:pPr marL="0" indent="0">
              <a:buNone/>
            </a:pPr>
            <a:r>
              <a:rPr lang="en-GB" sz="2000" dirty="0" smtClean="0">
                <a:latin typeface="SassoonCRInfant" panose="02010503020300020003" pitchFamily="2" charset="0"/>
              </a:rPr>
              <a:t>Mrs Anderson</a:t>
            </a:r>
          </a:p>
          <a:p>
            <a:pPr marL="0" indent="0">
              <a:buNone/>
            </a:pPr>
            <a:r>
              <a:rPr lang="en-GB" sz="2000" dirty="0" smtClean="0">
                <a:latin typeface="SassoonCRInfant" panose="02010503020300020003" pitchFamily="2" charset="0"/>
              </a:rPr>
              <a:t>Mrs Gilbert </a:t>
            </a:r>
          </a:p>
          <a:p>
            <a:pPr marL="0" indent="0">
              <a:buNone/>
            </a:pPr>
            <a:r>
              <a:rPr lang="en-GB" sz="2000" dirty="0" smtClean="0">
                <a:latin typeface="SassoonCRInfant" panose="02010503020300020003" pitchFamily="2" charset="0"/>
              </a:rPr>
              <a:t>Mrs Butler </a:t>
            </a:r>
          </a:p>
          <a:p>
            <a:pPr marL="0" indent="0">
              <a:buNone/>
            </a:pPr>
            <a:r>
              <a:rPr lang="en-GB" sz="2000" dirty="0" smtClean="0">
                <a:latin typeface="SassoonCRInfant" panose="02010503020300020003" pitchFamily="2" charset="0"/>
              </a:rPr>
              <a:t>Mrs Hamilton</a:t>
            </a:r>
          </a:p>
          <a:p>
            <a:pPr marL="0" indent="0">
              <a:buNone/>
            </a:pPr>
            <a:r>
              <a:rPr lang="en-GB" sz="2000" dirty="0" smtClean="0">
                <a:latin typeface="SassoonCRInfant" panose="02010503020300020003" pitchFamily="2" charset="0"/>
              </a:rPr>
              <a:t>Mrs McMillan  </a:t>
            </a:r>
          </a:p>
          <a:p>
            <a:pPr marL="0" indent="0">
              <a:buNone/>
            </a:pPr>
            <a:endParaRPr lang="en-GB" dirty="0">
              <a:latin typeface="SassoonCRInfant" panose="02010503020300020003" pitchFamily="2" charset="0"/>
            </a:endParaRPr>
          </a:p>
        </p:txBody>
      </p:sp>
      <p:pic>
        <p:nvPicPr>
          <p:cNvPr id="4" name="Picture 16" descr="blackburn e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4005064"/>
            <a:ext cx="1865312" cy="220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85325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latin typeface="SassoonCRInfant" panose="02010503020300020003" pitchFamily="2" charset="0"/>
              </a:rPr>
              <a:t>Take care and stay safe </a:t>
            </a:r>
            <a:endParaRPr lang="en-GB" dirty="0">
              <a:latin typeface="SassoonCRInfant" panose="02010503020300020003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en-GB" dirty="0" smtClean="0">
                <a:latin typeface="SassoonCRInfant" panose="02010503020300020003" pitchFamily="2" charset="0"/>
              </a:rPr>
              <a:t>We all miss you and look forward to when we will see you all again……………….</a:t>
            </a:r>
          </a:p>
          <a:p>
            <a:pPr marL="0" indent="0" algn="just">
              <a:buNone/>
            </a:pPr>
            <a:endParaRPr lang="en-GB" dirty="0">
              <a:latin typeface="SassoonCRInfant" panose="02010503020300020003" pitchFamily="2" charset="0"/>
            </a:endParaRPr>
          </a:p>
          <a:p>
            <a:pPr marL="0" indent="0" algn="just">
              <a:buNone/>
            </a:pPr>
            <a:endParaRPr lang="en-GB" dirty="0">
              <a:latin typeface="SassoonCRInfant" panose="02010503020300020003" pitchFamily="2" charset="0"/>
            </a:endParaRP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7858" y="2924944"/>
            <a:ext cx="4921106" cy="4320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44103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latin typeface="SassoonCRInfant" panose="02010503020300020003" pitchFamily="2" charset="0"/>
              </a:rPr>
              <a:t>Shouts Out for pupils </a:t>
            </a:r>
            <a:endParaRPr lang="en-GB" dirty="0">
              <a:latin typeface="SassoonCRInfant" panose="02010503020300020003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GB" dirty="0" smtClean="0">
                <a:latin typeface="SassoonCRInfant" panose="02010503020300020003" pitchFamily="2" charset="0"/>
              </a:rPr>
              <a:t>Robbie as it was his birthday yesterday and he turned 12</a:t>
            </a:r>
          </a:p>
          <a:p>
            <a:pPr marL="0" indent="0" algn="ctr">
              <a:buNone/>
            </a:pPr>
            <a:endParaRPr lang="en-GB" dirty="0">
              <a:latin typeface="SassoonCRInfant" panose="02010503020300020003" pitchFamily="2" charset="0"/>
            </a:endParaRPr>
          </a:p>
          <a:p>
            <a:pPr marL="0" indent="0" algn="ctr">
              <a:buNone/>
            </a:pPr>
            <a:r>
              <a:rPr lang="en-GB" dirty="0" smtClean="0">
                <a:latin typeface="SassoonCRInfant" panose="02010503020300020003" pitchFamily="2" charset="0"/>
              </a:rPr>
              <a:t>Happy Birthday this will be one you will never forget!</a:t>
            </a:r>
          </a:p>
          <a:p>
            <a:pPr marL="0" indent="0" algn="ctr">
              <a:buNone/>
            </a:pPr>
            <a:r>
              <a:rPr lang="en-GB" dirty="0" smtClean="0">
                <a:latin typeface="SassoonCRInfant" panose="02010503020300020003" pitchFamily="2" charset="0"/>
              </a:rPr>
              <a:t> </a:t>
            </a:r>
          </a:p>
          <a:p>
            <a:pPr marL="0" indent="0" algn="ctr">
              <a:buNone/>
            </a:pPr>
            <a:endParaRPr lang="en-GB" dirty="0">
              <a:latin typeface="SassoonCRInfant" panose="02010503020300020003" pitchFamily="2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4149080"/>
            <a:ext cx="2376264" cy="2016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81916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latin typeface="SassoonCRInfant" panose="02010503020300020003" pitchFamily="2" charset="0"/>
              </a:rPr>
              <a:t>Excellent work </a:t>
            </a:r>
            <a:endParaRPr lang="en-GB" dirty="0">
              <a:latin typeface="SassoonCRInfant" panose="02010503020300020003" pitchFamily="2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483770" y="116630"/>
            <a:ext cx="4176464" cy="64807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15616" y="5877272"/>
            <a:ext cx="66247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SassoonCRInfant" panose="02010503020300020003" pitchFamily="2" charset="0"/>
              </a:rPr>
              <a:t>Well done </a:t>
            </a:r>
            <a:r>
              <a:rPr lang="en-GB" dirty="0" err="1" smtClean="0">
                <a:latin typeface="SassoonCRInfant" panose="02010503020300020003" pitchFamily="2" charset="0"/>
              </a:rPr>
              <a:t>Melisah</a:t>
            </a:r>
            <a:r>
              <a:rPr lang="en-GB" dirty="0" smtClean="0">
                <a:latin typeface="SassoonCRInfant" panose="02010503020300020003" pitchFamily="2" charset="0"/>
              </a:rPr>
              <a:t> for excellent number work for number 11 to 15  </a:t>
            </a:r>
            <a:endParaRPr lang="en-GB" dirty="0">
              <a:latin typeface="SassoonCRInfant" panose="020105030203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05471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342900" lvl="0" indent="-342900">
              <a:spcBef>
                <a:spcPct val="20000"/>
              </a:spcBef>
            </a:pPr>
            <a:r>
              <a:rPr lang="en-GB" sz="2200" dirty="0">
                <a:solidFill>
                  <a:prstClr val="black"/>
                </a:solidFill>
                <a:latin typeface="SassoonCRInfant" panose="02010503020300020003" pitchFamily="2" charset="0"/>
                <a:ea typeface="+mn-ea"/>
                <a:cs typeface="+mn-cs"/>
              </a:rPr>
              <a:t>Well done to our A1 pupil for completing every single task that has been set to him by either Mrs </a:t>
            </a:r>
            <a:r>
              <a:rPr lang="en-GB" sz="2200" dirty="0" err="1">
                <a:solidFill>
                  <a:prstClr val="black"/>
                </a:solidFill>
                <a:latin typeface="SassoonCRInfant" panose="02010503020300020003" pitchFamily="2" charset="0"/>
                <a:ea typeface="+mn-ea"/>
                <a:cs typeface="+mn-cs"/>
              </a:rPr>
              <a:t>Brodzka</a:t>
            </a:r>
            <a:r>
              <a:rPr lang="en-GB" sz="2200" dirty="0">
                <a:solidFill>
                  <a:prstClr val="black"/>
                </a:solidFill>
                <a:latin typeface="SassoonCRInfant" panose="02010503020300020003" pitchFamily="2" charset="0"/>
                <a:ea typeface="+mn-ea"/>
                <a:cs typeface="+mn-cs"/>
              </a:rPr>
              <a:t> and Mrs Bryce</a:t>
            </a:r>
            <a:r>
              <a:rPr lang="en-GB" sz="3200" dirty="0">
                <a:solidFill>
                  <a:prstClr val="black"/>
                </a:solidFill>
                <a:latin typeface="SassoonCRInfant" panose="02010503020300020003" pitchFamily="2" charset="0"/>
                <a:ea typeface="+mn-ea"/>
                <a:cs typeface="+mn-cs"/>
              </a:rPr>
              <a:t/>
            </a:r>
            <a:br>
              <a:rPr lang="en-GB" sz="3200" dirty="0">
                <a:solidFill>
                  <a:prstClr val="black"/>
                </a:solidFill>
                <a:latin typeface="SassoonCRInfant" panose="02010503020300020003" pitchFamily="2" charset="0"/>
                <a:ea typeface="+mn-ea"/>
                <a:cs typeface="+mn-cs"/>
              </a:rPr>
            </a:br>
            <a:r>
              <a:rPr lang="en-GB" dirty="0" smtClean="0"/>
              <a:t> </a:t>
            </a:r>
            <a:endParaRPr lang="en-GB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293859"/>
            <a:ext cx="3759717" cy="278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645024"/>
            <a:ext cx="3693996" cy="2662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3528" y="4976266"/>
            <a:ext cx="403244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latin typeface="SassoonCRInfant" panose="02010503020300020003" pitchFamily="2" charset="0"/>
              </a:rPr>
              <a:t>We are all in support of the wonderful work that our NHS staff are doing in this difficult time. </a:t>
            </a:r>
          </a:p>
          <a:p>
            <a:pPr algn="ctr"/>
            <a:r>
              <a:rPr lang="en-GB" dirty="0" smtClean="0">
                <a:latin typeface="SassoonCRInfant" panose="02010503020300020003" pitchFamily="2" charset="0"/>
              </a:rPr>
              <a:t>We salute you and thank you from all of us at Blackburn Primary School  </a:t>
            </a:r>
            <a:endParaRPr lang="en-GB" dirty="0">
              <a:latin typeface="SassoonCRInfant" panose="020105030203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1023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342900" lvl="0" indent="-342900">
              <a:spcBef>
                <a:spcPct val="20000"/>
              </a:spcBef>
            </a:pPr>
            <a:r>
              <a:rPr lang="en-GB" sz="2500" dirty="0" smtClean="0">
                <a:solidFill>
                  <a:prstClr val="black"/>
                </a:solidFill>
                <a:latin typeface="SassoonCRInfant" panose="02010503020300020003" pitchFamily="2" charset="0"/>
                <a:ea typeface="+mn-ea"/>
                <a:cs typeface="+mn-cs"/>
              </a:rPr>
              <a:t/>
            </a:r>
            <a:br>
              <a:rPr lang="en-GB" sz="2500" dirty="0" smtClean="0">
                <a:solidFill>
                  <a:prstClr val="black"/>
                </a:solidFill>
                <a:latin typeface="SassoonCRInfant" panose="02010503020300020003" pitchFamily="2" charset="0"/>
                <a:ea typeface="+mn-ea"/>
                <a:cs typeface="+mn-cs"/>
              </a:rPr>
            </a:br>
            <a:r>
              <a:rPr lang="en-GB" sz="2500" dirty="0" smtClean="0">
                <a:solidFill>
                  <a:prstClr val="black"/>
                </a:solidFill>
                <a:latin typeface="SassoonCRInfant" panose="02010503020300020003" pitchFamily="2" charset="0"/>
                <a:ea typeface="+mn-ea"/>
                <a:cs typeface="+mn-cs"/>
              </a:rPr>
              <a:t>Well done to our A1 pupil for </a:t>
            </a:r>
            <a:r>
              <a:rPr lang="en-GB" sz="2500" dirty="0">
                <a:solidFill>
                  <a:prstClr val="black"/>
                </a:solidFill>
                <a:latin typeface="SassoonCRInfant" panose="02010503020300020003" pitchFamily="2" charset="0"/>
                <a:ea typeface="+mn-ea"/>
                <a:cs typeface="+mn-cs"/>
              </a:rPr>
              <a:t>working so hard at home to complete his numeracy and literacy tasks</a:t>
            </a:r>
            <a:br>
              <a:rPr lang="en-GB" sz="2500" dirty="0">
                <a:solidFill>
                  <a:prstClr val="black"/>
                </a:solidFill>
                <a:latin typeface="SassoonCRInfant" panose="02010503020300020003" pitchFamily="2" charset="0"/>
                <a:ea typeface="+mn-ea"/>
                <a:cs typeface="+mn-cs"/>
              </a:rPr>
            </a:br>
            <a:endParaRPr lang="en-GB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268760"/>
            <a:ext cx="3240360" cy="4896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340768"/>
            <a:ext cx="3780420" cy="5040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74478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342900" lvl="0" indent="-342900">
              <a:spcBef>
                <a:spcPct val="20000"/>
              </a:spcBef>
            </a:pPr>
            <a:r>
              <a:rPr lang="en-GB" sz="2700" dirty="0" smtClean="0">
                <a:solidFill>
                  <a:prstClr val="black"/>
                </a:solidFill>
                <a:latin typeface="SassoonCRInfant" panose="02010503020300020003" pitchFamily="2" charset="0"/>
                <a:ea typeface="+mn-ea"/>
                <a:cs typeface="+mn-cs"/>
              </a:rPr>
              <a:t/>
            </a:r>
            <a:br>
              <a:rPr lang="en-GB" sz="2700" dirty="0" smtClean="0">
                <a:solidFill>
                  <a:prstClr val="black"/>
                </a:solidFill>
                <a:latin typeface="SassoonCRInfant" panose="02010503020300020003" pitchFamily="2" charset="0"/>
                <a:ea typeface="+mn-ea"/>
                <a:cs typeface="+mn-cs"/>
              </a:rPr>
            </a:br>
            <a:r>
              <a:rPr lang="en-GB" sz="2700" dirty="0" smtClean="0">
                <a:solidFill>
                  <a:prstClr val="black"/>
                </a:solidFill>
                <a:latin typeface="SassoonCRInfant" panose="02010503020300020003" pitchFamily="2" charset="0"/>
                <a:ea typeface="+mn-ea"/>
                <a:cs typeface="+mn-cs"/>
              </a:rPr>
              <a:t>Well done for our A1 pupil for </a:t>
            </a:r>
            <a:r>
              <a:rPr lang="en-GB" sz="2700" dirty="0">
                <a:solidFill>
                  <a:prstClr val="black"/>
                </a:solidFill>
                <a:latin typeface="SassoonCRInfant" panose="02010503020300020003" pitchFamily="2" charset="0"/>
                <a:ea typeface="+mn-ea"/>
                <a:cs typeface="+mn-cs"/>
              </a:rPr>
              <a:t>engaging with tasks from his school closure learning pack</a:t>
            </a:r>
            <a:br>
              <a:rPr lang="en-GB" sz="2700" dirty="0">
                <a:solidFill>
                  <a:prstClr val="black"/>
                </a:solidFill>
                <a:latin typeface="SassoonCRInfant" panose="02010503020300020003" pitchFamily="2" charset="0"/>
                <a:ea typeface="+mn-ea"/>
                <a:cs typeface="+mn-cs"/>
              </a:rPr>
            </a:br>
            <a:endParaRPr lang="en-GB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484784"/>
            <a:ext cx="4824536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24207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342900" lvl="0" indent="-342900">
              <a:spcBef>
                <a:spcPct val="20000"/>
              </a:spcBef>
            </a:pPr>
            <a:r>
              <a:rPr lang="en-GB" sz="3000" dirty="0" smtClean="0">
                <a:solidFill>
                  <a:prstClr val="black"/>
                </a:solidFill>
                <a:latin typeface="SassoonCRInfant" panose="02010503020300020003" pitchFamily="2" charset="0"/>
                <a:ea typeface="+mn-ea"/>
                <a:cs typeface="+mn-cs"/>
              </a:rPr>
              <a:t/>
            </a:r>
            <a:br>
              <a:rPr lang="en-GB" sz="3000" dirty="0" smtClean="0">
                <a:solidFill>
                  <a:prstClr val="black"/>
                </a:solidFill>
                <a:latin typeface="SassoonCRInfant" panose="02010503020300020003" pitchFamily="2" charset="0"/>
                <a:ea typeface="+mn-ea"/>
                <a:cs typeface="+mn-cs"/>
              </a:rPr>
            </a:br>
            <a:r>
              <a:rPr lang="en-GB" sz="2200" dirty="0" smtClean="0">
                <a:solidFill>
                  <a:prstClr val="black"/>
                </a:solidFill>
                <a:latin typeface="SassoonCRInfant" panose="02010503020300020003" pitchFamily="2" charset="0"/>
                <a:ea typeface="+mn-ea"/>
                <a:cs typeface="+mn-cs"/>
              </a:rPr>
              <a:t>Well done to our A1 pupil for </a:t>
            </a:r>
            <a:r>
              <a:rPr lang="en-GB" sz="2200" dirty="0">
                <a:solidFill>
                  <a:prstClr val="black"/>
                </a:solidFill>
                <a:latin typeface="SassoonCRInfant" panose="02010503020300020003" pitchFamily="2" charset="0"/>
                <a:ea typeface="+mn-ea"/>
                <a:cs typeface="+mn-cs"/>
              </a:rPr>
              <a:t>keeping his fitness levels up during lockdown as well as working on his Literacy and Numeracy Tasks at his new homemade workstation.</a:t>
            </a:r>
            <a:r>
              <a:rPr lang="en-GB" sz="3000" dirty="0">
                <a:solidFill>
                  <a:prstClr val="black"/>
                </a:solidFill>
                <a:latin typeface="SassoonCRInfant" panose="02010503020300020003" pitchFamily="2" charset="0"/>
                <a:ea typeface="+mn-ea"/>
                <a:cs typeface="+mn-cs"/>
              </a:rPr>
              <a:t/>
            </a:r>
            <a:br>
              <a:rPr lang="en-GB" sz="3000" dirty="0">
                <a:solidFill>
                  <a:prstClr val="black"/>
                </a:solidFill>
                <a:latin typeface="SassoonCRInfant" panose="02010503020300020003" pitchFamily="2" charset="0"/>
                <a:ea typeface="+mn-ea"/>
                <a:cs typeface="+mn-cs"/>
              </a:rPr>
            </a:br>
            <a:endParaRPr lang="en-GB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484784"/>
            <a:ext cx="376999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8904" y="1556792"/>
            <a:ext cx="2511425" cy="446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021471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342900" lvl="0" indent="-342900" fontAlgn="base">
              <a:spcBef>
                <a:spcPct val="20000"/>
              </a:spcBef>
            </a:pPr>
            <a:r>
              <a:rPr lang="en-GB" sz="2000" dirty="0">
                <a:solidFill>
                  <a:srgbClr val="000000"/>
                </a:solidFill>
                <a:latin typeface="SassoonCRInfant" panose="02010503020300020003" pitchFamily="2" charset="0"/>
                <a:ea typeface="+mn-ea"/>
                <a:cs typeface="+mn-cs"/>
              </a:rPr>
              <a:t>Ethan for his excellent work completed alongside his </a:t>
            </a:r>
            <a:r>
              <a:rPr lang="en-GB" sz="2000" dirty="0" smtClean="0">
                <a:solidFill>
                  <a:srgbClr val="000000"/>
                </a:solidFill>
                <a:latin typeface="SassoonCRInfant" panose="02010503020300020003" pitchFamily="2" charset="0"/>
                <a:ea typeface="+mn-ea"/>
                <a:cs typeface="+mn-cs"/>
              </a:rPr>
              <a:t>dad</a:t>
            </a:r>
            <a:endParaRPr lang="en-GB" sz="2000" dirty="0">
              <a:solidFill>
                <a:srgbClr val="000000"/>
              </a:solidFill>
              <a:latin typeface="SassoonCRInfant" panose="02010503020300020003" pitchFamily="2" charset="0"/>
              <a:ea typeface="+mn-ea"/>
              <a:cs typeface="+mn-cs"/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584" y="1600200"/>
            <a:ext cx="8048831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84722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</TotalTime>
  <Words>377</Words>
  <Application>Microsoft Office PowerPoint</Application>
  <PresentationFormat>On-screen Show (4:3)</PresentationFormat>
  <Paragraphs>81</Paragraphs>
  <Slides>20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Blackburn Primary School </vt:lpstr>
      <vt:lpstr>Shout outs from staff………..</vt:lpstr>
      <vt:lpstr>Shouts Out for pupils </vt:lpstr>
      <vt:lpstr>Excellent work </vt:lpstr>
      <vt:lpstr>Well done to our A1 pupil for completing every single task that has been set to him by either Mrs Brodzka and Mrs Bryce  </vt:lpstr>
      <vt:lpstr> Well done to our A1 pupil for working so hard at home to complete his numeracy and literacy tasks </vt:lpstr>
      <vt:lpstr> Well done for our A1 pupil for engaging with tasks from his school closure learning pack </vt:lpstr>
      <vt:lpstr> Well done to our A1 pupil for keeping his fitness levels up during lockdown as well as working on his Literacy and Numeracy Tasks at his new homemade workstation. </vt:lpstr>
      <vt:lpstr>Ethan for his excellent work completed alongside his dad</vt:lpstr>
      <vt:lpstr>PowerPoint Presentation</vt:lpstr>
      <vt:lpstr>Window artwork from Kieran, street art from Scott M leading to some research on Banksy</vt:lpstr>
      <vt:lpstr>Artwork from Kanza.</vt:lpstr>
      <vt:lpstr>Summer for her work in spelling - she decided to self assess her spelling using a RAG system.</vt:lpstr>
      <vt:lpstr>Well done Ellie </vt:lpstr>
      <vt:lpstr>Acknowledging the great work of the NHS Morgan for her lovely efforts to promote kindness in Blackburn - NHS poster and offering to help other residents with shopping.    </vt:lpstr>
      <vt:lpstr>Excellent work fro P5/6/7</vt:lpstr>
      <vt:lpstr>Excellent work P5/6/7</vt:lpstr>
      <vt:lpstr>Miss Anderson has been super impressed with the work that you have completed over the last two weeks </vt:lpstr>
      <vt:lpstr>P4/5 Well done </vt:lpstr>
      <vt:lpstr>Take care and stay safe </vt:lpstr>
    </vt:vector>
  </TitlesOfParts>
  <Company>West Lothian Council - Education Services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Janet Clarkson</dc:creator>
  <cp:lastModifiedBy>Janet Clarkson</cp:lastModifiedBy>
  <cp:revision>30</cp:revision>
  <dcterms:created xsi:type="dcterms:W3CDTF">2020-04-02T20:07:50Z</dcterms:created>
  <dcterms:modified xsi:type="dcterms:W3CDTF">2020-04-02T21:49:12Z</dcterms:modified>
</cp:coreProperties>
</file>