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9" r:id="rId3"/>
    <p:sldId id="268" r:id="rId4"/>
    <p:sldId id="260" r:id="rId5"/>
    <p:sldId id="264" r:id="rId6"/>
    <p:sldId id="261" r:id="rId7"/>
    <p:sldId id="265" r:id="rId8"/>
    <p:sldId id="272" r:id="rId9"/>
    <p:sldId id="270" r:id="rId10"/>
    <p:sldId id="258" r:id="rId11"/>
    <p:sldId id="267" r:id="rId12"/>
    <p:sldId id="257" r:id="rId13"/>
    <p:sldId id="262" r:id="rId14"/>
    <p:sldId id="263" r:id="rId15"/>
    <p:sldId id="26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3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0402DA-EDC3-4C3A-943A-3D838EED39D6}" type="datetimeFigureOut">
              <a:rPr lang="en-GB" smtClean="0"/>
              <a:t>15/03/2018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9CD538-5613-444A-9EAF-1C6826D97771}" type="slidenum">
              <a:rPr lang="en-GB" smtClean="0"/>
              <a:t>‹#›</a:t>
            </a:fld>
            <a:endParaRPr lang="en-GB"/>
          </a:p>
        </p:txBody>
      </p:sp>
    </p:spTree>
    <p:extLst>
      <p:ext uri="{BB962C8B-B14F-4D97-AF65-F5344CB8AC3E}">
        <p14:creationId xmlns:p14="http://schemas.microsoft.com/office/powerpoint/2010/main" val="3479702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http://www.scotssangsfurschools.com/apps/podcast/podcast/329156</a:t>
            </a:r>
            <a:endParaRPr lang="en-GB" dirty="0"/>
          </a:p>
        </p:txBody>
      </p:sp>
      <p:sp>
        <p:nvSpPr>
          <p:cNvPr id="4" name="Slide Number Placeholder 3"/>
          <p:cNvSpPr>
            <a:spLocks noGrp="1"/>
          </p:cNvSpPr>
          <p:nvPr>
            <p:ph type="sldNum" sz="quarter" idx="10"/>
          </p:nvPr>
        </p:nvSpPr>
        <p:spPr/>
        <p:txBody>
          <a:bodyPr/>
          <a:lstStyle/>
          <a:p>
            <a:fld id="{7D9CD538-5613-444A-9EAF-1C6826D97771}" type="slidenum">
              <a:rPr lang="en-GB" smtClean="0"/>
              <a:t>8</a:t>
            </a:fld>
            <a:endParaRPr lang="en-GB"/>
          </a:p>
        </p:txBody>
      </p:sp>
    </p:spTree>
    <p:extLst>
      <p:ext uri="{BB962C8B-B14F-4D97-AF65-F5344CB8AC3E}">
        <p14:creationId xmlns:p14="http://schemas.microsoft.com/office/powerpoint/2010/main" val="1474581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http://www.scotssangsfurschools.com/apps/podcast/tags/136590</a:t>
            </a:r>
            <a:endParaRPr lang="en-GB" dirty="0"/>
          </a:p>
        </p:txBody>
      </p:sp>
      <p:sp>
        <p:nvSpPr>
          <p:cNvPr id="4" name="Slide Number Placeholder 3"/>
          <p:cNvSpPr>
            <a:spLocks noGrp="1"/>
          </p:cNvSpPr>
          <p:nvPr>
            <p:ph type="sldNum" sz="quarter" idx="10"/>
          </p:nvPr>
        </p:nvSpPr>
        <p:spPr/>
        <p:txBody>
          <a:bodyPr/>
          <a:lstStyle/>
          <a:p>
            <a:fld id="{7D9CD538-5613-444A-9EAF-1C6826D97771}" type="slidenum">
              <a:rPr lang="en-GB" smtClean="0"/>
              <a:t>11</a:t>
            </a:fld>
            <a:endParaRPr lang="en-GB"/>
          </a:p>
        </p:txBody>
      </p:sp>
    </p:spTree>
    <p:extLst>
      <p:ext uri="{BB962C8B-B14F-4D97-AF65-F5344CB8AC3E}">
        <p14:creationId xmlns:p14="http://schemas.microsoft.com/office/powerpoint/2010/main" val="1197108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https://youtu.be/KVhfIgghOPw</a:t>
            </a:r>
            <a:endParaRPr lang="en-GB" dirty="0"/>
          </a:p>
        </p:txBody>
      </p:sp>
      <p:sp>
        <p:nvSpPr>
          <p:cNvPr id="4" name="Slide Number Placeholder 3"/>
          <p:cNvSpPr>
            <a:spLocks noGrp="1"/>
          </p:cNvSpPr>
          <p:nvPr>
            <p:ph type="sldNum" sz="quarter" idx="10"/>
          </p:nvPr>
        </p:nvSpPr>
        <p:spPr/>
        <p:txBody>
          <a:bodyPr/>
          <a:lstStyle/>
          <a:p>
            <a:fld id="{7D9CD538-5613-444A-9EAF-1C6826D97771}" type="slidenum">
              <a:rPr lang="en-GB" smtClean="0"/>
              <a:t>15</a:t>
            </a:fld>
            <a:endParaRPr lang="en-GB"/>
          </a:p>
        </p:txBody>
      </p:sp>
    </p:spTree>
    <p:extLst>
      <p:ext uri="{BB962C8B-B14F-4D97-AF65-F5344CB8AC3E}">
        <p14:creationId xmlns:p14="http://schemas.microsoft.com/office/powerpoint/2010/main" val="3803948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CABEF64-3514-431F-9A47-5A941B2D152F}" type="datetimeFigureOut">
              <a:rPr lang="en-GB" smtClean="0"/>
              <a:t>15/03/2018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02B329-F28B-47A8-8182-E4DBE5D2AE52}" type="slidenum">
              <a:rPr lang="en-GB" smtClean="0"/>
              <a:t>‹#›</a:t>
            </a:fld>
            <a:endParaRPr lang="en-GB"/>
          </a:p>
        </p:txBody>
      </p:sp>
    </p:spTree>
    <p:extLst>
      <p:ext uri="{BB962C8B-B14F-4D97-AF65-F5344CB8AC3E}">
        <p14:creationId xmlns:p14="http://schemas.microsoft.com/office/powerpoint/2010/main" val="1251177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CABEF64-3514-431F-9A47-5A941B2D152F}" type="datetimeFigureOut">
              <a:rPr lang="en-GB" smtClean="0"/>
              <a:t>15/03/2018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02B329-F28B-47A8-8182-E4DBE5D2AE52}" type="slidenum">
              <a:rPr lang="en-GB" smtClean="0"/>
              <a:t>‹#›</a:t>
            </a:fld>
            <a:endParaRPr lang="en-GB"/>
          </a:p>
        </p:txBody>
      </p:sp>
    </p:spTree>
    <p:extLst>
      <p:ext uri="{BB962C8B-B14F-4D97-AF65-F5344CB8AC3E}">
        <p14:creationId xmlns:p14="http://schemas.microsoft.com/office/powerpoint/2010/main" val="4553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CABEF64-3514-431F-9A47-5A941B2D152F}" type="datetimeFigureOut">
              <a:rPr lang="en-GB" smtClean="0"/>
              <a:t>15/03/2018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02B329-F28B-47A8-8182-E4DBE5D2AE52}" type="slidenum">
              <a:rPr lang="en-GB" smtClean="0"/>
              <a:t>‹#›</a:t>
            </a:fld>
            <a:endParaRPr lang="en-GB"/>
          </a:p>
        </p:txBody>
      </p:sp>
    </p:spTree>
    <p:extLst>
      <p:ext uri="{BB962C8B-B14F-4D97-AF65-F5344CB8AC3E}">
        <p14:creationId xmlns:p14="http://schemas.microsoft.com/office/powerpoint/2010/main" val="3231912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CABEF64-3514-431F-9A47-5A941B2D152F}" type="datetimeFigureOut">
              <a:rPr lang="en-GB" smtClean="0"/>
              <a:t>15/03/2018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02B329-F28B-47A8-8182-E4DBE5D2AE52}" type="slidenum">
              <a:rPr lang="en-GB" smtClean="0"/>
              <a:t>‹#›</a:t>
            </a:fld>
            <a:endParaRPr lang="en-GB"/>
          </a:p>
        </p:txBody>
      </p:sp>
    </p:spTree>
    <p:extLst>
      <p:ext uri="{BB962C8B-B14F-4D97-AF65-F5344CB8AC3E}">
        <p14:creationId xmlns:p14="http://schemas.microsoft.com/office/powerpoint/2010/main" val="2651128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ABEF64-3514-431F-9A47-5A941B2D152F}" type="datetimeFigureOut">
              <a:rPr lang="en-GB" smtClean="0"/>
              <a:t>15/03/2018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02B329-F28B-47A8-8182-E4DBE5D2AE52}" type="slidenum">
              <a:rPr lang="en-GB" smtClean="0"/>
              <a:t>‹#›</a:t>
            </a:fld>
            <a:endParaRPr lang="en-GB"/>
          </a:p>
        </p:txBody>
      </p:sp>
    </p:spTree>
    <p:extLst>
      <p:ext uri="{BB962C8B-B14F-4D97-AF65-F5344CB8AC3E}">
        <p14:creationId xmlns:p14="http://schemas.microsoft.com/office/powerpoint/2010/main" val="1646691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CABEF64-3514-431F-9A47-5A941B2D152F}" type="datetimeFigureOut">
              <a:rPr lang="en-GB" smtClean="0"/>
              <a:t>15/03/2018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02B329-F28B-47A8-8182-E4DBE5D2AE52}" type="slidenum">
              <a:rPr lang="en-GB" smtClean="0"/>
              <a:t>‹#›</a:t>
            </a:fld>
            <a:endParaRPr lang="en-GB"/>
          </a:p>
        </p:txBody>
      </p:sp>
    </p:spTree>
    <p:extLst>
      <p:ext uri="{BB962C8B-B14F-4D97-AF65-F5344CB8AC3E}">
        <p14:creationId xmlns:p14="http://schemas.microsoft.com/office/powerpoint/2010/main" val="822029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CABEF64-3514-431F-9A47-5A941B2D152F}" type="datetimeFigureOut">
              <a:rPr lang="en-GB" smtClean="0"/>
              <a:t>15/03/2018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F02B329-F28B-47A8-8182-E4DBE5D2AE52}" type="slidenum">
              <a:rPr lang="en-GB" smtClean="0"/>
              <a:t>‹#›</a:t>
            </a:fld>
            <a:endParaRPr lang="en-GB"/>
          </a:p>
        </p:txBody>
      </p:sp>
    </p:spTree>
    <p:extLst>
      <p:ext uri="{BB962C8B-B14F-4D97-AF65-F5344CB8AC3E}">
        <p14:creationId xmlns:p14="http://schemas.microsoft.com/office/powerpoint/2010/main" val="2924749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CABEF64-3514-431F-9A47-5A941B2D152F}" type="datetimeFigureOut">
              <a:rPr lang="en-GB" smtClean="0"/>
              <a:t>15/03/2018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F02B329-F28B-47A8-8182-E4DBE5D2AE52}" type="slidenum">
              <a:rPr lang="en-GB" smtClean="0"/>
              <a:t>‹#›</a:t>
            </a:fld>
            <a:endParaRPr lang="en-GB"/>
          </a:p>
        </p:txBody>
      </p:sp>
    </p:spTree>
    <p:extLst>
      <p:ext uri="{BB962C8B-B14F-4D97-AF65-F5344CB8AC3E}">
        <p14:creationId xmlns:p14="http://schemas.microsoft.com/office/powerpoint/2010/main" val="2635758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ABEF64-3514-431F-9A47-5A941B2D152F}" type="datetimeFigureOut">
              <a:rPr lang="en-GB" smtClean="0"/>
              <a:t>15/03/2018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F02B329-F28B-47A8-8182-E4DBE5D2AE52}" type="slidenum">
              <a:rPr lang="en-GB" smtClean="0"/>
              <a:t>‹#›</a:t>
            </a:fld>
            <a:endParaRPr lang="en-GB"/>
          </a:p>
        </p:txBody>
      </p:sp>
    </p:spTree>
    <p:extLst>
      <p:ext uri="{BB962C8B-B14F-4D97-AF65-F5344CB8AC3E}">
        <p14:creationId xmlns:p14="http://schemas.microsoft.com/office/powerpoint/2010/main" val="1855696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ABEF64-3514-431F-9A47-5A941B2D152F}" type="datetimeFigureOut">
              <a:rPr lang="en-GB" smtClean="0"/>
              <a:t>15/03/2018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02B329-F28B-47A8-8182-E4DBE5D2AE52}" type="slidenum">
              <a:rPr lang="en-GB" smtClean="0"/>
              <a:t>‹#›</a:t>
            </a:fld>
            <a:endParaRPr lang="en-GB"/>
          </a:p>
        </p:txBody>
      </p:sp>
    </p:spTree>
    <p:extLst>
      <p:ext uri="{BB962C8B-B14F-4D97-AF65-F5344CB8AC3E}">
        <p14:creationId xmlns:p14="http://schemas.microsoft.com/office/powerpoint/2010/main" val="387010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ABEF64-3514-431F-9A47-5A941B2D152F}" type="datetimeFigureOut">
              <a:rPr lang="en-GB" smtClean="0"/>
              <a:t>15/03/2018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02B329-F28B-47A8-8182-E4DBE5D2AE52}" type="slidenum">
              <a:rPr lang="en-GB" smtClean="0"/>
              <a:t>‹#›</a:t>
            </a:fld>
            <a:endParaRPr lang="en-GB"/>
          </a:p>
        </p:txBody>
      </p:sp>
    </p:spTree>
    <p:extLst>
      <p:ext uri="{BB962C8B-B14F-4D97-AF65-F5344CB8AC3E}">
        <p14:creationId xmlns:p14="http://schemas.microsoft.com/office/powerpoint/2010/main" val="929591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ABEF64-3514-431F-9A47-5A941B2D152F}" type="datetimeFigureOut">
              <a:rPr lang="en-GB" smtClean="0"/>
              <a:t>15/03/2018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02B329-F28B-47A8-8182-E4DBE5D2AE52}" type="slidenum">
              <a:rPr lang="en-GB" smtClean="0"/>
              <a:t>‹#›</a:t>
            </a:fld>
            <a:endParaRPr lang="en-GB"/>
          </a:p>
        </p:txBody>
      </p:sp>
    </p:spTree>
    <p:extLst>
      <p:ext uri="{BB962C8B-B14F-4D97-AF65-F5344CB8AC3E}">
        <p14:creationId xmlns:p14="http://schemas.microsoft.com/office/powerpoint/2010/main" val="2905190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88640"/>
            <a:ext cx="7772400" cy="1470025"/>
          </a:xfrm>
        </p:spPr>
        <p:txBody>
          <a:bodyPr>
            <a:normAutofit fontScale="90000"/>
          </a:bodyPr>
          <a:lstStyle/>
          <a:p>
            <a:r>
              <a:rPr lang="en-GB" sz="5400" b="1" dirty="0" smtClean="0">
                <a:solidFill>
                  <a:srgbClr val="002060"/>
                </a:solidFill>
                <a:latin typeface="SassoonCRInfant" panose="02010503020300020003" pitchFamily="2" charset="0"/>
              </a:rPr>
              <a:t>P2/3 Modern Languages Assembly </a:t>
            </a:r>
            <a:endParaRPr lang="en-GB" sz="5400" b="1" dirty="0">
              <a:solidFill>
                <a:srgbClr val="002060"/>
              </a:solidFill>
              <a:latin typeface="SassoonCRInfant" panose="02010503020300020003" pitchFamily="2" charset="0"/>
            </a:endParaRPr>
          </a:p>
        </p:txBody>
      </p:sp>
      <p:sp>
        <p:nvSpPr>
          <p:cNvPr id="3" name="Subtitle 2"/>
          <p:cNvSpPr>
            <a:spLocks noGrp="1"/>
          </p:cNvSpPr>
          <p:nvPr>
            <p:ph type="subTitle" idx="1"/>
          </p:nvPr>
        </p:nvSpPr>
        <p:spPr>
          <a:xfrm>
            <a:off x="323528" y="3861048"/>
            <a:ext cx="8640960" cy="1752600"/>
          </a:xfrm>
        </p:spPr>
        <p:txBody>
          <a:bodyPr>
            <a:noAutofit/>
          </a:bodyPr>
          <a:lstStyle/>
          <a:p>
            <a:r>
              <a:rPr lang="en-GB" b="1" dirty="0" smtClean="0">
                <a:solidFill>
                  <a:srgbClr val="002060"/>
                </a:solidFill>
                <a:latin typeface="SassoonCRInfant" panose="02010503020300020003" pitchFamily="2" charset="0"/>
              </a:rPr>
              <a:t>Hello and welcome to our modern languages assembly. </a:t>
            </a:r>
          </a:p>
          <a:p>
            <a:r>
              <a:rPr lang="en-GB" b="1" dirty="0" smtClean="0">
                <a:solidFill>
                  <a:srgbClr val="002060"/>
                </a:solidFill>
                <a:latin typeface="SassoonCRInfant" panose="02010503020300020003" pitchFamily="2" charset="0"/>
              </a:rPr>
              <a:t>We are going to tell you about some of the modern languages we have been learning in class.  </a:t>
            </a:r>
            <a:endParaRPr lang="en-GB" b="1" dirty="0">
              <a:solidFill>
                <a:srgbClr val="002060"/>
              </a:solidFill>
              <a:latin typeface="SassoonCRInfant" panose="02010503020300020003" pitchFamily="2"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916832"/>
            <a:ext cx="2019300"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1907307"/>
            <a:ext cx="188595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1879748"/>
            <a:ext cx="1896910" cy="1246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6256" y="1906946"/>
            <a:ext cx="1890248" cy="1246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14566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354162"/>
          </a:xfrm>
        </p:spPr>
        <p:txBody>
          <a:bodyPr>
            <a:noAutofit/>
          </a:bodyPr>
          <a:lstStyle/>
          <a:p>
            <a:r>
              <a:rPr lang="en-GB" sz="2400" b="1" dirty="0" smtClean="0">
                <a:solidFill>
                  <a:srgbClr val="002060"/>
                </a:solidFill>
                <a:latin typeface="SassoonCRInfant" panose="02010503020300020003" pitchFamily="2" charset="0"/>
              </a:rPr>
              <a:t>The Scottish flag has a big white cross in the middle and the rest is blue.  My favourite sang was murder in the chip shop.  A boy hit a big dug with a tattie scone and the boy almost split his sides with laughing when he saw his auntie Sara screwing off her wooden leg.  </a:t>
            </a:r>
            <a:endParaRPr lang="en-GB" sz="2400" b="1" dirty="0">
              <a:solidFill>
                <a:srgbClr val="002060"/>
              </a:solidFill>
              <a:latin typeface="SassoonCRInfant" panose="02010503020300020003" pitchFamily="2" charset="0"/>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3688" y="1988840"/>
            <a:ext cx="568536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6156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36712"/>
            <a:ext cx="8229600" cy="1143000"/>
          </a:xfrm>
        </p:spPr>
        <p:txBody>
          <a:bodyPr>
            <a:noAutofit/>
          </a:bodyPr>
          <a:lstStyle/>
          <a:p>
            <a:r>
              <a:rPr lang="en-GB" sz="3600" b="1" dirty="0">
                <a:solidFill>
                  <a:srgbClr val="002060"/>
                </a:solidFill>
                <a:latin typeface="SassoonCRInfant" panose="02010503020300020003" pitchFamily="2" charset="0"/>
              </a:rPr>
              <a:t>We are going to sing the song ‘Murder in the Chip Shop’.  I think its good because its in Scots and it is funny. </a:t>
            </a:r>
          </a:p>
        </p:txBody>
      </p:sp>
      <p:pic>
        <p:nvPicPr>
          <p:cNvPr id="10242"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rot="10646794">
            <a:off x="319944" y="2689842"/>
            <a:ext cx="5680013" cy="3198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Last night chipshop.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092280" y="5373216"/>
            <a:ext cx="609600" cy="609600"/>
          </a:xfrm>
          <a:prstGeom prst="rect">
            <a:avLst/>
          </a:prstGeom>
        </p:spPr>
      </p:pic>
    </p:spTree>
    <p:extLst>
      <p:ext uri="{BB962C8B-B14F-4D97-AF65-F5344CB8AC3E}">
        <p14:creationId xmlns:p14="http://schemas.microsoft.com/office/powerpoint/2010/main" val="16498613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1719"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Autofit/>
          </a:bodyPr>
          <a:lstStyle/>
          <a:p>
            <a:r>
              <a:rPr lang="en-GB" sz="2800" b="1" dirty="0" smtClean="0">
                <a:solidFill>
                  <a:srgbClr val="002060"/>
                </a:solidFill>
                <a:latin typeface="SassoonCRInfant" panose="02010503020300020003" pitchFamily="2" charset="0"/>
              </a:rPr>
              <a:t>Our class is learning about the weather in French.  Sunny is </a:t>
            </a:r>
            <a:r>
              <a:rPr lang="en-GB" sz="2800" b="1" dirty="0" err="1" smtClean="0">
                <a:solidFill>
                  <a:srgbClr val="002060"/>
                </a:solidFill>
                <a:latin typeface="SassoonCRInfant" panose="02010503020300020003" pitchFamily="2" charset="0"/>
              </a:rPr>
              <a:t>il</a:t>
            </a:r>
            <a:r>
              <a:rPr lang="en-GB" sz="2800" b="1" dirty="0" smtClean="0">
                <a:solidFill>
                  <a:srgbClr val="002060"/>
                </a:solidFill>
                <a:latin typeface="SassoonCRInfant" panose="02010503020300020003" pitchFamily="2" charset="0"/>
              </a:rPr>
              <a:t> </a:t>
            </a:r>
            <a:r>
              <a:rPr lang="en-GB" sz="2800" b="1" dirty="0" err="1" smtClean="0">
                <a:solidFill>
                  <a:srgbClr val="002060"/>
                </a:solidFill>
                <a:latin typeface="SassoonCRInfant" panose="02010503020300020003" pitchFamily="2" charset="0"/>
              </a:rPr>
              <a:t>soleil</a:t>
            </a:r>
            <a:r>
              <a:rPr lang="en-GB" sz="2800" b="1" dirty="0" smtClean="0">
                <a:solidFill>
                  <a:srgbClr val="002060"/>
                </a:solidFill>
                <a:latin typeface="SassoonCRInfant" panose="02010503020300020003" pitchFamily="2" charset="0"/>
              </a:rPr>
              <a:t>, rainy is </a:t>
            </a:r>
            <a:r>
              <a:rPr lang="en-GB" sz="2800" b="1" dirty="0" err="1" smtClean="0">
                <a:solidFill>
                  <a:srgbClr val="002060"/>
                </a:solidFill>
                <a:latin typeface="SassoonCRInfant" panose="02010503020300020003" pitchFamily="2" charset="0"/>
              </a:rPr>
              <a:t>il</a:t>
            </a:r>
            <a:r>
              <a:rPr lang="en-GB" sz="2800" b="1" dirty="0" smtClean="0">
                <a:solidFill>
                  <a:srgbClr val="002060"/>
                </a:solidFill>
                <a:latin typeface="SassoonCRInfant" panose="02010503020300020003" pitchFamily="2" charset="0"/>
              </a:rPr>
              <a:t> </a:t>
            </a:r>
            <a:r>
              <a:rPr lang="en-GB" sz="2800" b="1" dirty="0" err="1" smtClean="0">
                <a:solidFill>
                  <a:srgbClr val="002060"/>
                </a:solidFill>
                <a:latin typeface="SassoonCRInfant" panose="02010503020300020003" pitchFamily="2" charset="0"/>
              </a:rPr>
              <a:t>pleut</a:t>
            </a:r>
            <a:r>
              <a:rPr lang="en-GB" sz="2800" b="1" dirty="0" smtClean="0">
                <a:solidFill>
                  <a:srgbClr val="002060"/>
                </a:solidFill>
                <a:latin typeface="SassoonCRInfant" panose="02010503020300020003" pitchFamily="2" charset="0"/>
              </a:rPr>
              <a:t>, icy is </a:t>
            </a:r>
            <a:r>
              <a:rPr lang="en-GB" sz="2800" b="1" dirty="0" err="1" smtClean="0">
                <a:solidFill>
                  <a:srgbClr val="002060"/>
                </a:solidFill>
                <a:latin typeface="SassoonCRInfant" panose="02010503020300020003" pitchFamily="2" charset="0"/>
              </a:rPr>
              <a:t>il</a:t>
            </a:r>
            <a:r>
              <a:rPr lang="en-GB" sz="2800" b="1" dirty="0" smtClean="0">
                <a:solidFill>
                  <a:srgbClr val="002060"/>
                </a:solidFill>
                <a:latin typeface="SassoonCRInfant" panose="02010503020300020003" pitchFamily="2" charset="0"/>
              </a:rPr>
              <a:t> </a:t>
            </a:r>
            <a:r>
              <a:rPr lang="en-GB" sz="2800" b="1" dirty="0" err="1" smtClean="0">
                <a:solidFill>
                  <a:srgbClr val="002060"/>
                </a:solidFill>
                <a:latin typeface="SassoonCRInfant" panose="02010503020300020003" pitchFamily="2" charset="0"/>
              </a:rPr>
              <a:t>gele</a:t>
            </a:r>
            <a:r>
              <a:rPr lang="en-GB" sz="2800" b="1" dirty="0" smtClean="0">
                <a:solidFill>
                  <a:srgbClr val="002060"/>
                </a:solidFill>
                <a:latin typeface="SassoonCRInfant" panose="02010503020300020003" pitchFamily="2" charset="0"/>
              </a:rPr>
              <a:t>, thunder is </a:t>
            </a:r>
            <a:r>
              <a:rPr lang="en-GB" sz="2800" b="1" dirty="0" err="1" smtClean="0">
                <a:solidFill>
                  <a:srgbClr val="002060"/>
                </a:solidFill>
                <a:latin typeface="SassoonCRInfant" panose="02010503020300020003" pitchFamily="2" charset="0"/>
              </a:rPr>
              <a:t>il</a:t>
            </a:r>
            <a:r>
              <a:rPr lang="en-GB" sz="2800" b="1" dirty="0" smtClean="0">
                <a:solidFill>
                  <a:srgbClr val="002060"/>
                </a:solidFill>
                <a:latin typeface="SassoonCRInfant" panose="02010503020300020003" pitchFamily="2" charset="0"/>
              </a:rPr>
              <a:t> y a de </a:t>
            </a:r>
            <a:r>
              <a:rPr lang="en-GB" sz="2800" b="1" dirty="0" err="1" smtClean="0">
                <a:solidFill>
                  <a:srgbClr val="002060"/>
                </a:solidFill>
                <a:latin typeface="SassoonCRInfant" panose="02010503020300020003" pitchFamily="2" charset="0"/>
              </a:rPr>
              <a:t>l’orage</a:t>
            </a:r>
            <a:r>
              <a:rPr lang="en-GB" sz="2800" b="1" dirty="0" smtClean="0">
                <a:solidFill>
                  <a:srgbClr val="002060"/>
                </a:solidFill>
                <a:latin typeface="SassoonCRInfant" panose="02010503020300020003" pitchFamily="2" charset="0"/>
              </a:rPr>
              <a:t> and cloudy is </a:t>
            </a:r>
            <a:r>
              <a:rPr lang="en-GB" sz="2800" b="1" dirty="0" err="1" smtClean="0">
                <a:solidFill>
                  <a:srgbClr val="002060"/>
                </a:solidFill>
                <a:latin typeface="SassoonCRInfant" panose="02010503020300020003" pitchFamily="2" charset="0"/>
              </a:rPr>
              <a:t>il</a:t>
            </a:r>
            <a:r>
              <a:rPr lang="en-GB" sz="2800" b="1" dirty="0" smtClean="0">
                <a:solidFill>
                  <a:srgbClr val="002060"/>
                </a:solidFill>
                <a:latin typeface="SassoonCRInfant" panose="02010503020300020003" pitchFamily="2" charset="0"/>
              </a:rPr>
              <a:t> fait </a:t>
            </a:r>
            <a:r>
              <a:rPr lang="en-GB" sz="2800" b="1" dirty="0" err="1" smtClean="0">
                <a:solidFill>
                  <a:srgbClr val="002060"/>
                </a:solidFill>
                <a:latin typeface="SassoonCRInfant" panose="02010503020300020003" pitchFamily="2" charset="0"/>
              </a:rPr>
              <a:t>gris</a:t>
            </a:r>
            <a:r>
              <a:rPr lang="en-GB" sz="2800" b="1" dirty="0" smtClean="0">
                <a:solidFill>
                  <a:srgbClr val="002060"/>
                </a:solidFill>
                <a:latin typeface="SassoonCRInfant" panose="02010503020300020003" pitchFamily="2" charset="0"/>
              </a:rPr>
              <a:t>.  </a:t>
            </a:r>
            <a:endParaRPr lang="en-GB" sz="2800" b="1" dirty="0">
              <a:solidFill>
                <a:srgbClr val="002060"/>
              </a:solidFill>
              <a:latin typeface="SassoonCRInfant" panose="02010503020300020003" pitchFamily="2" charset="0"/>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1988840"/>
            <a:ext cx="6824442"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81756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02700" y="1600200"/>
            <a:ext cx="693860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650" y="332656"/>
            <a:ext cx="7124700"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71216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2461831"/>
            <a:ext cx="578185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67544" y="215062"/>
            <a:ext cx="8136904" cy="2246769"/>
          </a:xfrm>
          <a:prstGeom prst="rect">
            <a:avLst/>
          </a:prstGeom>
          <a:noFill/>
        </p:spPr>
        <p:txBody>
          <a:bodyPr wrap="square" rtlCol="0">
            <a:spAutoFit/>
          </a:bodyPr>
          <a:lstStyle/>
          <a:p>
            <a:r>
              <a:rPr lang="en-GB" sz="2800" b="1" dirty="0" smtClean="0">
                <a:solidFill>
                  <a:srgbClr val="002060"/>
                </a:solidFill>
                <a:latin typeface="SassoonCRInfant" panose="02010503020300020003" pitchFamily="2" charset="0"/>
              </a:rPr>
              <a:t>I would like to tell you about my puppet.  His name is Tugboat and he is crazy because he shouts his name all of the time.  It especially drives me crazy but even though he is really annoying he is also really kind and caring.   </a:t>
            </a:r>
          </a:p>
        </p:txBody>
      </p:sp>
    </p:spTree>
    <p:extLst>
      <p:ext uri="{BB962C8B-B14F-4D97-AF65-F5344CB8AC3E}">
        <p14:creationId xmlns:p14="http://schemas.microsoft.com/office/powerpoint/2010/main" val="10238516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b="1" dirty="0" smtClean="0">
                <a:solidFill>
                  <a:srgbClr val="002060"/>
                </a:solidFill>
                <a:latin typeface="SassoonCRInfant" panose="02010503020300020003" pitchFamily="2" charset="0"/>
              </a:rPr>
              <a:t>I would like to tell you about the puppets we made.  I put rainbows on my puppet and we put on a puppet show with our puppets in French.  </a:t>
            </a:r>
            <a:endParaRPr lang="en-GB" sz="2800" b="1" dirty="0">
              <a:solidFill>
                <a:srgbClr val="002060"/>
              </a:solidFill>
              <a:latin typeface="SassoonCRInfant" panose="02010503020300020003" pitchFamily="2" charset="0"/>
            </a:endParaRPr>
          </a:p>
        </p:txBody>
      </p:sp>
      <p:pic>
        <p:nvPicPr>
          <p:cNvPr id="921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179512" y="2132856"/>
            <a:ext cx="3528392" cy="2492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899592" y="4941168"/>
            <a:ext cx="7704856" cy="1224951"/>
          </a:xfrm>
          <a:prstGeom prst="rect">
            <a:avLst/>
          </a:prstGeom>
        </p:spPr>
        <p:txBody>
          <a:bodyPr wrap="square">
            <a:spAutoFit/>
          </a:bodyPr>
          <a:lstStyle/>
          <a:p>
            <a:pPr>
              <a:lnSpc>
                <a:spcPct val="115000"/>
              </a:lnSpc>
              <a:spcAft>
                <a:spcPts val="1000"/>
              </a:spcAft>
            </a:pPr>
            <a:r>
              <a:rPr lang="en-GB" sz="3200" b="1" dirty="0">
                <a:solidFill>
                  <a:srgbClr val="002060"/>
                </a:solidFill>
                <a:latin typeface="SassoonCRInfant" panose="02010503020300020003" pitchFamily="2" charset="0"/>
                <a:ea typeface="Calibri"/>
                <a:cs typeface="Times New Roman"/>
              </a:rPr>
              <a:t>This is how we warm up in French. Children and adults can join in too.  </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0253" y="2060848"/>
            <a:ext cx="4982889" cy="2566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46792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GB" sz="2400" b="1" dirty="0" smtClean="0">
                <a:solidFill>
                  <a:srgbClr val="002060"/>
                </a:solidFill>
                <a:latin typeface="SassoonCRInfant" panose="02010503020300020003" pitchFamily="2" charset="0"/>
              </a:rPr>
              <a:t>I taught the class some Latvian and we made a book for our Latvian and taught the class some words – </a:t>
            </a:r>
            <a:r>
              <a:rPr lang="en-GB" sz="2400" b="1" dirty="0" err="1" smtClean="0">
                <a:solidFill>
                  <a:srgbClr val="002060"/>
                </a:solidFill>
                <a:latin typeface="SassoonCRInfant" panose="02010503020300020003" pitchFamily="2" charset="0"/>
              </a:rPr>
              <a:t>Kruze</a:t>
            </a:r>
            <a:r>
              <a:rPr lang="en-GB" sz="2400" b="1" dirty="0" smtClean="0">
                <a:solidFill>
                  <a:srgbClr val="002060"/>
                </a:solidFill>
                <a:latin typeface="SassoonCRInfant" panose="02010503020300020003" pitchFamily="2" charset="0"/>
              </a:rPr>
              <a:t> and Kakis.  Then we had a map of Latvia to show everyone.  </a:t>
            </a:r>
            <a:endParaRPr lang="en-GB" sz="2400" b="1" dirty="0">
              <a:solidFill>
                <a:srgbClr val="002060"/>
              </a:solidFill>
              <a:latin typeface="SassoonCRInfant" panose="02010503020300020003" pitchFamily="2"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1700808"/>
            <a:ext cx="666600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83427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60" y="836712"/>
            <a:ext cx="8229600" cy="1143000"/>
          </a:xfrm>
        </p:spPr>
        <p:txBody>
          <a:bodyPr>
            <a:noAutofit/>
          </a:bodyPr>
          <a:lstStyle/>
          <a:p>
            <a:r>
              <a:rPr lang="en-GB" sz="2800" b="1" dirty="0" smtClean="0">
                <a:solidFill>
                  <a:srgbClr val="002060"/>
                </a:solidFill>
                <a:latin typeface="SassoonCRInfant" panose="02010503020300020003" pitchFamily="2" charset="0"/>
              </a:rPr>
              <a:t>Me and </a:t>
            </a:r>
            <a:r>
              <a:rPr lang="en-GB" sz="2800" b="1" dirty="0" err="1" smtClean="0">
                <a:solidFill>
                  <a:srgbClr val="002060"/>
                </a:solidFill>
                <a:latin typeface="SassoonCRInfant" panose="02010503020300020003" pitchFamily="2" charset="0"/>
              </a:rPr>
              <a:t>Sofija</a:t>
            </a:r>
            <a:r>
              <a:rPr lang="en-GB" sz="2800" b="1" dirty="0" smtClean="0">
                <a:solidFill>
                  <a:srgbClr val="002060"/>
                </a:solidFill>
                <a:latin typeface="SassoonCRInfant" panose="02010503020300020003" pitchFamily="2" charset="0"/>
              </a:rPr>
              <a:t> speak Latvian.  We taught the class some Latvian.  </a:t>
            </a:r>
            <a:r>
              <a:rPr lang="en-GB" sz="2800" b="1" dirty="0" err="1" smtClean="0">
                <a:solidFill>
                  <a:srgbClr val="002060"/>
                </a:solidFill>
                <a:latin typeface="SassoonCRInfant" panose="02010503020300020003" pitchFamily="2" charset="0"/>
              </a:rPr>
              <a:t>Svelki</a:t>
            </a:r>
            <a:r>
              <a:rPr lang="en-GB" sz="2800" b="1" dirty="0" smtClean="0">
                <a:solidFill>
                  <a:srgbClr val="002060"/>
                </a:solidFill>
                <a:latin typeface="SassoonCRInfant" panose="02010503020300020003" pitchFamily="2" charset="0"/>
              </a:rPr>
              <a:t> -that means hello. Kakis – that means cat.  </a:t>
            </a:r>
            <a:r>
              <a:rPr lang="en-GB" sz="2800" b="1" dirty="0" err="1" smtClean="0">
                <a:solidFill>
                  <a:srgbClr val="002060"/>
                </a:solidFill>
                <a:latin typeface="SassoonCRInfant" panose="02010503020300020003" pitchFamily="2" charset="0"/>
              </a:rPr>
              <a:t>Sunis</a:t>
            </a:r>
            <a:r>
              <a:rPr lang="en-GB" sz="2800" b="1" dirty="0" smtClean="0">
                <a:solidFill>
                  <a:srgbClr val="002060"/>
                </a:solidFill>
                <a:latin typeface="SassoonCRInfant" panose="02010503020300020003" pitchFamily="2" charset="0"/>
              </a:rPr>
              <a:t> – that means dog.  </a:t>
            </a:r>
            <a:r>
              <a:rPr lang="en-GB" sz="2800" b="1" dirty="0" err="1" smtClean="0">
                <a:solidFill>
                  <a:srgbClr val="002060"/>
                </a:solidFill>
                <a:latin typeface="SassoonCRInfant" panose="02010503020300020003" pitchFamily="2" charset="0"/>
              </a:rPr>
              <a:t>Sofija</a:t>
            </a:r>
            <a:r>
              <a:rPr lang="en-GB" sz="2800" b="1" dirty="0" smtClean="0">
                <a:solidFill>
                  <a:srgbClr val="002060"/>
                </a:solidFill>
                <a:latin typeface="SassoonCRInfant" panose="02010503020300020003" pitchFamily="2" charset="0"/>
              </a:rPr>
              <a:t> is so good at Latvian and I am also good at Latvian.    </a:t>
            </a:r>
            <a:endParaRPr lang="en-GB" sz="2800" b="1" dirty="0">
              <a:solidFill>
                <a:srgbClr val="002060"/>
              </a:solidFill>
              <a:latin typeface="SassoonCRInfant" panose="02010503020300020003" pitchFamily="2" charset="0"/>
            </a:endParaRPr>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2564904"/>
            <a:ext cx="7134225"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00025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b="1" dirty="0" smtClean="0">
                <a:solidFill>
                  <a:srgbClr val="002060"/>
                </a:solidFill>
                <a:latin typeface="SassoonCRInfant" panose="02010503020300020003" pitchFamily="2" charset="0"/>
              </a:rPr>
              <a:t>Erika and </a:t>
            </a:r>
            <a:r>
              <a:rPr lang="en-GB" sz="2400" b="1" dirty="0" err="1" smtClean="0">
                <a:solidFill>
                  <a:srgbClr val="002060"/>
                </a:solidFill>
                <a:latin typeface="SassoonCRInfant" panose="02010503020300020003" pitchFamily="2" charset="0"/>
              </a:rPr>
              <a:t>Sofija</a:t>
            </a:r>
            <a:r>
              <a:rPr lang="en-GB" sz="2400" b="1" dirty="0" smtClean="0">
                <a:solidFill>
                  <a:srgbClr val="002060"/>
                </a:solidFill>
                <a:latin typeface="SassoonCRInfant" panose="02010503020300020003" pitchFamily="2" charset="0"/>
              </a:rPr>
              <a:t> taught us Latvian.  A word </a:t>
            </a:r>
            <a:r>
              <a:rPr lang="en-GB" sz="2400" b="1" dirty="0" err="1" smtClean="0">
                <a:solidFill>
                  <a:srgbClr val="002060"/>
                </a:solidFill>
                <a:latin typeface="SassoonCRInfant" panose="02010503020300020003" pitchFamily="2" charset="0"/>
              </a:rPr>
              <a:t>Sunis</a:t>
            </a:r>
            <a:r>
              <a:rPr lang="en-GB" sz="2400" b="1" dirty="0" smtClean="0">
                <a:solidFill>
                  <a:srgbClr val="002060"/>
                </a:solidFill>
                <a:latin typeface="SassoonCRInfant" panose="02010503020300020003" pitchFamily="2" charset="0"/>
              </a:rPr>
              <a:t> which means dog, </a:t>
            </a:r>
            <a:r>
              <a:rPr lang="en-GB" sz="2400" b="1" dirty="0" err="1" smtClean="0">
                <a:solidFill>
                  <a:srgbClr val="002060"/>
                </a:solidFill>
                <a:latin typeface="SassoonCRInfant" panose="02010503020300020003" pitchFamily="2" charset="0"/>
              </a:rPr>
              <a:t>svelki</a:t>
            </a:r>
            <a:r>
              <a:rPr lang="en-GB" sz="2400" b="1" dirty="0" smtClean="0">
                <a:solidFill>
                  <a:srgbClr val="002060"/>
                </a:solidFill>
                <a:latin typeface="SassoonCRInfant" panose="02010503020300020003" pitchFamily="2" charset="0"/>
              </a:rPr>
              <a:t> is hello.  Kakis is cat.  </a:t>
            </a:r>
            <a:r>
              <a:rPr lang="en-GB" sz="2400" b="1" dirty="0" err="1" smtClean="0">
                <a:solidFill>
                  <a:srgbClr val="002060"/>
                </a:solidFill>
                <a:latin typeface="SassoonCRInfant" panose="02010503020300020003" pitchFamily="2" charset="0"/>
              </a:rPr>
              <a:t>Skola</a:t>
            </a:r>
            <a:r>
              <a:rPr lang="en-GB" sz="2400" b="1" dirty="0" smtClean="0">
                <a:solidFill>
                  <a:srgbClr val="002060"/>
                </a:solidFill>
                <a:latin typeface="SassoonCRInfant" panose="02010503020300020003" pitchFamily="2" charset="0"/>
              </a:rPr>
              <a:t> is school.  I will even tell you some Polish.  </a:t>
            </a:r>
            <a:r>
              <a:rPr lang="en-GB" sz="2400" b="1" dirty="0" err="1" smtClean="0">
                <a:solidFill>
                  <a:srgbClr val="002060"/>
                </a:solidFill>
                <a:latin typeface="SassoonCRInfant" panose="02010503020300020003" pitchFamily="2" charset="0"/>
              </a:rPr>
              <a:t>Potvor</a:t>
            </a:r>
            <a:r>
              <a:rPr lang="en-GB" sz="2400" b="1" dirty="0" smtClean="0">
                <a:solidFill>
                  <a:srgbClr val="002060"/>
                </a:solidFill>
                <a:latin typeface="SassoonCRInfant" panose="02010503020300020003" pitchFamily="2" charset="0"/>
              </a:rPr>
              <a:t> is monster.  </a:t>
            </a:r>
            <a:endParaRPr lang="en-GB" sz="2400" b="1" dirty="0">
              <a:solidFill>
                <a:srgbClr val="002060"/>
              </a:solidFill>
              <a:latin typeface="SassoonCRInfant" panose="02010503020300020003" pitchFamily="2" charset="0"/>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916832"/>
            <a:ext cx="8433577"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5775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48680"/>
            <a:ext cx="8445624" cy="1143000"/>
          </a:xfrm>
        </p:spPr>
        <p:txBody>
          <a:bodyPr>
            <a:normAutofit fontScale="90000"/>
          </a:bodyPr>
          <a:lstStyle/>
          <a:p>
            <a:r>
              <a:rPr lang="en-GB" sz="2800" b="1" dirty="0" smtClean="0">
                <a:solidFill>
                  <a:srgbClr val="002060"/>
                </a:solidFill>
                <a:latin typeface="SassoonCRInfant" panose="02010503020300020003" pitchFamily="2" charset="0"/>
              </a:rPr>
              <a:t>I taught the class some Arabic.  In Morocco they have lots of ants and they always have sun.  Only one day they had snow and the country has shops that have lots of things.  Their flag is red and has a star in the middle.  The west side has more money than the east side. </a:t>
            </a:r>
            <a:endParaRPr lang="en-GB" sz="2800" b="1" dirty="0">
              <a:solidFill>
                <a:srgbClr val="002060"/>
              </a:solidFill>
              <a:latin typeface="SassoonCRInfant" panose="02010503020300020003" pitchFamily="2" charset="0"/>
            </a:endParaRP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2348880"/>
            <a:ext cx="6180339"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1879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8571766" cy="6048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91697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fontScale="90000"/>
          </a:bodyPr>
          <a:lstStyle/>
          <a:p>
            <a:r>
              <a:rPr lang="en-GB" sz="2800" b="1" dirty="0">
                <a:solidFill>
                  <a:srgbClr val="002060"/>
                </a:solidFill>
                <a:latin typeface="SassoonCRInfant" panose="02010503020300020003" pitchFamily="2" charset="0"/>
              </a:rPr>
              <a:t>Viktor’s mum came in and taught us about Poland and Viktor and </a:t>
            </a:r>
            <a:r>
              <a:rPr lang="en-GB" sz="2800" b="1" dirty="0" err="1">
                <a:solidFill>
                  <a:srgbClr val="002060"/>
                </a:solidFill>
                <a:latin typeface="SassoonCRInfant" panose="02010503020300020003" pitchFamily="2" charset="0"/>
              </a:rPr>
              <a:t>Anetta</a:t>
            </a:r>
            <a:r>
              <a:rPr lang="en-GB" sz="2800" b="1" dirty="0">
                <a:solidFill>
                  <a:srgbClr val="002060"/>
                </a:solidFill>
                <a:latin typeface="SassoonCRInfant" panose="02010503020300020003" pitchFamily="2" charset="0"/>
              </a:rPr>
              <a:t> came too.  We got sticks that you can eat and Viktor’s mum read a book to us and it was in Polish.  I liked when Viktor’s mum gave us the sticks, they were nice and I loved them. </a:t>
            </a: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2332037"/>
            <a:ext cx="6405459"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24408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1143000"/>
          </a:xfrm>
        </p:spPr>
        <p:txBody>
          <a:bodyPr>
            <a:normAutofit/>
          </a:bodyPr>
          <a:lstStyle/>
          <a:p>
            <a:r>
              <a:rPr lang="en-GB" b="1" dirty="0" smtClean="0">
                <a:solidFill>
                  <a:srgbClr val="002060"/>
                </a:solidFill>
                <a:latin typeface="SassoonCRInfant" panose="02010503020300020003" pitchFamily="2" charset="0"/>
              </a:rPr>
              <a:t>Viking Song – </a:t>
            </a:r>
            <a:r>
              <a:rPr lang="en-GB" b="1" dirty="0" err="1" smtClean="0">
                <a:solidFill>
                  <a:srgbClr val="002060"/>
                </a:solidFill>
                <a:latin typeface="SassoonCRInfant" panose="02010503020300020003" pitchFamily="2" charset="0"/>
              </a:rPr>
              <a:t>Starka</a:t>
            </a:r>
            <a:r>
              <a:rPr lang="en-GB" b="1" dirty="0" smtClean="0">
                <a:solidFill>
                  <a:srgbClr val="002060"/>
                </a:solidFill>
                <a:latin typeface="SassoonCRInfant" panose="02010503020300020003" pitchFamily="2" charset="0"/>
              </a:rPr>
              <a:t> Varna</a:t>
            </a:r>
            <a:endParaRPr lang="en-GB" b="1" dirty="0">
              <a:solidFill>
                <a:srgbClr val="002060"/>
              </a:solidFill>
              <a:latin typeface="SassoonCRInfant" panose="02010503020300020003" pitchFamily="2" charset="0"/>
            </a:endParaRPr>
          </a:p>
        </p:txBody>
      </p:sp>
      <p:sp>
        <p:nvSpPr>
          <p:cNvPr id="3" name="Content Placeholder 2"/>
          <p:cNvSpPr>
            <a:spLocks noGrp="1"/>
          </p:cNvSpPr>
          <p:nvPr>
            <p:ph idx="1"/>
          </p:nvPr>
        </p:nvSpPr>
        <p:spPr/>
        <p:txBody>
          <a:bodyPr/>
          <a:lstStyle/>
          <a:p>
            <a:r>
              <a:rPr lang="en-GB" b="1" dirty="0" smtClean="0">
                <a:solidFill>
                  <a:srgbClr val="002060"/>
                </a:solidFill>
                <a:latin typeface="SassoonCRInfant" panose="02010503020300020003" pitchFamily="2" charset="0"/>
              </a:rPr>
              <a:t>We have also been learning to sing in Norn.  We hope you like our </a:t>
            </a:r>
            <a:r>
              <a:rPr lang="en-GB" b="1" dirty="0" err="1" smtClean="0">
                <a:solidFill>
                  <a:srgbClr val="002060"/>
                </a:solidFill>
                <a:latin typeface="SassoonCRInfant" panose="02010503020300020003" pitchFamily="2" charset="0"/>
              </a:rPr>
              <a:t>viking</a:t>
            </a:r>
            <a:r>
              <a:rPr lang="en-GB" b="1" dirty="0" smtClean="0">
                <a:solidFill>
                  <a:srgbClr val="002060"/>
                </a:solidFill>
                <a:latin typeface="SassoonCRInfant" panose="02010503020300020003" pitchFamily="2" charset="0"/>
              </a:rPr>
              <a:t> song.  </a:t>
            </a:r>
            <a:endParaRPr lang="en-GB" b="1" dirty="0">
              <a:solidFill>
                <a:srgbClr val="002060"/>
              </a:solidFill>
              <a:latin typeface="SassoonCRInfant" panose="02010503020300020003" pitchFamily="2"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7558" y="4509120"/>
            <a:ext cx="2600325"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01491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60648"/>
            <a:ext cx="8229600" cy="4525963"/>
          </a:xfrm>
        </p:spPr>
        <p:txBody>
          <a:bodyPr/>
          <a:lstStyle/>
          <a:p>
            <a:pPr marL="0" indent="0">
              <a:buNone/>
            </a:pPr>
            <a:r>
              <a:rPr lang="en-GB" b="1" dirty="0" smtClean="0">
                <a:solidFill>
                  <a:srgbClr val="002060"/>
                </a:solidFill>
                <a:latin typeface="SassoonCRInfant" panose="02010503020300020003" pitchFamily="2" charset="0"/>
              </a:rPr>
              <a:t>We have also been learning some scots in class. </a:t>
            </a:r>
          </a:p>
          <a:p>
            <a:pPr marL="0" indent="0">
              <a:buNone/>
            </a:pPr>
            <a:r>
              <a:rPr lang="en-GB" b="1" dirty="0" smtClean="0">
                <a:solidFill>
                  <a:srgbClr val="002060"/>
                </a:solidFill>
                <a:latin typeface="SassoonCRInfant" panose="02010503020300020003" pitchFamily="2" charset="0"/>
              </a:rPr>
              <a:t>We will now perform a play called ‘Wee Reid </a:t>
            </a:r>
            <a:r>
              <a:rPr lang="en-GB" b="1" dirty="0" err="1" smtClean="0">
                <a:solidFill>
                  <a:srgbClr val="002060"/>
                </a:solidFill>
                <a:latin typeface="SassoonCRInfant" panose="02010503020300020003" pitchFamily="2" charset="0"/>
              </a:rPr>
              <a:t>Ridin</a:t>
            </a:r>
            <a:r>
              <a:rPr lang="en-GB" b="1" dirty="0" smtClean="0">
                <a:solidFill>
                  <a:srgbClr val="002060"/>
                </a:solidFill>
                <a:latin typeface="SassoonCRInfant" panose="02010503020300020003" pitchFamily="2" charset="0"/>
              </a:rPr>
              <a:t> Hood’.  </a:t>
            </a:r>
            <a:endParaRPr lang="en-GB" b="1" dirty="0">
              <a:solidFill>
                <a:srgbClr val="002060"/>
              </a:solidFill>
              <a:latin typeface="SassoonCRInfant" panose="02010503020300020003" pitchFamily="2"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2492896"/>
            <a:ext cx="3595464" cy="3665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22738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834</TotalTime>
  <Words>544</Words>
  <Application>Microsoft Office PowerPoint</Application>
  <PresentationFormat>On-screen Show (4:3)</PresentationFormat>
  <Paragraphs>24</Paragraphs>
  <Slides>15</Slides>
  <Notes>3</Notes>
  <HiddenSlides>0</HiddenSlides>
  <MMClips>1</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P2/3 Modern Languages Assembly </vt:lpstr>
      <vt:lpstr>I taught the class some Latvian and we made a book for our Latvian and taught the class some words – Kruze and Kakis.  Then we had a map of Latvia to show everyone.  </vt:lpstr>
      <vt:lpstr>Me and Sofija speak Latvian.  We taught the class some Latvian.  Svelki -that means hello. Kakis – that means cat.  Sunis – that means dog.  Sofija is so good at Latvian and I am also good at Latvian.    </vt:lpstr>
      <vt:lpstr>Erika and Sofija taught us Latvian.  A word Sunis which means dog, svelki is hello.  Kakis is cat.  Skola is school.  I will even tell you some Polish.  Potvor is monster.  </vt:lpstr>
      <vt:lpstr>I taught the class some Arabic.  In Morocco they have lots of ants and they always have sun.  Only one day they had snow and the country has shops that have lots of things.  Their flag is red and has a star in the middle.  The west side has more money than the east side. </vt:lpstr>
      <vt:lpstr>PowerPoint Presentation</vt:lpstr>
      <vt:lpstr>Viktor’s mum came in and taught us about Poland and Viktor and Anetta came too.  We got sticks that you can eat and Viktor’s mum read a book to us and it was in Polish.  I liked when Viktor’s mum gave us the sticks, they were nice and I loved them. </vt:lpstr>
      <vt:lpstr>Viking Song – Starka Varna</vt:lpstr>
      <vt:lpstr>PowerPoint Presentation</vt:lpstr>
      <vt:lpstr>The Scottish flag has a big white cross in the middle and the rest is blue.  My favourite sang was murder in the chip shop.  A boy hit a big dug with a tattie scone and the boy almost split his sides with laughing when he saw his auntie Sara screwing off her wooden leg.  </vt:lpstr>
      <vt:lpstr>We are going to sing the song ‘Murder in the Chip Shop’.  I think its good because its in Scots and it is funny. </vt:lpstr>
      <vt:lpstr>Our class is learning about the weather in French.  Sunny is il soleil, rainy is il pleut, icy is il gele, thunder is il y a de l’orage and cloudy is il fait gris.  </vt:lpstr>
      <vt:lpstr>PowerPoint Presentation</vt:lpstr>
      <vt:lpstr>PowerPoint Presentation</vt:lpstr>
      <vt:lpstr>I would like to tell you about the puppets we made.  I put rainbows on my puppet and we put on a puppet show with our puppets in French.  </vt:lpstr>
    </vt:vector>
  </TitlesOfParts>
  <Company>West Lothian Council - Education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P2/3 Languages Assembly</dc:title>
  <dc:creator>Katy Anderson</dc:creator>
  <cp:lastModifiedBy>Katy Anderson</cp:lastModifiedBy>
  <cp:revision>16</cp:revision>
  <dcterms:created xsi:type="dcterms:W3CDTF">2018-03-11T20:18:33Z</dcterms:created>
  <dcterms:modified xsi:type="dcterms:W3CDTF">2018-03-15T15:19:58Z</dcterms:modified>
</cp:coreProperties>
</file>