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64" r:id="rId5"/>
    <p:sldId id="269" r:id="rId6"/>
    <p:sldId id="260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0EB"/>
    <a:srgbClr val="48F4F8"/>
    <a:srgbClr val="217BFF"/>
    <a:srgbClr val="000000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9755-3808-4AA1-ADD8-0AB90C44A657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9FA7-25AF-432C-9E86-75E4ECD745F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LYkV689s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_oqghnxBm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E0EB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30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" t="4154" r="1899" b="22305"/>
          <a:stretch/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4" name="TextBox 3"/>
          <p:cNvSpPr txBox="1"/>
          <p:nvPr/>
        </p:nvSpPr>
        <p:spPr>
          <a:xfrm>
            <a:off x="683567" y="313641"/>
            <a:ext cx="77768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Cooper Black" panose="0208090404030B020404" pitchFamily="18" charset="0"/>
              </a:rPr>
              <a:t>Growth and Fixed </a:t>
            </a:r>
            <a:r>
              <a:rPr lang="en-GB" sz="3600" b="1" dirty="0" err="1" smtClean="0">
                <a:solidFill>
                  <a:schemeClr val="bg2">
                    <a:lumMod val="10000"/>
                  </a:schemeClr>
                </a:solidFill>
                <a:latin typeface="Cooper Black" panose="0208090404030B020404" pitchFamily="18" charset="0"/>
              </a:rPr>
              <a:t>Mindset</a:t>
            </a:r>
            <a:endParaRPr lang="en-GB" sz="3600" b="1" dirty="0">
              <a:solidFill>
                <a:schemeClr val="bg2">
                  <a:lumMod val="10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1136179"/>
            <a:ext cx="7776864" cy="48930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779910" y="1443842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entaur" panose="02030504050205020304" pitchFamily="18" charset="0"/>
              </a:rPr>
              <a:t>From over three decades of research into motivation, Carol </a:t>
            </a:r>
            <a:r>
              <a:rPr lang="en-GB" sz="2400" dirty="0" err="1" smtClean="0">
                <a:latin typeface="Centaur" panose="02030504050205020304" pitchFamily="18" charset="0"/>
              </a:rPr>
              <a:t>Dweck</a:t>
            </a:r>
            <a:r>
              <a:rPr lang="en-GB" sz="2400" dirty="0" smtClean="0">
                <a:latin typeface="Centaur" panose="02030504050205020304" pitchFamily="18" charset="0"/>
              </a:rPr>
              <a:t> has been working to answer the question: </a:t>
            </a:r>
          </a:p>
          <a:p>
            <a:endParaRPr lang="en-GB" sz="2400" dirty="0">
              <a:latin typeface="Centaur" panose="02030504050205020304" pitchFamily="18" charset="0"/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entaur" panose="02030504050205020304" pitchFamily="18" charset="0"/>
              </a:rPr>
              <a:t>Why do some people achieve their potential while equally talented others don’t?</a:t>
            </a:r>
          </a:p>
          <a:p>
            <a:endParaRPr lang="en-GB" sz="2400" dirty="0" smtClean="0">
              <a:latin typeface="Centaur" panose="02030504050205020304" pitchFamily="18" charset="0"/>
            </a:endParaRPr>
          </a:p>
          <a:p>
            <a:r>
              <a:rPr lang="en-GB" sz="2400" dirty="0" smtClean="0">
                <a:latin typeface="Centaur" panose="02030504050205020304" pitchFamily="18" charset="0"/>
              </a:rPr>
              <a:t>From this she has devised two ways to view life and learning – 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Centaur" panose="02030504050205020304" pitchFamily="18" charset="0"/>
              </a:rPr>
              <a:t>The Growth and Fixed </a:t>
            </a:r>
            <a:r>
              <a:rPr lang="en-GB" sz="2400" b="1" dirty="0" err="1" smtClean="0">
                <a:solidFill>
                  <a:srgbClr val="0070C0"/>
                </a:solidFill>
                <a:latin typeface="Centaur" panose="02030504050205020304" pitchFamily="18" charset="0"/>
              </a:rPr>
              <a:t>Mindset</a:t>
            </a:r>
            <a:endParaRPr lang="en-GB" sz="2400" b="1" dirty="0">
              <a:solidFill>
                <a:srgbClr val="0070C0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r="-66"/>
          <a:stretch/>
        </p:blipFill>
        <p:spPr>
          <a:xfrm>
            <a:off x="-180528" y="-14956"/>
            <a:ext cx="9171422" cy="6844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7919" y="647603"/>
            <a:ext cx="38724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Your brain grows very fast during the first ten years of your life. This is the magic decade when you can help your brain grow faster and be more powerful.</a:t>
            </a:r>
          </a:p>
          <a:p>
            <a:endParaRPr lang="en-GB" sz="2000" b="1" dirty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Learning new things helps strengthen your brain.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Centaur" panose="02030504050205020304" pitchFamily="18" charset="0"/>
              </a:rPr>
              <a:t>‘Your Fantastic Elastic Brain’</a:t>
            </a:r>
          </a:p>
          <a:p>
            <a:endParaRPr lang="en-GB" sz="2000" b="1" dirty="0" smtClean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endParaRPr lang="en-GB" sz="2000" b="1" dirty="0">
              <a:solidFill>
                <a:schemeClr val="bg1"/>
              </a:solidFill>
              <a:latin typeface="Centaur" panose="02030504050205020304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entaur" panose="02030504050205020304" pitchFamily="18" charset="0"/>
              </a:rPr>
              <a:t/>
            </a:r>
            <a:br>
              <a:rPr lang="en-GB" sz="2000" b="1" dirty="0">
                <a:solidFill>
                  <a:schemeClr val="bg1"/>
                </a:solidFill>
                <a:latin typeface="Centaur" panose="02030504050205020304" pitchFamily="18" charset="0"/>
              </a:rPr>
            </a:br>
            <a:r>
              <a:rPr lang="en-GB" sz="2000" b="1" dirty="0">
                <a:solidFill>
                  <a:schemeClr val="bg1"/>
                </a:solidFill>
                <a:latin typeface="Centaur" panose="02030504050205020304" pitchFamily="18" charset="0"/>
                <a:hlinkClick r:id="rId3"/>
              </a:rPr>
              <a:t>&gt;&gt; The Learning Brain &lt;&lt;</a:t>
            </a:r>
            <a:endParaRPr lang="en-GB" sz="2000" b="1" dirty="0">
              <a:solidFill>
                <a:schemeClr val="bg1"/>
              </a:solidFill>
              <a:latin typeface="Centaur" panose="020305040502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33" y="3933056"/>
            <a:ext cx="1609725" cy="1609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23" y="12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2">
                    <a:lumMod val="10000"/>
                  </a:schemeClr>
                </a:solidFill>
                <a:latin typeface="Cooper Black" panose="0208090404030B020404" pitchFamily="18" charset="0"/>
              </a:rPr>
              <a:t>The Brain</a:t>
            </a:r>
            <a:endParaRPr lang="en-GB" sz="3600" b="1" dirty="0">
              <a:solidFill>
                <a:schemeClr val="bg2">
                  <a:lumMod val="1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024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aur" panose="02030504050205020304" pitchFamily="18" charset="0"/>
              </a:rPr>
              <a:t/>
            </a:r>
            <a:br>
              <a:rPr lang="en-GB" b="1" dirty="0">
                <a:solidFill>
                  <a:srgbClr val="FF0000"/>
                </a:solidFill>
                <a:latin typeface="Centaur" panose="02030504050205020304" pitchFamily="18" charset="0"/>
              </a:rPr>
            </a:br>
            <a:r>
              <a:rPr lang="en-GB" b="1" dirty="0">
                <a:solidFill>
                  <a:srgbClr val="FF0000"/>
                </a:solidFill>
                <a:latin typeface="Centaur" panose="02030504050205020304" pitchFamily="18" charset="0"/>
              </a:rPr>
              <a:t/>
            </a:r>
            <a:br>
              <a:rPr lang="en-GB" b="1" dirty="0">
                <a:solidFill>
                  <a:srgbClr val="FF0000"/>
                </a:solidFill>
                <a:latin typeface="Centaur" panose="02030504050205020304" pitchFamily="18" charset="0"/>
              </a:rPr>
            </a:br>
            <a:r>
              <a:rPr lang="en-GB" dirty="0">
                <a:solidFill>
                  <a:srgbClr val="FF0000"/>
                </a:solidFill>
                <a:latin typeface="Centaur" panose="02030504050205020304" pitchFamily="18" charset="0"/>
              </a:rPr>
              <a:t/>
            </a:r>
            <a:br>
              <a:rPr lang="en-GB" dirty="0">
                <a:solidFill>
                  <a:srgbClr val="FF0000"/>
                </a:solidFill>
                <a:latin typeface="Centaur" panose="02030504050205020304" pitchFamily="18" charset="0"/>
              </a:rPr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-11" r="-185" b="11"/>
          <a:stretch/>
        </p:blipFill>
        <p:spPr>
          <a:xfrm>
            <a:off x="0" y="0"/>
            <a:ext cx="973455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440160"/>
          </a:xfrm>
        </p:spPr>
        <p:txBody>
          <a:bodyPr>
            <a:normAutofit/>
          </a:bodyPr>
          <a:lstStyle/>
          <a:p>
            <a:r>
              <a:rPr lang="en-GB" sz="2800" b="1" u="sng" dirty="0" smtClean="0"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  <a:t>What is a Growth </a:t>
            </a:r>
            <a:r>
              <a:rPr lang="en-GB" sz="2800" b="1" u="sng" dirty="0" err="1" smtClean="0"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  <a:t>mindset</a:t>
            </a:r>
            <a:r>
              <a:rPr lang="en-GB" sz="2800" b="1" u="sng" dirty="0" smtClean="0"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  <a:t>?</a:t>
            </a:r>
            <a:r>
              <a:rPr lang="en-GB" b="1" dirty="0" smtClean="0"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</a:br>
            <a:r>
              <a:rPr lang="en-GB" b="1" dirty="0"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  <a:t/>
            </a:r>
            <a:br>
              <a:rPr lang="en-GB" b="1" dirty="0"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</a:br>
            <a:r>
              <a:rPr lang="en-GB" b="1" dirty="0" smtClean="0"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Cooper Black" panose="0208090404030B020404" pitchFamily="18" charset="0"/>
                <a:ea typeface="+mn-ea"/>
                <a:cs typeface="+mn-cs"/>
              </a:rPr>
            </a:br>
            <a:r>
              <a:rPr lang="en-GB" dirty="0">
                <a:solidFill>
                  <a:schemeClr val="bg1"/>
                </a:solidFill>
                <a:latin typeface="Cooper Black" panose="0208090404030B020404" pitchFamily="18" charset="0"/>
                <a:hlinkClick r:id="rId3"/>
              </a:rPr>
              <a:t>Hare and Tortoise</a:t>
            </a:r>
            <a:endParaRPr lang="en-GB" dirty="0">
              <a:solidFill>
                <a:schemeClr val="bg1"/>
              </a:solidFill>
              <a:latin typeface="Cooper Black" panose="0208090404030B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6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5" r="655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53891"/>
            <a:ext cx="5688632" cy="3614441"/>
          </a:xfrm>
        </p:spPr>
        <p:txBody>
          <a:bodyPr>
            <a:normAutofit fontScale="90000"/>
          </a:bodyPr>
          <a:lstStyle/>
          <a:p>
            <a:r>
              <a:rPr lang="en-GB" sz="2800" b="1" cap="none" dirty="0" smtClean="0">
                <a:solidFill>
                  <a:srgbClr val="0070C0"/>
                </a:solidFill>
                <a:latin typeface="Centaur" panose="02030504050205020304" pitchFamily="18" charset="0"/>
              </a:rPr>
              <a:t>Mistakes are good as long as we learn from them. </a:t>
            </a:r>
            <a:br>
              <a:rPr lang="en-GB" sz="2800" b="1" cap="none" dirty="0" smtClean="0">
                <a:solidFill>
                  <a:srgbClr val="0070C0"/>
                </a:solidFill>
                <a:latin typeface="Centaur" panose="02030504050205020304" pitchFamily="18" charset="0"/>
              </a:rPr>
            </a:br>
            <a:r>
              <a:rPr lang="en-GB" sz="2800" b="1" cap="none" dirty="0" smtClean="0">
                <a:solidFill>
                  <a:srgbClr val="0070C0"/>
                </a:solidFill>
                <a:latin typeface="Centaur" panose="02030504050205020304" pitchFamily="18" charset="0"/>
              </a:rPr>
              <a:t>They support our learning journey. </a:t>
            </a:r>
            <a:br>
              <a:rPr lang="en-GB" sz="2800" b="1" cap="none" dirty="0" smtClean="0">
                <a:solidFill>
                  <a:srgbClr val="0070C0"/>
                </a:solidFill>
                <a:latin typeface="Centaur" panose="02030504050205020304" pitchFamily="18" charset="0"/>
              </a:rPr>
            </a:br>
            <a:r>
              <a:rPr lang="en-GB" sz="2800" b="1" cap="none" dirty="0">
                <a:solidFill>
                  <a:srgbClr val="0070C0"/>
                </a:solidFill>
                <a:latin typeface="Centaur" panose="02030504050205020304" pitchFamily="18" charset="0"/>
              </a:rPr>
              <a:t/>
            </a:r>
            <a:br>
              <a:rPr lang="en-GB" sz="2800" b="1" cap="none" dirty="0">
                <a:solidFill>
                  <a:srgbClr val="0070C0"/>
                </a:solidFill>
                <a:latin typeface="Centaur" panose="02030504050205020304" pitchFamily="18" charset="0"/>
              </a:rPr>
            </a:br>
            <a:r>
              <a:rPr lang="en-GB" sz="2800" b="1" cap="none" dirty="0" smtClean="0">
                <a:solidFill>
                  <a:srgbClr val="0070C0"/>
                </a:solidFill>
                <a:latin typeface="Centaur" panose="02030504050205020304" pitchFamily="18" charset="0"/>
              </a:rPr>
              <a:t/>
            </a:r>
            <a:br>
              <a:rPr lang="en-GB" sz="2800" b="1" cap="none" dirty="0" smtClean="0">
                <a:solidFill>
                  <a:srgbClr val="0070C0"/>
                </a:solidFill>
                <a:latin typeface="Centaur" panose="02030504050205020304" pitchFamily="18" charset="0"/>
              </a:rPr>
            </a:br>
            <a:r>
              <a:rPr lang="en-GB" sz="2800" b="1" cap="none" dirty="0">
                <a:solidFill>
                  <a:srgbClr val="0070C0"/>
                </a:solidFill>
                <a:latin typeface="Centaur" panose="02030504050205020304" pitchFamily="18" charset="0"/>
              </a:rPr>
              <a:t/>
            </a:r>
            <a:br>
              <a:rPr lang="en-GB" sz="2800" b="1" cap="none" dirty="0">
                <a:solidFill>
                  <a:srgbClr val="0070C0"/>
                </a:solidFill>
                <a:latin typeface="Centaur" panose="02030504050205020304" pitchFamily="18" charset="0"/>
              </a:rPr>
            </a:br>
            <a:r>
              <a:rPr lang="en-GB" sz="2800" b="1" cap="none" dirty="0" smtClean="0">
                <a:solidFill>
                  <a:srgbClr val="FF0000"/>
                </a:solidFill>
                <a:latin typeface="Centaur" panose="02030504050205020304" pitchFamily="18" charset="0"/>
              </a:rPr>
              <a:t>“If you don’t make mistakes, you’re not learning.”   Zoe</a:t>
            </a:r>
            <a:r>
              <a:rPr lang="en-GB" sz="1600" b="1" dirty="0" smtClean="0">
                <a:solidFill>
                  <a:srgbClr val="0070C0"/>
                </a:solidFill>
                <a:latin typeface="Centaur" panose="02030504050205020304" pitchFamily="18" charset="0"/>
              </a:rPr>
              <a:t/>
            </a:r>
            <a:br>
              <a:rPr lang="en-GB" sz="1600" b="1" dirty="0" smtClean="0">
                <a:solidFill>
                  <a:srgbClr val="0070C0"/>
                </a:solidFill>
                <a:latin typeface="Centaur" panose="02030504050205020304" pitchFamily="18" charset="0"/>
              </a:rPr>
            </a:br>
            <a:r>
              <a:rPr lang="en-GB" sz="1600" b="1" dirty="0" smtClean="0">
                <a:solidFill>
                  <a:srgbClr val="0070C0"/>
                </a:solidFill>
                <a:latin typeface="Centaur" panose="02030504050205020304" pitchFamily="18" charset="0"/>
              </a:rPr>
              <a:t/>
            </a:r>
            <a:br>
              <a:rPr lang="en-GB" sz="1600" b="1" dirty="0" smtClean="0">
                <a:solidFill>
                  <a:srgbClr val="0070C0"/>
                </a:solidFill>
                <a:latin typeface="Centaur" panose="02030504050205020304" pitchFamily="18" charset="0"/>
              </a:rPr>
            </a:br>
            <a:r>
              <a:rPr lang="en-GB" sz="1800" dirty="0" smtClean="0">
                <a:solidFill>
                  <a:srgbClr val="FF0000"/>
                </a:solidFill>
                <a:latin typeface="Centaur" panose="02030504050205020304" pitchFamily="18" charset="0"/>
              </a:rPr>
              <a:t/>
            </a:r>
            <a:br>
              <a:rPr lang="en-GB" sz="1800" dirty="0" smtClean="0">
                <a:solidFill>
                  <a:srgbClr val="FF0000"/>
                </a:solidFill>
                <a:latin typeface="Centaur" panose="02030504050205020304" pitchFamily="18" charset="0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4" cstate="print"/>
          <a:srcRect l="3738" t="15805" r="8618" b="8156"/>
          <a:stretch/>
        </p:blipFill>
        <p:spPr bwMode="auto">
          <a:xfrm>
            <a:off x="6847050" y="2389667"/>
            <a:ext cx="2137144" cy="207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 result for making mistakes display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88639"/>
            <a:ext cx="1790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 rotWithShape="1">
          <a:blip r:embed="rId6" cstate="print"/>
          <a:srcRect l="4078" t="13771" r="10290" b="6740"/>
          <a:stretch/>
        </p:blipFill>
        <p:spPr bwMode="auto">
          <a:xfrm>
            <a:off x="4788024" y="4077072"/>
            <a:ext cx="1786270" cy="249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making mistakes display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3373" y="4776018"/>
            <a:ext cx="17907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520" y="188639"/>
            <a:ext cx="4959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Marvellous Mistakes</a:t>
            </a:r>
            <a:endParaRPr lang="en-GB" sz="36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17BFF"/>
            </a:gs>
            <a:gs pos="10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36" y="1052736"/>
            <a:ext cx="4377845" cy="417646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35000"/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181138"/>
              </p:ext>
            </p:extLst>
          </p:nvPr>
        </p:nvGraphicFramePr>
        <p:xfrm>
          <a:off x="251520" y="6021288"/>
          <a:ext cx="864096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443876">
                <a:tc>
                  <a:txBody>
                    <a:bodyPr/>
                    <a:lstStyle/>
                    <a:p>
                      <a:r>
                        <a:rPr lang="en-GB" sz="2800" b="1" i="1" dirty="0" smtClean="0">
                          <a:solidFill>
                            <a:srgbClr val="000000"/>
                          </a:solidFill>
                        </a:rPr>
                        <a:t>Achieve</a:t>
                      </a:r>
                      <a:r>
                        <a:rPr lang="en-GB" sz="2800" b="1" i="1" baseline="0" dirty="0" smtClean="0">
                          <a:solidFill>
                            <a:srgbClr val="000000"/>
                          </a:solidFill>
                        </a:rPr>
                        <a:t> less</a:t>
                      </a:r>
                      <a:endParaRPr lang="en-GB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i="1" dirty="0" smtClean="0">
                          <a:solidFill>
                            <a:srgbClr val="000000"/>
                          </a:solidFill>
                        </a:rPr>
                        <a:t>Achieve more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520" y="3326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Fixed </a:t>
            </a:r>
            <a:r>
              <a:rPr lang="en-GB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Mindset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3326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Growth </a:t>
            </a:r>
            <a:r>
              <a:rPr lang="en-GB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Mindset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37664"/>
              </p:ext>
            </p:extLst>
          </p:nvPr>
        </p:nvGraphicFramePr>
        <p:xfrm>
          <a:off x="251520" y="1052736"/>
          <a:ext cx="864096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Avoids</a:t>
                      </a:r>
                      <a:r>
                        <a:rPr lang="en-GB" b="1" baseline="0" dirty="0" smtClean="0">
                          <a:solidFill>
                            <a:srgbClr val="000000"/>
                          </a:solidFill>
                        </a:rPr>
                        <a:t> Challenges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Loves Challenges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961763"/>
              </p:ext>
            </p:extLst>
          </p:nvPr>
        </p:nvGraphicFramePr>
        <p:xfrm>
          <a:off x="251520" y="1433408"/>
          <a:ext cx="8640960" cy="44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44387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The world is fixed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The world can change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36214"/>
              </p:ext>
            </p:extLst>
          </p:nvPr>
        </p:nvGraphicFramePr>
        <p:xfrm>
          <a:off x="251520" y="1892196"/>
          <a:ext cx="8640960" cy="44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44387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Ignore Feedback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Use feedback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29683"/>
              </p:ext>
            </p:extLst>
          </p:nvPr>
        </p:nvGraphicFramePr>
        <p:xfrm>
          <a:off x="251520" y="2350984"/>
          <a:ext cx="8640960" cy="44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44387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Hate</a:t>
                      </a:r>
                      <a:r>
                        <a:rPr lang="en-GB" b="1" baseline="0" dirty="0" smtClean="0">
                          <a:solidFill>
                            <a:srgbClr val="000000"/>
                          </a:solidFill>
                        </a:rPr>
                        <a:t> criticism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Learn from criticism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725243"/>
              </p:ext>
            </p:extLst>
          </p:nvPr>
        </p:nvGraphicFramePr>
        <p:xfrm>
          <a:off x="251520" y="2809772"/>
          <a:ext cx="8640960" cy="44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44387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Hate making mistakes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Learn</a:t>
                      </a:r>
                      <a:r>
                        <a:rPr lang="en-GB" b="1" baseline="0" dirty="0" smtClean="0">
                          <a:solidFill>
                            <a:srgbClr val="000000"/>
                          </a:solidFill>
                        </a:rPr>
                        <a:t> from mistakes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97372"/>
              </p:ext>
            </p:extLst>
          </p:nvPr>
        </p:nvGraphicFramePr>
        <p:xfrm>
          <a:off x="251520" y="3268560"/>
          <a:ext cx="8640960" cy="44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44387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Threatened</a:t>
                      </a:r>
                      <a:r>
                        <a:rPr lang="en-GB" b="1" baseline="0" dirty="0" smtClean="0">
                          <a:solidFill>
                            <a:srgbClr val="000000"/>
                          </a:solidFill>
                        </a:rPr>
                        <a:t> by others success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Inspired by other success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47106"/>
              </p:ext>
            </p:extLst>
          </p:nvPr>
        </p:nvGraphicFramePr>
        <p:xfrm>
          <a:off x="251520" y="3727348"/>
          <a:ext cx="8640960" cy="44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44387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Intelligence stays the same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Intelligence can be developed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73272"/>
              </p:ext>
            </p:extLst>
          </p:nvPr>
        </p:nvGraphicFramePr>
        <p:xfrm>
          <a:off x="251520" y="4186136"/>
          <a:ext cx="8640960" cy="44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44387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Gives up easily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Keep going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84934"/>
              </p:ext>
            </p:extLst>
          </p:nvPr>
        </p:nvGraphicFramePr>
        <p:xfrm>
          <a:off x="251520" y="4644924"/>
          <a:ext cx="8640960" cy="44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44387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Effort is pointless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Effort is important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31594"/>
              </p:ext>
            </p:extLst>
          </p:nvPr>
        </p:nvGraphicFramePr>
        <p:xfrm>
          <a:off x="251520" y="5103712"/>
          <a:ext cx="8640960" cy="44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44387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See</a:t>
                      </a:r>
                      <a:r>
                        <a:rPr lang="en-GB" b="1" baseline="0" dirty="0" smtClean="0">
                          <a:solidFill>
                            <a:srgbClr val="000000"/>
                          </a:solidFill>
                        </a:rPr>
                        <a:t> setbacks as failure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Learn from setbacks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34201"/>
              </p:ext>
            </p:extLst>
          </p:nvPr>
        </p:nvGraphicFramePr>
        <p:xfrm>
          <a:off x="251520" y="5562500"/>
          <a:ext cx="8640960" cy="44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0"/>
                <a:gridCol w="4320480"/>
              </a:tblGrid>
              <a:tr h="44387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Putting in effort</a:t>
                      </a:r>
                      <a:r>
                        <a:rPr lang="en-GB" b="1" baseline="0" dirty="0" smtClean="0">
                          <a:solidFill>
                            <a:srgbClr val="000000"/>
                          </a:solidFill>
                        </a:rPr>
                        <a:t> shows you’re not smart</a:t>
                      </a:r>
                      <a:endParaRPr lang="en-GB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Putting in effort makes you smart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3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11" r="20751"/>
          <a:stretch/>
        </p:blipFill>
        <p:spPr>
          <a:xfrm>
            <a:off x="-1191" y="-7218"/>
            <a:ext cx="9144000" cy="6871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804" y="4353571"/>
            <a:ext cx="396044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solidFill>
                  <a:schemeClr val="bg1"/>
                </a:solidFill>
              </a:rPr>
              <a:t>Why do it?</a:t>
            </a:r>
            <a:endParaRPr lang="en-GB" sz="2800" b="1" u="sng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839049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People might display evidence of both </a:t>
            </a:r>
            <a:r>
              <a:rPr lang="en-GB" sz="1600" dirty="0" err="1">
                <a:solidFill>
                  <a:schemeClr val="bg1"/>
                </a:solidFill>
              </a:rPr>
              <a:t>Mindsets</a:t>
            </a:r>
            <a:r>
              <a:rPr lang="en-GB" sz="1600" dirty="0">
                <a:solidFill>
                  <a:schemeClr val="bg1"/>
                </a:solidFill>
              </a:rPr>
              <a:t> at times, but </a:t>
            </a:r>
            <a:r>
              <a:rPr lang="en-GB" sz="1600" dirty="0" err="1">
                <a:solidFill>
                  <a:schemeClr val="bg1"/>
                </a:solidFill>
              </a:rPr>
              <a:t>Mindsets</a:t>
            </a:r>
            <a:r>
              <a:rPr lang="en-GB" sz="1600" dirty="0">
                <a:solidFill>
                  <a:schemeClr val="bg1"/>
                </a:solidFill>
              </a:rPr>
              <a:t> can be altered when they occur simply by understanding the theory, language and behaviour. 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6012160" y="839049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Through our awareness of the theory, we are in a position to change. Children are able to become independent learners and </a:t>
            </a:r>
            <a:r>
              <a:rPr lang="en-GB" sz="1600" dirty="0" smtClean="0">
                <a:solidFill>
                  <a:schemeClr val="bg1"/>
                </a:solidFill>
              </a:rPr>
              <a:t>avoid </a:t>
            </a:r>
            <a:r>
              <a:rPr lang="en-GB" sz="1600" dirty="0">
                <a:solidFill>
                  <a:schemeClr val="bg1"/>
                </a:solidFill>
              </a:rPr>
              <a:t>learned helplessness.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632" y="3356992"/>
            <a:ext cx="6984776" cy="2862322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Growth </a:t>
            </a:r>
            <a:r>
              <a:rPr lang="en-GB" dirty="0" err="1">
                <a:solidFill>
                  <a:prstClr val="black"/>
                </a:solidFill>
              </a:rPr>
              <a:t>Mindset</a:t>
            </a:r>
            <a:r>
              <a:rPr lang="en-GB" dirty="0">
                <a:solidFill>
                  <a:prstClr val="black"/>
                </a:solidFill>
              </a:rPr>
              <a:t> will give children a want and thirst to learn which is at the forefront of successful education. Confidence and self esteem will be a knock-on effect. </a:t>
            </a:r>
            <a:endParaRPr lang="en-GB" dirty="0" smtClean="0">
              <a:solidFill>
                <a:prstClr val="black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YET……..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YET is a powerful and significant little word; it means so much in relation to learning.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4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53267"/>
            <a:ext cx="7390584" cy="197946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Please take a leaflet to show ways to support your child at home….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550</TotalTime>
  <Words>306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Tradeshow</vt:lpstr>
      <vt:lpstr>PowerPoint Presentation</vt:lpstr>
      <vt:lpstr>PowerPoint Presentation</vt:lpstr>
      <vt:lpstr>What is a Growth mindset?   Hare and Tortoise</vt:lpstr>
      <vt:lpstr>Mistakes are good as long as we learn from them.  They support our learning journey.     “If you don’t make mistakes, you’re not learning.”   Zoe   </vt:lpstr>
      <vt:lpstr>PowerPoint Presentation</vt:lpstr>
      <vt:lpstr> </vt:lpstr>
      <vt:lpstr>Please take a leaflet to show ways to support your child at home….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Hocknull</dc:creator>
  <cp:lastModifiedBy>Nicola Hocknull</cp:lastModifiedBy>
  <cp:revision>45</cp:revision>
  <dcterms:created xsi:type="dcterms:W3CDTF">2016-01-23T21:10:03Z</dcterms:created>
  <dcterms:modified xsi:type="dcterms:W3CDTF">2016-02-26T11:26:03Z</dcterms:modified>
</cp:coreProperties>
</file>