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82EC-F9B2-4860-B012-8A977E3F0120}" type="datetimeFigureOut">
              <a:rPr lang="en-GB" smtClean="0"/>
              <a:t>13/05/2014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CC8F-4CF9-411A-B1D9-824377FBB1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82EC-F9B2-4860-B012-8A977E3F0120}" type="datetimeFigureOut">
              <a:rPr lang="en-GB" smtClean="0"/>
              <a:t>13/05/2014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CC8F-4CF9-411A-B1D9-824377FBB1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82EC-F9B2-4860-B012-8A977E3F0120}" type="datetimeFigureOut">
              <a:rPr lang="en-GB" smtClean="0"/>
              <a:t>13/05/2014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CC8F-4CF9-411A-B1D9-824377FBB153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82EC-F9B2-4860-B012-8A977E3F0120}" type="datetimeFigureOut">
              <a:rPr lang="en-GB" smtClean="0"/>
              <a:t>13/05/2014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CC8F-4CF9-411A-B1D9-824377FBB15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82EC-F9B2-4860-B012-8A977E3F0120}" type="datetimeFigureOut">
              <a:rPr lang="en-GB" smtClean="0"/>
              <a:t>13/05/2014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CC8F-4CF9-411A-B1D9-824377FBB1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82EC-F9B2-4860-B012-8A977E3F0120}" type="datetimeFigureOut">
              <a:rPr lang="en-GB" smtClean="0"/>
              <a:t>13/05/2014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CC8F-4CF9-411A-B1D9-824377FBB15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82EC-F9B2-4860-B012-8A977E3F0120}" type="datetimeFigureOut">
              <a:rPr lang="en-GB" smtClean="0"/>
              <a:t>13/05/2014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CC8F-4CF9-411A-B1D9-824377FBB1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82EC-F9B2-4860-B012-8A977E3F0120}" type="datetimeFigureOut">
              <a:rPr lang="en-GB" smtClean="0"/>
              <a:t>13/05/2014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CC8F-4CF9-411A-B1D9-824377FBB1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82EC-F9B2-4860-B012-8A977E3F0120}" type="datetimeFigureOut">
              <a:rPr lang="en-GB" smtClean="0"/>
              <a:t>13/05/2014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CC8F-4CF9-411A-B1D9-824377FBB1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82EC-F9B2-4860-B012-8A977E3F0120}" type="datetimeFigureOut">
              <a:rPr lang="en-GB" smtClean="0"/>
              <a:t>13/05/2014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CC8F-4CF9-411A-B1D9-824377FBB153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82EC-F9B2-4860-B012-8A977E3F0120}" type="datetimeFigureOut">
              <a:rPr lang="en-GB" smtClean="0"/>
              <a:t>13/05/2014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CC8F-4CF9-411A-B1D9-824377FBB153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52782EC-F9B2-4860-B012-8A977E3F0120}" type="datetimeFigureOut">
              <a:rPr lang="en-GB" smtClean="0"/>
              <a:t>13/05/2014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7C9CC8F-4CF9-411A-B1D9-824377FBB153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Big </a:t>
            </a:r>
            <a:r>
              <a:rPr lang="en-GB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Big</a:t>
            </a:r>
            <a:r>
              <a:rPr lang="en-GB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Balbardie</a:t>
            </a:r>
            <a:r>
              <a:rPr lang="en-GB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Blether</a:t>
            </a:r>
            <a:br>
              <a:rPr lang="en-GB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GB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Achieve, Believe &amp; Celebrate</a:t>
            </a:r>
            <a:endParaRPr lang="en-GB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248273"/>
          </a:xfrm>
        </p:spPr>
        <p:txBody>
          <a:bodyPr>
            <a:noAutofit/>
          </a:bodyPr>
          <a:lstStyle/>
          <a:p>
            <a:r>
              <a:rPr lang="en-GB" sz="3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Good Learning</a:t>
            </a:r>
          </a:p>
          <a:p>
            <a:r>
              <a:rPr lang="en-GB" sz="3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(What does this look like?)</a:t>
            </a:r>
          </a:p>
          <a:p>
            <a:r>
              <a:rPr lang="en-GB" sz="3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Parent/Child Workshop Evening</a:t>
            </a:r>
          </a:p>
          <a:p>
            <a:r>
              <a:rPr lang="en-GB" sz="3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Thursday 15</a:t>
            </a:r>
            <a:r>
              <a:rPr lang="en-GB" sz="3600" baseline="30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</a:t>
            </a:r>
            <a:r>
              <a:rPr lang="en-GB" sz="3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May 2014</a:t>
            </a:r>
            <a:endParaRPr lang="en-GB" sz="36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45383">
            <a:off x="7782881" y="297966"/>
            <a:ext cx="1182687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20888"/>
            <a:ext cx="1725166" cy="789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978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1" descr="101_1885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4143375"/>
            <a:ext cx="1643063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10" descr="101_1884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4000500"/>
            <a:ext cx="2011362" cy="26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ular Callout 6"/>
          <p:cNvSpPr/>
          <p:nvPr/>
        </p:nvSpPr>
        <p:spPr>
          <a:xfrm>
            <a:off x="1928813" y="3214688"/>
            <a:ext cx="1357312" cy="785812"/>
          </a:xfrm>
          <a:prstGeom prst="wedgeRoundRectCallout">
            <a:avLst>
              <a:gd name="adj1" fmla="val -81035"/>
              <a:gd name="adj2" fmla="val 74054"/>
              <a:gd name="adj3" fmla="val 16667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29701" name="Title 1"/>
          <p:cNvSpPr>
            <a:spLocks noGrp="1"/>
          </p:cNvSpPr>
          <p:nvPr>
            <p:ph type="ctrTitle"/>
          </p:nvPr>
        </p:nvSpPr>
        <p:spPr>
          <a:xfrm>
            <a:off x="785813" y="1661299"/>
            <a:ext cx="7772400" cy="109460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2400" i="1" dirty="0" smtClean="0">
                <a:solidFill>
                  <a:schemeClr val="tx1"/>
                </a:solidFill>
              </a:rPr>
              <a:t>All of our children have the right to a good quality of education and it is our role as teachers to ensure that we plan for motivating and stimulating learning which engages our children in their learning.</a:t>
            </a:r>
            <a:endParaRPr lang="en-GB" sz="2400" i="1" dirty="0" smtClean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500" y="4500563"/>
            <a:ext cx="4071938" cy="1785937"/>
          </a:xfrm>
        </p:spPr>
        <p:txBody>
          <a:bodyPr rtlCol="0">
            <a:normAutofit/>
          </a:bodyPr>
          <a:lstStyle/>
          <a:p>
            <a:pPr algn="just">
              <a:defRPr/>
            </a:pPr>
            <a:r>
              <a:rPr lang="en-GB" b="1" dirty="0" smtClean="0">
                <a:solidFill>
                  <a:schemeClr val="tx1"/>
                </a:solidFill>
              </a:rPr>
              <a:t>Article 28</a:t>
            </a:r>
          </a:p>
          <a:p>
            <a:pPr algn="just">
              <a:defRPr/>
            </a:pPr>
            <a:r>
              <a:rPr lang="en-GB" dirty="0" smtClean="0">
                <a:solidFill>
                  <a:schemeClr val="tx1"/>
                </a:solidFill>
              </a:rPr>
              <a:t>You have the right to a good quality education.  You should be encouraged to go to school to the highest level you can.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</p:txBody>
      </p:sp>
      <p:pic>
        <p:nvPicPr>
          <p:cNvPr id="29703" name="Picture 4" descr="http://www.towc.org.uk/uploaded_images/rights_respecting_school_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6191">
            <a:off x="7625434" y="244362"/>
            <a:ext cx="1211197" cy="1254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Horizontal Scroll 5"/>
          <p:cNvSpPr/>
          <p:nvPr/>
        </p:nvSpPr>
        <p:spPr>
          <a:xfrm>
            <a:off x="2428875" y="4143375"/>
            <a:ext cx="4643438" cy="2571750"/>
          </a:xfrm>
          <a:prstGeom prst="horizontalScroll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Article 28</a:t>
            </a:r>
          </a:p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You have the right to a good quality education.  You should be encouraged to go to school to the highest level you can.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9706" name="TextBox 7"/>
          <p:cNvSpPr txBox="1">
            <a:spLocks noChangeArrowheads="1"/>
          </p:cNvSpPr>
          <p:nvPr/>
        </p:nvSpPr>
        <p:spPr bwMode="auto">
          <a:xfrm>
            <a:off x="2000250" y="3214688"/>
            <a:ext cx="12144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400" b="1">
                <a:solidFill>
                  <a:prstClr val="black"/>
                </a:solidFill>
                <a:latin typeface="Calibri" pitchFamily="34" charset="0"/>
              </a:rPr>
              <a:t>Well done!</a:t>
            </a:r>
          </a:p>
        </p:txBody>
      </p:sp>
      <p:sp>
        <p:nvSpPr>
          <p:cNvPr id="9" name="Rectangular Callout 8"/>
          <p:cNvSpPr/>
          <p:nvPr/>
        </p:nvSpPr>
        <p:spPr>
          <a:xfrm flipH="1">
            <a:off x="6000750" y="3214688"/>
            <a:ext cx="2571750" cy="857250"/>
          </a:xfrm>
          <a:prstGeom prst="wedgeRectCallout">
            <a:avLst>
              <a:gd name="adj1" fmla="val -38164"/>
              <a:gd name="adj2" fmla="val 84287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29708" name="TextBox 9"/>
          <p:cNvSpPr txBox="1">
            <a:spLocks noChangeArrowheads="1"/>
          </p:cNvSpPr>
          <p:nvPr/>
        </p:nvSpPr>
        <p:spPr bwMode="auto">
          <a:xfrm>
            <a:off x="6000750" y="3214688"/>
            <a:ext cx="31432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400" b="1">
                <a:solidFill>
                  <a:prstClr val="black"/>
                </a:solidFill>
                <a:latin typeface="Calibri" pitchFamily="34" charset="0"/>
              </a:rPr>
              <a:t>Keep respecting everyone’s rights!</a:t>
            </a:r>
          </a:p>
        </p:txBody>
      </p:sp>
      <p:pic>
        <p:nvPicPr>
          <p:cNvPr id="29709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0109">
            <a:off x="534399" y="433388"/>
            <a:ext cx="89535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527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936104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Big </a:t>
            </a:r>
            <a:r>
              <a:rPr lang="en-GB" sz="40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Big</a:t>
            </a:r>
            <a:r>
              <a:rPr lang="en-GB" sz="4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40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Balbardie</a:t>
            </a:r>
            <a:r>
              <a:rPr lang="en-GB" sz="4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Blether</a:t>
            </a:r>
            <a:endParaRPr lang="en-GB" sz="40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1700808"/>
            <a:ext cx="6400800" cy="3816424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Parents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With your child/</a:t>
            </a:r>
            <a:r>
              <a:rPr lang="en-GB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ren</a:t>
            </a:r>
            <a:r>
              <a:rPr lang="en-GB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think back to when you were at school:</a:t>
            </a:r>
          </a:p>
          <a:p>
            <a:pPr algn="l"/>
            <a:endParaRPr lang="en-GB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 algn="l">
              <a:buFontTx/>
              <a:buChar char="-"/>
            </a:pPr>
            <a:r>
              <a:rPr lang="en-GB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did good learning look, sound and feel like?</a:t>
            </a:r>
          </a:p>
          <a:p>
            <a:pPr marL="342900" indent="-342900" algn="l">
              <a:buFontTx/>
              <a:buChar char="-"/>
            </a:pPr>
            <a:r>
              <a:rPr lang="en-GB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did you know you were doing well in your learning?</a:t>
            </a:r>
          </a:p>
          <a:p>
            <a:pPr marL="342900" indent="-342900" algn="l">
              <a:buFontTx/>
              <a:buChar char="-"/>
            </a:pPr>
            <a:r>
              <a:rPr lang="en-GB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Take a few minutes to at each question to discuss this with your child/</a:t>
            </a:r>
            <a:r>
              <a:rPr lang="en-GB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ren</a:t>
            </a:r>
            <a:r>
              <a:rPr lang="en-GB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and write down your thoughts on the pink sheets provided.</a:t>
            </a:r>
          </a:p>
          <a:p>
            <a:endParaRPr lang="en-GB" sz="36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275" y="35884"/>
            <a:ext cx="1543050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5589239"/>
            <a:ext cx="1656184" cy="990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168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936104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Big </a:t>
            </a:r>
            <a:r>
              <a:rPr lang="en-GB" sz="40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Big</a:t>
            </a:r>
            <a:r>
              <a:rPr lang="en-GB" sz="4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40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Balbardie</a:t>
            </a:r>
            <a:r>
              <a:rPr lang="en-GB" sz="4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Blether</a:t>
            </a:r>
            <a:endParaRPr lang="en-GB" sz="40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1700808"/>
            <a:ext cx="6400800" cy="3528392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Children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With your child/</a:t>
            </a:r>
            <a:r>
              <a:rPr lang="en-GB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ren</a:t>
            </a:r>
            <a:r>
              <a:rPr lang="en-GB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think about how they learn at school:</a:t>
            </a:r>
          </a:p>
          <a:p>
            <a:pPr algn="l"/>
            <a:endParaRPr lang="en-GB" sz="19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 algn="l">
              <a:buFontTx/>
              <a:buChar char="-"/>
            </a:pPr>
            <a:r>
              <a:rPr lang="en-GB" sz="19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does good learning look, sound and feel like in 2014?</a:t>
            </a:r>
          </a:p>
          <a:p>
            <a:pPr marL="342900" indent="-342900" algn="l">
              <a:buFontTx/>
              <a:buChar char="-"/>
            </a:pPr>
            <a:r>
              <a:rPr lang="en-GB" sz="19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do your children know they are doing well in  their learning?</a:t>
            </a:r>
          </a:p>
          <a:p>
            <a:pPr marL="342900" indent="-342900" algn="l">
              <a:buFontTx/>
              <a:buChar char="-"/>
            </a:pPr>
            <a:r>
              <a:rPr lang="en-GB" sz="19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Take a few minutes to at each question to discuss this with your child/</a:t>
            </a:r>
            <a:r>
              <a:rPr lang="en-GB" sz="19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ren</a:t>
            </a:r>
            <a:r>
              <a:rPr lang="en-GB" sz="19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and write down your thoughts on the green sheets provided.</a:t>
            </a:r>
          </a:p>
          <a:p>
            <a:endParaRPr lang="en-GB" sz="36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275" y="35884"/>
            <a:ext cx="1543050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146" y="5589240"/>
            <a:ext cx="1669157" cy="1001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287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936104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Big </a:t>
            </a:r>
            <a:r>
              <a:rPr lang="en-GB" sz="40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Big</a:t>
            </a:r>
            <a:r>
              <a:rPr lang="en-GB" sz="4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40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Balbardie</a:t>
            </a:r>
            <a:r>
              <a:rPr lang="en-GB" sz="4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Blether</a:t>
            </a:r>
            <a:endParaRPr lang="en-GB" sz="40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1700808"/>
            <a:ext cx="6400800" cy="3528392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Similarities &amp; Differences</a:t>
            </a:r>
          </a:p>
          <a:p>
            <a:pPr algn="l"/>
            <a:r>
              <a:rPr lang="en-GB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Take a few minutes in your group to discuss:</a:t>
            </a:r>
          </a:p>
          <a:p>
            <a:pPr algn="l"/>
            <a:endParaRPr lang="en-GB" sz="1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l">
              <a:buFontTx/>
              <a:buChar char="-"/>
            </a:pPr>
            <a:r>
              <a:rPr lang="en-GB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similarities between good learning now and when you (parents) were at school.</a:t>
            </a:r>
          </a:p>
          <a:p>
            <a:pPr marL="285750" indent="-285750" algn="l">
              <a:buFontTx/>
              <a:buChar char="-"/>
            </a:pPr>
            <a:endParaRPr lang="en-GB" sz="1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l">
              <a:buFontTx/>
              <a:buChar char="-"/>
            </a:pPr>
            <a:r>
              <a:rPr lang="en-GB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differences between good learning now and when you (parents) were at school.</a:t>
            </a:r>
          </a:p>
          <a:p>
            <a:pPr marL="285750" indent="-285750" algn="l">
              <a:buFontTx/>
              <a:buChar char="-"/>
            </a:pPr>
            <a:endParaRPr lang="en-GB" sz="1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l">
              <a:buFontTx/>
              <a:buChar char="-"/>
            </a:pPr>
            <a:r>
              <a:rPr lang="en-GB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differences and similarities between how you knew you were doing well (parents) and how your children know they are doing well in their learning in 2014.</a:t>
            </a:r>
          </a:p>
          <a:p>
            <a:pPr marL="285750" indent="-285750" algn="l">
              <a:buFontTx/>
              <a:buChar char="-"/>
            </a:pPr>
            <a:endParaRPr lang="en-GB" sz="1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275" y="35884"/>
            <a:ext cx="1543050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589240"/>
            <a:ext cx="1808411" cy="977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778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2135" y="548680"/>
            <a:ext cx="7772400" cy="936104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Big </a:t>
            </a:r>
            <a:r>
              <a:rPr lang="en-GB" sz="40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Big</a:t>
            </a:r>
            <a:r>
              <a:rPr lang="en-GB" sz="4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40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Balbardie</a:t>
            </a:r>
            <a:r>
              <a:rPr lang="en-GB" sz="4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Blether</a:t>
            </a:r>
            <a:br>
              <a:rPr lang="en-GB" sz="4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GB" sz="4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Planning for Good Learning</a:t>
            </a:r>
            <a:endParaRPr lang="en-GB" sz="40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352928" cy="4824536"/>
          </a:xfrm>
        </p:spPr>
        <p:txBody>
          <a:bodyPr>
            <a:noAutofit/>
          </a:bodyPr>
          <a:lstStyle/>
          <a:p>
            <a:pPr algn="l"/>
            <a:r>
              <a:rPr lang="en-GB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ensure good quality learning takes place teachers: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Plan for the year (yearly overviews)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Plan for each term (medium term planning) – Learning Across the Curriculum &amp; Discrete Planning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Plan using the Curriculum for Excellence Experiences and Outcomes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Plan using progression pathways in Literacy &amp; Numeracy (developed during Session 2012-2013)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Plan using the seven design principles of Curriculum for Excellence (breadth, depth, coherence, relevance, personalisation &amp; choice, challenge &amp; enjoyment and progression)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Plan for Overarching Themes (sustainability, literacy, numeracy, health &amp; wellbeing, eco, enterprise, creativity, global citizenship)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Ensure all outcomes are covered using backward mapping 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Plan for assessment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Plan daily taking into account assessment evidence and next</a:t>
            </a:r>
          </a:p>
          <a:p>
            <a:pPr algn="l"/>
            <a:r>
              <a:rPr lang="en-GB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steps in learning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275" y="35884"/>
            <a:ext cx="1543050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373216"/>
            <a:ext cx="1447800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98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2135" y="548680"/>
            <a:ext cx="7772400" cy="936104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Big </a:t>
            </a:r>
            <a:r>
              <a:rPr lang="en-GB" sz="40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Big</a:t>
            </a:r>
            <a:r>
              <a:rPr lang="en-GB" sz="4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40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Balbardie</a:t>
            </a:r>
            <a:r>
              <a:rPr lang="en-GB" sz="4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Blether</a:t>
            </a:r>
            <a:br>
              <a:rPr lang="en-GB" sz="4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GB" sz="4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Lesson Planning</a:t>
            </a:r>
            <a:endParaRPr lang="en-GB" sz="40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352928" cy="4824536"/>
          </a:xfrm>
        </p:spPr>
        <p:txBody>
          <a:bodyPr>
            <a:noAutofit/>
          </a:bodyPr>
          <a:lstStyle/>
          <a:p>
            <a:pPr algn="l"/>
            <a:r>
              <a:rPr lang="en-GB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ensure good quality learning takes place teachers take the following into account when planning learning experiences: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Assessment evidence (diagnostic, observational, professional judgement, summative, formative)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Mission to Learn (being developed this session) – the structure of a learning experience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Learning Intentions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Success Criteria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Effective questioning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Assessment methods (self/peer/teacher) (write/say/make/do)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Resources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Learning to Learn strategies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Play experiences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Individual needs/Differentiation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Independent learning experiences (fast finishers)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Follow up tasks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Research findings (how they inform learning and teaching)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Professional development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Balance between individual, group, class learning experiences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Reflection/Plenary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275" y="35884"/>
            <a:ext cx="1543050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6142374"/>
            <a:ext cx="3121918" cy="531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794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2135" y="548680"/>
            <a:ext cx="7772400" cy="936104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Big </a:t>
            </a:r>
            <a:r>
              <a:rPr lang="en-GB" sz="40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Big</a:t>
            </a:r>
            <a:r>
              <a:rPr lang="en-GB" sz="4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40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Balbardie</a:t>
            </a:r>
            <a:r>
              <a:rPr lang="en-GB" sz="4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Blether</a:t>
            </a:r>
            <a:r>
              <a:rPr lang="en-GB" sz="4000" b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GB" sz="4000" b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GB" sz="40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352928" cy="4824536"/>
          </a:xfrm>
        </p:spPr>
        <p:txBody>
          <a:bodyPr>
            <a:noAutofit/>
          </a:bodyPr>
          <a:lstStyle/>
          <a:p>
            <a:r>
              <a:rPr lang="en-GB" sz="4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Core Learning &amp; Teaching Policy (2014)</a:t>
            </a:r>
          </a:p>
          <a:p>
            <a:endParaRPr lang="en-GB" sz="4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GB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(informs practice across the school)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275" y="35884"/>
            <a:ext cx="1543050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157192"/>
            <a:ext cx="1268363" cy="1114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865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2135" y="548680"/>
            <a:ext cx="7772400" cy="936104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Big </a:t>
            </a:r>
            <a:r>
              <a:rPr lang="en-GB" sz="40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Big</a:t>
            </a:r>
            <a:r>
              <a:rPr lang="en-GB" sz="4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40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Balbardie</a:t>
            </a:r>
            <a:r>
              <a:rPr lang="en-GB" sz="4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Blether</a:t>
            </a:r>
            <a:br>
              <a:rPr lang="en-GB" sz="4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GB" sz="4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Good Learning</a:t>
            </a:r>
            <a:endParaRPr lang="en-GB" sz="40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352928" cy="4824536"/>
          </a:xfrm>
        </p:spPr>
        <p:txBody>
          <a:bodyPr>
            <a:noAutofit/>
          </a:bodyPr>
          <a:lstStyle/>
          <a:p>
            <a:endParaRPr lang="en-GB" sz="44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GB" sz="4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GB" sz="4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Questions?</a:t>
            </a:r>
            <a:endParaRPr lang="en-GB" sz="4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GB" sz="2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275" y="35884"/>
            <a:ext cx="1543050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149080"/>
            <a:ext cx="1062031" cy="1988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666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601</Words>
  <Application>Microsoft Office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Waveform</vt:lpstr>
      <vt:lpstr>Big Big Balbardie Blether Achieve, Believe &amp; Celebrate</vt:lpstr>
      <vt:lpstr>All of our children have the right to a good quality of education and it is our role as teachers to ensure that we plan for motivating and stimulating learning which engages our children in their learning.</vt:lpstr>
      <vt:lpstr>Big Big Balbardie Blether</vt:lpstr>
      <vt:lpstr>Big Big Balbardie Blether</vt:lpstr>
      <vt:lpstr>Big Big Balbardie Blether</vt:lpstr>
      <vt:lpstr>Big Big Balbardie Blether Planning for Good Learning</vt:lpstr>
      <vt:lpstr>Big Big Balbardie Blether Lesson Planning</vt:lpstr>
      <vt:lpstr>Big Big Balbardie Blether </vt:lpstr>
      <vt:lpstr>Big Big Balbardie Blether Good Learning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Big Balbardie Blether Achieve, Believe &amp; Celebrate</dc:title>
  <dc:creator>Lesley Henderson</dc:creator>
  <cp:lastModifiedBy>Lesley Henderson</cp:lastModifiedBy>
  <cp:revision>4</cp:revision>
  <dcterms:created xsi:type="dcterms:W3CDTF">2014-05-13T08:36:28Z</dcterms:created>
  <dcterms:modified xsi:type="dcterms:W3CDTF">2014-05-13T09:08:49Z</dcterms:modified>
</cp:coreProperties>
</file>