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7" r:id="rId4"/>
    <p:sldId id="268" r:id="rId5"/>
    <p:sldId id="269" r:id="rId6"/>
    <p:sldId id="271" r:id="rId7"/>
    <p:sldId id="272" r:id="rId8"/>
    <p:sldId id="273" r:id="rId9"/>
    <p:sldId id="270" r:id="rId10"/>
    <p:sldId id="274" r:id="rId11"/>
    <p:sldId id="276" r:id="rId12"/>
    <p:sldId id="279" r:id="rId13"/>
    <p:sldId id="278"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44915-DC1A-4BFB-97DD-5D3E05514EE4}" type="datetimeFigureOut">
              <a:rPr lang="en-GB" smtClean="0"/>
              <a:t>26/04/2019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C523B-D7E0-4F53-9074-77730D06F346}" type="slidenum">
              <a:rPr lang="en-GB" smtClean="0"/>
              <a:t>‹#›</a:t>
            </a:fld>
            <a:endParaRPr lang="en-GB"/>
          </a:p>
        </p:txBody>
      </p:sp>
    </p:spTree>
    <p:extLst>
      <p:ext uri="{BB962C8B-B14F-4D97-AF65-F5344CB8AC3E}">
        <p14:creationId xmlns:p14="http://schemas.microsoft.com/office/powerpoint/2010/main" val="203199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palmar=</a:t>
            </a:r>
            <a:r>
              <a:rPr lang="en-GB" baseline="0" dirty="0" smtClean="0"/>
              <a:t> use of the palm  </a:t>
            </a:r>
          </a:p>
          <a:p>
            <a:r>
              <a:rPr lang="en-GB" baseline="0" dirty="0" smtClean="0"/>
              <a:t>supinate= turning the palm upwards  </a:t>
            </a:r>
          </a:p>
          <a:p>
            <a:r>
              <a:rPr lang="en-GB" baseline="0" dirty="0" smtClean="0"/>
              <a:t>grasp=grip</a:t>
            </a:r>
            <a:endParaRPr lang="en-GB" dirty="0"/>
          </a:p>
        </p:txBody>
      </p:sp>
      <p:sp>
        <p:nvSpPr>
          <p:cNvPr id="4" name="Slide Number Placeholder 3"/>
          <p:cNvSpPr>
            <a:spLocks noGrp="1"/>
          </p:cNvSpPr>
          <p:nvPr>
            <p:ph type="sldNum" sz="quarter" idx="10"/>
          </p:nvPr>
        </p:nvSpPr>
        <p:spPr/>
        <p:txBody>
          <a:bodyPr/>
          <a:lstStyle/>
          <a:p>
            <a:fld id="{2FC1F4AF-CF37-419F-89E6-CCB1E59791A4}" type="slidenum">
              <a:rPr lang="en-GB" smtClean="0"/>
              <a:t>5</a:t>
            </a:fld>
            <a:endParaRPr lang="en-GB"/>
          </a:p>
        </p:txBody>
      </p:sp>
    </p:spTree>
    <p:extLst>
      <p:ext uri="{BB962C8B-B14F-4D97-AF65-F5344CB8AC3E}">
        <p14:creationId xmlns:p14="http://schemas.microsoft.com/office/powerpoint/2010/main" val="11094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Stage 1   sawing motion</a:t>
            </a:r>
          </a:p>
          <a:p>
            <a:r>
              <a:rPr lang="en-GB" dirty="0" smtClean="0"/>
              <a:t>Stage</a:t>
            </a:r>
            <a:r>
              <a:rPr lang="en-GB" baseline="0" dirty="0" smtClean="0"/>
              <a:t> 2</a:t>
            </a:r>
            <a:endParaRPr lang="en-GB" dirty="0"/>
          </a:p>
        </p:txBody>
      </p:sp>
      <p:sp>
        <p:nvSpPr>
          <p:cNvPr id="4" name="Slide Number Placeholder 3"/>
          <p:cNvSpPr>
            <a:spLocks noGrp="1"/>
          </p:cNvSpPr>
          <p:nvPr>
            <p:ph type="sldNum" sz="quarter" idx="10"/>
          </p:nvPr>
        </p:nvSpPr>
        <p:spPr/>
        <p:txBody>
          <a:bodyPr/>
          <a:lstStyle/>
          <a:p>
            <a:fld id="{2FC1F4AF-CF37-419F-89E6-CCB1E59791A4}" type="slidenum">
              <a:rPr lang="en-GB" smtClean="0"/>
              <a:t>7</a:t>
            </a:fld>
            <a:endParaRPr lang="en-GB"/>
          </a:p>
        </p:txBody>
      </p:sp>
    </p:spTree>
    <p:extLst>
      <p:ext uri="{BB962C8B-B14F-4D97-AF65-F5344CB8AC3E}">
        <p14:creationId xmlns:p14="http://schemas.microsoft.com/office/powerpoint/2010/main" val="3830300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510CBA-D79A-4610-91B4-743797EE4445}"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AB6AB-6B62-45EC-9893-A9D7A2116973}" type="slidenum">
              <a:rPr lang="en-GB" smtClean="0"/>
              <a:t>‹#›</a:t>
            </a:fld>
            <a:endParaRPr lang="en-GB"/>
          </a:p>
        </p:txBody>
      </p:sp>
    </p:spTree>
    <p:extLst>
      <p:ext uri="{BB962C8B-B14F-4D97-AF65-F5344CB8AC3E}">
        <p14:creationId xmlns:p14="http://schemas.microsoft.com/office/powerpoint/2010/main" val="302033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510CBA-D79A-4610-91B4-743797EE4445}"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AB6AB-6B62-45EC-9893-A9D7A2116973}" type="slidenum">
              <a:rPr lang="en-GB" smtClean="0"/>
              <a:t>‹#›</a:t>
            </a:fld>
            <a:endParaRPr lang="en-GB"/>
          </a:p>
        </p:txBody>
      </p:sp>
    </p:spTree>
    <p:extLst>
      <p:ext uri="{BB962C8B-B14F-4D97-AF65-F5344CB8AC3E}">
        <p14:creationId xmlns:p14="http://schemas.microsoft.com/office/powerpoint/2010/main" val="228175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510CBA-D79A-4610-91B4-743797EE4445}"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AB6AB-6B62-45EC-9893-A9D7A2116973}" type="slidenum">
              <a:rPr lang="en-GB" smtClean="0"/>
              <a:t>‹#›</a:t>
            </a:fld>
            <a:endParaRPr lang="en-GB"/>
          </a:p>
        </p:txBody>
      </p:sp>
    </p:spTree>
    <p:extLst>
      <p:ext uri="{BB962C8B-B14F-4D97-AF65-F5344CB8AC3E}">
        <p14:creationId xmlns:p14="http://schemas.microsoft.com/office/powerpoint/2010/main" val="405653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510CBA-D79A-4610-91B4-743797EE4445}"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AB6AB-6B62-45EC-9893-A9D7A2116973}" type="slidenum">
              <a:rPr lang="en-GB" smtClean="0"/>
              <a:t>‹#›</a:t>
            </a:fld>
            <a:endParaRPr lang="en-GB"/>
          </a:p>
        </p:txBody>
      </p:sp>
    </p:spTree>
    <p:extLst>
      <p:ext uri="{BB962C8B-B14F-4D97-AF65-F5344CB8AC3E}">
        <p14:creationId xmlns:p14="http://schemas.microsoft.com/office/powerpoint/2010/main" val="42131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10CBA-D79A-4610-91B4-743797EE4445}"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BAB6AB-6B62-45EC-9893-A9D7A2116973}" type="slidenum">
              <a:rPr lang="en-GB" smtClean="0"/>
              <a:t>‹#›</a:t>
            </a:fld>
            <a:endParaRPr lang="en-GB"/>
          </a:p>
        </p:txBody>
      </p:sp>
    </p:spTree>
    <p:extLst>
      <p:ext uri="{BB962C8B-B14F-4D97-AF65-F5344CB8AC3E}">
        <p14:creationId xmlns:p14="http://schemas.microsoft.com/office/powerpoint/2010/main" val="214370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510CBA-D79A-4610-91B4-743797EE4445}"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BAB6AB-6B62-45EC-9893-A9D7A2116973}" type="slidenum">
              <a:rPr lang="en-GB" smtClean="0"/>
              <a:t>‹#›</a:t>
            </a:fld>
            <a:endParaRPr lang="en-GB"/>
          </a:p>
        </p:txBody>
      </p:sp>
    </p:spTree>
    <p:extLst>
      <p:ext uri="{BB962C8B-B14F-4D97-AF65-F5344CB8AC3E}">
        <p14:creationId xmlns:p14="http://schemas.microsoft.com/office/powerpoint/2010/main" val="416672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510CBA-D79A-4610-91B4-743797EE4445}" type="datetimeFigureOut">
              <a:rPr lang="en-GB" smtClean="0"/>
              <a:t>26/04/2019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BAB6AB-6B62-45EC-9893-A9D7A2116973}" type="slidenum">
              <a:rPr lang="en-GB" smtClean="0"/>
              <a:t>‹#›</a:t>
            </a:fld>
            <a:endParaRPr lang="en-GB"/>
          </a:p>
        </p:txBody>
      </p:sp>
    </p:spTree>
    <p:extLst>
      <p:ext uri="{BB962C8B-B14F-4D97-AF65-F5344CB8AC3E}">
        <p14:creationId xmlns:p14="http://schemas.microsoft.com/office/powerpoint/2010/main" val="264882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510CBA-D79A-4610-91B4-743797EE4445}" type="datetimeFigureOut">
              <a:rPr lang="en-GB" smtClean="0"/>
              <a:t>26/04/2019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BAB6AB-6B62-45EC-9893-A9D7A2116973}" type="slidenum">
              <a:rPr lang="en-GB" smtClean="0"/>
              <a:t>‹#›</a:t>
            </a:fld>
            <a:endParaRPr lang="en-GB"/>
          </a:p>
        </p:txBody>
      </p:sp>
    </p:spTree>
    <p:extLst>
      <p:ext uri="{BB962C8B-B14F-4D97-AF65-F5344CB8AC3E}">
        <p14:creationId xmlns:p14="http://schemas.microsoft.com/office/powerpoint/2010/main" val="49907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10CBA-D79A-4610-91B4-743797EE4445}" type="datetimeFigureOut">
              <a:rPr lang="en-GB" smtClean="0"/>
              <a:t>26/04/2019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BAB6AB-6B62-45EC-9893-A9D7A2116973}" type="slidenum">
              <a:rPr lang="en-GB" smtClean="0"/>
              <a:t>‹#›</a:t>
            </a:fld>
            <a:endParaRPr lang="en-GB"/>
          </a:p>
        </p:txBody>
      </p:sp>
    </p:spTree>
    <p:extLst>
      <p:ext uri="{BB962C8B-B14F-4D97-AF65-F5344CB8AC3E}">
        <p14:creationId xmlns:p14="http://schemas.microsoft.com/office/powerpoint/2010/main" val="161872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10CBA-D79A-4610-91B4-743797EE4445}"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BAB6AB-6B62-45EC-9893-A9D7A2116973}" type="slidenum">
              <a:rPr lang="en-GB" smtClean="0"/>
              <a:t>‹#›</a:t>
            </a:fld>
            <a:endParaRPr lang="en-GB"/>
          </a:p>
        </p:txBody>
      </p:sp>
    </p:spTree>
    <p:extLst>
      <p:ext uri="{BB962C8B-B14F-4D97-AF65-F5344CB8AC3E}">
        <p14:creationId xmlns:p14="http://schemas.microsoft.com/office/powerpoint/2010/main" val="401840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10CBA-D79A-4610-91B4-743797EE4445}"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BAB6AB-6B62-45EC-9893-A9D7A2116973}" type="slidenum">
              <a:rPr lang="en-GB" smtClean="0"/>
              <a:t>‹#›</a:t>
            </a:fld>
            <a:endParaRPr lang="en-GB"/>
          </a:p>
        </p:txBody>
      </p:sp>
    </p:spTree>
    <p:extLst>
      <p:ext uri="{BB962C8B-B14F-4D97-AF65-F5344CB8AC3E}">
        <p14:creationId xmlns:p14="http://schemas.microsoft.com/office/powerpoint/2010/main" val="224768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10CBA-D79A-4610-91B4-743797EE4445}" type="datetimeFigureOut">
              <a:rPr lang="en-GB" smtClean="0"/>
              <a:t>26/04/2019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AB6AB-6B62-45EC-9893-A9D7A2116973}" type="slidenum">
              <a:rPr lang="en-GB" smtClean="0"/>
              <a:t>‹#›</a:t>
            </a:fld>
            <a:endParaRPr lang="en-GB"/>
          </a:p>
        </p:txBody>
      </p:sp>
    </p:spTree>
    <p:extLst>
      <p:ext uri="{BB962C8B-B14F-4D97-AF65-F5344CB8AC3E}">
        <p14:creationId xmlns:p14="http://schemas.microsoft.com/office/powerpoint/2010/main" val="104229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Getting Ready to Write</a:t>
            </a:r>
            <a:endParaRPr lang="en-GB" dirty="0"/>
          </a:p>
        </p:txBody>
      </p:sp>
      <p:sp>
        <p:nvSpPr>
          <p:cNvPr id="3" name="Subtitle 2"/>
          <p:cNvSpPr>
            <a:spLocks noGrp="1"/>
          </p:cNvSpPr>
          <p:nvPr>
            <p:ph type="subTitle" idx="1"/>
          </p:nvPr>
        </p:nvSpPr>
        <p:spPr/>
        <p:txBody>
          <a:bodyPr/>
          <a:lstStyle/>
          <a:p>
            <a:r>
              <a:rPr lang="en-GB" dirty="0" smtClean="0"/>
              <a:t>St Ninians Nursery</a:t>
            </a:r>
          </a:p>
          <a:p>
            <a:r>
              <a:rPr lang="en-GB" dirty="0" smtClean="0"/>
              <a:t>Based on the book by Alistair Bryce-Clegg</a:t>
            </a:r>
            <a:endParaRPr lang="en-GB" dirty="0"/>
          </a:p>
        </p:txBody>
      </p:sp>
    </p:spTree>
    <p:extLst>
      <p:ext uri="{BB962C8B-B14F-4D97-AF65-F5344CB8AC3E}">
        <p14:creationId xmlns:p14="http://schemas.microsoft.com/office/powerpoint/2010/main" val="367096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472" y="484742"/>
            <a:ext cx="8725359" cy="4524315"/>
          </a:xfrm>
          <a:prstGeom prst="rect">
            <a:avLst/>
          </a:prstGeom>
          <a:noFill/>
        </p:spPr>
        <p:txBody>
          <a:bodyPr wrap="square" rtlCol="0">
            <a:spAutoFit/>
          </a:bodyPr>
          <a:lstStyle/>
          <a:p>
            <a:r>
              <a:rPr lang="en-GB" u="sng" dirty="0" smtClean="0"/>
              <a:t>How to support the development of the wrist pivots</a:t>
            </a:r>
          </a:p>
          <a:p>
            <a:endParaRPr lang="en-GB" u="sng" dirty="0"/>
          </a:p>
          <a:p>
            <a:pPr marL="285750" indent="-285750">
              <a:buFont typeface="Arial" panose="020B0604020202020204" pitchFamily="34" charset="0"/>
              <a:buChar char="•"/>
            </a:pPr>
            <a:r>
              <a:rPr lang="en-GB" dirty="0" smtClean="0"/>
              <a:t>Experiences which will encourage the whole range of wrist movement.</a:t>
            </a:r>
          </a:p>
          <a:p>
            <a:pPr marL="285750" indent="-285750">
              <a:buFont typeface="Arial" panose="020B0604020202020204" pitchFamily="34" charset="0"/>
              <a:buChar char="•"/>
            </a:pPr>
            <a:r>
              <a:rPr lang="en-GB" dirty="0" smtClean="0"/>
              <a:t>Using smaller resources which encourage finer movements</a:t>
            </a:r>
            <a:endParaRPr lang="en-GB" dirty="0" smtClean="0"/>
          </a:p>
          <a:p>
            <a:pPr marL="285750" indent="-285750">
              <a:buFont typeface="Arial" panose="020B0604020202020204" pitchFamily="34" charset="0"/>
              <a:buChar char="•"/>
            </a:pPr>
            <a:r>
              <a:rPr lang="en-GB" dirty="0" smtClean="0"/>
              <a:t>Thin strips of paper  to encourage finer movements. This will encourage finer mark marking before the bigger pivots kick in.</a:t>
            </a:r>
          </a:p>
          <a:p>
            <a:pPr marL="285750" indent="-285750">
              <a:buFont typeface="Arial" panose="020B0604020202020204" pitchFamily="34" charset="0"/>
              <a:buChar char="•"/>
            </a:pPr>
            <a:r>
              <a:rPr lang="en-GB" dirty="0" smtClean="0"/>
              <a:t>Threading or weaving </a:t>
            </a:r>
          </a:p>
          <a:p>
            <a:pPr marL="285750" indent="-285750">
              <a:buFont typeface="Arial" panose="020B0604020202020204" pitchFamily="34" charset="0"/>
              <a:buChar char="•"/>
            </a:pPr>
            <a:r>
              <a:rPr lang="en-GB" dirty="0" smtClean="0"/>
              <a:t>Dabbing with sponges</a:t>
            </a:r>
          </a:p>
          <a:p>
            <a:pPr marL="285750" indent="-285750">
              <a:buFont typeface="Arial" panose="020B0604020202020204" pitchFamily="34" charset="0"/>
              <a:buChar char="•"/>
            </a:pPr>
            <a:r>
              <a:rPr lang="en-GB" dirty="0" smtClean="0"/>
              <a:t>Splatter </a:t>
            </a:r>
            <a:r>
              <a:rPr lang="en-GB" dirty="0" smtClean="0"/>
              <a:t>painting</a:t>
            </a:r>
            <a:endParaRPr lang="en-GB" dirty="0"/>
          </a:p>
          <a:p>
            <a:pPr marL="285750" indent="-285750">
              <a:buFont typeface="Arial" panose="020B0604020202020204" pitchFamily="34" charset="0"/>
              <a:buChar char="•"/>
            </a:pPr>
            <a:r>
              <a:rPr lang="en-GB" dirty="0" smtClean="0"/>
              <a:t>Finger gym activities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endParaRPr lang="en-GB" dirty="0"/>
          </a:p>
        </p:txBody>
      </p:sp>
    </p:spTree>
    <p:extLst>
      <p:ext uri="{BB962C8B-B14F-4D97-AF65-F5344CB8AC3E}">
        <p14:creationId xmlns:p14="http://schemas.microsoft.com/office/powerpoint/2010/main" val="324925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84" y="3929014"/>
            <a:ext cx="5580216" cy="25745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168" y="3011583"/>
            <a:ext cx="5019675" cy="3705225"/>
          </a:xfrm>
          <a:prstGeom prst="rect">
            <a:avLst/>
          </a:prstGeom>
        </p:spPr>
      </p:pic>
      <p:sp>
        <p:nvSpPr>
          <p:cNvPr id="2" name="Rectangle 1"/>
          <p:cNvSpPr/>
          <p:nvPr/>
        </p:nvSpPr>
        <p:spPr>
          <a:xfrm>
            <a:off x="515784" y="109854"/>
            <a:ext cx="8323118" cy="3077766"/>
          </a:xfrm>
          <a:prstGeom prst="rect">
            <a:avLst/>
          </a:prstGeom>
        </p:spPr>
        <p:txBody>
          <a:bodyPr wrap="square">
            <a:spAutoFit/>
          </a:bodyPr>
          <a:lstStyle/>
          <a:p>
            <a:r>
              <a:rPr lang="en-GB" sz="3200" b="1" u="sng" dirty="0" smtClean="0"/>
              <a:t>GRIP</a:t>
            </a:r>
          </a:p>
          <a:p>
            <a:endParaRPr lang="en-GB" b="1" u="sng" dirty="0" smtClean="0"/>
          </a:p>
          <a:p>
            <a:r>
              <a:rPr lang="en-GB" dirty="0" smtClean="0"/>
              <a:t>Finally, we reach the last part of developing muscles and pivots so children can use that mark making tool with the last and smallest set of pivots.</a:t>
            </a:r>
          </a:p>
          <a:p>
            <a:endParaRPr lang="en-GB" dirty="0" smtClean="0"/>
          </a:p>
          <a:p>
            <a:r>
              <a:rPr lang="en-GB" dirty="0" smtClean="0"/>
              <a:t>Ours hands are made up of different joints and muscles groups which are all interconnected and work collaboratively to provide maximum dexterity.</a:t>
            </a:r>
          </a:p>
          <a:p>
            <a:endParaRPr lang="en-GB" dirty="0" smtClean="0"/>
          </a:p>
          <a:p>
            <a:r>
              <a:rPr lang="en-GB" dirty="0" smtClean="0"/>
              <a:t>We want to encourage children to use a tripod grasp when drawing, mark making and writing.</a:t>
            </a:r>
            <a:endParaRPr lang="en-GB" dirty="0" smtClean="0"/>
          </a:p>
        </p:txBody>
      </p:sp>
    </p:spTree>
    <p:extLst>
      <p:ext uri="{BB962C8B-B14F-4D97-AF65-F5344CB8AC3E}">
        <p14:creationId xmlns:p14="http://schemas.microsoft.com/office/powerpoint/2010/main" val="312689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742" y="363557"/>
            <a:ext cx="11016868" cy="4401205"/>
          </a:xfrm>
          <a:prstGeom prst="rect">
            <a:avLst/>
          </a:prstGeom>
          <a:noFill/>
        </p:spPr>
        <p:txBody>
          <a:bodyPr wrap="square" rtlCol="0">
            <a:spAutoFit/>
          </a:bodyPr>
          <a:lstStyle/>
          <a:p>
            <a:r>
              <a:rPr lang="en-GB" sz="2800" u="sng" dirty="0" smtClean="0"/>
              <a:t>FORMING LETTERS</a:t>
            </a:r>
          </a:p>
          <a:p>
            <a:endParaRPr lang="en-GB" sz="2800" u="sng" dirty="0"/>
          </a:p>
          <a:p>
            <a:r>
              <a:rPr lang="en-GB" sz="2800" i="1" dirty="0" smtClean="0"/>
              <a:t>	“When a child is beginning to form recognisable letters and linking those letter sounds to shapes, they are entering a crucial phase. Not only in their phonic development, but also in laying the ground rules for how those shapes are best formed  and how their pencil is best held to give them a style of writing that will aid speed, comfort and flexibility as their writing develops.”</a:t>
            </a:r>
          </a:p>
          <a:p>
            <a:endParaRPr lang="en-GB" sz="2800" i="1" dirty="0"/>
          </a:p>
          <a:p>
            <a:pPr algn="r"/>
            <a:r>
              <a:rPr lang="en-GB" sz="2800" i="1" dirty="0" smtClean="0"/>
              <a:t>Alistair Bryce Clegg, p.22.</a:t>
            </a:r>
          </a:p>
        </p:txBody>
      </p:sp>
    </p:spTree>
    <p:extLst>
      <p:ext uri="{BB962C8B-B14F-4D97-AF65-F5344CB8AC3E}">
        <p14:creationId xmlns:p14="http://schemas.microsoft.com/office/powerpoint/2010/main" val="350160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313" y="0"/>
            <a:ext cx="11347374" cy="6678751"/>
          </a:xfrm>
          <a:prstGeom prst="rect">
            <a:avLst/>
          </a:prstGeom>
          <a:noFill/>
        </p:spPr>
        <p:txBody>
          <a:bodyPr wrap="square" rtlCol="0">
            <a:spAutoFit/>
          </a:bodyPr>
          <a:lstStyle/>
          <a:p>
            <a:pPr algn="ctr"/>
            <a:r>
              <a:rPr lang="en-GB" sz="3200" dirty="0" smtClean="0"/>
              <a:t>LETTER FORMATION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Most of the patterns children will eventually use in their hand writing will be related to 2d </a:t>
            </a:r>
            <a:r>
              <a:rPr lang="en-GB" dirty="0" smtClean="0"/>
              <a:t>shapes so the more practise they have drawing circles, squares, semi circles, lines, zigzags the better. This freedom to explore shape through drawings and mark making is crucial. If this is not developed then children are not yet ready to write.</a:t>
            </a:r>
            <a:endParaRPr lang="en-GB" dirty="0" smtClean="0"/>
          </a:p>
          <a:p>
            <a:pPr marL="285750" indent="-285750">
              <a:buFont typeface="Arial" panose="020B0604020202020204" pitchFamily="34" charset="0"/>
              <a:buChar char="•"/>
            </a:pPr>
            <a:r>
              <a:rPr lang="en-GB" dirty="0" smtClean="0"/>
              <a:t>Take each pattern and use gross motor movements ( remember your pivots!) and teach the children how to form the shape in the air or by mark making.</a:t>
            </a:r>
          </a:p>
          <a:p>
            <a:pPr marL="285750" indent="-285750">
              <a:buFont typeface="Arial" panose="020B0604020202020204" pitchFamily="34" charset="0"/>
              <a:buChar char="•"/>
            </a:pPr>
            <a:r>
              <a:rPr lang="en-GB" dirty="0" smtClean="0"/>
              <a:t>When children come to write they have to think about a few things and internally talk themselves through it:-</a:t>
            </a:r>
          </a:p>
          <a:p>
            <a:pPr marL="742950" lvl="1" indent="-285750">
              <a:buFont typeface="Arial" panose="020B0604020202020204" pitchFamily="34" charset="0"/>
              <a:buChar char="•"/>
            </a:pPr>
            <a:r>
              <a:rPr lang="en-GB" dirty="0" smtClean="0"/>
              <a:t>Where the pencil needs to go</a:t>
            </a:r>
          </a:p>
          <a:p>
            <a:pPr marL="742950" lvl="1" indent="-285750">
              <a:buFont typeface="Arial" panose="020B0604020202020204" pitchFamily="34" charset="0"/>
              <a:buChar char="•"/>
            </a:pPr>
            <a:r>
              <a:rPr lang="en-GB" dirty="0" smtClean="0"/>
              <a:t>Which direction it needs to move first</a:t>
            </a:r>
          </a:p>
          <a:p>
            <a:pPr marL="742950" lvl="1" indent="-285750">
              <a:buFont typeface="Arial" panose="020B0604020202020204" pitchFamily="34" charset="0"/>
              <a:buChar char="•"/>
            </a:pPr>
            <a:r>
              <a:rPr lang="en-GB" dirty="0" smtClean="0"/>
              <a:t>If they have rehearsed that process over and over and over again, they will not have to stop and think about what goes where as they will be well practiced.</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Page 23: writing opportunities for children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6907" y="4045813"/>
            <a:ext cx="3498028" cy="2206910"/>
          </a:xfrm>
          <a:prstGeom prst="rect">
            <a:avLst/>
          </a:prstGeom>
        </p:spPr>
      </p:pic>
    </p:spTree>
    <p:extLst>
      <p:ext uri="{BB962C8B-B14F-4D97-AF65-F5344CB8AC3E}">
        <p14:creationId xmlns:p14="http://schemas.microsoft.com/office/powerpoint/2010/main" val="213753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0364" y="831128"/>
            <a:ext cx="3564081" cy="1754326"/>
          </a:xfrm>
          <a:prstGeom prst="rect">
            <a:avLst/>
          </a:prstGeom>
          <a:noFill/>
        </p:spPr>
        <p:txBody>
          <a:bodyPr wrap="square" rtlCol="0">
            <a:spAutoFit/>
          </a:bodyPr>
          <a:lstStyle/>
          <a:p>
            <a:r>
              <a:rPr lang="en-GB" dirty="0" smtClean="0"/>
              <a:t>What not to do!</a:t>
            </a:r>
          </a:p>
          <a:p>
            <a:endParaRPr lang="en-GB" dirty="0"/>
          </a:p>
          <a:p>
            <a:r>
              <a:rPr lang="en-GB" dirty="0" smtClean="0"/>
              <a:t>Under/over writing or purchasing manufactured books which encourage this.</a:t>
            </a:r>
            <a:endParaRPr lang="en-GB" dirty="0" smtClean="0"/>
          </a:p>
          <a:p>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790" y="1292269"/>
            <a:ext cx="655942" cy="72580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790" y="2360286"/>
            <a:ext cx="655942" cy="7258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796" y="3530577"/>
            <a:ext cx="655942" cy="725800"/>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618" y="4661254"/>
            <a:ext cx="655942" cy="725800"/>
          </a:xfrm>
          <a:prstGeom prst="rect">
            <a:avLst/>
          </a:prstGeom>
        </p:spPr>
      </p:pic>
      <p:sp>
        <p:nvSpPr>
          <p:cNvPr id="12" name="TextBox 11"/>
          <p:cNvSpPr txBox="1"/>
          <p:nvPr/>
        </p:nvSpPr>
        <p:spPr>
          <a:xfrm>
            <a:off x="1961143" y="2538520"/>
            <a:ext cx="2280491" cy="369332"/>
          </a:xfrm>
          <a:prstGeom prst="rect">
            <a:avLst/>
          </a:prstGeom>
          <a:noFill/>
        </p:spPr>
        <p:txBody>
          <a:bodyPr wrap="square" rtlCol="0">
            <a:spAutoFit/>
          </a:bodyPr>
          <a:lstStyle/>
          <a:p>
            <a:r>
              <a:rPr lang="en-GB" dirty="0" smtClean="0"/>
              <a:t>Give false praise</a:t>
            </a:r>
            <a:endParaRPr lang="en-GB" dirty="0"/>
          </a:p>
        </p:txBody>
      </p:sp>
      <p:sp>
        <p:nvSpPr>
          <p:cNvPr id="13" name="TextBox 12"/>
          <p:cNvSpPr txBox="1"/>
          <p:nvPr/>
        </p:nvSpPr>
        <p:spPr>
          <a:xfrm>
            <a:off x="2014688" y="3565510"/>
            <a:ext cx="2842352" cy="646331"/>
          </a:xfrm>
          <a:prstGeom prst="rect">
            <a:avLst/>
          </a:prstGeom>
          <a:noFill/>
        </p:spPr>
        <p:txBody>
          <a:bodyPr wrap="square" rtlCol="0">
            <a:spAutoFit/>
          </a:bodyPr>
          <a:lstStyle/>
          <a:p>
            <a:r>
              <a:rPr lang="en-GB" dirty="0" smtClean="0"/>
              <a:t>Ask children to have a go and copy your writing</a:t>
            </a:r>
            <a:endParaRPr lang="en-GB" dirty="0"/>
          </a:p>
        </p:txBody>
      </p:sp>
      <p:sp>
        <p:nvSpPr>
          <p:cNvPr id="16" name="TextBox 15"/>
          <p:cNvSpPr txBox="1"/>
          <p:nvPr/>
        </p:nvSpPr>
        <p:spPr>
          <a:xfrm>
            <a:off x="6202496" y="870333"/>
            <a:ext cx="4869456" cy="369332"/>
          </a:xfrm>
          <a:prstGeom prst="rect">
            <a:avLst/>
          </a:prstGeom>
          <a:noFill/>
        </p:spPr>
        <p:txBody>
          <a:bodyPr wrap="square" rtlCol="0">
            <a:spAutoFit/>
          </a:bodyPr>
          <a:lstStyle/>
          <a:p>
            <a:r>
              <a:rPr lang="en-GB" dirty="0" smtClean="0"/>
              <a:t>What to do </a:t>
            </a:r>
            <a:endParaRPr lang="en-GB"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2496" y="1301766"/>
            <a:ext cx="719569" cy="70680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17" y="3042636"/>
            <a:ext cx="719569" cy="706807"/>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2495" y="3811544"/>
            <a:ext cx="719569" cy="706807"/>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609" y="4670751"/>
            <a:ext cx="719569" cy="70680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610" y="5529958"/>
            <a:ext cx="719569" cy="706807"/>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609" y="2160973"/>
            <a:ext cx="719569" cy="706807"/>
          </a:xfrm>
          <a:prstGeom prst="rect">
            <a:avLst/>
          </a:prstGeom>
        </p:spPr>
      </p:pic>
      <p:sp>
        <p:nvSpPr>
          <p:cNvPr id="23" name="TextBox 22"/>
          <p:cNvSpPr txBox="1"/>
          <p:nvPr/>
        </p:nvSpPr>
        <p:spPr>
          <a:xfrm>
            <a:off x="7238082" y="1371739"/>
            <a:ext cx="2996588" cy="923330"/>
          </a:xfrm>
          <a:prstGeom prst="rect">
            <a:avLst/>
          </a:prstGeom>
          <a:noFill/>
        </p:spPr>
        <p:txBody>
          <a:bodyPr wrap="square" rtlCol="0">
            <a:spAutoFit/>
          </a:bodyPr>
          <a:lstStyle/>
          <a:p>
            <a:r>
              <a:rPr lang="en-GB" dirty="0" smtClean="0"/>
              <a:t>Give </a:t>
            </a:r>
            <a:r>
              <a:rPr lang="en-GB" dirty="0" smtClean="0"/>
              <a:t>your child space and opportunities </a:t>
            </a:r>
            <a:r>
              <a:rPr lang="en-GB" dirty="0" smtClean="0"/>
              <a:t>to practice using their pivots</a:t>
            </a:r>
            <a:endParaRPr lang="en-GB" dirty="0"/>
          </a:p>
        </p:txBody>
      </p:sp>
      <p:sp>
        <p:nvSpPr>
          <p:cNvPr id="24" name="TextBox 23"/>
          <p:cNvSpPr txBox="1"/>
          <p:nvPr/>
        </p:nvSpPr>
        <p:spPr>
          <a:xfrm>
            <a:off x="7205031" y="2280492"/>
            <a:ext cx="3106757" cy="923330"/>
          </a:xfrm>
          <a:prstGeom prst="rect">
            <a:avLst/>
          </a:prstGeom>
          <a:noFill/>
        </p:spPr>
        <p:txBody>
          <a:bodyPr wrap="square" rtlCol="0">
            <a:spAutoFit/>
          </a:bodyPr>
          <a:lstStyle/>
          <a:p>
            <a:r>
              <a:rPr lang="en-GB" dirty="0" smtClean="0"/>
              <a:t>Use materials that move, stretch, resist.</a:t>
            </a:r>
          </a:p>
          <a:p>
            <a:endParaRPr lang="en-GB" dirty="0"/>
          </a:p>
        </p:txBody>
      </p:sp>
      <p:sp>
        <p:nvSpPr>
          <p:cNvPr id="25" name="TextBox 24"/>
          <p:cNvSpPr txBox="1"/>
          <p:nvPr/>
        </p:nvSpPr>
        <p:spPr>
          <a:xfrm>
            <a:off x="7238082" y="3172858"/>
            <a:ext cx="4340646" cy="646331"/>
          </a:xfrm>
          <a:prstGeom prst="rect">
            <a:avLst/>
          </a:prstGeom>
          <a:noFill/>
        </p:spPr>
        <p:txBody>
          <a:bodyPr wrap="square" rtlCol="0">
            <a:spAutoFit/>
          </a:bodyPr>
          <a:lstStyle/>
          <a:p>
            <a:r>
              <a:rPr lang="en-GB" dirty="0" smtClean="0"/>
              <a:t>Link </a:t>
            </a:r>
            <a:r>
              <a:rPr lang="en-GB" dirty="0" smtClean="0"/>
              <a:t>to your </a:t>
            </a:r>
            <a:r>
              <a:rPr lang="en-GB" dirty="0" smtClean="0"/>
              <a:t>children's interests… find that hook!</a:t>
            </a:r>
            <a:endParaRPr lang="en-GB" dirty="0"/>
          </a:p>
        </p:txBody>
      </p:sp>
      <p:sp>
        <p:nvSpPr>
          <p:cNvPr id="26" name="TextBox 25"/>
          <p:cNvSpPr txBox="1"/>
          <p:nvPr/>
        </p:nvSpPr>
        <p:spPr>
          <a:xfrm>
            <a:off x="7337234" y="3925958"/>
            <a:ext cx="3734718" cy="646331"/>
          </a:xfrm>
          <a:prstGeom prst="rect">
            <a:avLst/>
          </a:prstGeom>
          <a:noFill/>
        </p:spPr>
        <p:txBody>
          <a:bodyPr wrap="square" rtlCol="0">
            <a:spAutoFit/>
          </a:bodyPr>
          <a:lstStyle/>
          <a:p>
            <a:r>
              <a:rPr lang="en-GB" dirty="0" smtClean="0"/>
              <a:t>Make sure your mark making area (paper, board etc) is appropriate</a:t>
            </a:r>
            <a:endParaRPr lang="en-GB" dirty="0"/>
          </a:p>
        </p:txBody>
      </p:sp>
      <p:sp>
        <p:nvSpPr>
          <p:cNvPr id="27" name="TextBox 26"/>
          <p:cNvSpPr txBox="1"/>
          <p:nvPr/>
        </p:nvSpPr>
        <p:spPr>
          <a:xfrm>
            <a:off x="7337234" y="4804158"/>
            <a:ext cx="3734718" cy="646331"/>
          </a:xfrm>
          <a:prstGeom prst="rect">
            <a:avLst/>
          </a:prstGeom>
          <a:noFill/>
        </p:spPr>
        <p:txBody>
          <a:bodyPr wrap="square" rtlCol="0">
            <a:spAutoFit/>
          </a:bodyPr>
          <a:lstStyle/>
          <a:p>
            <a:r>
              <a:rPr lang="en-GB" dirty="0" smtClean="0"/>
              <a:t>Activities should be </a:t>
            </a:r>
            <a:r>
              <a:rPr lang="en-GB" dirty="0" smtClean="0"/>
              <a:t>gross and fine motor </a:t>
            </a:r>
            <a:r>
              <a:rPr lang="en-GB" dirty="0" smtClean="0"/>
              <a:t>movement based.</a:t>
            </a:r>
            <a:endParaRPr lang="en-GB" dirty="0"/>
          </a:p>
        </p:txBody>
      </p:sp>
      <p:sp>
        <p:nvSpPr>
          <p:cNvPr id="28" name="TextBox 27"/>
          <p:cNvSpPr txBox="1"/>
          <p:nvPr/>
        </p:nvSpPr>
        <p:spPr>
          <a:xfrm>
            <a:off x="2014688" y="4804157"/>
            <a:ext cx="3238959" cy="646331"/>
          </a:xfrm>
          <a:prstGeom prst="rect">
            <a:avLst/>
          </a:prstGeom>
          <a:noFill/>
        </p:spPr>
        <p:txBody>
          <a:bodyPr wrap="square" rtlCol="0">
            <a:spAutoFit/>
          </a:bodyPr>
          <a:lstStyle/>
          <a:p>
            <a:r>
              <a:rPr lang="en-GB" dirty="0" smtClean="0"/>
              <a:t>Provide activities that are all show and no substance</a:t>
            </a:r>
            <a:endParaRPr lang="en-GB" dirty="0"/>
          </a:p>
        </p:txBody>
      </p:sp>
      <p:sp>
        <p:nvSpPr>
          <p:cNvPr id="29" name="TextBox 28"/>
          <p:cNvSpPr txBox="1"/>
          <p:nvPr/>
        </p:nvSpPr>
        <p:spPr>
          <a:xfrm>
            <a:off x="7238082" y="5529958"/>
            <a:ext cx="4854766" cy="1200329"/>
          </a:xfrm>
          <a:prstGeom prst="rect">
            <a:avLst/>
          </a:prstGeom>
          <a:noFill/>
        </p:spPr>
        <p:txBody>
          <a:bodyPr wrap="square" rtlCol="0">
            <a:spAutoFit/>
          </a:bodyPr>
          <a:lstStyle/>
          <a:p>
            <a:r>
              <a:rPr lang="en-GB" sz="2400" dirty="0" smtClean="0"/>
              <a:t>Relax!! </a:t>
            </a:r>
            <a:r>
              <a:rPr lang="en-GB" sz="2400" dirty="0" smtClean="0"/>
              <a:t>Don’t stress if your child is not writing by the time they start P1, keep mark making and drawing</a:t>
            </a:r>
            <a:endParaRPr lang="en-GB" sz="2400" dirty="0"/>
          </a:p>
        </p:txBody>
      </p:sp>
    </p:spTree>
    <p:extLst>
      <p:ext uri="{BB962C8B-B14F-4D97-AF65-F5344CB8AC3E}">
        <p14:creationId xmlns:p14="http://schemas.microsoft.com/office/powerpoint/2010/main" val="205950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727364"/>
            <a:ext cx="10629900" cy="5509200"/>
          </a:xfrm>
          <a:prstGeom prst="rect">
            <a:avLst/>
          </a:prstGeom>
        </p:spPr>
        <p:txBody>
          <a:bodyPr wrap="square">
            <a:spAutoFit/>
          </a:bodyPr>
          <a:lstStyle/>
          <a:p>
            <a:r>
              <a:rPr lang="en-GB" sz="4400" i="1" dirty="0" smtClean="0"/>
              <a:t>“Being able to write is not  a fundamental need that our bodies are designed for. We have evolved a physical body that enables us to survive as hunter gatherers. So all of the physical movements that our body is accomplished at doing  are there because we need them to be able to survive.”</a:t>
            </a:r>
          </a:p>
          <a:p>
            <a:pPr algn="r"/>
            <a:r>
              <a:rPr lang="en-GB" sz="4400" i="1" dirty="0" smtClean="0"/>
              <a:t>Alistair Bryce-Clegg 2013</a:t>
            </a:r>
            <a:endParaRPr lang="en-GB" sz="4400" i="1" dirty="0"/>
          </a:p>
        </p:txBody>
      </p:sp>
    </p:spTree>
    <p:extLst>
      <p:ext uri="{BB962C8B-B14F-4D97-AF65-F5344CB8AC3E}">
        <p14:creationId xmlns:p14="http://schemas.microsoft.com/office/powerpoint/2010/main" val="1383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76" y="571501"/>
            <a:ext cx="5362575" cy="6172200"/>
          </a:xfrm>
          <a:prstGeom prst="rect">
            <a:avLst/>
          </a:prstGeom>
        </p:spPr>
      </p:pic>
      <p:sp>
        <p:nvSpPr>
          <p:cNvPr id="4" name="TextBox 3"/>
          <p:cNvSpPr txBox="1"/>
          <p:nvPr/>
        </p:nvSpPr>
        <p:spPr>
          <a:xfrm>
            <a:off x="6317673" y="301336"/>
            <a:ext cx="5538354" cy="1323439"/>
          </a:xfrm>
          <a:prstGeom prst="rect">
            <a:avLst/>
          </a:prstGeom>
          <a:noFill/>
        </p:spPr>
        <p:txBody>
          <a:bodyPr wrap="square" rtlCol="0">
            <a:spAutoFit/>
          </a:bodyPr>
          <a:lstStyle/>
          <a:p>
            <a:r>
              <a:rPr lang="en-GB" sz="2000" dirty="0" smtClean="0"/>
              <a:t>We have tiny pivots at the ends of our fingers, knuckles, elbows and shoulders. These provide a huge range of motion from the ability to pick up tiny objects to powerful throwing actions.</a:t>
            </a:r>
            <a:endParaRPr lang="en-GB" sz="2000" dirty="0"/>
          </a:p>
        </p:txBody>
      </p:sp>
      <p:cxnSp>
        <p:nvCxnSpPr>
          <p:cNvPr id="6" name="Straight Arrow Connector 5"/>
          <p:cNvCxnSpPr/>
          <p:nvPr/>
        </p:nvCxnSpPr>
        <p:spPr>
          <a:xfrm flipH="1">
            <a:off x="5507182" y="904009"/>
            <a:ext cx="820882" cy="36368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133110" y="810032"/>
            <a:ext cx="1163782" cy="117207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031673" y="947667"/>
            <a:ext cx="2265219" cy="146302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579918" y="923422"/>
            <a:ext cx="716975" cy="109346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86605" y="1969624"/>
            <a:ext cx="941459" cy="61515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28064" y="2163403"/>
            <a:ext cx="5372100" cy="707886"/>
          </a:xfrm>
          <a:prstGeom prst="rect">
            <a:avLst/>
          </a:prstGeom>
          <a:noFill/>
        </p:spPr>
        <p:txBody>
          <a:bodyPr wrap="square" rtlCol="0">
            <a:spAutoFit/>
          </a:bodyPr>
          <a:lstStyle/>
          <a:p>
            <a:r>
              <a:rPr lang="en-GB" sz="2000" dirty="0" smtClean="0"/>
              <a:t>Our palms help us to grasp, hold and control a range of tools for a variety of uses.</a:t>
            </a:r>
            <a:endParaRPr lang="en-GB" sz="2000" dirty="0"/>
          </a:p>
        </p:txBody>
      </p:sp>
      <p:sp>
        <p:nvSpPr>
          <p:cNvPr id="20" name="TextBox 19"/>
          <p:cNvSpPr txBox="1"/>
          <p:nvPr/>
        </p:nvSpPr>
        <p:spPr>
          <a:xfrm>
            <a:off x="6328064" y="5143500"/>
            <a:ext cx="5185064" cy="677108"/>
          </a:xfrm>
          <a:prstGeom prst="rect">
            <a:avLst/>
          </a:prstGeom>
          <a:noFill/>
        </p:spPr>
        <p:txBody>
          <a:bodyPr wrap="square" rtlCol="0">
            <a:spAutoFit/>
          </a:bodyPr>
          <a:lstStyle/>
          <a:p>
            <a:r>
              <a:rPr lang="en-GB" dirty="0" smtClean="0"/>
              <a:t>Our feet are </a:t>
            </a:r>
            <a:r>
              <a:rPr lang="en-GB" sz="2000" dirty="0" smtClean="0"/>
              <a:t>flat</a:t>
            </a:r>
            <a:r>
              <a:rPr lang="en-GB" dirty="0" smtClean="0"/>
              <a:t> on the floor to help us balance while we use a range of motion on our upper body</a:t>
            </a:r>
            <a:endParaRPr lang="en-GB" dirty="0"/>
          </a:p>
        </p:txBody>
      </p:sp>
      <p:cxnSp>
        <p:nvCxnSpPr>
          <p:cNvPr id="22" name="Straight Arrow Connector 21"/>
          <p:cNvCxnSpPr>
            <a:stCxn id="20" idx="1"/>
          </p:cNvCxnSpPr>
          <p:nvPr/>
        </p:nvCxnSpPr>
        <p:spPr>
          <a:xfrm flipH="1">
            <a:off x="3734484" y="5482054"/>
            <a:ext cx="2593580" cy="6854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75651" y="3348990"/>
            <a:ext cx="5624513" cy="1200329"/>
          </a:xfrm>
          <a:prstGeom prst="rect">
            <a:avLst/>
          </a:prstGeom>
          <a:noFill/>
        </p:spPr>
        <p:txBody>
          <a:bodyPr wrap="square" rtlCol="0">
            <a:spAutoFit/>
          </a:bodyPr>
          <a:lstStyle/>
          <a:p>
            <a:r>
              <a:rPr lang="en-GB" dirty="0" smtClean="0"/>
              <a:t>Our brain and senses are constantly working to help us to process all the information we are bombarded with.. This helps us to balance, judge distance, move appropriately in the space that we have (proprioception)</a:t>
            </a:r>
            <a:endParaRPr lang="en-GB" dirty="0"/>
          </a:p>
        </p:txBody>
      </p:sp>
      <p:cxnSp>
        <p:nvCxnSpPr>
          <p:cNvPr id="26" name="Straight Arrow Connector 25"/>
          <p:cNvCxnSpPr/>
          <p:nvPr/>
        </p:nvCxnSpPr>
        <p:spPr>
          <a:xfrm flipH="1" flipV="1">
            <a:off x="2708910" y="1643857"/>
            <a:ext cx="3341804" cy="25277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5864" y="176645"/>
            <a:ext cx="6037118" cy="1200329"/>
          </a:xfrm>
          <a:prstGeom prst="rect">
            <a:avLst/>
          </a:prstGeom>
          <a:noFill/>
        </p:spPr>
        <p:txBody>
          <a:bodyPr wrap="square" rtlCol="0">
            <a:spAutoFit/>
          </a:bodyPr>
          <a:lstStyle/>
          <a:p>
            <a:r>
              <a:rPr lang="en-GB" dirty="0" smtClean="0"/>
              <a:t>Children use their whole bodies for writing. To be able to write, all the muscles, pivots, body control and movement must be well established.</a:t>
            </a:r>
          </a:p>
          <a:p>
            <a:endParaRPr lang="en-GB" dirty="0"/>
          </a:p>
        </p:txBody>
      </p:sp>
    </p:spTree>
    <p:extLst>
      <p:ext uri="{BB962C8B-B14F-4D97-AF65-F5344CB8AC3E}">
        <p14:creationId xmlns:p14="http://schemas.microsoft.com/office/powerpoint/2010/main" val="334262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4490" y="445770"/>
            <a:ext cx="10081260" cy="2554545"/>
          </a:xfrm>
          <a:prstGeom prst="rect">
            <a:avLst/>
          </a:prstGeom>
          <a:noFill/>
        </p:spPr>
        <p:txBody>
          <a:bodyPr wrap="square" rtlCol="0">
            <a:spAutoFit/>
          </a:bodyPr>
          <a:lstStyle/>
          <a:p>
            <a:r>
              <a:rPr lang="en-GB" sz="4000" dirty="0" smtClean="0"/>
              <a:t>“Humans are not born writers. The physical ability to write requires great dexterity and muscle control, which in turn takes practice”</a:t>
            </a:r>
          </a:p>
          <a:p>
            <a:pPr algn="r"/>
            <a:r>
              <a:rPr lang="en-GB" sz="4000" dirty="0" smtClean="0"/>
              <a:t>Alistair Clegg-Bryce</a:t>
            </a:r>
            <a:endParaRPr lang="en-GB"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3674" y="3184397"/>
            <a:ext cx="4299966" cy="322497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1538"/>
          <a:stretch/>
        </p:blipFill>
        <p:spPr>
          <a:xfrm>
            <a:off x="6354726" y="3184397"/>
            <a:ext cx="5709277" cy="3224975"/>
          </a:xfrm>
          <a:prstGeom prst="rect">
            <a:avLst/>
          </a:prstGeom>
        </p:spPr>
      </p:pic>
    </p:spTree>
    <p:extLst>
      <p:ext uri="{BB962C8B-B14F-4D97-AF65-F5344CB8AC3E}">
        <p14:creationId xmlns:p14="http://schemas.microsoft.com/office/powerpoint/2010/main" val="344840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8467" y="523931"/>
            <a:ext cx="6826827" cy="4524315"/>
          </a:xfrm>
          <a:prstGeom prst="rect">
            <a:avLst/>
          </a:prstGeom>
        </p:spPr>
        <p:txBody>
          <a:bodyPr wrap="square">
            <a:spAutoFit/>
          </a:bodyPr>
          <a:lstStyle/>
          <a:p>
            <a:r>
              <a:rPr lang="en-GB" dirty="0"/>
              <a:t>SHOULDER </a:t>
            </a:r>
            <a:r>
              <a:rPr lang="en-GB" dirty="0" smtClean="0"/>
              <a:t>PIVOT</a:t>
            </a:r>
          </a:p>
          <a:p>
            <a:endParaRPr lang="en-GB" dirty="0" smtClean="0"/>
          </a:p>
          <a:p>
            <a:r>
              <a:rPr lang="en-GB" dirty="0" smtClean="0"/>
              <a:t>Children will have developed a grasp which will allow them to hold an object tightly without letting go. This is called a palmar supinate grasp</a:t>
            </a:r>
            <a:r>
              <a:rPr lang="en-GB" dirty="0"/>
              <a:t>. </a:t>
            </a:r>
            <a:r>
              <a:rPr lang="en-GB" i="1" dirty="0"/>
              <a:t>(</a:t>
            </a:r>
            <a:r>
              <a:rPr lang="en-GB" i="1" dirty="0" smtClean="0"/>
              <a:t>palmar meaning use </a:t>
            </a:r>
            <a:r>
              <a:rPr lang="en-GB" i="1" dirty="0"/>
              <a:t>of the </a:t>
            </a:r>
            <a:r>
              <a:rPr lang="en-GB" i="1" dirty="0" smtClean="0"/>
              <a:t>palm, supinate meaning </a:t>
            </a:r>
            <a:r>
              <a:rPr lang="en-GB" i="1" dirty="0"/>
              <a:t>turning the palm upwards </a:t>
            </a:r>
            <a:r>
              <a:rPr lang="en-GB" i="1" dirty="0" smtClean="0"/>
              <a:t> and grasp meaning grip</a:t>
            </a:r>
            <a:r>
              <a:rPr lang="en-GB" dirty="0" smtClean="0"/>
              <a:t>)</a:t>
            </a:r>
            <a:endParaRPr lang="en-GB" dirty="0"/>
          </a:p>
          <a:p>
            <a:pPr marL="285750" indent="-285750">
              <a:buFont typeface="Arial" panose="020B0604020202020204" pitchFamily="34" charset="0"/>
              <a:buChar char="•"/>
            </a:pPr>
            <a:endParaRPr lang="en-GB" dirty="0"/>
          </a:p>
          <a:p>
            <a:pPr marL="342900" indent="-342900">
              <a:buFont typeface="Arial" panose="020B0604020202020204" pitchFamily="34" charset="0"/>
              <a:buChar char="•"/>
            </a:pPr>
            <a:r>
              <a:rPr lang="en-GB" dirty="0"/>
              <a:t>The muscles of the back, chest and neck are the first to become well developed.</a:t>
            </a:r>
          </a:p>
          <a:p>
            <a:pPr marL="342900" indent="-342900">
              <a:buFont typeface="Arial" panose="020B0604020202020204" pitchFamily="34" charset="0"/>
              <a:buChar char="•"/>
            </a:pPr>
            <a:r>
              <a:rPr lang="en-GB" dirty="0"/>
              <a:t>They have the most strength and therefore are the main muscles which help small hands to make their first emergent marks, with most of the movement coming from the shoulder</a:t>
            </a:r>
            <a:r>
              <a:rPr lang="en-GB" dirty="0" smtClean="0"/>
              <a:t>. They will have a stiff wrist and a straight elbow.</a:t>
            </a:r>
            <a:endParaRPr lang="en-GB" dirty="0"/>
          </a:p>
          <a:p>
            <a:pPr marL="342900" indent="-342900">
              <a:buFont typeface="Arial" panose="020B0604020202020204" pitchFamily="34" charset="0"/>
              <a:buChar char="•"/>
            </a:pPr>
            <a:r>
              <a:rPr lang="en-GB" dirty="0"/>
              <a:t>Children will make big marks which will either be long and straight or large and circular as their ability to make </a:t>
            </a:r>
            <a:r>
              <a:rPr lang="en-GB" dirty="0" smtClean="0"/>
              <a:t>marks </a:t>
            </a:r>
            <a:r>
              <a:rPr lang="en-GB" dirty="0"/>
              <a:t>will be restricted to the strongest muscle group.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052" y="1951478"/>
            <a:ext cx="3316224" cy="3096768"/>
          </a:xfrm>
          <a:prstGeom prst="rect">
            <a:avLst/>
          </a:prstGeom>
        </p:spPr>
      </p:pic>
    </p:spTree>
    <p:extLst>
      <p:ext uri="{BB962C8B-B14F-4D97-AF65-F5344CB8AC3E}">
        <p14:creationId xmlns:p14="http://schemas.microsoft.com/office/powerpoint/2010/main" val="112983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693" y="121185"/>
            <a:ext cx="7249098" cy="6186309"/>
          </a:xfrm>
          <a:prstGeom prst="rect">
            <a:avLst/>
          </a:prstGeom>
          <a:noFill/>
        </p:spPr>
        <p:txBody>
          <a:bodyPr wrap="square" rtlCol="0">
            <a:spAutoFit/>
          </a:bodyPr>
          <a:lstStyle/>
          <a:p>
            <a:r>
              <a:rPr lang="en-GB" u="sng" dirty="0" smtClean="0"/>
              <a:t>How to support the development of the shoulder pivots</a:t>
            </a:r>
          </a:p>
          <a:p>
            <a:endParaRPr lang="en-GB" dirty="0"/>
          </a:p>
          <a:p>
            <a:pPr marL="285750" indent="-285750">
              <a:buFont typeface="Arial" panose="020B0604020202020204" pitchFamily="34" charset="0"/>
              <a:buChar char="•"/>
            </a:pPr>
            <a:r>
              <a:rPr lang="en-GB" dirty="0" smtClean="0"/>
              <a:t>Space to make large movements</a:t>
            </a:r>
          </a:p>
          <a:p>
            <a:pPr marL="285750" indent="-285750">
              <a:buFont typeface="Arial" panose="020B0604020202020204" pitchFamily="34" charset="0"/>
              <a:buChar char="•"/>
            </a:pPr>
            <a:r>
              <a:rPr lang="en-GB" dirty="0" smtClean="0"/>
              <a:t>Large boards at their height, walls, paper on fences, Perspex, shower curtains.</a:t>
            </a:r>
          </a:p>
          <a:p>
            <a:pPr marL="285750" indent="-285750">
              <a:buFont typeface="Arial" panose="020B0604020202020204" pitchFamily="34" charset="0"/>
              <a:buChar char="•"/>
            </a:pPr>
            <a:r>
              <a:rPr lang="en-GB" dirty="0" smtClean="0"/>
              <a:t>Opportunities to work in collaboration with other</a:t>
            </a:r>
          </a:p>
          <a:p>
            <a:pPr marL="285750" indent="-285750">
              <a:buFont typeface="Arial" panose="020B0604020202020204" pitchFamily="34" charset="0"/>
              <a:buChar char="•"/>
            </a:pPr>
            <a:r>
              <a:rPr lang="en-GB" dirty="0" smtClean="0"/>
              <a:t>Washing walls with soap and brushes</a:t>
            </a:r>
          </a:p>
          <a:p>
            <a:pPr marL="285750" indent="-285750">
              <a:buFont typeface="Arial" panose="020B0604020202020204" pitchFamily="34" charset="0"/>
              <a:buChar char="•"/>
            </a:pPr>
            <a:r>
              <a:rPr lang="en-GB" dirty="0" smtClean="0"/>
              <a:t>Painting with mops</a:t>
            </a:r>
          </a:p>
          <a:p>
            <a:pPr marL="285750" indent="-285750">
              <a:buFont typeface="Arial" panose="020B0604020202020204" pitchFamily="34" charset="0"/>
              <a:buChar char="•"/>
            </a:pPr>
            <a:r>
              <a:rPr lang="en-GB" dirty="0" smtClean="0"/>
              <a:t>Foam bike tracks big digging in sand and soil.</a:t>
            </a:r>
          </a:p>
          <a:p>
            <a:endParaRPr lang="en-GB" dirty="0" smtClean="0"/>
          </a:p>
          <a:p>
            <a:endParaRPr lang="en-GB" dirty="0"/>
          </a:p>
          <a:p>
            <a:r>
              <a:rPr lang="en-GB" u="sng" dirty="0" smtClean="0"/>
              <a:t>UPSIDE DOWN MARKING</a:t>
            </a:r>
          </a:p>
          <a:p>
            <a:r>
              <a:rPr lang="en-GB" dirty="0" smtClean="0"/>
              <a:t>This uses the same upper body movement as if the child was standing ion front of a board.</a:t>
            </a:r>
          </a:p>
          <a:p>
            <a:endParaRPr lang="en-GB" u="sng" dirty="0"/>
          </a:p>
          <a:p>
            <a:r>
              <a:rPr lang="en-GB" u="sng" dirty="0" smtClean="0"/>
              <a:t>UPPER BODY WORK OUT</a:t>
            </a:r>
          </a:p>
          <a:p>
            <a:r>
              <a:rPr lang="en-GB" dirty="0" smtClean="0"/>
              <a:t>Plan for activities which involve the use of the shoulder pivot on horizontal and vertical surfaces. Children should be reaching, stretching, using the full circular motion of their shoulder joint.</a:t>
            </a:r>
          </a:p>
          <a:p>
            <a:endParaRPr lang="en-GB" dirty="0"/>
          </a:p>
          <a:p>
            <a:endParaRPr lang="en-GB" dirty="0" smtClean="0"/>
          </a:p>
          <a:p>
            <a:pPr marL="285750" indent="-285750">
              <a:buFont typeface="Arial" panose="020B0604020202020204" pitchFamily="34" charset="0"/>
              <a:buChar char="•"/>
            </a:pP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460" y="1927952"/>
            <a:ext cx="3003933" cy="4505899"/>
          </a:xfrm>
          <a:prstGeom prst="rect">
            <a:avLst/>
          </a:prstGeom>
        </p:spPr>
      </p:pic>
    </p:spTree>
    <p:extLst>
      <p:ext uri="{BB962C8B-B14F-4D97-AF65-F5344CB8AC3E}">
        <p14:creationId xmlns:p14="http://schemas.microsoft.com/office/powerpoint/2010/main" val="232078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523" y="264405"/>
            <a:ext cx="7612655" cy="5847755"/>
          </a:xfrm>
          <a:prstGeom prst="rect">
            <a:avLst/>
          </a:prstGeom>
          <a:noFill/>
        </p:spPr>
        <p:txBody>
          <a:bodyPr wrap="square" rtlCol="0">
            <a:spAutoFit/>
          </a:bodyPr>
          <a:lstStyle/>
          <a:p>
            <a:r>
              <a:rPr lang="en-GB" sz="3200" b="1" u="sng" dirty="0" smtClean="0"/>
              <a:t>ELBOW PIVOT</a:t>
            </a:r>
          </a:p>
          <a:p>
            <a:endParaRPr lang="en-GB" dirty="0"/>
          </a:p>
          <a:p>
            <a:pPr marL="285750" indent="-285750">
              <a:buFont typeface="Arial" panose="020B0604020202020204" pitchFamily="34" charset="0"/>
              <a:buChar char="•"/>
            </a:pPr>
            <a:r>
              <a:rPr lang="en-GB" dirty="0" smtClean="0"/>
              <a:t>Once the shoulder pivot is established, movement begins to travel down the arm to the next pivot, the elbow.</a:t>
            </a:r>
          </a:p>
          <a:p>
            <a:pPr marL="285750" indent="-285750">
              <a:buFont typeface="Arial" panose="020B0604020202020204" pitchFamily="34" charset="0"/>
              <a:buChar char="•"/>
            </a:pPr>
            <a:r>
              <a:rPr lang="en-GB" dirty="0" smtClean="0"/>
              <a:t>The elbows start to do more of the work and the shoulder takes a back seat.</a:t>
            </a:r>
          </a:p>
          <a:p>
            <a:pPr marL="285750" indent="-285750">
              <a:buFont typeface="Arial" panose="020B0604020202020204" pitchFamily="34" charset="0"/>
              <a:buChar char="•"/>
            </a:pPr>
            <a:r>
              <a:rPr lang="en-GB" u="sng" dirty="0" smtClean="0"/>
              <a:t>Stage 1: Emergent </a:t>
            </a:r>
          </a:p>
          <a:p>
            <a:pPr marL="742950" lvl="1" indent="-285750">
              <a:buFont typeface="Arial" panose="020B0604020202020204" pitchFamily="34" charset="0"/>
              <a:buChar char="•"/>
            </a:pPr>
            <a:r>
              <a:rPr lang="en-GB" dirty="0" smtClean="0"/>
              <a:t>The elbow bends allowing for greater range of movement, the shoulder is the dominant force to move the arm backwards and forwards.</a:t>
            </a:r>
          </a:p>
          <a:p>
            <a:pPr marL="285750" indent="-285750">
              <a:buFont typeface="Arial" panose="020B0604020202020204" pitchFamily="34" charset="0"/>
              <a:buChar char="•"/>
            </a:pPr>
            <a:r>
              <a:rPr lang="en-GB" u="sng" dirty="0" smtClean="0"/>
              <a:t>Stage 2: Proficient</a:t>
            </a:r>
          </a:p>
          <a:p>
            <a:pPr marL="742950" lvl="1" indent="-285750">
              <a:buFont typeface="Arial" panose="020B0604020202020204" pitchFamily="34" charset="0"/>
              <a:buChar char="•"/>
            </a:pPr>
            <a:r>
              <a:rPr lang="en-GB" dirty="0" smtClean="0"/>
              <a:t>Muscles of the upper and lower arm are used to swing their arm in and out from their body in a semi circular action, increasing the range of movement.</a:t>
            </a:r>
          </a:p>
          <a:p>
            <a:pPr marL="285750" indent="-285750">
              <a:buFont typeface="Arial" panose="020B0604020202020204" pitchFamily="34" charset="0"/>
              <a:buChar char="•"/>
            </a:pPr>
            <a:r>
              <a:rPr lang="en-GB" dirty="0" smtClean="0"/>
              <a:t>The wrist stays stiff and the grip is still palmar supinate.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791" y="1394494"/>
            <a:ext cx="3952875" cy="3914775"/>
          </a:xfrm>
          <a:prstGeom prst="rect">
            <a:avLst/>
          </a:prstGeom>
        </p:spPr>
      </p:pic>
    </p:spTree>
    <p:extLst>
      <p:ext uri="{BB962C8B-B14F-4D97-AF65-F5344CB8AC3E}">
        <p14:creationId xmlns:p14="http://schemas.microsoft.com/office/powerpoint/2010/main" val="83155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489" y="220337"/>
            <a:ext cx="7326217" cy="5201424"/>
          </a:xfrm>
          <a:prstGeom prst="rect">
            <a:avLst/>
          </a:prstGeom>
          <a:noFill/>
        </p:spPr>
        <p:txBody>
          <a:bodyPr wrap="square" rtlCol="0">
            <a:spAutoFit/>
          </a:bodyPr>
          <a:lstStyle/>
          <a:p>
            <a:r>
              <a:rPr lang="en-GB" sz="2800" u="sng" dirty="0" smtClean="0"/>
              <a:t>How to support the development of the elbow pivots</a:t>
            </a:r>
          </a:p>
          <a:p>
            <a:endParaRPr lang="en-GB" u="sng" dirty="0" smtClean="0"/>
          </a:p>
          <a:p>
            <a:pPr marL="285750" indent="-285750">
              <a:buFont typeface="Arial" panose="020B0604020202020204" pitchFamily="34" charset="0"/>
              <a:buChar char="•"/>
            </a:pPr>
            <a:r>
              <a:rPr lang="en-GB" sz="2000" dirty="0" smtClean="0"/>
              <a:t>Children will need </a:t>
            </a:r>
            <a:r>
              <a:rPr lang="en-GB" sz="2000" dirty="0" smtClean="0"/>
              <a:t>lots of </a:t>
            </a:r>
            <a:r>
              <a:rPr lang="en-GB" sz="2000" dirty="0" smtClean="0"/>
              <a:t>space, indoor and outdoor,  </a:t>
            </a:r>
            <a:r>
              <a:rPr lang="en-GB" sz="2000" dirty="0" smtClean="0"/>
              <a:t>to move their arms up and own and side to side.</a:t>
            </a:r>
          </a:p>
          <a:p>
            <a:pPr marL="285750" indent="-285750">
              <a:buFont typeface="Arial" panose="020B0604020202020204" pitchFamily="34" charset="0"/>
              <a:buChar char="•"/>
            </a:pPr>
            <a:r>
              <a:rPr lang="en-GB" sz="2000" dirty="0" smtClean="0"/>
              <a:t>Use large brushes and rollers to develop the elbow pivot and </a:t>
            </a:r>
            <a:r>
              <a:rPr lang="en-GB" sz="2000" dirty="0" smtClean="0"/>
              <a:t>continue to strengthen  </a:t>
            </a:r>
            <a:r>
              <a:rPr lang="en-GB" sz="2000" dirty="0" smtClean="0"/>
              <a:t>the shoulder </a:t>
            </a:r>
            <a:r>
              <a:rPr lang="en-GB" sz="2000" dirty="0" smtClean="0"/>
              <a:t>pivot and balance.</a:t>
            </a:r>
          </a:p>
          <a:p>
            <a:pPr marL="285750" indent="-285750">
              <a:buFont typeface="Arial" panose="020B0604020202020204" pitchFamily="34" charset="0"/>
              <a:buChar char="•"/>
            </a:pPr>
            <a:r>
              <a:rPr lang="en-GB" sz="2000" dirty="0" smtClean="0"/>
              <a:t>Sawing </a:t>
            </a:r>
            <a:r>
              <a:rPr lang="en-GB" sz="2000" dirty="0" smtClean="0"/>
              <a:t>wood, blackboard areas and large pieces of </a:t>
            </a:r>
            <a:r>
              <a:rPr lang="en-GB" sz="2000" dirty="0" smtClean="0"/>
              <a:t>lining paper or flip chart </a:t>
            </a:r>
            <a:r>
              <a:rPr lang="en-GB" sz="2000" dirty="0" smtClean="0"/>
              <a:t>support the development of the elbow pivot.</a:t>
            </a:r>
          </a:p>
          <a:p>
            <a:pPr marL="285750" indent="-285750">
              <a:buFont typeface="Arial" panose="020B0604020202020204" pitchFamily="34" charset="0"/>
              <a:buChar char="•"/>
            </a:pPr>
            <a:r>
              <a:rPr lang="en-GB" sz="2000" dirty="0" smtClean="0"/>
              <a:t>For a more secure elbow pivot, </a:t>
            </a:r>
            <a:r>
              <a:rPr lang="en-GB" sz="2000" dirty="0" smtClean="0"/>
              <a:t>the development of </a:t>
            </a:r>
            <a:r>
              <a:rPr lang="en-GB" sz="2000" dirty="0" smtClean="0"/>
              <a:t>the circular push and pull </a:t>
            </a:r>
            <a:r>
              <a:rPr lang="en-GB" sz="2000" dirty="0" smtClean="0"/>
              <a:t>movement is important. </a:t>
            </a:r>
            <a:r>
              <a:rPr lang="en-GB" sz="2000" dirty="0" smtClean="0"/>
              <a:t>Activities such as drawing circles on large paper, using lollipop sticks and sand in a tuff </a:t>
            </a:r>
            <a:r>
              <a:rPr lang="en-GB" sz="2000" dirty="0" smtClean="0"/>
              <a:t>tray, ribbon/scarf twirling, throwing </a:t>
            </a:r>
            <a:r>
              <a:rPr lang="en-GB" sz="2000" dirty="0" smtClean="0"/>
              <a:t>and catching using the elbows to push the hand </a:t>
            </a:r>
            <a:r>
              <a:rPr lang="en-GB" sz="2000" dirty="0" smtClean="0"/>
              <a:t>forwards and sawing wood support this type of movement.</a:t>
            </a:r>
            <a:endParaRPr lang="en-GB" sz="2000" dirty="0" smtClean="0"/>
          </a:p>
          <a:p>
            <a:endParaRPr lang="en-GB"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4319" y="3954778"/>
            <a:ext cx="4189612" cy="1910463"/>
          </a:xfrm>
          <a:prstGeom prst="rect">
            <a:avLst/>
          </a:prstGeom>
        </p:spPr>
      </p:pic>
    </p:spTree>
    <p:extLst>
      <p:ext uri="{BB962C8B-B14F-4D97-AF65-F5344CB8AC3E}">
        <p14:creationId xmlns:p14="http://schemas.microsoft.com/office/powerpoint/2010/main" val="10409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809" y="58845"/>
            <a:ext cx="10681855" cy="4247317"/>
          </a:xfrm>
          <a:prstGeom prst="rect">
            <a:avLst/>
          </a:prstGeom>
        </p:spPr>
        <p:txBody>
          <a:bodyPr wrap="square">
            <a:spAutoFit/>
          </a:bodyPr>
          <a:lstStyle/>
          <a:p>
            <a:r>
              <a:rPr lang="en-GB" sz="3200" b="1" u="sng" dirty="0" smtClean="0"/>
              <a:t>WRIST PIVOT</a:t>
            </a:r>
          </a:p>
          <a:p>
            <a:endParaRPr lang="en-GB" b="1" u="sng" dirty="0" smtClean="0"/>
          </a:p>
          <a:p>
            <a:pPr marL="285750" indent="-285750">
              <a:buFont typeface="Arial" panose="020B0604020202020204" pitchFamily="34" charset="0"/>
              <a:buChar char="•"/>
            </a:pPr>
            <a:r>
              <a:rPr lang="en-GB" sz="2000" dirty="0" smtClean="0"/>
              <a:t>When the arm muscles and the childs sense of balance continues to develop, the pivot changes, allowing an even finer range of movements. The pivot now moves to the wrist.</a:t>
            </a:r>
          </a:p>
          <a:p>
            <a:pPr marL="285750" indent="-285750">
              <a:buFont typeface="Arial" panose="020B0604020202020204" pitchFamily="34" charset="0"/>
              <a:buChar char="•"/>
            </a:pPr>
            <a:r>
              <a:rPr lang="en-GB" sz="2000" dirty="0" smtClean="0"/>
              <a:t>When this happens, the lower arms, upper arms and the shoulders are now well developed. The childs overall movement and balance is more coordinated and less jerky.</a:t>
            </a:r>
          </a:p>
          <a:p>
            <a:pPr marL="285750" indent="-285750">
              <a:buFont typeface="Arial" panose="020B0604020202020204" pitchFamily="34" charset="0"/>
              <a:buChar char="•"/>
            </a:pPr>
            <a:r>
              <a:rPr lang="en-GB" sz="2000" dirty="0" smtClean="0"/>
              <a:t>With the wrist pivot, the childs grasp changes and they bend their wrist nearly 45 degrees, grip their mark making tool with three fingers and use their first finger to manipulate the end of their pencil.</a:t>
            </a:r>
          </a:p>
          <a:p>
            <a:pPr marL="285750" indent="-285750">
              <a:buFont typeface="Arial" panose="020B0604020202020204" pitchFamily="34" charset="0"/>
              <a:buChar char="•"/>
            </a:pPr>
            <a:r>
              <a:rPr lang="en-GB" sz="2000" dirty="0" smtClean="0"/>
              <a:t>This allows the child a more defined in a small scale range of movements alongside the larger elbow and shoulder movements and it is an indication that fine motor skills are developing.</a:t>
            </a:r>
          </a:p>
          <a:p>
            <a:pPr marL="285750" indent="-285750">
              <a:buFont typeface="Arial" panose="020B0604020202020204" pitchFamily="34" charset="0"/>
              <a:buChar char="•"/>
            </a:pPr>
            <a:r>
              <a:rPr lang="en-GB" sz="2000" dirty="0" smtClean="0"/>
              <a:t> Experiences which will support the next stage of development and grip </a:t>
            </a:r>
            <a:r>
              <a:rPr lang="en-GB" sz="2000" dirty="0" smtClean="0"/>
              <a:t>are crucial as it</a:t>
            </a:r>
            <a:r>
              <a:rPr lang="en-GB" sz="2000" dirty="0" smtClean="0"/>
              <a:t> is the palm grip which could possibly hinder the childs access to finer movements at this stage</a:t>
            </a:r>
            <a:endParaRPr lang="en-GB" sz="2000" dirty="0" smtClean="0"/>
          </a:p>
        </p:txBody>
      </p:sp>
    </p:spTree>
    <p:extLst>
      <p:ext uri="{BB962C8B-B14F-4D97-AF65-F5344CB8AC3E}">
        <p14:creationId xmlns:p14="http://schemas.microsoft.com/office/powerpoint/2010/main" val="3993642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1367</Words>
  <Application>Microsoft Office PowerPoint</Application>
  <PresentationFormat>Widescreen</PresentationFormat>
  <Paragraphs>126</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Getting Ready to Write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to Write</dc:title>
  <dc:creator>susan goodman</dc:creator>
  <cp:lastModifiedBy>susan goodman</cp:lastModifiedBy>
  <cp:revision>5</cp:revision>
  <dcterms:created xsi:type="dcterms:W3CDTF">2019-04-26T10:22:16Z</dcterms:created>
  <dcterms:modified xsi:type="dcterms:W3CDTF">2019-04-26T11:02:02Z</dcterms:modified>
</cp:coreProperties>
</file>