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58" r:id="rId3"/>
    <p:sldId id="260" r:id="rId4"/>
    <p:sldId id="261" r:id="rId5"/>
    <p:sldId id="262" r:id="rId6"/>
    <p:sldId id="267" r:id="rId7"/>
    <p:sldId id="268"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94" d="100"/>
          <a:sy n="94" d="100"/>
        </p:scale>
        <p:origin x="420"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custT="1"/>
      <dgm:spPr>
        <a:solidFill>
          <a:schemeClr val="accent5">
            <a:lumMod val="50000"/>
          </a:schemeClr>
        </a:solidFill>
      </dgm:spPr>
      <dgm:t>
        <a:bodyPr/>
        <a:lstStyle/>
        <a:p>
          <a:r>
            <a:rPr lang="en-US" sz="1800" dirty="0" smtClean="0"/>
            <a:t>Social Responsibility</a:t>
          </a:r>
          <a:endParaRPr lang="en-US" sz="1800"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smtClean="0"/>
            <a:t>Sustainable Energy</a:t>
          </a:r>
          <a:endParaRPr lang="en-US" dirty="0"/>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smtClean="0"/>
            <a:t>Problem Solving</a:t>
          </a:r>
          <a:endParaRPr lang="en-US" dirty="0"/>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smtClean="0"/>
            <a:t>Responsible use of our planets resources</a:t>
          </a:r>
          <a:endParaRPr lang="en-US" dirty="0"/>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smtClean="0"/>
            <a:t>Waste Reduction</a:t>
          </a:r>
          <a:endParaRPr lang="en-US" dirty="0"/>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smtClean="0"/>
            <a:t>Systems Thinking</a:t>
          </a:r>
          <a:endParaRPr lang="en-US" dirty="0"/>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GB"/>
        </a:p>
      </dgm:t>
    </dgm:pt>
    <dgm:pt modelId="{EAA4FAF7-2B1B-440D-AB04-52061A8327A8}" type="pres">
      <dgm:prSet presAssocID="{0EFAF7DB-220E-474B-A306-B18848A2E64E}" presName="node" presStyleLbl="node1" presStyleIdx="0" presStyleCnt="6" custLinFactNeighborX="2426" custLinFactNeighborY="-16">
        <dgm:presLayoutVars>
          <dgm:bulletEnabled val="1"/>
        </dgm:presLayoutVars>
      </dgm:prSet>
      <dgm:spPr/>
      <dgm:t>
        <a:bodyPr/>
        <a:lstStyle/>
        <a:p>
          <a:endParaRPr lang="en-GB"/>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endParaRPr lang="en-GB"/>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t>
        <a:bodyPr/>
        <a:lstStyle/>
        <a:p>
          <a:endParaRPr lang="en-GB"/>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t>
        <a:bodyPr/>
        <a:lstStyle/>
        <a:p>
          <a:endParaRPr lang="en-GB"/>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en-GB"/>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custLinFactNeighborX="0" custLinFactNeighborY="26">
        <dgm:presLayoutVars>
          <dgm:bulletEnabled val="1"/>
        </dgm:presLayoutVars>
      </dgm:prSet>
      <dgm:spPr/>
      <dgm:t>
        <a:bodyPr/>
        <a:lstStyle/>
        <a:p>
          <a:endParaRPr lang="en-GB"/>
        </a:p>
      </dgm:t>
    </dgm:pt>
  </dgm:ptLst>
  <dgm:cxnLst>
    <dgm:cxn modelId="{C2739289-C7F5-4C2B-8002-E64A84A3CCF1}" type="presOf" srcId="{9CA7C66F-6CF9-4093-95BD-C861D9811AA0}" destId="{C593AB34-4B84-4F47-A09D-1663F9F71AFC}"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7095E1F8-4EDE-4430-B07D-B7175589A733}" type="presOf" srcId="{B842BC11-90CF-49FF-8D61-E8A8AAFE1BB6}" destId="{068CCA7D-1404-4068-AB93-6968EFC37502}"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4C41BE15-3799-4642-92AF-58F1C6904769}" type="presOf" srcId="{056BF56F-CC43-4DDD-9D89-CA94DE101ECC}" destId="{4F7EBD7D-DFCF-42D9-919C-E6E65091B79C}"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4B45AE37-5E95-4459-A22C-A76A562E440A}" srcId="{B842BC11-90CF-49FF-8D61-E8A8AAFE1BB6}" destId="{204779DA-9EFD-416C-AA17-3047285492E6}" srcOrd="4" destOrd="0" parTransId="{10182E5A-267A-4FF5-8BE4-365E5F0F59FD}" sibTransId="{89F8EF12-ABE9-4852-AA60-32F3BE4FD92C}"/>
    <dgm:cxn modelId="{89F86E09-7B46-4DCB-A438-8B1FC1DB0A71}" srcId="{B842BC11-90CF-49FF-8D61-E8A8AAFE1BB6}" destId="{FBE57202-63C6-4AC6-8A48-2F7EEDE18422}" srcOrd="5" destOrd="0" parTransId="{22E9EA7B-06A1-4DB0-8C13-4FDDC38F5300}" sibTransId="{29B1D402-63E0-4277-B9B1-DE1AE207061C}"/>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
    <dgm:cxn modelId="{1A254136-9EEE-43D0-BC71-1289B085104A}" srcId="{B842BC11-90CF-49FF-8D61-E8A8AAFE1BB6}" destId="{9CA7C66F-6CF9-4093-95BD-C861D9811AA0}" srcOrd="1" destOrd="0" parTransId="{5C383048-3A83-419C-82E9-AA46D2B4FFD3}" sibTransId="{9AC506A7-F034-46F5-B26F-46FD22856FB4}"/>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328101" y="0"/>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Social Responsibility</a:t>
          </a:r>
          <a:endParaRPr lang="en-US" sz="1800" kern="1200" dirty="0"/>
        </a:p>
      </dsp:txBody>
      <dsp:txXfrm>
        <a:off x="328101" y="0"/>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Sustainable Energy</a:t>
          </a:r>
          <a:endParaRPr lang="en-US" sz="1800" kern="1200" dirty="0"/>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Problem Solving</a:t>
          </a:r>
          <a:endParaRPr lang="en-US" sz="1800" kern="1200" dirty="0"/>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Responsible use of our planets resources</a:t>
          </a:r>
          <a:endParaRPr lang="en-US" sz="1800" kern="1200" dirty="0"/>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Reduction</a:t>
          </a:r>
          <a:endParaRPr lang="en-US" sz="1800" kern="1200" dirty="0"/>
        </a:p>
      </dsp:txBody>
      <dsp:txXfrm>
        <a:off x="277308" y="2931397"/>
        <a:ext cx="2093712" cy="1256227"/>
      </dsp:txXfrm>
    </dsp:sp>
    <dsp:sp modelId="{76049CD1-75A7-4C80-9C4F-81F0D3E4B5DC}">
      <dsp:nvSpPr>
        <dsp:cNvPr id="0" name=""/>
        <dsp:cNvSpPr/>
      </dsp:nvSpPr>
      <dsp:spPr>
        <a:xfrm>
          <a:off x="2580392" y="29315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Systems Thinking</a:t>
          </a:r>
          <a:endParaRPr lang="en-US" sz="1800" kern="1200" dirty="0"/>
        </a:p>
      </dsp:txBody>
      <dsp:txXfrm>
        <a:off x="2580392" y="29315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3/23/2017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3/23/2017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3/23/2017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3/23/2017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3/23/2017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3/23/2017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3/23/2017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zCRKvDyyHm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Circular Economy </a:t>
            </a:r>
            <a:endParaRPr lang="en-US" dirty="0"/>
          </a:p>
        </p:txBody>
      </p:sp>
      <p:sp>
        <p:nvSpPr>
          <p:cNvPr id="3" name="Subtitle 2"/>
          <p:cNvSpPr>
            <a:spLocks noGrp="1"/>
          </p:cNvSpPr>
          <p:nvPr>
            <p:ph type="subTitle" idx="1"/>
          </p:nvPr>
        </p:nvSpPr>
        <p:spPr/>
        <p:txBody>
          <a:bodyPr/>
          <a:lstStyle/>
          <a:p>
            <a:r>
              <a:rPr lang="en-US" dirty="0" smtClean="0"/>
              <a:t>What is it?</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smtClean="0"/>
              <a:t>What is a ‘Circular Economy’</a:t>
            </a:r>
            <a:endParaRPr dirty="0"/>
          </a:p>
        </p:txBody>
      </p:sp>
      <p:sp>
        <p:nvSpPr>
          <p:cNvPr id="14" name="Content Placeholder 13"/>
          <p:cNvSpPr>
            <a:spLocks noGrp="1"/>
          </p:cNvSpPr>
          <p:nvPr>
            <p:ph sz="half" idx="1"/>
          </p:nvPr>
        </p:nvSpPr>
        <p:spPr/>
        <p:txBody>
          <a:bodyPr>
            <a:normAutofit/>
          </a:bodyPr>
          <a:lstStyle/>
          <a:p>
            <a:r>
              <a:rPr lang="en-GB" dirty="0" smtClean="0"/>
              <a:t>A </a:t>
            </a:r>
            <a:r>
              <a:rPr lang="en-GB" dirty="0"/>
              <a:t>circular economy is an alternative to a traditional linear economy (make, use, dispose) in which we keep resources in use for as long as possible, extract the maximum value from them whilst in use, then recover and regenerate products and materials at the end of each service life.</a:t>
            </a:r>
          </a:p>
          <a:p>
            <a:endParaRPr lang="en-GB" dirty="0"/>
          </a:p>
          <a:p>
            <a:pPr marL="0" indent="0">
              <a:buNone/>
            </a:pPr>
            <a:endParaRPr lang="en-GB" dirty="0" smtClean="0"/>
          </a:p>
          <a:p>
            <a:pPr marL="0" indent="0">
              <a:buNone/>
            </a:pPr>
            <a:endParaRPr dirty="0"/>
          </a:p>
        </p:txBody>
      </p:sp>
      <p:pic>
        <p:nvPicPr>
          <p:cNvPr id="3" name="Content Placeholder 2"/>
          <p:cNvPicPr>
            <a:picLocks noGrp="1" noChangeAspect="1"/>
          </p:cNvPicPr>
          <p:nvPr>
            <p:ph sz="half" idx="2"/>
          </p:nvPr>
        </p:nvPicPr>
        <p:blipFill>
          <a:blip r:embed="rId2"/>
          <a:stretch>
            <a:fillRect/>
          </a:stretch>
        </p:blipFill>
        <p:spPr>
          <a:xfrm>
            <a:off x="6444721" y="1825625"/>
            <a:ext cx="4406371" cy="4187825"/>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circular economy important?</a:t>
            </a:r>
            <a:endParaRPr lang="en-US" dirty="0"/>
          </a:p>
        </p:txBody>
      </p:sp>
      <p:sp>
        <p:nvSpPr>
          <p:cNvPr id="3" name="Content Placeholder 2"/>
          <p:cNvSpPr>
            <a:spLocks noGrp="1"/>
          </p:cNvSpPr>
          <p:nvPr>
            <p:ph idx="1"/>
          </p:nvPr>
        </p:nvSpPr>
        <p:spPr>
          <a:xfrm>
            <a:off x="1065214" y="1752599"/>
            <a:ext cx="10680318" cy="4699715"/>
          </a:xfrm>
        </p:spPr>
        <p:txBody>
          <a:bodyPr>
            <a:normAutofit fontScale="85000" lnSpcReduction="20000"/>
          </a:bodyPr>
          <a:lstStyle/>
          <a:p>
            <a:pPr marL="0" indent="0">
              <a:buNone/>
            </a:pPr>
            <a:r>
              <a:rPr lang="en-GB" sz="2600" dirty="0"/>
              <a:t>As well as creating new opportunities for growth, a more circular economy will:</a:t>
            </a:r>
          </a:p>
          <a:p>
            <a:r>
              <a:rPr lang="en-GB" sz="2600" dirty="0"/>
              <a:t>reduce waste</a:t>
            </a:r>
          </a:p>
          <a:p>
            <a:r>
              <a:rPr lang="en-GB" sz="2600" dirty="0"/>
              <a:t>drive greater resource productivity </a:t>
            </a:r>
          </a:p>
          <a:p>
            <a:r>
              <a:rPr lang="en-GB" sz="2600" dirty="0"/>
              <a:t>deliver a more competitive UK economy.</a:t>
            </a:r>
          </a:p>
          <a:p>
            <a:r>
              <a:rPr lang="en-GB" sz="2600" dirty="0"/>
              <a:t>position the UK to better address emerging resource security/scarcity issues in the future. </a:t>
            </a:r>
          </a:p>
          <a:p>
            <a:r>
              <a:rPr lang="en-GB" sz="2600" dirty="0"/>
              <a:t>help reduce the environmental impacts of our production and consumption in both the UK and abroad.</a:t>
            </a:r>
          </a:p>
          <a:p>
            <a:endParaRPr lang="en-GB" dirty="0" smtClean="0">
              <a:hlinkClick r:id="rId2"/>
            </a:endParaRPr>
          </a:p>
          <a:p>
            <a:r>
              <a:rPr lang="en-GB" dirty="0" smtClean="0">
                <a:hlinkClick r:id="rId2"/>
              </a:rPr>
              <a:t>https</a:t>
            </a:r>
            <a:r>
              <a:rPr lang="en-GB" dirty="0">
                <a:hlinkClick r:id="rId2"/>
              </a:rPr>
              <a:t>://youtu.be/zCRKvDyyHmI</a:t>
            </a:r>
            <a:endParaRPr lang="en-GB" dirty="0"/>
          </a:p>
          <a:p>
            <a:endParaRPr lang="en-US" dirty="0" smtClean="0"/>
          </a:p>
          <a:p>
            <a:endParaRPr lang="en-US"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CE link with </a:t>
            </a:r>
            <a:r>
              <a:rPr lang="en-US" dirty="0" err="1" smtClean="0"/>
              <a:t>LfS</a:t>
            </a:r>
            <a:r>
              <a:rPr lang="en-US" dirty="0"/>
              <a:t>?</a:t>
            </a:r>
          </a:p>
        </p:txBody>
      </p:sp>
      <p:sp>
        <p:nvSpPr>
          <p:cNvPr id="4" name="Content Placeholder 3"/>
          <p:cNvSpPr>
            <a:spLocks noGrp="1"/>
          </p:cNvSpPr>
          <p:nvPr>
            <p:ph sz="half" idx="1"/>
          </p:nvPr>
        </p:nvSpPr>
        <p:spPr/>
        <p:txBody>
          <a:bodyPr/>
          <a:lstStyle/>
          <a:p>
            <a:r>
              <a:rPr lang="en-US" dirty="0" smtClean="0"/>
              <a:t>Circular Economy is based on preserving the value in resources </a:t>
            </a:r>
          </a:p>
          <a:p>
            <a:r>
              <a:rPr lang="en-GB" dirty="0"/>
              <a:t>T</a:t>
            </a:r>
            <a:r>
              <a:rPr lang="en-GB" dirty="0" smtClean="0"/>
              <a:t>he </a:t>
            </a:r>
            <a:r>
              <a:rPr lang="en-GB" dirty="0"/>
              <a:t>goal is to keep materials functioning at their highest utility at all time, preventing would-be waste from reaching landfills</a:t>
            </a:r>
            <a:endParaRPr lang="en-US" dirty="0"/>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8674360"/>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can I use this as a vehicle to approach </a:t>
            </a:r>
            <a:r>
              <a:rPr lang="en-US" dirty="0" err="1" smtClean="0"/>
              <a:t>LfS</a:t>
            </a:r>
            <a:r>
              <a:rPr lang="en-US" dirty="0" smtClean="0"/>
              <a:t>?</a:t>
            </a:r>
            <a:endParaRPr lang="en-US" dirty="0"/>
          </a:p>
        </p:txBody>
      </p:sp>
      <p:sp>
        <p:nvSpPr>
          <p:cNvPr id="4" name="Text Placeholder 3"/>
          <p:cNvSpPr>
            <a:spLocks noGrp="1"/>
          </p:cNvSpPr>
          <p:nvPr>
            <p:ph type="body" sz="half" idx="2"/>
          </p:nvPr>
        </p:nvSpPr>
        <p:spPr/>
        <p:txBody>
          <a:bodyPr/>
          <a:lstStyle/>
          <a:p>
            <a:r>
              <a:rPr lang="en-US" dirty="0" smtClean="0"/>
              <a:t>What ideas are there out there? </a:t>
            </a:r>
            <a:endParaRPr lang="en-US" dirty="0"/>
          </a:p>
        </p:txBody>
      </p:sp>
      <p:pic>
        <p:nvPicPr>
          <p:cNvPr id="1026" name="Picture 2" descr="Image result for lfs wordl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21" b="20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CE Examples…..</a:t>
            </a:r>
            <a:endParaRPr lang="en-US" dirty="0"/>
          </a:p>
        </p:txBody>
      </p:sp>
      <p:sp>
        <p:nvSpPr>
          <p:cNvPr id="7" name="Text Placeholder 6"/>
          <p:cNvSpPr>
            <a:spLocks noGrp="1"/>
          </p:cNvSpPr>
          <p:nvPr>
            <p:ph type="body" sz="half" idx="2"/>
          </p:nvPr>
        </p:nvSpPr>
        <p:spPr/>
        <p:txBody>
          <a:bodyPr>
            <a:normAutofit lnSpcReduction="10000"/>
          </a:bodyPr>
          <a:lstStyle/>
          <a:p>
            <a:r>
              <a:rPr lang="en-US" dirty="0" smtClean="0"/>
              <a:t>Speedo create their Eco </a:t>
            </a:r>
            <a:r>
              <a:rPr lang="en-US" dirty="0" err="1" smtClean="0"/>
              <a:t>Powerflex</a:t>
            </a:r>
            <a:r>
              <a:rPr lang="en-US" dirty="0" smtClean="0"/>
              <a:t> swimming suits from left over waste destined for land fill sites.  The waste is remanufactured into nylon.</a:t>
            </a:r>
            <a:endParaRPr lang="en-US" dirty="0"/>
          </a:p>
        </p:txBody>
      </p:sp>
      <p:sp>
        <p:nvSpPr>
          <p:cNvPr id="10" name="Text Placeholder 9"/>
          <p:cNvSpPr>
            <a:spLocks noGrp="1"/>
          </p:cNvSpPr>
          <p:nvPr>
            <p:ph type="body" sz="half" idx="19"/>
          </p:nvPr>
        </p:nvSpPr>
        <p:spPr/>
        <p:txBody>
          <a:bodyPr>
            <a:normAutofit fontScale="92500" lnSpcReduction="20000"/>
          </a:bodyPr>
          <a:lstStyle/>
          <a:p>
            <a:r>
              <a:rPr lang="en-US" dirty="0" smtClean="0"/>
              <a:t>Isla Bikes promote a rental scheme, where bikes are leased until they become too small.  Isla Bikes then refurbish and re-lease to others, reducing land fill waste and use of expensive vital resources.</a:t>
            </a:r>
            <a:endParaRPr lang="en-US" dirty="0"/>
          </a:p>
        </p:txBody>
      </p:sp>
      <p:pic>
        <p:nvPicPr>
          <p:cNvPr id="4" name="Picture Placeholder 3"/>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17326" b="17326"/>
          <a:stretch>
            <a:fillRect/>
          </a:stretch>
        </p:blipFill>
        <p:spPr/>
      </p:pic>
      <p:pic>
        <p:nvPicPr>
          <p:cNvPr id="11" name="Picture Placeholder 10"/>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988" b="9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Scotland - One of the worlds top CE Nations…..</a:t>
            </a:r>
            <a:endParaRPr lang="en-US" dirty="0"/>
          </a:p>
        </p:txBody>
      </p:sp>
      <p:sp>
        <p:nvSpPr>
          <p:cNvPr id="9" name="Text Placeholder 8"/>
          <p:cNvSpPr>
            <a:spLocks noGrp="1"/>
          </p:cNvSpPr>
          <p:nvPr>
            <p:ph type="body" sz="half" idx="2"/>
          </p:nvPr>
        </p:nvSpPr>
        <p:spPr>
          <a:xfrm>
            <a:off x="1235212" y="4947404"/>
            <a:ext cx="2743200" cy="1138435"/>
          </a:xfrm>
        </p:spPr>
        <p:txBody>
          <a:bodyPr>
            <a:normAutofit fontScale="92500"/>
          </a:bodyPr>
          <a:lstStyle/>
          <a:p>
            <a:r>
              <a:rPr lang="en-US" dirty="0" err="1" smtClean="0"/>
              <a:t>CelluComp</a:t>
            </a:r>
            <a:r>
              <a:rPr lang="en-US" dirty="0" smtClean="0"/>
              <a:t> in </a:t>
            </a:r>
            <a:r>
              <a:rPr lang="en-US" dirty="0" err="1" smtClean="0"/>
              <a:t>Burntisland</a:t>
            </a:r>
            <a:r>
              <a:rPr lang="en-US" dirty="0" smtClean="0"/>
              <a:t>, Fife have developed industrial paint out of left over root vegetable waste.</a:t>
            </a:r>
            <a:endParaRPr lang="en-US" dirty="0"/>
          </a:p>
        </p:txBody>
      </p:sp>
      <p:sp>
        <p:nvSpPr>
          <p:cNvPr id="13" name="Text Placeholder 12"/>
          <p:cNvSpPr>
            <a:spLocks noGrp="1"/>
          </p:cNvSpPr>
          <p:nvPr>
            <p:ph type="body" sz="half" idx="21"/>
          </p:nvPr>
        </p:nvSpPr>
        <p:spPr>
          <a:xfrm>
            <a:off x="4707208" y="4947405"/>
            <a:ext cx="2743200" cy="1138434"/>
          </a:xfrm>
        </p:spPr>
        <p:txBody>
          <a:bodyPr>
            <a:normAutofit fontScale="92500" lnSpcReduction="10000"/>
          </a:bodyPr>
          <a:lstStyle/>
          <a:p>
            <a:r>
              <a:rPr lang="en-US" dirty="0" smtClean="0"/>
              <a:t>Ogilvy Spirits of </a:t>
            </a:r>
            <a:r>
              <a:rPr lang="en-US" dirty="0" err="1" smtClean="0"/>
              <a:t>Forfar</a:t>
            </a:r>
            <a:r>
              <a:rPr lang="en-US" dirty="0" smtClean="0"/>
              <a:t> turn low grade potatoes which cannot be sold to supermarkets into premium quality vodka.</a:t>
            </a:r>
            <a:endParaRPr lang="en-US" dirty="0"/>
          </a:p>
        </p:txBody>
      </p:sp>
      <p:sp>
        <p:nvSpPr>
          <p:cNvPr id="14" name="Text Placeholder 13"/>
          <p:cNvSpPr>
            <a:spLocks noGrp="1"/>
          </p:cNvSpPr>
          <p:nvPr>
            <p:ph type="body" sz="half" idx="22"/>
          </p:nvPr>
        </p:nvSpPr>
        <p:spPr>
          <a:xfrm>
            <a:off x="8209082" y="4947404"/>
            <a:ext cx="2743200" cy="1240035"/>
          </a:xfrm>
        </p:spPr>
        <p:txBody>
          <a:bodyPr>
            <a:normAutofit fontScale="92500" lnSpcReduction="20000"/>
          </a:bodyPr>
          <a:lstStyle/>
          <a:p>
            <a:r>
              <a:rPr lang="en-US" dirty="0" smtClean="0"/>
              <a:t>Jaw Brew in Glasgow are working in partnership with </a:t>
            </a:r>
            <a:r>
              <a:rPr lang="en-US" dirty="0" err="1" smtClean="0"/>
              <a:t>Aulds</a:t>
            </a:r>
            <a:r>
              <a:rPr lang="en-US" dirty="0" smtClean="0"/>
              <a:t> Bakers to create low alcohol beer out of left over morning rolls.</a:t>
            </a:r>
            <a:endParaRPr lang="en-US" dirty="0"/>
          </a:p>
        </p:txBody>
      </p:sp>
      <p:pic>
        <p:nvPicPr>
          <p:cNvPr id="3078" name="Picture 6" descr="Image result for ogilvy forfar"/>
          <p:cNvPicPr>
            <a:picLocks noGrp="1" noChangeAspect="1" noChangeArrowheads="1"/>
          </p:cNvPicPr>
          <p:nvPr>
            <p:ph type="pic" sz="quarter" idx="18"/>
          </p:nvPr>
        </p:nvPicPr>
        <p:blipFill>
          <a:blip r:embed="rId2" cstate="print">
            <a:extLst>
              <a:ext uri="{28A0092B-C50C-407E-A947-70E740481C1C}">
                <a14:useLocalDpi xmlns:a14="http://schemas.microsoft.com/office/drawing/2010/main" val="0"/>
              </a:ext>
            </a:extLst>
          </a:blip>
          <a:srcRect t="15671" b="1567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jaw brew"/>
          <p:cNvPicPr>
            <a:picLocks noGrp="1" noChangeAspect="1" noChangeArrowheads="1"/>
          </p:cNvPicPr>
          <p:nvPr>
            <p:ph type="pic" sz="quarter" idx="20"/>
          </p:nvPr>
        </p:nvPicPr>
        <p:blipFill>
          <a:blip r:embed="rId3" cstate="print">
            <a:extLst>
              <a:ext uri="{28A0092B-C50C-407E-A947-70E740481C1C}">
                <a14:useLocalDpi xmlns:a14="http://schemas.microsoft.com/office/drawing/2010/main" val="0"/>
              </a:ext>
            </a:extLst>
          </a:blip>
          <a:srcRect l="1115" r="111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ellucomp"/>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rcRect l="19447" r="19447"/>
          <a:stretch>
            <a:fillRect/>
          </a:stretch>
        </p:blipFill>
        <p:spPr bwMode="auto">
          <a:xfrm>
            <a:off x="1065212" y="1824285"/>
            <a:ext cx="3069908" cy="277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452" y="1905000"/>
            <a:ext cx="7376159" cy="1828800"/>
          </a:xfrm>
        </p:spPr>
        <p:txBody>
          <a:bodyPr/>
          <a:lstStyle/>
          <a:p>
            <a:r>
              <a:rPr lang="en-US" dirty="0" smtClean="0"/>
              <a:t>Teaching Links and Ideas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320" y="995680"/>
            <a:ext cx="8961119" cy="3383280"/>
          </a:xfrm>
        </p:spPr>
        <p:txBody>
          <a:bodyPr>
            <a:normAutofit/>
          </a:bodyPr>
          <a:lstStyle/>
          <a:p>
            <a:r>
              <a:rPr lang="en-US" dirty="0" smtClean="0"/>
              <a:t>Lots of CE Resource Ideas and Links can </a:t>
            </a:r>
            <a:r>
              <a:rPr lang="en-US" dirty="0"/>
              <a:t>be found at </a:t>
            </a:r>
            <a:r>
              <a:rPr lang="en-US" dirty="0" smtClean="0"/>
              <a:t/>
            </a:r>
            <a:br>
              <a:rPr lang="en-US" dirty="0" smtClean="0"/>
            </a:br>
            <a:r>
              <a:rPr lang="en-US" dirty="0"/>
              <a:t/>
            </a:r>
            <a:br>
              <a:rPr lang="en-US" dirty="0"/>
            </a:br>
            <a:r>
              <a:rPr lang="en-US" dirty="0"/>
              <a:t>https://</a:t>
            </a:r>
            <a:r>
              <a:rPr lang="en-US" dirty="0" smtClean="0"/>
              <a:t>blogs.glowscotland.org.uk/st/stirlinglfs/resources</a:t>
            </a:r>
            <a:endParaRPr lang="en-US" dirty="0"/>
          </a:p>
        </p:txBody>
      </p:sp>
      <p:sp>
        <p:nvSpPr>
          <p:cNvPr id="10" name="Content Placeholder 9"/>
          <p:cNvSpPr>
            <a:spLocks noGrp="1"/>
          </p:cNvSpPr>
          <p:nvPr>
            <p:ph type="body" idx="1"/>
          </p:nvPr>
        </p:nvSpPr>
        <p:spPr>
          <a:xfrm>
            <a:off x="4387530" y="5247640"/>
            <a:ext cx="6858002" cy="914400"/>
          </a:xfrm>
        </p:spPr>
        <p:txBody>
          <a:bodyPr>
            <a:normAutofit/>
          </a:bodyPr>
          <a:lstStyle/>
          <a:p>
            <a:endParaRPr lang="en-GB"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103</TotalTime>
  <Words>318</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Segoe Print</vt:lpstr>
      <vt:lpstr>Nature Illustration 16x9</vt:lpstr>
      <vt:lpstr>Circular Economy </vt:lpstr>
      <vt:lpstr>What is a ‘Circular Economy’</vt:lpstr>
      <vt:lpstr>Why is circular economy important?</vt:lpstr>
      <vt:lpstr>How does CE link with LfS?</vt:lpstr>
      <vt:lpstr>So how can I use this as a vehicle to approach LfS?</vt:lpstr>
      <vt:lpstr>CE Examples…..</vt:lpstr>
      <vt:lpstr>Scotland - One of the worlds top CE Nations…..</vt:lpstr>
      <vt:lpstr>Teaching Links and Ideas</vt:lpstr>
      <vt:lpstr>Lots of CE Resource Ideas and Links can be found at   https://blogs.glowscotland.org.uk/st/stirlinglfs/resources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 </dc:title>
  <dc:creator>brownl41s</dc:creator>
  <cp:lastModifiedBy>brownl41s</cp:lastModifiedBy>
  <cp:revision>12</cp:revision>
  <dcterms:created xsi:type="dcterms:W3CDTF">2017-03-15T14:08:52Z</dcterms:created>
  <dcterms:modified xsi:type="dcterms:W3CDTF">2017-03-23T12:29:57Z</dcterms:modified>
</cp:coreProperties>
</file>