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1" r:id="rId5"/>
    <p:sldId id="265" r:id="rId6"/>
    <p:sldId id="273" r:id="rId7"/>
    <p:sldId id="272" r:id="rId8"/>
    <p:sldId id="269" r:id="rId9"/>
    <p:sldId id="270" r:id="rId10"/>
    <p:sldId id="271" r:id="rId11"/>
    <p:sldId id="263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236"/>
    <a:srgbClr val="00ABB5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4" autoAdjust="0"/>
    <p:restoredTop sz="92717" autoAdjust="0"/>
  </p:normalViewPr>
  <p:slideViewPr>
    <p:cSldViewPr snapToGrid="0">
      <p:cViewPr>
        <p:scale>
          <a:sx n="60" d="100"/>
          <a:sy n="60" d="100"/>
        </p:scale>
        <p:origin x="-756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20/02/2016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20/02/2016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6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77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0191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 userDrawn="1"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tionscotland.gov.uk/resources/h/hgios4/introduction.asp?strReferringChannel=inspectionandreview&amp;strReferringPageID=tcm:4-684189-64&amp;class=l3+d148488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://www.educationscotland.gov.uk/Images/Technologies040314_tcm4-74615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ducationscotland.gov.uk/Images/technologies_experiences_outcomes_tcm4-539894.pdf" TargetMode="External"/><Relationship Id="rId5" Type="http://schemas.openxmlformats.org/officeDocument/2006/relationships/hyperlink" Target="http://www.educationscotland.gov.uk/Images/technologies_principles_practice_tcm4-540109.pdf" TargetMode="Externa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6532" y="2289451"/>
            <a:ext cx="1063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00ABB5"/>
                </a:solidFill>
              </a:rPr>
              <a:t>Planning for progression in the Technologies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66532" y="3049649"/>
            <a:ext cx="10633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B3D236"/>
                </a:solidFill>
              </a:rPr>
              <a:t>This is a professional learning </a:t>
            </a:r>
            <a:r>
              <a:rPr lang="en-US" sz="2000" b="1" dirty="0" smtClean="0">
                <a:solidFill>
                  <a:srgbClr val="B3D236"/>
                </a:solidFill>
              </a:rPr>
              <a:t>resources that can be used at a local authority, </a:t>
            </a:r>
          </a:p>
          <a:p>
            <a:r>
              <a:rPr lang="en-US" sz="2000" b="1" dirty="0">
                <a:solidFill>
                  <a:srgbClr val="B3D236"/>
                </a:solidFill>
              </a:rPr>
              <a:t>c</a:t>
            </a:r>
            <a:r>
              <a:rPr lang="en-US" sz="2000" b="1" dirty="0" smtClean="0">
                <a:solidFill>
                  <a:srgbClr val="B3D236"/>
                </a:solidFill>
              </a:rPr>
              <a:t>luster and/or school level</a:t>
            </a:r>
            <a:endParaRPr lang="en-GB" sz="2000" b="1" dirty="0" smtClean="0">
              <a:solidFill>
                <a:srgbClr val="B3D23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8539" y="3736092"/>
            <a:ext cx="12263839" cy="3140449"/>
            <a:chOff x="-18539" y="3736092"/>
            <a:chExt cx="12263839" cy="3140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3724" t="23521" r="26011" b="31464"/>
            <a:stretch/>
          </p:blipFill>
          <p:spPr>
            <a:xfrm>
              <a:off x="-18539" y="3736092"/>
              <a:ext cx="12263839" cy="31404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pic>
        <p:nvPicPr>
          <p:cNvPr id="12" name="Picture 11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9281" y="268022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Before you start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2153" y="1037091"/>
            <a:ext cx="11687694" cy="4705003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b="1" dirty="0" smtClean="0"/>
              <a:t>What should we have done before we use this resource?</a:t>
            </a:r>
          </a:p>
          <a:p>
            <a:pPr>
              <a:buClr>
                <a:srgbClr val="00ABB5"/>
              </a:buClr>
            </a:pPr>
            <a:endParaRPr lang="en-GB" sz="1000" dirty="0" smtClean="0"/>
          </a:p>
          <a:p>
            <a:pPr>
              <a:buClr>
                <a:srgbClr val="00ABB5"/>
              </a:buClr>
            </a:pPr>
            <a:r>
              <a:rPr lang="en-GB" sz="2400" dirty="0" smtClean="0"/>
              <a:t>Reading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sz="2400" dirty="0" smtClean="0">
                <a:hlinkClick r:id="rId5"/>
              </a:rPr>
              <a:t>Principles and practice </a:t>
            </a:r>
            <a:r>
              <a:rPr lang="en-GB" sz="2400" dirty="0" smtClean="0"/>
              <a:t>document for Technologies 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sz="2400" dirty="0" smtClean="0">
                <a:hlinkClick r:id="rId6"/>
              </a:rPr>
              <a:t>Experiences and Outcomes </a:t>
            </a:r>
            <a:r>
              <a:rPr lang="en-GB" sz="2400" dirty="0" smtClean="0"/>
              <a:t>for the Technologies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sz="2400" dirty="0" smtClean="0">
                <a:hlinkClick r:id="rId7"/>
              </a:rPr>
              <a:t>Assessing progress and achievement </a:t>
            </a:r>
            <a:r>
              <a:rPr lang="en-GB" sz="2400" dirty="0" smtClean="0"/>
              <a:t>in the Technologies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sz="2400" dirty="0" smtClean="0">
                <a:hlinkClick r:id="rId8"/>
              </a:rPr>
              <a:t>HGIOS4</a:t>
            </a:r>
            <a:endParaRPr lang="en-GB" sz="2400" dirty="0" smtClean="0"/>
          </a:p>
          <a:p>
            <a:pPr>
              <a:buClr>
                <a:srgbClr val="00ABB5"/>
              </a:buClr>
            </a:pPr>
            <a:r>
              <a:rPr lang="en-GB" sz="2400" dirty="0" smtClean="0"/>
              <a:t>Planning</a:t>
            </a:r>
          </a:p>
          <a:p>
            <a:pPr marL="1085850" lvl="1" indent="-342900"/>
            <a:r>
              <a:rPr lang="en-GB" sz="2400" dirty="0" smtClean="0"/>
              <a:t>Have you used the Planning </a:t>
            </a:r>
            <a:r>
              <a:rPr lang="en-GB" sz="2400" dirty="0"/>
              <a:t>for assessment in the Technologies </a:t>
            </a:r>
            <a:r>
              <a:rPr lang="en-GB" sz="2400" dirty="0" smtClean="0"/>
              <a:t>professional learning resources</a:t>
            </a:r>
          </a:p>
          <a:p>
            <a:pPr marL="1085850" lvl="1" indent="-342900"/>
            <a:r>
              <a:rPr lang="en-GB" sz="2400" dirty="0" smtClean="0"/>
              <a:t>Who will be taking part in this work – LA – Cluster – school only?</a:t>
            </a:r>
          </a:p>
          <a:p>
            <a:pPr marL="1085850" lvl="1" indent="-342900"/>
            <a:r>
              <a:rPr lang="en-GB" sz="2400" dirty="0" smtClean="0"/>
              <a:t>All SALs should be covered within a level – but not necessarily every year.</a:t>
            </a:r>
          </a:p>
        </p:txBody>
      </p:sp>
    </p:spTree>
    <p:extLst>
      <p:ext uri="{BB962C8B-B14F-4D97-AF65-F5344CB8AC3E}">
        <p14:creationId xmlns:p14="http://schemas.microsoft.com/office/powerpoint/2010/main" val="22579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851241"/>
            <a:ext cx="11049507" cy="78232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ABB5"/>
                </a:solidFill>
              </a:rPr>
              <a:t/>
            </a:r>
            <a:br>
              <a:rPr lang="en-GB" dirty="0" smtClean="0">
                <a:solidFill>
                  <a:srgbClr val="00ABB5"/>
                </a:solidFill>
              </a:rPr>
            </a:br>
            <a:r>
              <a:rPr lang="en-GB" dirty="0" smtClean="0"/>
              <a:t>Do </a:t>
            </a:r>
            <a:r>
              <a:rPr lang="en-GB" dirty="0"/>
              <a:t>you know what learning has taken place before and after the </a:t>
            </a:r>
            <a:r>
              <a:rPr lang="en-GB" dirty="0" smtClean="0"/>
              <a:t>learning </a:t>
            </a:r>
            <a:r>
              <a:rPr lang="en-GB" dirty="0"/>
              <a:t>you have planned?</a:t>
            </a:r>
            <a:br>
              <a:rPr lang="en-GB" dirty="0"/>
            </a:b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4" y="1971671"/>
            <a:ext cx="11488189" cy="3498739"/>
          </a:xfrm>
        </p:spPr>
        <p:txBody>
          <a:bodyPr/>
          <a:lstStyle/>
          <a:p>
            <a:pPr>
              <a:buClr>
                <a:srgbClr val="00ABB5"/>
              </a:buClr>
            </a:pPr>
            <a:endParaRPr lang="en-GB" sz="2400" b="1" dirty="0"/>
          </a:p>
          <a:p>
            <a:pPr>
              <a:buClr>
                <a:srgbClr val="00ABB5"/>
              </a:buClr>
            </a:pPr>
            <a:r>
              <a:rPr lang="en-GB" sz="2400" b="1" dirty="0" smtClean="0"/>
              <a:t>Do you have the practitioners around the table that will be able to share this information with you?</a:t>
            </a:r>
          </a:p>
          <a:p>
            <a:pPr>
              <a:buClr>
                <a:srgbClr val="00ABB5"/>
              </a:buClr>
            </a:pPr>
            <a:endParaRPr lang="en-GB" sz="2400" b="1" dirty="0"/>
          </a:p>
          <a:p>
            <a:pPr>
              <a:buClr>
                <a:srgbClr val="00ABB5"/>
              </a:buClr>
            </a:pPr>
            <a:r>
              <a:rPr lang="en-GB" sz="2400" b="1" dirty="0" smtClean="0"/>
              <a:t>If not, how can you get the right people around the table?</a:t>
            </a:r>
          </a:p>
          <a:p>
            <a:pPr>
              <a:buClr>
                <a:srgbClr val="00ABB5"/>
              </a:buClr>
            </a:pPr>
            <a:endParaRPr lang="en-GB" sz="2400" dirty="0"/>
          </a:p>
          <a:p>
            <a:pPr>
              <a:buClr>
                <a:srgbClr val="00ABB5"/>
              </a:buClr>
            </a:pPr>
            <a:r>
              <a:rPr lang="en-GB" sz="2400" b="1" dirty="0" smtClean="0"/>
              <a:t>Are you using the same planning format? </a:t>
            </a:r>
            <a:r>
              <a:rPr lang="en-GB" sz="2400" i="1" dirty="0" smtClean="0"/>
              <a:t>An example is shown on the next slide</a:t>
            </a:r>
          </a:p>
          <a:p>
            <a:pPr>
              <a:buClr>
                <a:srgbClr val="00ABB5"/>
              </a:buClr>
            </a:pPr>
            <a:endParaRPr lang="en-GB" sz="2400" dirty="0"/>
          </a:p>
          <a:p>
            <a:pPr>
              <a:buClr>
                <a:srgbClr val="00ABB5"/>
              </a:buClr>
            </a:pPr>
            <a:r>
              <a:rPr lang="en-GB" sz="2400" b="1" dirty="0" smtClean="0"/>
              <a:t>Do you need to use the same format?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23" y="45248"/>
            <a:ext cx="11049507" cy="78232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ABB5"/>
                </a:solidFill>
              </a:rPr>
              <a:t/>
            </a:r>
            <a:br>
              <a:rPr lang="en-GB" dirty="0" smtClean="0">
                <a:solidFill>
                  <a:srgbClr val="00ABB5"/>
                </a:solidFill>
              </a:rPr>
            </a:br>
            <a:r>
              <a:rPr lang="en-GB" dirty="0" smtClean="0"/>
              <a:t>Planning example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rgbClr val="00ABB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19464" r="58833" b="33798"/>
          <a:stretch/>
        </p:blipFill>
        <p:spPr bwMode="auto">
          <a:xfrm>
            <a:off x="6096000" y="2970878"/>
            <a:ext cx="6011426" cy="3590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19022" r="58584" b="31250"/>
          <a:stretch/>
        </p:blipFill>
        <p:spPr bwMode="auto">
          <a:xfrm>
            <a:off x="245203" y="1104226"/>
            <a:ext cx="5868177" cy="3733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9508" y="819470"/>
            <a:ext cx="3511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For more examples contact the Technologies team at Education Scotland or click here </a:t>
            </a:r>
            <a:r>
              <a:rPr lang="en-GB" dirty="0" smtClean="0"/>
              <a:t>for </a:t>
            </a:r>
            <a:r>
              <a:rPr lang="en-GB" dirty="0"/>
              <a:t>LA examples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Blank document </a:t>
            </a:r>
          </a:p>
          <a:p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462120"/>
              </p:ext>
            </p:extLst>
          </p:nvPr>
        </p:nvGraphicFramePr>
        <p:xfrm>
          <a:off x="10355599" y="1835132"/>
          <a:ext cx="1203749" cy="101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File" showAsIcon="1" r:id="rId8" imgW="914400" imgH="771525" progId="Outlook.FileAttach">
                  <p:embed/>
                </p:oleObj>
              </mc:Choice>
              <mc:Fallback>
                <p:oleObj name="File" showAsIcon="1" r:id="rId8" imgW="914400" imgH="771525" progId="Outlook.FileAttac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5599" y="1835132"/>
                        <a:ext cx="1203749" cy="1015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0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877745"/>
            <a:ext cx="11049507" cy="78232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ABB5"/>
                </a:solidFill>
              </a:rPr>
              <a:t/>
            </a:r>
            <a:br>
              <a:rPr lang="en-GB" dirty="0" smtClean="0">
                <a:solidFill>
                  <a:srgbClr val="00ABB5"/>
                </a:solidFill>
              </a:rPr>
            </a:br>
            <a:r>
              <a:rPr lang="en-GB" dirty="0" smtClean="0"/>
              <a:t>Do </a:t>
            </a:r>
            <a:r>
              <a:rPr lang="en-GB" dirty="0"/>
              <a:t>you </a:t>
            </a:r>
            <a:r>
              <a:rPr lang="en-GB" dirty="0" smtClean="0"/>
              <a:t>know what evidence is being gathered to assess progress and achievement in the technology SALs?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44" y="2102143"/>
            <a:ext cx="11020315" cy="3692711"/>
          </a:xfrm>
        </p:spPr>
        <p:txBody>
          <a:bodyPr/>
          <a:lstStyle/>
          <a:p>
            <a:pPr>
              <a:buClr>
                <a:srgbClr val="00ABB5"/>
              </a:buClr>
            </a:pPr>
            <a:endParaRPr lang="en-GB" b="1" dirty="0"/>
          </a:p>
          <a:p>
            <a:pPr>
              <a:buClr>
                <a:srgbClr val="00ABB5"/>
              </a:buClr>
            </a:pPr>
            <a:r>
              <a:rPr lang="en-GB" sz="2400" b="1" dirty="0" smtClean="0"/>
              <a:t>Is evidenced being gathered to assess progress and achievement in all the Technologies SALs ?</a:t>
            </a:r>
          </a:p>
          <a:p>
            <a:pPr>
              <a:buClr>
                <a:srgbClr val="00ABB5"/>
              </a:buClr>
            </a:pPr>
            <a:endParaRPr lang="en-GB" sz="2400" dirty="0"/>
          </a:p>
          <a:p>
            <a:pPr>
              <a:buClr>
                <a:srgbClr val="00ABB5"/>
              </a:buClr>
            </a:pPr>
            <a:r>
              <a:rPr lang="en-GB" sz="2400" b="1" dirty="0" smtClean="0"/>
              <a:t>Is it being gathered at all levels – early to fourth? </a:t>
            </a:r>
          </a:p>
          <a:p>
            <a:pPr>
              <a:buClr>
                <a:srgbClr val="00ABB5"/>
              </a:buClr>
            </a:pPr>
            <a:endParaRPr lang="en-GB" sz="2400" b="1" dirty="0"/>
          </a:p>
          <a:p>
            <a:pPr>
              <a:buClr>
                <a:srgbClr val="00ABB5"/>
              </a:buClr>
            </a:pPr>
            <a:r>
              <a:rPr lang="en-GB" sz="2400" b="1" dirty="0" smtClean="0"/>
              <a:t>How is this evidence being shared?</a:t>
            </a:r>
          </a:p>
          <a:p>
            <a:pPr>
              <a:buClr>
                <a:srgbClr val="00ABB5"/>
              </a:buClr>
            </a:pPr>
            <a:endParaRPr lang="en-GB" b="1" dirty="0" smtClean="0"/>
          </a:p>
          <a:p>
            <a:pPr>
              <a:buClr>
                <a:srgbClr val="00ABB5"/>
              </a:buClr>
            </a:pPr>
            <a:endParaRPr lang="en-GB" b="1" dirty="0" smtClean="0"/>
          </a:p>
          <a:p>
            <a:pPr>
              <a:buClr>
                <a:srgbClr val="00ABB5"/>
              </a:buClr>
            </a:pPr>
            <a:endParaRPr lang="en-GB" b="1" dirty="0"/>
          </a:p>
          <a:p>
            <a:pPr>
              <a:buClr>
                <a:srgbClr val="00ABB5"/>
              </a:buClr>
            </a:pPr>
            <a:endParaRPr lang="en-GB" b="1" dirty="0" smtClean="0"/>
          </a:p>
          <a:p>
            <a:pPr>
              <a:buClr>
                <a:srgbClr val="00ABB5"/>
              </a:buClr>
            </a:pPr>
            <a:endParaRPr lang="en-GB" b="1" dirty="0" smtClean="0"/>
          </a:p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246" y="775151"/>
            <a:ext cx="11049507" cy="122707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ABB5"/>
                </a:solidFill>
              </a:rPr>
              <a:t/>
            </a:r>
            <a:br>
              <a:rPr lang="en-GB" dirty="0" smtClean="0">
                <a:solidFill>
                  <a:srgbClr val="00ABB5"/>
                </a:solidFill>
              </a:rPr>
            </a:br>
            <a:r>
              <a:rPr lang="en-GB" dirty="0" smtClean="0"/>
              <a:t>What does holistic best fit assessment look like in the Technologies?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67" y="2069845"/>
            <a:ext cx="10882666" cy="3770696"/>
          </a:xfrm>
        </p:spPr>
        <p:txBody>
          <a:bodyPr/>
          <a:lstStyle/>
          <a:p>
            <a:pPr>
              <a:buClr>
                <a:srgbClr val="00ABB5"/>
              </a:buClr>
            </a:pPr>
            <a:endParaRPr lang="en-GB" sz="2400" b="1" dirty="0"/>
          </a:p>
          <a:p>
            <a:pPr>
              <a:buClr>
                <a:srgbClr val="00ABB5"/>
              </a:buClr>
            </a:pPr>
            <a:r>
              <a:rPr lang="en-GB" sz="2400" b="1" dirty="0" smtClean="0"/>
              <a:t>Can you identify best fit holistic assessment across all levels in the technologies SALs?</a:t>
            </a:r>
          </a:p>
          <a:p>
            <a:pPr>
              <a:buClr>
                <a:srgbClr val="00ABB5"/>
              </a:buClr>
            </a:pPr>
            <a:endParaRPr lang="en-GB" sz="2400" dirty="0" smtClean="0"/>
          </a:p>
          <a:p>
            <a:pPr>
              <a:buClr>
                <a:srgbClr val="00ABB5"/>
              </a:buClr>
            </a:pPr>
            <a:r>
              <a:rPr lang="en-GB" sz="2400" b="1" dirty="0" smtClean="0"/>
              <a:t>Can you identify what this would look like in the classroom? </a:t>
            </a:r>
            <a:r>
              <a:rPr lang="en-GB" sz="2400" i="1" dirty="0" smtClean="0"/>
              <a:t>An example is on the next slide</a:t>
            </a:r>
            <a:endParaRPr lang="en-GB" sz="2400" b="1" i="1" dirty="0" smtClean="0"/>
          </a:p>
          <a:p>
            <a:pPr>
              <a:buClr>
                <a:srgbClr val="00ABB5"/>
              </a:buClr>
            </a:pPr>
            <a:endParaRPr lang="en-GB" b="1" dirty="0"/>
          </a:p>
          <a:p>
            <a:pPr>
              <a:buClr>
                <a:srgbClr val="00ABB5"/>
              </a:buClr>
            </a:pPr>
            <a:endParaRPr lang="en-GB" b="1" dirty="0" smtClean="0"/>
          </a:p>
          <a:p>
            <a:pPr>
              <a:buClr>
                <a:srgbClr val="00ABB5"/>
              </a:buClr>
            </a:pPr>
            <a:endParaRPr lang="en-GB" b="1" dirty="0" smtClean="0"/>
          </a:p>
          <a:p>
            <a:pPr>
              <a:buClr>
                <a:srgbClr val="00ABB5"/>
              </a:buClr>
            </a:pPr>
            <a:r>
              <a:rPr lang="en-GB" dirty="0" smtClean="0"/>
              <a:t/>
            </a:r>
            <a:br>
              <a:rPr lang="en-GB" dirty="0" smtClean="0"/>
            </a:b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26" y="198728"/>
            <a:ext cx="11049507" cy="782320"/>
          </a:xfrm>
        </p:spPr>
        <p:txBody>
          <a:bodyPr/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Progression framework example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rgbClr val="00ABB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18377" r="60880" b="37330"/>
          <a:stretch/>
        </p:blipFill>
        <p:spPr bwMode="auto">
          <a:xfrm>
            <a:off x="365760" y="981048"/>
            <a:ext cx="8264354" cy="531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07896" y="1387209"/>
            <a:ext cx="3684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For more examples contact the Technologies team at Education Scotland or click here fore LA examples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Blank document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181956"/>
              </p:ext>
            </p:extLst>
          </p:nvPr>
        </p:nvGraphicFramePr>
        <p:xfrm>
          <a:off x="10749549" y="264700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File" showAsIcon="1" r:id="rId7" imgW="914400" imgH="771480" progId="Outlook.FileAttach">
                  <p:embed/>
                </p:oleObj>
              </mc:Choice>
              <mc:Fallback>
                <p:oleObj name="File" showAsIcon="1" r:id="rId7" imgW="914400" imgH="771480" progId="Outlook.FileAttac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9549" y="264700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9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42518"/>
            <a:ext cx="12192000" cy="915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14" y="1591288"/>
            <a:ext cx="5986812" cy="36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62884D-D5C0-450B-A88F-C4FBAB0CD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967039-C71A-4B84-9858-0728C216CC08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275</Words>
  <Application>Microsoft Office PowerPoint</Application>
  <PresentationFormat>Custom</PresentationFormat>
  <Paragraphs>62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3. Education Scotland Powerpoint Final</vt:lpstr>
      <vt:lpstr>File</vt:lpstr>
      <vt:lpstr>PowerPoint Presentation</vt:lpstr>
      <vt:lpstr>Before you start</vt:lpstr>
      <vt:lpstr> Do you know what learning has taken place before and after the learning you have planned? </vt:lpstr>
      <vt:lpstr> Planning example </vt:lpstr>
      <vt:lpstr> Do you know what evidence is being gathered to assess progress and achievement in the technology SALs? </vt:lpstr>
      <vt:lpstr> What does holistic best fit assessment look like in the Technologies? </vt:lpstr>
      <vt:lpstr> Progression framework example </vt:lpstr>
      <vt:lpstr>PowerPoint Presentation</vt:lpstr>
    </vt:vector>
  </TitlesOfParts>
  <Company>Education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Andrew</dc:creator>
  <cp:lastModifiedBy>u419054</cp:lastModifiedBy>
  <cp:revision>75</cp:revision>
  <cp:lastPrinted>2016-02-17T17:52:16Z</cp:lastPrinted>
  <dcterms:created xsi:type="dcterms:W3CDTF">2014-01-17T15:23:54Z</dcterms:created>
  <dcterms:modified xsi:type="dcterms:W3CDTF">2016-02-20T14:44:50Z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</Properties>
</file>