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72" r:id="rId4"/>
    <p:sldId id="257" r:id="rId5"/>
    <p:sldId id="274" r:id="rId6"/>
    <p:sldId id="273" r:id="rId7"/>
    <p:sldId id="275" r:id="rId8"/>
    <p:sldId id="258" r:id="rId9"/>
    <p:sldId id="259" r:id="rId10"/>
    <p:sldId id="260" r:id="rId11"/>
    <p:sldId id="261" r:id="rId12"/>
    <p:sldId id="277" r:id="rId13"/>
    <p:sldId id="262" r:id="rId14"/>
    <p:sldId id="278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6" r:id="rId23"/>
    <p:sldId id="271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3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6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0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0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0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0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2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9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D7D5-D565-3243-8474-BA32C49CFF3F}" type="datetimeFigureOut">
              <a:rPr lang="en-US" smtClean="0"/>
              <a:t>8/18/2020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4C33-6943-BE47-8624-AFA9D01657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5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7673"/>
            <a:ext cx="8229600" cy="23484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39" y="254434"/>
            <a:ext cx="54022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3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Gap Year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about your relationship with your own parents.</a:t>
            </a:r>
          </a:p>
          <a:p>
            <a:r>
              <a:rPr lang="en-GB" dirty="0"/>
              <a:t>How has it changed from when you were a small child until now?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7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Important Bits</a:t>
            </a:r>
            <a:endParaRPr lang="en-GB" b="1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6085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b="1" dirty="0" smtClean="0"/>
              <a:t>As we go over the poem, pay attention to: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the many </a:t>
            </a:r>
            <a:r>
              <a:rPr lang="en-GB" sz="2800" b="1" dirty="0"/>
              <a:t>parallels </a:t>
            </a:r>
            <a:r>
              <a:rPr lang="en-GB" sz="2800" dirty="0"/>
              <a:t>and </a:t>
            </a:r>
            <a:r>
              <a:rPr lang="en-GB" sz="2800" b="1" dirty="0"/>
              <a:t>connections </a:t>
            </a:r>
            <a:r>
              <a:rPr lang="en-GB" sz="2800" dirty="0"/>
              <a:t>between </a:t>
            </a:r>
            <a:r>
              <a:rPr lang="en-GB" sz="2800" b="1" dirty="0"/>
              <a:t>past </a:t>
            </a:r>
            <a:r>
              <a:rPr lang="en-GB" sz="2800" dirty="0"/>
              <a:t>and </a:t>
            </a:r>
            <a:r>
              <a:rPr lang="en-GB" sz="2800" b="1" dirty="0"/>
              <a:t>present</a:t>
            </a:r>
            <a:r>
              <a:rPr lang="en-GB" sz="2800" dirty="0"/>
              <a:t> – Matthew</a:t>
            </a:r>
            <a:r>
              <a:rPr lang="ja-JP" altLang="en-GB" sz="2800" dirty="0">
                <a:latin typeface="Arial"/>
              </a:rPr>
              <a:t>’</a:t>
            </a:r>
            <a:r>
              <a:rPr lang="en-GB" sz="2800" dirty="0"/>
              <a:t>s childhood and adulthood.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 </a:t>
            </a:r>
            <a:r>
              <a:rPr lang="en-GB" sz="2800" dirty="0" smtClean="0"/>
              <a:t>how the poem both </a:t>
            </a:r>
            <a:r>
              <a:rPr lang="en-GB" sz="2800" b="1" dirty="0" smtClean="0"/>
              <a:t>celebrates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b="1" dirty="0"/>
              <a:t>laments</a:t>
            </a:r>
            <a:r>
              <a:rPr lang="en-GB" sz="2800" dirty="0"/>
              <a:t> his independence.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 </a:t>
            </a:r>
            <a:r>
              <a:rPr lang="en-GB" sz="2800" dirty="0" smtClean="0"/>
              <a:t>the </a:t>
            </a:r>
            <a:r>
              <a:rPr lang="en-GB" sz="2800" b="1" dirty="0" smtClean="0"/>
              <a:t>contrast</a:t>
            </a:r>
            <a:r>
              <a:rPr lang="en-GB" sz="2800" dirty="0" smtClean="0"/>
              <a:t> </a:t>
            </a:r>
            <a:r>
              <a:rPr lang="en-GB" sz="2800" dirty="0"/>
              <a:t>between the </a:t>
            </a:r>
            <a:r>
              <a:rPr lang="en-GB" sz="2800" b="1" dirty="0"/>
              <a:t>speaker at home</a:t>
            </a:r>
            <a:r>
              <a:rPr lang="en-GB" sz="2800" dirty="0"/>
              <a:t>, and the </a:t>
            </a:r>
            <a:r>
              <a:rPr lang="en-GB" sz="2800" b="1" dirty="0"/>
              <a:t>son exploring and investigating</a:t>
            </a:r>
            <a:r>
              <a:rPr lang="en-GB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how the Section II </a:t>
            </a:r>
            <a:r>
              <a:rPr lang="en-GB" sz="2800" dirty="0"/>
              <a:t>allows the reader to </a:t>
            </a:r>
            <a:r>
              <a:rPr lang="en-GB" sz="2800" b="1" dirty="0"/>
              <a:t>track </a:t>
            </a:r>
            <a:r>
              <a:rPr lang="en-GB" sz="2800" dirty="0"/>
              <a:t>his adventures as the speaker does.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452" y="546485"/>
            <a:ext cx="2210548" cy="19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Dual Structure Vocabulary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Parallels: </a:t>
            </a:r>
            <a:r>
              <a:rPr lang="en-GB" dirty="0" smtClean="0"/>
              <a:t>similarities between people, things or situations.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Contrast: </a:t>
            </a:r>
            <a:r>
              <a:rPr lang="en-GB" dirty="0" smtClean="0"/>
              <a:t>when oppositions between two things are highlighted to show their differences.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Connections: </a:t>
            </a:r>
            <a:r>
              <a:rPr lang="en-GB" dirty="0"/>
              <a:t>l</a:t>
            </a:r>
            <a:r>
              <a:rPr lang="en-GB" dirty="0" smtClean="0"/>
              <a:t>inks between ideas.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6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GB" sz="2000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 remember your </a:t>
            </a:r>
            <a:r>
              <a:rPr lang="en-GB" sz="2000" b="1" dirty="0">
                <a:solidFill>
                  <a:srgbClr val="0000FF"/>
                </a:solidFill>
              </a:rPr>
              <a:t>Moses basket before you were born</a:t>
            </a:r>
            <a:r>
              <a:rPr lang="en-GB" sz="2000" b="1" dirty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d </a:t>
            </a:r>
            <a:r>
              <a:rPr lang="en-GB" sz="2000" b="1" dirty="0">
                <a:solidFill>
                  <a:srgbClr val="0000FF"/>
                </a:solidFill>
              </a:rPr>
              <a:t>stare</a:t>
            </a:r>
            <a:r>
              <a:rPr lang="en-GB" sz="2000" b="1" dirty="0"/>
              <a:t> at the fleecy white sheet for days, weeks,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willing you to arrive</a:t>
            </a:r>
            <a:r>
              <a:rPr lang="en-GB" sz="2000" b="1" dirty="0"/>
              <a:t>, </a:t>
            </a:r>
            <a:r>
              <a:rPr lang="en-GB" sz="2000" b="1" dirty="0">
                <a:solidFill>
                  <a:srgbClr val="0000FF"/>
                </a:solidFill>
              </a:rPr>
              <a:t>hardly able to believe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 would ever have a </a:t>
            </a:r>
            <a:r>
              <a:rPr lang="en-GB" sz="2000" b="1" dirty="0">
                <a:solidFill>
                  <a:srgbClr val="0000FF"/>
                </a:solidFill>
              </a:rPr>
              <a:t>real baby </a:t>
            </a:r>
            <a:r>
              <a:rPr lang="en-GB" sz="2000" b="1" dirty="0"/>
              <a:t>to put in the basket.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 smtClean="0"/>
              <a:t>I</a:t>
            </a:r>
            <a:r>
              <a:rPr lang="ja-JP" altLang="en-GB" sz="2000" b="1" dirty="0" smtClean="0">
                <a:latin typeface="Arial"/>
              </a:rPr>
              <a:t>’</a:t>
            </a:r>
            <a:r>
              <a:rPr lang="en-GB" sz="2000" b="1" dirty="0" smtClean="0"/>
              <a:t>d </a:t>
            </a:r>
            <a:r>
              <a:rPr lang="en-GB" sz="2000" b="1" dirty="0"/>
              <a:t>feel the mound of my </a:t>
            </a:r>
            <a:r>
              <a:rPr lang="en-GB" sz="2000" b="1" dirty="0">
                <a:solidFill>
                  <a:srgbClr val="0000FF"/>
                </a:solidFill>
              </a:rPr>
              <a:t>tight tub of a stomach</a:t>
            </a:r>
            <a:r>
              <a:rPr lang="en-GB" sz="2000" b="1" dirty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and you moving there, </a:t>
            </a:r>
            <a:r>
              <a:rPr lang="en-GB" sz="2000" b="1" dirty="0">
                <a:solidFill>
                  <a:srgbClr val="0000FF"/>
                </a:solidFill>
              </a:rPr>
              <a:t>foot against my heart</a:t>
            </a:r>
            <a:r>
              <a:rPr lang="en-GB" sz="2000" b="1" dirty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elbow in my ribcage</a:t>
            </a:r>
            <a:r>
              <a:rPr lang="en-GB" sz="2000" b="1" dirty="0"/>
              <a:t>, </a:t>
            </a:r>
            <a:r>
              <a:rPr lang="en-GB" sz="2000" b="1" dirty="0">
                <a:solidFill>
                  <a:srgbClr val="0000FF"/>
                </a:solidFill>
              </a:rPr>
              <a:t>turning, burping, awake, asleep</a:t>
            </a:r>
            <a:r>
              <a:rPr lang="en-GB" sz="2000" b="1" dirty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One time </a:t>
            </a:r>
            <a:r>
              <a:rPr lang="en-GB" sz="2000" b="1" u="sng" dirty="0">
                <a:solidFill>
                  <a:srgbClr val="0000FF"/>
                </a:solidFill>
              </a:rPr>
              <a:t>I imagined I felt you laugh</a:t>
            </a:r>
            <a:r>
              <a:rPr lang="en-GB" sz="20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3491" y="570663"/>
            <a:ext cx="198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basket: </a:t>
            </a:r>
            <a:r>
              <a:rPr lang="en-GB" b="1" dirty="0" smtClean="0"/>
              <a:t>framing device </a:t>
            </a:r>
            <a:r>
              <a:rPr lang="en-GB" dirty="0" smtClean="0"/>
              <a:t>(repeated at the end)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57898" y="1213663"/>
            <a:ext cx="12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 is absent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75152" y="1856662"/>
            <a:ext cx="109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K: yearning/waiting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3474" y="1695913"/>
            <a:ext cx="1486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repeated:</a:t>
            </a:r>
          </a:p>
          <a:p>
            <a:r>
              <a:rPr lang="en-GB" dirty="0" smtClean="0"/>
              <a:t>shows intensity of longing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45385" y="2775673"/>
            <a:ext cx="325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imagination – envisioning a baby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9721" y="3131674"/>
            <a:ext cx="1720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metaphor</a:t>
            </a:r>
            <a:r>
              <a:rPr lang="en-GB" dirty="0" smtClean="0"/>
              <a:t>: image of a container vs. how M cannot be contained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18899" y="3777627"/>
            <a:ext cx="282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alliteration mimics tightness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90114"/>
            <a:ext cx="12297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closeness – source of both joy and pain (mixed emotions)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394780" y="4843323"/>
            <a:ext cx="15111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list </a:t>
            </a:r>
            <a:r>
              <a:rPr lang="en-GB" dirty="0" smtClean="0"/>
              <a:t>of baby’s actions – continuous and present vs. later absence.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04019" y="5664062"/>
            <a:ext cx="59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synaesthesia</a:t>
            </a:r>
            <a:r>
              <a:rPr lang="en-GB" dirty="0" smtClean="0"/>
              <a:t> – shows the closeness of his experiences and hers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Synaesthesia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Generally refers </a:t>
            </a:r>
            <a:r>
              <a:rPr lang="en-GB" sz="3000" dirty="0"/>
              <a:t>to a </a:t>
            </a:r>
            <a:r>
              <a:rPr lang="en-GB" sz="3000" dirty="0" smtClean="0"/>
              <a:t>medical </a:t>
            </a:r>
            <a:r>
              <a:rPr lang="en-GB" sz="3000" dirty="0"/>
              <a:t>condition in which one of the five senses simultaneously stimulates another sense. </a:t>
            </a:r>
            <a:endParaRPr lang="en-GB" sz="3000" dirty="0" smtClean="0"/>
          </a:p>
          <a:p>
            <a:pPr marL="400050" lvl="1" indent="0">
              <a:buNone/>
            </a:pPr>
            <a:r>
              <a:rPr lang="en-GB" sz="2600" dirty="0" err="1" smtClean="0"/>
              <a:t>eg</a:t>
            </a:r>
            <a:r>
              <a:rPr lang="en-GB" sz="2600" dirty="0" smtClean="0"/>
              <a:t>: a </a:t>
            </a:r>
            <a:r>
              <a:rPr lang="en-GB" sz="2600" dirty="0"/>
              <a:t>person with such condition may not only see alphabets but also associate them with particular </a:t>
            </a:r>
            <a:r>
              <a:rPr lang="en-GB" sz="2600" dirty="0" smtClean="0"/>
              <a:t>scents.</a:t>
            </a:r>
          </a:p>
          <a:p>
            <a:pPr marL="40005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In literature, </a:t>
            </a:r>
            <a:r>
              <a:rPr lang="en-GB" u="sng" dirty="0" err="1"/>
              <a:t>synesthesia</a:t>
            </a:r>
            <a:r>
              <a:rPr lang="en-GB" u="sng" dirty="0"/>
              <a:t> is a figurative use of words that intends to draw out a response from readers stimulating multiple senses.</a:t>
            </a:r>
            <a:endParaRPr lang="en-GB" u="sng" dirty="0" smtClean="0"/>
          </a:p>
        </p:txBody>
      </p:sp>
    </p:spTree>
    <p:extLst>
      <p:ext uri="{BB962C8B-B14F-4D97-AF65-F5344CB8AC3E}">
        <p14:creationId xmlns:p14="http://schemas.microsoft.com/office/powerpoint/2010/main" val="34161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d play you Handel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s Water Music or Emma Kirkby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singing Pergolesi. I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d talk to you, my </a:t>
            </a:r>
            <a:r>
              <a:rPr lang="en-GB" sz="2000" b="1" dirty="0">
                <a:solidFill>
                  <a:srgbClr val="0000FF"/>
                </a:solidFill>
              </a:rPr>
              <a:t>close stranger</a:t>
            </a:r>
            <a:r>
              <a:rPr lang="en-GB" sz="2000" b="1" dirty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call you </a:t>
            </a:r>
            <a:r>
              <a:rPr lang="en-GB" sz="2000" b="1" dirty="0" err="1">
                <a:solidFill>
                  <a:srgbClr val="0000FF"/>
                </a:solidFill>
              </a:rPr>
              <a:t>Tumshie</a:t>
            </a:r>
            <a:r>
              <a:rPr lang="en-GB" sz="2000" b="1" dirty="0"/>
              <a:t>, </a:t>
            </a:r>
            <a:r>
              <a:rPr lang="en-GB" sz="2000" b="1" dirty="0">
                <a:solidFill>
                  <a:srgbClr val="0000FF"/>
                </a:solidFill>
              </a:rPr>
              <a:t>ask when you were coming to meet </a:t>
            </a:r>
            <a:r>
              <a:rPr lang="en-GB" sz="2000" b="1" dirty="0"/>
              <a:t>me.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You arrived late</a:t>
            </a:r>
            <a:r>
              <a:rPr lang="en-GB" sz="2000" b="1" dirty="0"/>
              <a:t>, the very hot summer of </a:t>
            </a:r>
            <a:r>
              <a:rPr lang="en-GB" sz="2000" b="1" dirty="0">
                <a:solidFill>
                  <a:srgbClr val="0000FF"/>
                </a:solidFill>
              </a:rPr>
              <a:t>eighty-eight</a:t>
            </a:r>
            <a:r>
              <a:rPr lang="en-GB" sz="2000" b="1" dirty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 smtClean="0"/>
              <a:t>You </a:t>
            </a:r>
            <a:r>
              <a:rPr lang="en-GB" sz="2000" b="1" dirty="0"/>
              <a:t>had passed the due </a:t>
            </a:r>
            <a:r>
              <a:rPr lang="en-GB" sz="2000" b="1" dirty="0">
                <a:solidFill>
                  <a:srgbClr val="0000FF"/>
                </a:solidFill>
              </a:rPr>
              <a:t>date</a:t>
            </a:r>
            <a:r>
              <a:rPr lang="en-GB" sz="2000" b="1" dirty="0"/>
              <a:t> string of </a:t>
            </a:r>
            <a:r>
              <a:rPr lang="en-GB" sz="2000" b="1" dirty="0">
                <a:solidFill>
                  <a:srgbClr val="0000FF"/>
                </a:solidFill>
              </a:rPr>
              <a:t>eights</a:t>
            </a:r>
            <a:r>
              <a:rPr lang="en-GB" sz="2000" b="1" dirty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and were </a:t>
            </a:r>
            <a:r>
              <a:rPr lang="en-GB" sz="2000" b="1" dirty="0">
                <a:solidFill>
                  <a:srgbClr val="0000FF"/>
                </a:solidFill>
              </a:rPr>
              <a:t>pulled out with forceps</a:t>
            </a:r>
            <a:r>
              <a:rPr lang="en-GB" sz="2000" b="1" dirty="0"/>
              <a:t>, blue, floury,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on the fourteenth of August on </a:t>
            </a:r>
            <a:r>
              <a:rPr lang="en-GB" sz="2000" b="1" dirty="0">
                <a:solidFill>
                  <a:srgbClr val="0000FF"/>
                </a:solidFill>
              </a:rPr>
              <a:t>Sunday </a:t>
            </a:r>
            <a:r>
              <a:rPr lang="en-GB" sz="2000" b="1" dirty="0"/>
              <a:t>afternoon.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 took you home on </a:t>
            </a:r>
            <a:r>
              <a:rPr lang="en-GB" sz="2000" b="1" dirty="0">
                <a:solidFill>
                  <a:srgbClr val="0000FF"/>
                </a:solidFill>
              </a:rPr>
              <a:t>Monday</a:t>
            </a:r>
            <a:r>
              <a:rPr lang="en-GB" sz="2000" b="1" dirty="0"/>
              <a:t> and lay you in your </a:t>
            </a:r>
            <a:r>
              <a:rPr lang="en-GB" sz="2000" b="1" dirty="0">
                <a:solidFill>
                  <a:srgbClr val="0000FF"/>
                </a:solidFill>
              </a:rPr>
              <a:t>basket</a:t>
            </a:r>
            <a:r>
              <a:rPr lang="en-GB" sz="20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058" y="1600200"/>
            <a:ext cx="1395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oxymoron</a:t>
            </a:r>
            <a:r>
              <a:rPr lang="en-GB" dirty="0" smtClean="0"/>
              <a:t>: physically close, but unknown (inverted at end of poem)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6453" y="2065638"/>
            <a:ext cx="1173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colloquial nickname - unknown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29539" y="1238905"/>
            <a:ext cx="9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peaceful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60512" y="2988968"/>
            <a:ext cx="352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rhyme emphasises due date missed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08971" y="3639562"/>
            <a:ext cx="169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rhyme repeated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454" y="3930732"/>
            <a:ext cx="1478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unwilling to leave – compared to how he doesn’t want to come home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66016" y="5312987"/>
            <a:ext cx="571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start of week – new beginning; end of first section of poem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44108" y="4565695"/>
            <a:ext cx="1599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basket now full- circular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9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0475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Now, I </a:t>
            </a:r>
            <a:r>
              <a:rPr lang="en-GB" sz="2000" b="1" dirty="0">
                <a:solidFill>
                  <a:srgbClr val="0000FF"/>
                </a:solidFill>
              </a:rPr>
              <a:t>peek</a:t>
            </a:r>
            <a:r>
              <a:rPr lang="en-GB" sz="2000" b="1" dirty="0"/>
              <a:t> in your room and </a:t>
            </a:r>
            <a:r>
              <a:rPr lang="en-GB" sz="2000" b="1" dirty="0">
                <a:solidFill>
                  <a:srgbClr val="0000FF"/>
                </a:solidFill>
              </a:rPr>
              <a:t>stare </a:t>
            </a:r>
            <a:r>
              <a:rPr lang="en-GB" sz="2000" b="1" dirty="0"/>
              <a:t>at your bed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hardly able to imagine you back in there sleeping</a:t>
            </a:r>
            <a:r>
              <a:rPr lang="en-GB" sz="2000" b="1" dirty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Your </a:t>
            </a:r>
            <a:r>
              <a:rPr lang="en-GB" sz="2000" b="1" dirty="0">
                <a:solidFill>
                  <a:srgbClr val="0000FF"/>
                </a:solidFill>
              </a:rPr>
              <a:t>handsome face – soft, open</a:t>
            </a:r>
            <a:r>
              <a:rPr lang="en-GB" sz="2000" b="1" dirty="0"/>
              <a:t>. Now you are eighteen,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six foot two, </a:t>
            </a:r>
            <a:r>
              <a:rPr lang="en-GB" sz="2000" b="1" dirty="0">
                <a:solidFill>
                  <a:srgbClr val="0000FF"/>
                </a:solidFill>
              </a:rPr>
              <a:t>away, away </a:t>
            </a:r>
            <a:r>
              <a:rPr lang="en-GB" sz="2000" b="1" dirty="0"/>
              <a:t>in </a:t>
            </a:r>
            <a:r>
              <a:rPr lang="en-GB" sz="2000" b="1" dirty="0">
                <a:solidFill>
                  <a:srgbClr val="0000FF"/>
                </a:solidFill>
              </a:rPr>
              <a:t>Costa Rica, Peru, </a:t>
            </a:r>
            <a:r>
              <a:rPr lang="en-GB" sz="2000" b="1" dirty="0"/>
              <a:t>Bolivia</a:t>
            </a:r>
            <a:r>
              <a:rPr lang="en-GB" sz="2000" b="1" dirty="0" smtClean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 smtClean="0"/>
              <a:t>I </a:t>
            </a:r>
            <a:r>
              <a:rPr lang="en-GB" sz="2000" b="1" dirty="0"/>
              <a:t>follow your </a:t>
            </a:r>
            <a:r>
              <a:rPr lang="en-GB" sz="2000" b="1" dirty="0">
                <a:solidFill>
                  <a:srgbClr val="0000FF"/>
                </a:solidFill>
              </a:rPr>
              <a:t>trails </a:t>
            </a:r>
            <a:r>
              <a:rPr lang="en-GB" sz="2000" b="1" dirty="0"/>
              <a:t>on my </a:t>
            </a:r>
            <a:r>
              <a:rPr lang="en-GB" sz="2000" b="1" dirty="0">
                <a:solidFill>
                  <a:srgbClr val="0000FF"/>
                </a:solidFill>
              </a:rPr>
              <a:t>Times Atlas</a:t>
            </a:r>
            <a:r>
              <a:rPr lang="en-GB" sz="2000" b="1" dirty="0"/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from the </a:t>
            </a:r>
            <a:r>
              <a:rPr lang="en-GB" sz="2000" b="1" dirty="0">
                <a:solidFill>
                  <a:srgbClr val="0000FF"/>
                </a:solidFill>
              </a:rPr>
              <a:t>Caribbean side of Costa Rica to the Pacific</a:t>
            </a:r>
            <a:r>
              <a:rPr lang="en-GB" sz="2000" b="1" dirty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the </a:t>
            </a:r>
            <a:r>
              <a:rPr lang="en-GB" sz="2000" b="1" dirty="0">
                <a:solidFill>
                  <a:srgbClr val="0000FF"/>
                </a:solidFill>
              </a:rPr>
              <a:t>baby turtles </a:t>
            </a:r>
            <a:r>
              <a:rPr lang="en-GB" sz="2000" b="1" dirty="0"/>
              <a:t>to the </a:t>
            </a:r>
            <a:r>
              <a:rPr lang="en-GB" sz="2000" b="1" dirty="0">
                <a:solidFill>
                  <a:srgbClr val="0000FF"/>
                </a:solidFill>
              </a:rPr>
              <a:t>massive leatherbacks</a:t>
            </a:r>
            <a:r>
              <a:rPr lang="en-GB" sz="2000" b="1" dirty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Then on to Lima, to Cuzco. </a:t>
            </a:r>
            <a:r>
              <a:rPr lang="en-GB" sz="2000" b="1" dirty="0">
                <a:solidFill>
                  <a:srgbClr val="0000FF"/>
                </a:solidFill>
              </a:rPr>
              <a:t>Your grandfather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8388" y="958128"/>
            <a:ext cx="271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like a parent checking on a child sleeping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57193" y="963124"/>
            <a:ext cx="287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repeated: </a:t>
            </a:r>
            <a:r>
              <a:rPr lang="en-GB" dirty="0" smtClean="0"/>
              <a:t>echoes longing for basket to be filled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227" y="1358338"/>
            <a:ext cx="13101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links back</a:t>
            </a:r>
            <a:r>
              <a:rPr lang="en-GB" dirty="0" smtClean="0"/>
              <a:t>, but now she finds it hard to imagine him there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09217" y="2927999"/>
            <a:ext cx="143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affectionate description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15118" y="2927999"/>
            <a:ext cx="309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repetition</a:t>
            </a:r>
            <a:r>
              <a:rPr lang="en-GB" dirty="0" smtClean="0"/>
              <a:t> emphasises distance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86544" y="2395547"/>
            <a:ext cx="12883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outh America: exotic; distant; exploration/adventure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5175" y="3688209"/>
            <a:ext cx="177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role reversal </a:t>
            </a:r>
            <a:r>
              <a:rPr lang="en-GB" dirty="0" smtClean="0"/>
              <a:t>– mother following child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28663" y="390622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British - </a:t>
            </a:r>
            <a:r>
              <a:rPr lang="en-GB" b="1" dirty="0" smtClean="0"/>
              <a:t>contrast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7375" y="4926597"/>
            <a:ext cx="166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range and scale of his travels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2645" y="4935023"/>
            <a:ext cx="145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reminds us of growing up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56852" y="5748597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enjambment</a:t>
            </a:r>
            <a:r>
              <a:rPr lang="en-GB" dirty="0" smtClean="0"/>
              <a:t>: interrupts her </a:t>
            </a:r>
            <a:r>
              <a:rPr lang="en-GB" dirty="0" err="1" smtClean="0"/>
              <a:t>romanisation</a:t>
            </a:r>
            <a:r>
              <a:rPr lang="en-GB" dirty="0" smtClean="0"/>
              <a:t> of his travels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rings: </a:t>
            </a:r>
            <a:r>
              <a:rPr lang="ja-JP" altLang="en-GB" sz="2000" b="1" dirty="0">
                <a:latin typeface="Arial"/>
              </a:rPr>
              <a:t>‘</a:t>
            </a:r>
            <a:r>
              <a:rPr lang="en-GB" sz="2000" b="1" dirty="0"/>
              <a:t>Have you considered altitude sickness,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Christ, he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s sixteen thousand feet above sea level.</a:t>
            </a:r>
            <a:r>
              <a:rPr lang="ja-JP" altLang="en-GB" sz="2000" b="1" dirty="0">
                <a:latin typeface="Arial"/>
              </a:rPr>
              <a:t>’</a:t>
            </a: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Then to </a:t>
            </a:r>
            <a:r>
              <a:rPr lang="en-GB" sz="2000" b="1" dirty="0">
                <a:solidFill>
                  <a:srgbClr val="0000FF"/>
                </a:solidFill>
              </a:rPr>
              <a:t>the lost city of the Incas</a:t>
            </a:r>
            <a:r>
              <a:rPr lang="en-GB" sz="2000" b="1" dirty="0"/>
              <a:t>, </a:t>
            </a:r>
            <a:r>
              <a:rPr lang="en-GB" sz="2000" b="1" dirty="0" err="1"/>
              <a:t>Macchu</a:t>
            </a:r>
            <a:r>
              <a:rPr lang="en-GB" sz="2000" b="1" dirty="0"/>
              <a:t> Picchu,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Where you take a photograph of yourself with the </a:t>
            </a:r>
            <a:r>
              <a:rPr lang="en-GB" sz="2000" b="1" dirty="0" smtClean="0"/>
              <a:t>statue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of the </a:t>
            </a:r>
            <a:r>
              <a:rPr lang="en-GB" sz="2000" b="1" dirty="0">
                <a:solidFill>
                  <a:srgbClr val="0000FF"/>
                </a:solidFill>
              </a:rPr>
              <a:t>original Tupac</a:t>
            </a:r>
            <a:r>
              <a:rPr lang="en-GB" sz="2000" b="1" dirty="0"/>
              <a:t>. You are wearing a </a:t>
            </a:r>
            <a:r>
              <a:rPr lang="en-GB" sz="2000" b="1" dirty="0">
                <a:solidFill>
                  <a:srgbClr val="0000FF"/>
                </a:solidFill>
              </a:rPr>
              <a:t>Peruvian hat.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Yesterday in Puno before catching the bus for Copacabana</a:t>
            </a:r>
            <a:r>
              <a:rPr lang="en-GB" sz="2000" b="1" dirty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you </a:t>
            </a:r>
            <a:r>
              <a:rPr lang="en-GB" sz="2000" b="1" dirty="0">
                <a:solidFill>
                  <a:srgbClr val="0000FF"/>
                </a:solidFill>
              </a:rPr>
              <a:t>suddenly </a:t>
            </a:r>
            <a:r>
              <a:rPr lang="en-GB" sz="2000" b="1" dirty="0"/>
              <a:t>appear on a webcam and blow me a kiss,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you have a new haircut; your </a:t>
            </a:r>
            <a:r>
              <a:rPr lang="en-GB" sz="2000" b="1" dirty="0">
                <a:solidFill>
                  <a:srgbClr val="0000FF"/>
                </a:solidFill>
              </a:rPr>
              <a:t>face is grainy, blurry</a:t>
            </a:r>
            <a:r>
              <a:rPr lang="en-GB" sz="20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061" y="1230868"/>
            <a:ext cx="619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worry of grandfather – reminds her of the danger he could be in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74207" y="1632350"/>
            <a:ext cx="1800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discovering of new worlds like a conquistador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90773" y="3657065"/>
            <a:ext cx="183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intended humour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47995" y="3657065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change of culture – exploring new things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8417" y="3491146"/>
            <a:ext cx="13905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constantly moving – like as a child, but now there is distance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23379" y="4653714"/>
            <a:ext cx="89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fleeting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58135" y="5344939"/>
            <a:ext cx="542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contrast to face description earlier – increasing distance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Seeing you, shy, smiling, on the </a:t>
            </a:r>
            <a:r>
              <a:rPr lang="en-GB" sz="2000" b="1" dirty="0">
                <a:solidFill>
                  <a:srgbClr val="0000FF"/>
                </a:solidFill>
              </a:rPr>
              <a:t>webcam</a:t>
            </a:r>
            <a:r>
              <a:rPr lang="en-GB" sz="2000" b="1" dirty="0"/>
              <a:t> reminds me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of the </a:t>
            </a:r>
            <a:r>
              <a:rPr lang="en-GB" sz="2000" b="1" dirty="0">
                <a:solidFill>
                  <a:srgbClr val="0000FF"/>
                </a:solidFill>
              </a:rPr>
              <a:t>second scan </a:t>
            </a:r>
            <a:r>
              <a:rPr lang="en-GB" sz="2000" b="1" dirty="0"/>
              <a:t>at twenty weeks, how at that </a:t>
            </a:r>
            <a:r>
              <a:rPr lang="en-GB" sz="2000" b="1" dirty="0">
                <a:solidFill>
                  <a:srgbClr val="0000FF"/>
                </a:solidFill>
              </a:rPr>
              <a:t>fuzzy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moment</a:t>
            </a:r>
            <a:r>
              <a:rPr lang="en-GB" sz="2000" b="1" dirty="0"/>
              <a:t> back then, you were lying cross-legged with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an index finger resting sophisticatedly on one cheek.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 smtClean="0"/>
              <a:t>You </a:t>
            </a:r>
            <a:r>
              <a:rPr lang="en-GB" sz="2000" b="1" dirty="0">
                <a:solidFill>
                  <a:srgbClr val="0000FF"/>
                </a:solidFill>
              </a:rPr>
              <a:t>started the Inca trail in Arctic conditions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and ended up in subtropical. Now you plan the Amazon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in Bolivia. Your </a:t>
            </a:r>
            <a:r>
              <a:rPr lang="en-GB" sz="2000" b="1" dirty="0">
                <a:solidFill>
                  <a:srgbClr val="0000FF"/>
                </a:solidFill>
              </a:rPr>
              <a:t>grandfather</a:t>
            </a:r>
            <a:r>
              <a:rPr lang="en-GB" sz="2000" b="1" dirty="0"/>
              <a:t> rings again to say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GB" sz="2000" b="1" dirty="0">
                <a:latin typeface="Arial"/>
              </a:rPr>
              <a:t>‘</a:t>
            </a:r>
            <a:r>
              <a:rPr lang="en-GB" sz="2000" b="1" dirty="0"/>
              <a:t>There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s three warring factions in Bolivia, </a:t>
            </a:r>
            <a:r>
              <a:rPr lang="en-GB" sz="2000" b="1" dirty="0">
                <a:solidFill>
                  <a:srgbClr val="0000FF"/>
                </a:solidFill>
              </a:rPr>
              <a:t>warn him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984" y="1134074"/>
            <a:ext cx="1358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webcam and parental scan compared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75153" y="1600200"/>
            <a:ext cx="1446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comparison of past/present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34263" y="295780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distance in both situations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61509" y="3511997"/>
            <a:ext cx="1360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travels continue the image of him as an explorer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1061" y="5304752"/>
            <a:ext cx="737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grandfather is the voice of caution and worry compared to his carefree plans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60278" y="5690159"/>
            <a:ext cx="699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enjambment </a:t>
            </a:r>
            <a:r>
              <a:rPr lang="en-GB" dirty="0" smtClean="0"/>
              <a:t>– jarring of warnings into her visions of him as an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against it. He canny see everything. </a:t>
            </a:r>
            <a:r>
              <a:rPr lang="en-GB" sz="2000" b="1" dirty="0"/>
              <a:t>Tell him to come home.</a:t>
            </a:r>
            <a:r>
              <a:rPr lang="ja-JP" altLang="en-GB" sz="2000" b="1" dirty="0">
                <a:latin typeface="Arial"/>
              </a:rPr>
              <a:t>’</a:t>
            </a: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But you say all the travellers you meet rave about </a:t>
            </a:r>
            <a:r>
              <a:rPr lang="en-GB" sz="2000" b="1" dirty="0">
                <a:solidFill>
                  <a:srgbClr val="0000FF"/>
                </a:solidFill>
              </a:rPr>
              <a:t>Bolivia</a:t>
            </a:r>
            <a:r>
              <a:rPr lang="en-GB" sz="2000" b="1" dirty="0"/>
              <a:t>. You want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to see the </a:t>
            </a:r>
            <a:r>
              <a:rPr lang="en-GB" sz="2000" b="1" dirty="0" err="1">
                <a:solidFill>
                  <a:srgbClr val="0000FF"/>
                </a:solidFill>
              </a:rPr>
              <a:t>Salar</a:t>
            </a:r>
            <a:r>
              <a:rPr lang="en-GB" sz="2000" b="1" dirty="0">
                <a:solidFill>
                  <a:srgbClr val="0000FF"/>
                </a:solidFill>
              </a:rPr>
              <a:t> de </a:t>
            </a:r>
            <a:r>
              <a:rPr lang="en-GB" sz="2000" b="1" dirty="0" err="1">
                <a:solidFill>
                  <a:srgbClr val="0000FF"/>
                </a:solidFill>
              </a:rPr>
              <a:t>Uyuni</a:t>
            </a:r>
            <a:r>
              <a:rPr lang="en-GB" sz="2000" b="1" dirty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the world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s largest salt-flats, the </a:t>
            </a:r>
            <a:r>
              <a:rPr lang="en-GB" sz="2000" b="1" dirty="0">
                <a:solidFill>
                  <a:srgbClr val="0000FF"/>
                </a:solidFill>
              </a:rPr>
              <a:t>Amazonian rainforest.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And now you are </a:t>
            </a:r>
            <a:r>
              <a:rPr lang="en-GB" sz="2000" b="1" dirty="0">
                <a:solidFill>
                  <a:srgbClr val="0000FF"/>
                </a:solidFill>
              </a:rPr>
              <a:t>not coming home till four weeks after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your </a:t>
            </a:r>
            <a:r>
              <a:rPr lang="en-GB" sz="2000" b="1" dirty="0">
                <a:solidFill>
                  <a:srgbClr val="0000FF"/>
                </a:solidFill>
              </a:rPr>
              <a:t>due date</a:t>
            </a:r>
            <a:r>
              <a:rPr lang="en-GB" sz="2000" b="1" dirty="0"/>
              <a:t>. </a:t>
            </a:r>
            <a:r>
              <a:rPr lang="en-GB" sz="2000" b="1" dirty="0">
                <a:solidFill>
                  <a:srgbClr val="0000FF"/>
                </a:solidFill>
              </a:rPr>
              <a:t>After Bolivia</a:t>
            </a:r>
            <a:r>
              <a:rPr lang="en-GB" sz="2000" b="1" dirty="0"/>
              <a:t>, you plan to stay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with a friend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s Auntie in Argentina.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Then – to Chile </a:t>
            </a:r>
            <a:r>
              <a:rPr lang="en-GB" sz="2000" b="1" dirty="0"/>
              <a:t>where </a:t>
            </a:r>
            <a:r>
              <a:rPr lang="en-GB" sz="2000" b="1" dirty="0" smtClean="0"/>
              <a:t>you</a:t>
            </a:r>
            <a:r>
              <a:rPr lang="en-GB" sz="2000" b="1" dirty="0" smtClean="0">
                <a:latin typeface="Arial"/>
              </a:rPr>
              <a:t>’</a:t>
            </a:r>
            <a:r>
              <a:rPr lang="en-GB" sz="2000" b="1" dirty="0" smtClean="0"/>
              <a:t>ll </a:t>
            </a:r>
            <a:r>
              <a:rPr lang="en-GB" sz="2000" b="1" dirty="0"/>
              <a:t>stay with friends of Diane</a:t>
            </a:r>
            <a:r>
              <a:rPr lang="ja-JP" altLang="en-GB" sz="2000" b="1" dirty="0">
                <a:latin typeface="Arial"/>
              </a:rPr>
              <a:t>’</a:t>
            </a:r>
            <a:r>
              <a:rPr lang="en-GB" sz="2000" b="1" dirty="0"/>
              <a:t>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00689" y="2282258"/>
            <a:ext cx="24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range of places travelled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23857" y="3424370"/>
            <a:ext cx="292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mirrors being 4 weeks overdue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2646" y="4292026"/>
            <a:ext cx="153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birth language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04013" y="5329258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dash</a:t>
            </a:r>
            <a:r>
              <a:rPr lang="en-GB" dirty="0" smtClean="0"/>
              <a:t>: she is struggling to keep up with his ever-changing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5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 5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18680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August – October: 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Scottish Text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Folio 1 – </a:t>
            </a:r>
          </a:p>
          <a:p>
            <a:pPr marL="0" indent="0">
              <a:buNone/>
            </a:pPr>
            <a:r>
              <a:rPr lang="en-GB" b="1" dirty="0" smtClean="0"/>
              <a:t>Due WB 21</a:t>
            </a:r>
            <a:r>
              <a:rPr lang="en-GB" b="1" baseline="30000" dirty="0" smtClean="0"/>
              <a:t>st</a:t>
            </a:r>
            <a:r>
              <a:rPr lang="en-GB" b="1" dirty="0" smtClean="0"/>
              <a:t> Sept. </a:t>
            </a: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98886" y="1880738"/>
            <a:ext cx="37816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Texts</a:t>
            </a:r>
          </a:p>
          <a:p>
            <a:r>
              <a:rPr lang="en-GB" sz="2800" b="1" dirty="0" smtClean="0"/>
              <a:t>Scottish Text: </a:t>
            </a:r>
            <a:r>
              <a:rPr lang="en-GB" sz="2800" dirty="0" smtClean="0"/>
              <a:t>Jackie Kay </a:t>
            </a:r>
            <a:r>
              <a:rPr lang="en-GB" sz="2800" dirty="0" smtClean="0"/>
              <a:t>poetry</a:t>
            </a:r>
          </a:p>
          <a:p>
            <a:endParaRPr lang="en-GB" sz="2800" dirty="0" smtClean="0"/>
          </a:p>
          <a:p>
            <a:r>
              <a:rPr lang="en-GB" sz="2800" b="1" dirty="0" smtClean="0"/>
              <a:t>Critical Essay: 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Ray Bradbury’s The Pedestrian</a:t>
            </a:r>
            <a:r>
              <a:rPr lang="en-GB" sz="2800" dirty="0" smtClean="0"/>
              <a:t> 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76472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/>
              <a:t>And </a:t>
            </a:r>
            <a:r>
              <a:rPr lang="en-GB" sz="2000" b="1" dirty="0">
                <a:solidFill>
                  <a:srgbClr val="0000FF"/>
                </a:solidFill>
              </a:rPr>
              <a:t>maybe</a:t>
            </a:r>
            <a:r>
              <a:rPr lang="en-GB" sz="2000" b="1" dirty="0"/>
              <a:t> work for the Victor </a:t>
            </a:r>
            <a:r>
              <a:rPr lang="en-GB" sz="2000" b="1" dirty="0" err="1"/>
              <a:t>Jara</a:t>
            </a:r>
            <a:r>
              <a:rPr lang="en-GB" sz="2000" b="1" dirty="0"/>
              <a:t> Foundation.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/>
              <a:t>I feel like a </a:t>
            </a:r>
            <a:r>
              <a:rPr lang="en-GB" sz="2000" b="1" dirty="0">
                <a:solidFill>
                  <a:srgbClr val="0000FF"/>
                </a:solidFill>
              </a:rPr>
              <a:t>home-alone mother</a:t>
            </a:r>
            <a:r>
              <a:rPr lang="en-GB" sz="2000" b="1" dirty="0"/>
              <a:t>; all the </a:t>
            </a:r>
            <a:r>
              <a:rPr lang="en-GB" sz="2000" b="1" dirty="0">
                <a:solidFill>
                  <a:srgbClr val="0000FF"/>
                </a:solidFill>
              </a:rPr>
              <a:t>lights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have gone out </a:t>
            </a:r>
            <a:r>
              <a:rPr lang="en-GB" sz="2000" b="1" dirty="0"/>
              <a:t>in the hall, and now I am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/>
              <a:t>wearing your large black slippers, </a:t>
            </a:r>
            <a:r>
              <a:rPr lang="en-GB" sz="2000" b="1" dirty="0">
                <a:solidFill>
                  <a:srgbClr val="0000FF"/>
                </a:solidFill>
              </a:rPr>
              <a:t>flip-</a:t>
            </a:r>
            <a:r>
              <a:rPr lang="en-GB" sz="2000" b="1" dirty="0" smtClean="0">
                <a:solidFill>
                  <a:srgbClr val="0000FF"/>
                </a:solidFill>
              </a:rPr>
              <a:t>flopping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en-GB" sz="20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20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into </a:t>
            </a:r>
            <a:r>
              <a:rPr lang="en-GB" sz="2000" b="1" dirty="0">
                <a:solidFill>
                  <a:srgbClr val="0000FF"/>
                </a:solidFill>
              </a:rPr>
              <a:t>your empty bedroom</a:t>
            </a:r>
            <a:r>
              <a:rPr lang="en-GB" sz="2000" b="1" dirty="0"/>
              <a:t>, </a:t>
            </a:r>
            <a:r>
              <a:rPr lang="en-GB" sz="2000" b="1" dirty="0">
                <a:solidFill>
                  <a:srgbClr val="0000FF"/>
                </a:solidFill>
              </a:rPr>
              <a:t>trying to imagine you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in your bed</a:t>
            </a:r>
            <a:r>
              <a:rPr lang="en-GB" sz="2000" b="1" dirty="0"/>
              <a:t>. I </a:t>
            </a:r>
            <a:r>
              <a:rPr lang="en-GB" sz="2000" b="1" dirty="0">
                <a:solidFill>
                  <a:srgbClr val="0000FF"/>
                </a:solidFill>
              </a:rPr>
              <a:t>stare </a:t>
            </a:r>
            <a:r>
              <a:rPr lang="en-GB" sz="2000" b="1" dirty="0"/>
              <a:t>at the photos you send by messenger: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/>
              <a:t>you on the </a:t>
            </a:r>
            <a:r>
              <a:rPr lang="en-GB" sz="2000" b="1" dirty="0">
                <a:solidFill>
                  <a:srgbClr val="0000FF"/>
                </a:solidFill>
              </a:rPr>
              <a:t>top of the world</a:t>
            </a:r>
            <a:r>
              <a:rPr lang="en-GB" sz="2000" b="1" dirty="0"/>
              <a:t>, arms outstretched, eager.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/>
              <a:t>Blue sky, </a:t>
            </a:r>
            <a:r>
              <a:rPr lang="en-GB" sz="2000" b="1" dirty="0">
                <a:solidFill>
                  <a:srgbClr val="0000FF"/>
                </a:solidFill>
              </a:rPr>
              <a:t>white snow</a:t>
            </a:r>
            <a:r>
              <a:rPr lang="en-GB" sz="2000" b="1" dirty="0"/>
              <a:t>;  you by Lake </a:t>
            </a:r>
            <a:r>
              <a:rPr lang="en-GB" sz="2000" b="1" dirty="0" err="1"/>
              <a:t>Tararhua</a:t>
            </a:r>
            <a:r>
              <a:rPr lang="en-GB" sz="2000" b="1" dirty="0"/>
              <a:t>, </a:t>
            </a:r>
            <a:r>
              <a:rPr lang="en-GB" sz="2000" b="1" dirty="0">
                <a:solidFill>
                  <a:srgbClr val="0000FF"/>
                </a:solidFill>
              </a:rPr>
              <a:t>beaming</a:t>
            </a:r>
            <a:r>
              <a:rPr lang="en-GB" sz="20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9595" y="676870"/>
            <a:ext cx="182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unsure; fluid shows how it can change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7019" y="1665625"/>
            <a:ext cx="1653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pun on ‘home alone’ (usually a child) – role reversal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17944" y="1600200"/>
            <a:ext cx="184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 as a source of light; darkness in his absence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05903" y="2785579"/>
            <a:ext cx="449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onomatopoeia: </a:t>
            </a:r>
            <a:r>
              <a:rPr lang="en-GB" dirty="0" smtClean="0"/>
              <a:t>pathetic, sad and lacking energy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23157" y="3447696"/>
            <a:ext cx="510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enjambment</a:t>
            </a:r>
            <a:r>
              <a:rPr lang="en-GB" dirty="0" smtClean="0"/>
              <a:t> shows her movements back and fourth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13450" y="3817028"/>
            <a:ext cx="183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‘willing’ like at the start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78693"/>
            <a:ext cx="1599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like the empty cot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4608" y="4740358"/>
            <a:ext cx="111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metaphor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67605" y="529671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like the blanket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21733" y="5320827"/>
            <a:ext cx="420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continues symbolism at M as a source of light in her life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01178" y="6126163"/>
            <a:ext cx="664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she longs for him to come home like she wanted the baby to be born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4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My heart soars like the birds in your bright blue skies</a:t>
            </a:r>
            <a:r>
              <a:rPr lang="en-GB" sz="2000" b="1" dirty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My love glows like the sunrise over the lost city</a:t>
            </a:r>
            <a:r>
              <a:rPr lang="en-GB" sz="2000" b="1" dirty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I sing along to </a:t>
            </a:r>
            <a:r>
              <a:rPr lang="en-GB" sz="2000" b="1" dirty="0">
                <a:solidFill>
                  <a:srgbClr val="0000FF"/>
                </a:solidFill>
              </a:rPr>
              <a:t>Ella Fitzgerald</a:t>
            </a:r>
            <a:r>
              <a:rPr lang="en-GB" sz="2000" b="1" dirty="0"/>
              <a:t>, </a:t>
            </a:r>
            <a:r>
              <a:rPr lang="en-GB" sz="2000" b="1" dirty="0">
                <a:solidFill>
                  <a:srgbClr val="0000FF"/>
                </a:solidFill>
              </a:rPr>
              <a:t>A </a:t>
            </a:r>
            <a:r>
              <a:rPr lang="en-GB" sz="2000" b="1" dirty="0" err="1">
                <a:solidFill>
                  <a:srgbClr val="0000FF"/>
                </a:solidFill>
              </a:rPr>
              <a:t>tisket</a:t>
            </a:r>
            <a:r>
              <a:rPr lang="en-GB" sz="2000" b="1" dirty="0">
                <a:solidFill>
                  <a:srgbClr val="0000FF"/>
                </a:solidFill>
              </a:rPr>
              <a:t> A </a:t>
            </a:r>
            <a:r>
              <a:rPr lang="en-GB" sz="2000" b="1" dirty="0" err="1">
                <a:solidFill>
                  <a:srgbClr val="0000FF"/>
                </a:solidFill>
              </a:rPr>
              <a:t>tasket</a:t>
            </a:r>
            <a:r>
              <a:rPr lang="en-GB" sz="2000" b="1" dirty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>
                <a:solidFill>
                  <a:srgbClr val="0000FF"/>
                </a:solidFill>
              </a:rPr>
              <a:t>I have a son out in the big wide world</a:t>
            </a:r>
            <a:r>
              <a:rPr lang="en-GB" sz="2000" b="1" dirty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endParaRPr lang="en-GB" sz="2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000" b="1" dirty="0"/>
              <a:t>A </a:t>
            </a:r>
            <a:r>
              <a:rPr lang="en-GB" sz="2000" b="1" dirty="0">
                <a:solidFill>
                  <a:srgbClr val="0000FF"/>
                </a:solidFill>
              </a:rPr>
              <a:t>flip</a:t>
            </a:r>
            <a:r>
              <a:rPr lang="en-GB" sz="2000" b="1" dirty="0"/>
              <a:t> and a </a:t>
            </a:r>
            <a:r>
              <a:rPr lang="en-GB" sz="2000" b="1" dirty="0">
                <a:solidFill>
                  <a:srgbClr val="0000FF"/>
                </a:solidFill>
              </a:rPr>
              <a:t>skip </a:t>
            </a:r>
            <a:r>
              <a:rPr lang="en-GB" sz="2000" b="1" dirty="0"/>
              <a:t>ago, you were</a:t>
            </a:r>
            <a:r>
              <a:rPr lang="en-GB" sz="2000" b="1" dirty="0">
                <a:solidFill>
                  <a:srgbClr val="0000FF"/>
                </a:solidFill>
              </a:rPr>
              <a:t> dreaming </a:t>
            </a:r>
            <a:r>
              <a:rPr lang="en-GB" sz="2000" b="1" dirty="0"/>
              <a:t>in your </a:t>
            </a:r>
            <a:r>
              <a:rPr lang="en-GB" sz="2000" b="1" dirty="0">
                <a:solidFill>
                  <a:srgbClr val="0000FF"/>
                </a:solidFill>
              </a:rPr>
              <a:t>basket</a:t>
            </a:r>
            <a:r>
              <a:rPr lang="en-GB" sz="20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03" y="1085463"/>
            <a:ext cx="1695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simile: </a:t>
            </a:r>
            <a:r>
              <a:rPr lang="en-GB" dirty="0" smtClean="0"/>
              <a:t>shows joy and pride</a:t>
            </a:r>
          </a:p>
          <a:p>
            <a:r>
              <a:rPr lang="en-GB" dirty="0" smtClean="0"/>
              <a:t>with him through her love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91228" y="1608237"/>
            <a:ext cx="149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simile: </a:t>
            </a:r>
            <a:r>
              <a:rPr lang="en-GB" dirty="0" smtClean="0"/>
              <a:t>reinforces idea of M as light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3474" y="2628264"/>
            <a:ext cx="1551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sad, blues songs: longing and sadness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16997" y="2893894"/>
            <a:ext cx="175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children’s rhyme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06370" y="3399864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proud statement – of both him and herself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17255" y="3769196"/>
            <a:ext cx="731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long vowel sounds mirror how she thinks love can transcend great distances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8606" y="466175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tiny movements – feels that he has grown up too quickly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15831" y="5031084"/>
            <a:ext cx="557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his dreams of travelling contrasted with hers of his return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21734" y="5400416"/>
            <a:ext cx="440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frame ‘protecting’ poem in the same way she wants to contain/protect him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Home and Away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Learning objective: </a:t>
            </a:r>
            <a:r>
              <a:rPr lang="en-GB" dirty="0" smtClean="0"/>
              <a:t>To explore the </a:t>
            </a:r>
            <a:r>
              <a:rPr lang="en-GB" b="1" dirty="0" smtClean="0"/>
              <a:t>dual structure </a:t>
            </a:r>
            <a:r>
              <a:rPr lang="en-GB" dirty="0" smtClean="0"/>
              <a:t>of ‘Gap Year’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In your pairs: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Identify the language used to describe ‘home’ (including Matthew’s birth) and ‘away’ (Matthew’s trip to South America).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Write the evidence you collect on individual post it notes and stick to the appropriate map.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Connect the ideas that seem to you paralleled or contrasted. Use a different colour for each.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4" y="76273"/>
            <a:ext cx="1712051" cy="2694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64" y="245880"/>
            <a:ext cx="1958492" cy="27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9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Gap </a:t>
            </a:r>
            <a:r>
              <a:rPr lang="en-GB" b="1" dirty="0" smtClean="0"/>
              <a:t>Year: Homework</a:t>
            </a:r>
            <a:endParaRPr lang="en-GB" b="1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1. Summarise the main points in lines 1-16. (4 marks)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2. How is a sense of longing established in lines 17-20? (4 marks)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3. By referring to ONE example, show how the writer uses language to emphasise her feelings of loss during her son</a:t>
            </a:r>
            <a:r>
              <a:rPr lang="ja-JP" altLang="en-GB" sz="2400" dirty="0">
                <a:latin typeface="Arial"/>
              </a:rPr>
              <a:t>’</a:t>
            </a:r>
            <a:r>
              <a:rPr lang="en-GB" sz="2400" dirty="0"/>
              <a:t>s gap year. (2 marks)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4. The last two stanzas signal a further mood change. Comment on the effectiveness of the language the poet uses to convey her feelings.(2 marks)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5. Kay often uses her poetry to explore relationships. Using one other poem show how she manages to do this effectively in her poems. (8 marks)</a:t>
            </a:r>
          </a:p>
        </p:txBody>
      </p:sp>
    </p:spTree>
    <p:extLst>
      <p:ext uri="{BB962C8B-B14F-4D97-AF65-F5344CB8AC3E}">
        <p14:creationId xmlns:p14="http://schemas.microsoft.com/office/powerpoint/2010/main" val="7079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Word Choice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One feature of language you could be asked </a:t>
            </a:r>
            <a:r>
              <a:rPr lang="en-GB" sz="2800" dirty="0" smtClean="0"/>
              <a:t>about (for Scottish texts OR close reading!) </a:t>
            </a:r>
            <a:r>
              <a:rPr lang="en-GB" sz="2800" dirty="0"/>
              <a:t>is word choice.  If asked about word choice you should</a:t>
            </a:r>
            <a:r>
              <a:rPr lang="en-GB" sz="2800" dirty="0" smtClean="0"/>
              <a:t>: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/>
              <a:t>Quote the word from the passage</a:t>
            </a:r>
          </a:p>
          <a:p>
            <a:r>
              <a:rPr lang="en-GB" sz="2800" dirty="0"/>
              <a:t>Give its connotations (what the word suggests)</a:t>
            </a:r>
          </a:p>
          <a:p>
            <a:r>
              <a:rPr lang="en-GB" sz="2800" dirty="0"/>
              <a:t>Explain why it has been used by the writer – try and be specific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Task One: Copy down the definitions and examples.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817517"/>
              </p:ext>
            </p:extLst>
          </p:nvPr>
        </p:nvGraphicFramePr>
        <p:xfrm>
          <a:off x="1187624" y="2132856"/>
          <a:ext cx="6347048" cy="1280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12552"/>
                <a:gridCol w="4434496"/>
              </a:tblGrid>
              <a:tr h="40617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Denotation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/>
                        <a:t>The meaning of a word or</a:t>
                      </a:r>
                      <a:r>
                        <a:rPr lang="en-GB" sz="2400" b="0" baseline="0" dirty="0" smtClean="0"/>
                        <a:t> image</a:t>
                      </a:r>
                      <a:endParaRPr lang="en-GB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Connotation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is implied by</a:t>
                      </a:r>
                      <a:r>
                        <a:rPr lang="en-GB" sz="2400" baseline="0" dirty="0" smtClean="0"/>
                        <a:t> the word or image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42112"/>
            <a:ext cx="901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9778"/>
            <a:ext cx="1872208" cy="18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492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Denotation – dove/bird</a:t>
            </a:r>
          </a:p>
          <a:p>
            <a:r>
              <a:rPr lang="en-GB" dirty="0" smtClean="0"/>
              <a:t>Connotation - peace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11" y="3922493"/>
            <a:ext cx="1676400" cy="188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59492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Denotation – heart</a:t>
            </a:r>
          </a:p>
          <a:p>
            <a:r>
              <a:rPr lang="en-GB" dirty="0" smtClean="0"/>
              <a:t>Connotation – love/romance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8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Task Two: Read the statements and identify the effective piece of word choice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The boy was interrogated about his actions by his parents</a:t>
            </a:r>
            <a:r>
              <a:rPr lang="en-GB" sz="2800" dirty="0" smtClean="0"/>
              <a:t>.</a:t>
            </a:r>
          </a:p>
          <a:p>
            <a:pPr marL="400050" lvl="1" indent="0">
              <a:buNone/>
            </a:pPr>
            <a:r>
              <a:rPr lang="en-GB" sz="2400" dirty="0" smtClean="0"/>
              <a:t>‘interrogated’ - This </a:t>
            </a:r>
            <a:r>
              <a:rPr lang="en-GB" sz="2400" dirty="0"/>
              <a:t>suggests the parents asked the boy lots of questions, possibly to catch him out.</a:t>
            </a:r>
          </a:p>
          <a:p>
            <a:pPr marL="0" indent="0">
              <a:buNone/>
            </a:pPr>
            <a:endParaRPr lang="en-GB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We have been bombarded with numerous images. </a:t>
            </a:r>
          </a:p>
          <a:p>
            <a:pPr marL="400050" lvl="1" indent="0">
              <a:buNone/>
            </a:pPr>
            <a:r>
              <a:rPr lang="en-GB" sz="2400" dirty="0" smtClean="0"/>
              <a:t>‘bombarded’ - This </a:t>
            </a:r>
            <a:r>
              <a:rPr lang="en-GB" sz="2400" dirty="0"/>
              <a:t>suggests that there have been a lot of images, </a:t>
            </a:r>
            <a:r>
              <a:rPr lang="en-GB" sz="2400" dirty="0" smtClean="0"/>
              <a:t>overwhelming.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078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39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>Task Three: Select two quotes from the poem ‘Gap Year’ and explain why these are effective example of word choice following the three steps (full sentences).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Example: ‘I </a:t>
            </a:r>
            <a:r>
              <a:rPr lang="en-GB" sz="2000" dirty="0"/>
              <a:t>remember your Moses basket before you were </a:t>
            </a:r>
            <a:r>
              <a:rPr lang="en-GB" sz="2000" dirty="0" smtClean="0"/>
              <a:t>born’. The </a:t>
            </a:r>
            <a:r>
              <a:rPr lang="en-GB" sz="2000" dirty="0"/>
              <a:t>word choice of </a:t>
            </a:r>
            <a:r>
              <a:rPr lang="en-GB" sz="2000" dirty="0" smtClean="0">
                <a:latin typeface="Arial"/>
              </a:rPr>
              <a:t>‘</a:t>
            </a:r>
            <a:r>
              <a:rPr lang="en-GB" sz="2000" dirty="0" smtClean="0"/>
              <a:t>remember</a:t>
            </a:r>
            <a:r>
              <a:rPr lang="en-GB" sz="2000" dirty="0" smtClean="0">
                <a:latin typeface="Arial"/>
              </a:rPr>
              <a:t>’</a:t>
            </a:r>
            <a:r>
              <a:rPr lang="en-GB" sz="2000" dirty="0" smtClean="0"/>
              <a:t> </a:t>
            </a:r>
            <a:r>
              <a:rPr lang="en-GB" sz="2000" dirty="0"/>
              <a:t>shows us she is reminiscing positively about her memories of the </a:t>
            </a:r>
            <a:r>
              <a:rPr lang="en-GB" sz="2000" dirty="0" smtClean="0"/>
              <a:t>past and how she waited in anticipation for Matthew’s birth.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willing you to arrive, hardly able to </a:t>
            </a:r>
            <a:r>
              <a:rPr lang="en-GB" sz="2000" dirty="0" smtClean="0"/>
              <a:t>believe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I’d feel the mound of my tight tub of a stomach 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Now, I peek in your room and stare at your </a:t>
            </a:r>
            <a:r>
              <a:rPr lang="en-GB" sz="2000" dirty="0" smtClean="0"/>
              <a:t>bed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Your handsome face – soft, open.</a:t>
            </a:r>
            <a:r>
              <a:rPr lang="en-GB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I feel like a home-alone </a:t>
            </a:r>
            <a:r>
              <a:rPr lang="en-GB" sz="2000" dirty="0" smtClean="0"/>
              <a:t>mother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your empty bedroom, trying to imagine you in your </a:t>
            </a:r>
            <a:r>
              <a:rPr lang="en-GB" sz="2000" dirty="0" smtClean="0"/>
              <a:t>bed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My love glows like the sunrise over the lost city </a:t>
            </a:r>
            <a:endParaRPr lang="en-GB" sz="20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96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mblr_nbaqc8zjMy1rxwrzxo1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1" y="109645"/>
            <a:ext cx="5193891" cy="399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76" y="109646"/>
            <a:ext cx="3718863" cy="3992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1" y="4159348"/>
            <a:ext cx="5193891" cy="2637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076" y="4159348"/>
            <a:ext cx="3718863" cy="26370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6688" y="166583"/>
            <a:ext cx="3559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2"/>
                </a:solidFill>
                <a:latin typeface="Arial Black"/>
                <a:cs typeface="Arial Black"/>
              </a:rPr>
              <a:t>‘Gap Year’ by Jackie Kay</a:t>
            </a:r>
            <a:endParaRPr lang="en-GB" sz="6000" b="1" dirty="0">
              <a:solidFill>
                <a:schemeClr val="bg2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629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‘Gap Year’</a:t>
            </a:r>
            <a:endParaRPr lang="en-GB" b="1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4216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800" b="1" dirty="0" smtClean="0"/>
              <a:t>What is </a:t>
            </a:r>
            <a:r>
              <a:rPr lang="en-GB" sz="2800" b="1" dirty="0"/>
              <a:t>it about?</a:t>
            </a:r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b="1" dirty="0"/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 smtClean="0"/>
              <a:t>Written </a:t>
            </a:r>
            <a:r>
              <a:rPr lang="en-GB" sz="2800" dirty="0"/>
              <a:t>in the voice of the poet and dedicated to </a:t>
            </a:r>
            <a:r>
              <a:rPr lang="en-GB" sz="2800" dirty="0" smtClean="0"/>
              <a:t>her son</a:t>
            </a:r>
            <a:r>
              <a:rPr lang="en-GB" sz="2800" dirty="0"/>
              <a:t>, Matthew. </a:t>
            </a:r>
            <a:endParaRPr lang="en-GB" sz="2800" dirty="0" smtClean="0"/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dirty="0"/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 smtClean="0"/>
              <a:t>Describes </a:t>
            </a:r>
            <a:r>
              <a:rPr lang="en-GB" sz="2800" dirty="0"/>
              <a:t>his travels abroad and leads to reflections on her feelings about his childhood and newfound independence. </a:t>
            </a:r>
            <a:endParaRPr lang="en-GB" sz="2800" dirty="0" smtClean="0"/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dirty="0"/>
          </a:p>
          <a:p>
            <a:pPr algn="just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dirty="0" smtClean="0"/>
              <a:t>The poem explores  </a:t>
            </a:r>
            <a:r>
              <a:rPr lang="en-GB" sz="2800" dirty="0"/>
              <a:t>themes of motherhood, closeness and distance, and the passage of time.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51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Matthew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32909" y="1962726"/>
            <a:ext cx="489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dirty="0" smtClean="0"/>
              <a:t>Born in 1988.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 smtClean="0"/>
              <a:t>Father is the writer Fred D’Aguiar.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 smtClean="0"/>
              <a:t>He studied at the University of Guadalajara in Mexico.</a:t>
            </a:r>
          </a:p>
          <a:p>
            <a:pPr marL="285750" indent="-285750">
              <a:buFont typeface="Arial"/>
              <a:buChar char="•"/>
            </a:pPr>
            <a:r>
              <a:rPr lang="en-GB" sz="2800" dirty="0" smtClean="0"/>
              <a:t>Is now a film maker in London. 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5" y="1252298"/>
            <a:ext cx="2770910" cy="1503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5" y="2939354"/>
            <a:ext cx="2770910" cy="20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6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Title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u="sng" dirty="0" smtClean="0"/>
              <a:t>gap year </a:t>
            </a:r>
            <a:r>
              <a:rPr lang="en-GB" dirty="0" smtClean="0"/>
              <a:t>is usually a year taken off between finishing school and going to University or college.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Gap</a:t>
            </a:r>
            <a:r>
              <a:rPr lang="en-GB" dirty="0" smtClean="0"/>
              <a:t>: a space or interval; a break in continuity. </a:t>
            </a:r>
          </a:p>
          <a:p>
            <a:r>
              <a:rPr lang="en-GB" dirty="0" smtClean="0"/>
              <a:t>literally a physical gap between mother and son.</a:t>
            </a:r>
          </a:p>
          <a:p>
            <a:pPr marL="0" indent="0">
              <a:buNone/>
            </a:pPr>
            <a:r>
              <a:rPr lang="en-GB" dirty="0" smtClean="0"/>
              <a:t>Year: the period of 365 days.</a:t>
            </a:r>
          </a:p>
          <a:p>
            <a:r>
              <a:rPr lang="en-GB" dirty="0" smtClean="0"/>
              <a:t>suggests that the 18 years have felt like no time at all to his mother.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394" y="5326303"/>
            <a:ext cx="2386059" cy="13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2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Form: Poem of Address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A poem which speaks to (or addresses) a particular person who is usually not the reader. </a:t>
            </a:r>
          </a:p>
          <a:p>
            <a:r>
              <a:rPr lang="en-GB" dirty="0" smtClean="0"/>
              <a:t>In ‘Gap Year’, Kay addresses her 18 year old son Matthew.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Which other poem that we have studied is an address poem?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22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‘Gap Year’ Stanza Overview</a:t>
            </a:r>
            <a:endParaRPr lang="en-GB" b="1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3500" b="1" dirty="0" smtClean="0"/>
              <a:t>Written in 2 defined sections.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b="1" dirty="0" smtClean="0"/>
              <a:t>Section I: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describes </a:t>
            </a:r>
            <a:r>
              <a:rPr lang="en-GB" sz="2400" dirty="0"/>
              <a:t>her memories of the weeks before he </a:t>
            </a:r>
            <a:r>
              <a:rPr lang="en-GB" sz="2400" dirty="0" smtClean="0"/>
              <a:t>was born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excited </a:t>
            </a:r>
            <a:r>
              <a:rPr lang="en-GB" sz="2400" dirty="0"/>
              <a:t>anticipation, the difficult </a:t>
            </a:r>
            <a:r>
              <a:rPr lang="en-GB" sz="2400" dirty="0" smtClean="0"/>
              <a:t>birth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b="1" dirty="0" smtClean="0"/>
              <a:t>Section II: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d</a:t>
            </a:r>
            <a:r>
              <a:rPr lang="en-GB" sz="2400" dirty="0" smtClean="0"/>
              <a:t>escribes </a:t>
            </a:r>
            <a:r>
              <a:rPr lang="en-GB" sz="2400" dirty="0"/>
              <a:t>the progress of his travels and her mixed feelings about </a:t>
            </a:r>
            <a:r>
              <a:rPr lang="en-GB" sz="2400" dirty="0" smtClean="0"/>
              <a:t>his departure</a:t>
            </a:r>
            <a:r>
              <a:rPr lang="en-GB" sz="2400" dirty="0"/>
              <a:t>. 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caught </a:t>
            </a:r>
            <a:r>
              <a:rPr lang="en-GB" sz="2400" dirty="0"/>
              <a:t>up in the romance and adventure of his travels in exotic places but misses him greatly. 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his grandfather</a:t>
            </a:r>
            <a:r>
              <a:rPr lang="en-GB" sz="2400" dirty="0" smtClean="0">
                <a:latin typeface="Arial"/>
              </a:rPr>
              <a:t>’</a:t>
            </a:r>
            <a:r>
              <a:rPr lang="en-GB" sz="2400" dirty="0" smtClean="0"/>
              <a:t>s </a:t>
            </a:r>
            <a:r>
              <a:rPr lang="en-GB" sz="2400" dirty="0"/>
              <a:t>blunt advice reminds her of the very real dangers he might encounter. 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disappointed when she discovers his plans change.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final stanzas: her </a:t>
            </a:r>
            <a:r>
              <a:rPr lang="en-GB" sz="2400" dirty="0"/>
              <a:t>mood changes to one of elation and pride when she looks at photos of her son </a:t>
            </a:r>
            <a:r>
              <a:rPr lang="en-GB" sz="2400" dirty="0" smtClean="0">
                <a:latin typeface="Arial"/>
              </a:rPr>
              <a:t>‘</a:t>
            </a:r>
            <a:r>
              <a:rPr lang="en-GB" sz="2400" dirty="0" smtClean="0"/>
              <a:t>on </a:t>
            </a:r>
            <a:r>
              <a:rPr lang="en-GB" sz="2400" dirty="0"/>
              <a:t>top of the </a:t>
            </a:r>
            <a:r>
              <a:rPr lang="en-GB" sz="2400" dirty="0" smtClean="0"/>
              <a:t>world</a:t>
            </a:r>
            <a:r>
              <a:rPr lang="en-GB" sz="2400" dirty="0" smtClean="0">
                <a:latin typeface="Arial"/>
              </a:rPr>
              <a:t>’.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53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First Impressions on ‘Gap Year’</a:t>
            </a:r>
            <a:endParaRPr lang="en-GB" b="1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2800" b="1" dirty="0"/>
              <a:t>In pairs, discuss these questions:</a:t>
            </a:r>
          </a:p>
          <a:p>
            <a:pPr>
              <a:buFontTx/>
              <a:buNone/>
            </a:pPr>
            <a:endParaRPr lang="en-GB" sz="2800" b="1" dirty="0"/>
          </a:p>
          <a:p>
            <a:r>
              <a:rPr lang="en-GB" sz="2800" dirty="0"/>
              <a:t>What are your initial thoughts on the poem?</a:t>
            </a:r>
          </a:p>
          <a:p>
            <a:r>
              <a:rPr lang="en-GB" sz="2800" dirty="0"/>
              <a:t>What language techniques does the writer use?</a:t>
            </a:r>
          </a:p>
          <a:p>
            <a:r>
              <a:rPr lang="en-GB" sz="2800" dirty="0"/>
              <a:t>What is she trying to say by using these techniques?</a:t>
            </a:r>
          </a:p>
        </p:txBody>
      </p:sp>
    </p:spTree>
    <p:extLst>
      <p:ext uri="{BB962C8B-B14F-4D97-AF65-F5344CB8AC3E}">
        <p14:creationId xmlns:p14="http://schemas.microsoft.com/office/powerpoint/2010/main" val="396548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2302</Words>
  <Application>Microsoft Office PowerPoint</Application>
  <PresentationFormat>On-screen Show (4:3)</PresentationFormat>
  <Paragraphs>295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Office Theme</vt:lpstr>
      <vt:lpstr>PowerPoint Presentation</vt:lpstr>
      <vt:lpstr>Nat 5 Plans</vt:lpstr>
      <vt:lpstr>PowerPoint Presentation</vt:lpstr>
      <vt:lpstr>‘Gap Year’</vt:lpstr>
      <vt:lpstr>Matthew</vt:lpstr>
      <vt:lpstr>The Title</vt:lpstr>
      <vt:lpstr>Form: Poem of Address</vt:lpstr>
      <vt:lpstr>‘Gap Year’ Stanza Overview</vt:lpstr>
      <vt:lpstr>First Impressions on ‘Gap Year’</vt:lpstr>
      <vt:lpstr>Gap Year</vt:lpstr>
      <vt:lpstr>The Important Bits</vt:lpstr>
      <vt:lpstr>Dual Structure Vocabulary</vt:lpstr>
      <vt:lpstr>PowerPoint Presentation</vt:lpstr>
      <vt:lpstr>Synaesthesia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and Away</vt:lpstr>
      <vt:lpstr>Gap Year: Homework</vt:lpstr>
      <vt:lpstr>Word Choice Questions</vt:lpstr>
      <vt:lpstr>Task One: Copy down the definitions and examples.</vt:lpstr>
      <vt:lpstr>Task Two: Read the statements and identify the effective piece of word choice</vt:lpstr>
      <vt:lpstr>Task Three: Select two quotes from the poem ‘Gap Year’ and explain why these are effective example of word choice following the three steps (full sentences).</vt:lpstr>
    </vt:vector>
  </TitlesOfParts>
  <Company>Aberdeen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 Year</dc:title>
  <dc:creator>Charlotte Packer</dc:creator>
  <cp:lastModifiedBy>Norman Brown 2</cp:lastModifiedBy>
  <cp:revision>33</cp:revision>
  <dcterms:created xsi:type="dcterms:W3CDTF">2015-10-22T10:47:14Z</dcterms:created>
  <dcterms:modified xsi:type="dcterms:W3CDTF">2020-08-18T08:43:10Z</dcterms:modified>
</cp:coreProperties>
</file>