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AED3AD50-B0AD-4FCB-9FE0-3C3D226A979A}" type="datetimeFigureOut">
              <a:rPr lang="en-GB" smtClean="0"/>
              <a:t>13/02/2017</a:t>
            </a:fld>
            <a:endParaRPr lang="en-GB"/>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060E0C5D-A823-4356-93B2-6E3CD816EB65}" type="slidenum">
              <a:rPr lang="en-GB" smtClean="0"/>
              <a:t>‹#›</a:t>
            </a:fld>
            <a:endParaRPr lang="en-GB"/>
          </a:p>
        </p:txBody>
      </p:sp>
    </p:spTree>
    <p:extLst>
      <p:ext uri="{BB962C8B-B14F-4D97-AF65-F5344CB8AC3E}">
        <p14:creationId xmlns:p14="http://schemas.microsoft.com/office/powerpoint/2010/main" val="20457980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0EFAFEA-6705-4190-B03E-A1C1C158743F}"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9784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EFAFEA-6705-4190-B03E-A1C1C158743F}"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400450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EFAFEA-6705-4190-B03E-A1C1C158743F}"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353208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EFAFEA-6705-4190-B03E-A1C1C158743F}"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398574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EFAFEA-6705-4190-B03E-A1C1C158743F}"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424773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0EFAFEA-6705-4190-B03E-A1C1C158743F}" type="datetimeFigureOut">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1203244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0EFAFEA-6705-4190-B03E-A1C1C158743F}" type="datetimeFigureOut">
              <a:rPr lang="en-GB" smtClean="0"/>
              <a:t>13/02/2017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207675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0EFAFEA-6705-4190-B03E-A1C1C158743F}" type="datetimeFigureOut">
              <a:rPr lang="en-GB" smtClean="0"/>
              <a:t>13/02/2017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133315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FAFEA-6705-4190-B03E-A1C1C158743F}" type="datetimeFigureOut">
              <a:rPr lang="en-GB" smtClean="0"/>
              <a:t>13/02/2017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344475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FAFEA-6705-4190-B03E-A1C1C158743F}" type="datetimeFigureOut">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256992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FAFEA-6705-4190-B03E-A1C1C158743F}" type="datetimeFigureOut">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CBC4BD-76CA-4A99-89E4-4DCF6C4B71AF}" type="slidenum">
              <a:rPr lang="en-GB" smtClean="0"/>
              <a:t>‹#›</a:t>
            </a:fld>
            <a:endParaRPr lang="en-GB"/>
          </a:p>
        </p:txBody>
      </p:sp>
    </p:spTree>
    <p:extLst>
      <p:ext uri="{BB962C8B-B14F-4D97-AF65-F5344CB8AC3E}">
        <p14:creationId xmlns:p14="http://schemas.microsoft.com/office/powerpoint/2010/main" val="208583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EFAFEA-6705-4190-B03E-A1C1C158743F}" type="datetimeFigureOut">
              <a:rPr lang="en-GB" smtClean="0"/>
              <a:t>13/02/2017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BC4BD-76CA-4A99-89E4-4DCF6C4B71AF}" type="slidenum">
              <a:rPr lang="en-GB" smtClean="0"/>
              <a:t>‹#›</a:t>
            </a:fld>
            <a:endParaRPr lang="en-GB"/>
          </a:p>
        </p:txBody>
      </p:sp>
    </p:spTree>
    <p:extLst>
      <p:ext uri="{BB962C8B-B14F-4D97-AF65-F5344CB8AC3E}">
        <p14:creationId xmlns:p14="http://schemas.microsoft.com/office/powerpoint/2010/main" val="118511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Telegram’</a:t>
            </a:r>
            <a:endParaRPr lang="en-GB" dirty="0"/>
          </a:p>
        </p:txBody>
      </p:sp>
      <p:sp>
        <p:nvSpPr>
          <p:cNvPr id="3" name="Subtitle 2"/>
          <p:cNvSpPr>
            <a:spLocks noGrp="1"/>
          </p:cNvSpPr>
          <p:nvPr>
            <p:ph type="subTitle" idx="1"/>
          </p:nvPr>
        </p:nvSpPr>
        <p:spPr/>
        <p:txBody>
          <a:bodyPr/>
          <a:lstStyle/>
          <a:p>
            <a:r>
              <a:rPr lang="en-GB" dirty="0" smtClean="0"/>
              <a:t>By Iain Crichton Smith</a:t>
            </a:r>
            <a:endParaRPr lang="en-GB" dirty="0"/>
          </a:p>
        </p:txBody>
      </p:sp>
    </p:spTree>
    <p:extLst>
      <p:ext uri="{BB962C8B-B14F-4D97-AF65-F5344CB8AC3E}">
        <p14:creationId xmlns:p14="http://schemas.microsoft.com/office/powerpoint/2010/main" val="2885028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Their feelings toward each other: dialogue and Focalisation</a:t>
            </a:r>
          </a:p>
        </p:txBody>
      </p:sp>
      <p:sp>
        <p:nvSpPr>
          <p:cNvPr id="3" name="Content Placeholder 2"/>
          <p:cNvSpPr>
            <a:spLocks noGrp="1"/>
          </p:cNvSpPr>
          <p:nvPr>
            <p:ph idx="1"/>
          </p:nvPr>
        </p:nvSpPr>
        <p:spPr/>
        <p:txBody>
          <a:bodyPr>
            <a:normAutofit/>
          </a:bodyPr>
          <a:lstStyle/>
          <a:p>
            <a:r>
              <a:rPr lang="en-GB" sz="2800" dirty="0" smtClean="0"/>
              <a:t>‘But the thin woman didn’t gossip much.’</a:t>
            </a:r>
          </a:p>
          <a:p>
            <a:r>
              <a:rPr lang="en-GB" sz="2800" dirty="0" smtClean="0"/>
              <a:t>‘you couldn’t feel at ease with her’</a:t>
            </a:r>
          </a:p>
          <a:p>
            <a:r>
              <a:rPr lang="en-GB" sz="2800" dirty="0" smtClean="0"/>
              <a:t>‘She sipped her tea, her little finger elegantly curled in an irritating way.’</a:t>
            </a:r>
          </a:p>
          <a:p>
            <a:r>
              <a:rPr lang="en-GB" sz="2800" dirty="0" smtClean="0"/>
              <a:t>By revealing more of the fat woman’s contempt for the thin woman’s attitude and mannerisms, the writer brings the tension between them to a climax</a:t>
            </a:r>
            <a:endParaRPr lang="en-GB" sz="2800" dirty="0"/>
          </a:p>
        </p:txBody>
      </p:sp>
    </p:spTree>
    <p:extLst>
      <p:ext uri="{BB962C8B-B14F-4D97-AF65-F5344CB8AC3E}">
        <p14:creationId xmlns:p14="http://schemas.microsoft.com/office/powerpoint/2010/main" val="1216143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sz="half" idx="1"/>
          </p:nvPr>
        </p:nvSpPr>
        <p:spPr>
          <a:xfrm>
            <a:off x="251520" y="1772816"/>
            <a:ext cx="4244280" cy="4968552"/>
          </a:xfrm>
        </p:spPr>
        <p:txBody>
          <a:bodyPr>
            <a:normAutofit fontScale="70000" lnSpcReduction="20000"/>
          </a:bodyPr>
          <a:lstStyle/>
          <a:p>
            <a:pPr marL="514350" indent="-514350">
              <a:buFont typeface="+mj-lt"/>
              <a:buAutoNum type="arabicPeriod"/>
            </a:pPr>
            <a:r>
              <a:rPr lang="en-GB" sz="3600" dirty="0" smtClean="0"/>
              <a:t>“They were like two birds”</a:t>
            </a:r>
          </a:p>
          <a:p>
            <a:pPr marL="514350" indent="-514350">
              <a:buFont typeface="+mj-lt"/>
              <a:buAutoNum type="arabicPeriod"/>
            </a:pPr>
            <a:r>
              <a:rPr lang="en-GB" sz="3600" dirty="0" smtClean="0"/>
              <a:t>“fat domestic bird”, “aquiline” and “buzzard”</a:t>
            </a:r>
          </a:p>
          <a:p>
            <a:pPr marL="514350" indent="-514350">
              <a:buFont typeface="+mj-lt"/>
              <a:buAutoNum type="arabicPeriod"/>
            </a:pPr>
            <a:r>
              <a:rPr lang="en-GB" sz="3600" dirty="0" smtClean="0"/>
              <a:t>Fat woman – fat, home-loving, nosey Thin woman – thin, ill-looking, nosey</a:t>
            </a:r>
          </a:p>
          <a:p>
            <a:pPr marL="514350" indent="-514350">
              <a:buFont typeface="+mj-lt"/>
              <a:buAutoNum type="arabicPeriod"/>
            </a:pPr>
            <a:r>
              <a:rPr lang="en-GB" sz="3600" dirty="0" smtClean="0"/>
              <a:t>Reverberations- continuing effects shown by saying “reached it” and “much had gone on”</a:t>
            </a:r>
          </a:p>
          <a:p>
            <a:pPr marL="0" indent="0">
              <a:buNone/>
            </a:pPr>
            <a:endParaRPr lang="en-GB" dirty="0"/>
          </a:p>
        </p:txBody>
      </p:sp>
      <p:sp>
        <p:nvSpPr>
          <p:cNvPr id="4" name="Content Placeholder 3"/>
          <p:cNvSpPr>
            <a:spLocks noGrp="1"/>
          </p:cNvSpPr>
          <p:nvPr>
            <p:ph sz="half" idx="2"/>
          </p:nvPr>
        </p:nvSpPr>
        <p:spPr>
          <a:xfrm>
            <a:off x="4648200" y="1600200"/>
            <a:ext cx="4038600" cy="4853136"/>
          </a:xfrm>
        </p:spPr>
        <p:txBody>
          <a:bodyPr>
            <a:noAutofit/>
          </a:bodyPr>
          <a:lstStyle/>
          <a:p>
            <a:pPr marL="0" indent="0">
              <a:buNone/>
            </a:pPr>
            <a:r>
              <a:rPr lang="en-GB" sz="2000" dirty="0" smtClean="0"/>
              <a:t>5. Colon introduces an explanation of the effects of war that the village had experienced.</a:t>
            </a:r>
          </a:p>
          <a:p>
            <a:pPr marL="0" indent="0">
              <a:buNone/>
            </a:pPr>
            <a:endParaRPr lang="en-GB" sz="2000" dirty="0"/>
          </a:p>
          <a:p>
            <a:pPr marL="0" indent="0">
              <a:buNone/>
            </a:pPr>
            <a:r>
              <a:rPr lang="en-GB" sz="2000" dirty="0" smtClean="0"/>
              <a:t>6. The young men had joined the navy and many of them had drowned abroad.</a:t>
            </a:r>
          </a:p>
          <a:p>
            <a:pPr marL="0" indent="0">
              <a:buNone/>
            </a:pPr>
            <a:endParaRPr lang="en-GB" sz="2000" dirty="0"/>
          </a:p>
          <a:p>
            <a:pPr marL="0" indent="0">
              <a:buNone/>
            </a:pPr>
            <a:r>
              <a:rPr lang="en-GB" sz="2000" dirty="0" smtClean="0"/>
              <a:t>7.  WW2 – it mentions the “Bismarck” which was famous during this period and says “war fought far away” which fits in with the locations in WW2.</a:t>
            </a:r>
            <a:endParaRPr lang="en-GB" sz="2000" dirty="0"/>
          </a:p>
        </p:txBody>
      </p:sp>
    </p:spTree>
    <p:extLst>
      <p:ext uri="{BB962C8B-B14F-4D97-AF65-F5344CB8AC3E}">
        <p14:creationId xmlns:p14="http://schemas.microsoft.com/office/powerpoint/2010/main" val="2055998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sz="half" idx="1"/>
          </p:nvPr>
        </p:nvSpPr>
        <p:spPr>
          <a:xfrm>
            <a:off x="457200" y="1600200"/>
            <a:ext cx="4038600" cy="5069160"/>
          </a:xfrm>
        </p:spPr>
        <p:txBody>
          <a:bodyPr>
            <a:normAutofit fontScale="85000" lnSpcReduction="20000"/>
          </a:bodyPr>
          <a:lstStyle/>
          <a:p>
            <a:pPr marL="514350" indent="-514350">
              <a:buAutoNum type="arabicPeriod" startAt="14"/>
            </a:pPr>
            <a:r>
              <a:rPr lang="en-GB" dirty="0" smtClean="0"/>
              <a:t>It is a village, remote, cows are wandering about, it is a small place, not busy, not many people</a:t>
            </a:r>
          </a:p>
          <a:p>
            <a:pPr marL="514350" indent="-514350">
              <a:buAutoNum type="arabicPeriod" startAt="14"/>
            </a:pPr>
            <a:endParaRPr lang="en-GB" dirty="0"/>
          </a:p>
          <a:p>
            <a:pPr marL="514350" indent="-514350">
              <a:buAutoNum type="arabicPeriod" startAt="14"/>
            </a:pPr>
            <a:r>
              <a:rPr lang="en-GB" dirty="0" smtClean="0"/>
              <a:t>Thin woman: outsider, widow, ambitious, sent son to university.  Fat woman: native, dislikes the thin woman</a:t>
            </a:r>
          </a:p>
          <a:p>
            <a:pPr marL="514350" indent="-514350">
              <a:buAutoNum type="arabicPeriod" startAt="14"/>
            </a:pPr>
            <a:endParaRPr lang="en-GB" dirty="0"/>
          </a:p>
          <a:p>
            <a:pPr marL="514350" indent="-514350">
              <a:buAutoNum type="arabicPeriod" startAt="14"/>
            </a:pPr>
            <a:r>
              <a:rPr lang="en-GB" dirty="0" smtClean="0"/>
              <a:t>Telegram is yellow, it stands out in the village because everything else is quite dull, seems unnatural</a:t>
            </a:r>
          </a:p>
          <a:p>
            <a:pPr marL="0" indent="0">
              <a:buNone/>
            </a:pPr>
            <a:endParaRPr lang="en-GB" dirty="0"/>
          </a:p>
        </p:txBody>
      </p:sp>
      <p:sp>
        <p:nvSpPr>
          <p:cNvPr id="4" name="Content Placeholder 3"/>
          <p:cNvSpPr>
            <a:spLocks noGrp="1"/>
          </p:cNvSpPr>
          <p:nvPr>
            <p:ph sz="half" idx="2"/>
          </p:nvPr>
        </p:nvSpPr>
        <p:spPr>
          <a:xfrm>
            <a:off x="4648200" y="1600200"/>
            <a:ext cx="4316288" cy="5257800"/>
          </a:xfrm>
        </p:spPr>
        <p:txBody>
          <a:bodyPr>
            <a:normAutofit fontScale="85000" lnSpcReduction="20000"/>
          </a:bodyPr>
          <a:lstStyle/>
          <a:p>
            <a:pPr marL="514350" indent="-514350">
              <a:buAutoNum type="arabicPeriod" startAt="17"/>
            </a:pPr>
            <a:r>
              <a:rPr lang="en-GB" dirty="0" smtClean="0"/>
              <a:t>Speaking quickly, trying to disguise their feelings of nerves/fear, feeling unwell at the thought their sons could be dead.</a:t>
            </a:r>
          </a:p>
          <a:p>
            <a:pPr marL="514350" indent="-514350">
              <a:buAutoNum type="arabicPeriod" startAt="17"/>
            </a:pPr>
            <a:endParaRPr lang="en-GB" dirty="0"/>
          </a:p>
          <a:p>
            <a:pPr marL="514350" indent="-514350">
              <a:buAutoNum type="arabicPeriod" startAt="17"/>
            </a:pPr>
            <a:r>
              <a:rPr lang="en-GB" dirty="0" smtClean="0"/>
              <a:t>To guarantee the safety of her own son and save her family from heartbreak</a:t>
            </a:r>
          </a:p>
          <a:p>
            <a:pPr marL="514350" indent="-514350">
              <a:buAutoNum type="arabicPeriod" startAt="17"/>
            </a:pPr>
            <a:endParaRPr lang="en-GB" dirty="0"/>
          </a:p>
          <a:p>
            <a:pPr marL="514350" indent="-514350">
              <a:buAutoNum type="arabicPeriod" startAt="17"/>
            </a:pPr>
            <a:r>
              <a:rPr lang="en-GB" dirty="0" smtClean="0"/>
              <a:t>Repetition/symbolism/metaphor – suggests that she has to constantly repeat her justifications for her behaviour to chip away at the women’s prejudice. </a:t>
            </a:r>
            <a:endParaRPr lang="en-GB" dirty="0"/>
          </a:p>
        </p:txBody>
      </p:sp>
    </p:spTree>
    <p:extLst>
      <p:ext uri="{BB962C8B-B14F-4D97-AF65-F5344CB8AC3E}">
        <p14:creationId xmlns:p14="http://schemas.microsoft.com/office/powerpoint/2010/main" val="3315664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sz="half" idx="1"/>
          </p:nvPr>
        </p:nvSpPr>
        <p:spPr>
          <a:xfrm>
            <a:off x="251520" y="1600200"/>
            <a:ext cx="4244280" cy="5069160"/>
          </a:xfrm>
        </p:spPr>
        <p:txBody>
          <a:bodyPr>
            <a:normAutofit fontScale="77500" lnSpcReduction="20000"/>
          </a:bodyPr>
          <a:lstStyle/>
          <a:p>
            <a:pPr marL="514350" indent="-514350">
              <a:buAutoNum type="arabicPeriod" startAt="20"/>
            </a:pPr>
            <a:r>
              <a:rPr lang="en-GB" dirty="0" smtClean="0"/>
              <a:t>Lack of control, speed, desperation, no pause, frantic prayer – feel sympathy and understand her emotions</a:t>
            </a:r>
          </a:p>
          <a:p>
            <a:pPr marL="514350" indent="-514350">
              <a:buAutoNum type="arabicPeriod" startAt="20"/>
            </a:pPr>
            <a:endParaRPr lang="en-GB" dirty="0"/>
          </a:p>
          <a:p>
            <a:pPr marL="514350" indent="-514350">
              <a:buAutoNum type="arabicPeriod" startAt="20"/>
            </a:pPr>
            <a:r>
              <a:rPr lang="en-GB" dirty="0" smtClean="0"/>
              <a:t>Simile – compares her touch to beginning of a relationship, kind act, first time she has experienced kindness from her, potential for close relationship</a:t>
            </a:r>
          </a:p>
          <a:p>
            <a:pPr marL="514350" indent="-514350">
              <a:buAutoNum type="arabicPeriod" startAt="20"/>
            </a:pPr>
            <a:endParaRPr lang="en-GB" dirty="0"/>
          </a:p>
          <a:p>
            <a:pPr marL="514350" indent="-514350">
              <a:buAutoNum type="arabicPeriod" startAt="20"/>
            </a:pPr>
            <a:r>
              <a:rPr lang="en-GB" dirty="0" smtClean="0"/>
              <a:t>Fat woman: pray, cries, hysterical, emotional.  Thin woman: firm voice, hides emotions, holds herself together, strong.</a:t>
            </a:r>
            <a:endParaRPr lang="en-GB" dirty="0"/>
          </a:p>
        </p:txBody>
      </p:sp>
      <p:sp>
        <p:nvSpPr>
          <p:cNvPr id="4" name="Content Placeholder 3"/>
          <p:cNvSpPr>
            <a:spLocks noGrp="1"/>
          </p:cNvSpPr>
          <p:nvPr>
            <p:ph sz="half" idx="2"/>
          </p:nvPr>
        </p:nvSpPr>
        <p:spPr>
          <a:xfrm>
            <a:off x="4648200" y="1600200"/>
            <a:ext cx="4038600" cy="5069160"/>
          </a:xfrm>
        </p:spPr>
        <p:txBody>
          <a:bodyPr>
            <a:normAutofit fontScale="77500" lnSpcReduction="20000"/>
          </a:bodyPr>
          <a:lstStyle/>
          <a:p>
            <a:pPr marL="514350" indent="-514350">
              <a:buAutoNum type="arabicPeriod" startAt="23"/>
            </a:pPr>
            <a:r>
              <a:rPr lang="en-GB" dirty="0" smtClean="0"/>
              <a:t>Fat woman sees the truth of the thin woman, sees her vulnerability and realises she has had a hard life.</a:t>
            </a:r>
          </a:p>
          <a:p>
            <a:pPr marL="514350" indent="-514350">
              <a:buAutoNum type="arabicPeriod" startAt="23"/>
            </a:pPr>
            <a:endParaRPr lang="en-GB" dirty="0"/>
          </a:p>
          <a:p>
            <a:pPr marL="514350" indent="-514350">
              <a:buAutoNum type="arabicPeriod" startAt="23"/>
            </a:pPr>
            <a:r>
              <a:rPr lang="en-GB" dirty="0" smtClean="0"/>
              <a:t>Repetition of “she saw” and mention of “extra vision” emphasise that it is like the first time she is seeing the real her.</a:t>
            </a:r>
          </a:p>
          <a:p>
            <a:pPr marL="514350" indent="-514350">
              <a:buAutoNum type="arabicPeriod" startAt="23"/>
            </a:pPr>
            <a:endParaRPr lang="en-GB" dirty="0"/>
          </a:p>
          <a:p>
            <a:pPr marL="514350" indent="-514350">
              <a:buAutoNum type="arabicPeriod" startAt="23"/>
            </a:pPr>
            <a:r>
              <a:rPr lang="en-GB" dirty="0" smtClean="0"/>
              <a:t>Elder walked alone without knowing where he was going, tried to escape the truth.  “not knowing where he was going”, “search of his son” </a:t>
            </a:r>
            <a:r>
              <a:rPr lang="en-GB" dirty="0" err="1" smtClean="0"/>
              <a:t>etc</a:t>
            </a:r>
            <a:r>
              <a:rPr lang="en-GB" dirty="0" smtClean="0"/>
              <a:t> show he is confused</a:t>
            </a:r>
            <a:endParaRPr lang="en-GB" dirty="0"/>
          </a:p>
        </p:txBody>
      </p:sp>
    </p:spTree>
    <p:extLst>
      <p:ext uri="{BB962C8B-B14F-4D97-AF65-F5344CB8AC3E}">
        <p14:creationId xmlns:p14="http://schemas.microsoft.com/office/powerpoint/2010/main" val="3549877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Essay writing</a:t>
            </a:r>
            <a:endParaRPr lang="en-GB" dirty="0"/>
          </a:p>
        </p:txBody>
      </p:sp>
      <p:sp>
        <p:nvSpPr>
          <p:cNvPr id="3" name="Content Placeholder 2"/>
          <p:cNvSpPr>
            <a:spLocks noGrp="1"/>
          </p:cNvSpPr>
          <p:nvPr>
            <p:ph sz="half" idx="1"/>
          </p:nvPr>
        </p:nvSpPr>
        <p:spPr>
          <a:xfrm>
            <a:off x="457200" y="1600200"/>
            <a:ext cx="7787208" cy="4525963"/>
          </a:xfrm>
        </p:spPr>
        <p:txBody>
          <a:bodyPr/>
          <a:lstStyle/>
          <a:p>
            <a:r>
              <a:rPr lang="en-GB" dirty="0" smtClean="0"/>
              <a:t>What is the title asking you to do?</a:t>
            </a:r>
          </a:p>
          <a:p>
            <a:endParaRPr lang="en-GB" dirty="0"/>
          </a:p>
          <a:p>
            <a:r>
              <a:rPr lang="en-GB" dirty="0" smtClean="0"/>
              <a:t>What initial thoughts do you have about how “The Telegram” shows this?</a:t>
            </a:r>
          </a:p>
          <a:p>
            <a:endParaRPr lang="en-GB" dirty="0"/>
          </a:p>
          <a:p>
            <a:r>
              <a:rPr lang="en-GB" dirty="0" smtClean="0"/>
              <a:t>What evidence could you use to back up your ideas?</a:t>
            </a:r>
            <a:endParaRPr lang="en-GB" dirty="0"/>
          </a:p>
        </p:txBody>
      </p:sp>
    </p:spTree>
    <p:extLst>
      <p:ext uri="{BB962C8B-B14F-4D97-AF65-F5344CB8AC3E}">
        <p14:creationId xmlns:p14="http://schemas.microsoft.com/office/powerpoint/2010/main" val="1809271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96752"/>
            <a:ext cx="8062664" cy="2385610"/>
          </a:xfrm>
        </p:spPr>
        <p:txBody>
          <a:bodyPr/>
          <a:lstStyle/>
          <a:p>
            <a:pPr algn="ctr" eaLnBrk="1" fontAlgn="auto" hangingPunct="1">
              <a:spcAft>
                <a:spcPts val="0"/>
              </a:spcAft>
              <a:defRPr/>
            </a:pPr>
            <a:r>
              <a:rPr lang="en-GB" dirty="0" smtClean="0"/>
              <a:t>How </a:t>
            </a:r>
            <a:r>
              <a:rPr lang="en-GB" smtClean="0"/>
              <a:t>to Write </a:t>
            </a:r>
            <a:r>
              <a:rPr lang="en-GB" dirty="0" smtClean="0"/>
              <a:t>a </a:t>
            </a:r>
            <a:r>
              <a:rPr lang="en-GB" smtClean="0"/>
              <a:t>Higher Critical </a:t>
            </a:r>
            <a:r>
              <a:rPr lang="en-GB" dirty="0" smtClean="0"/>
              <a:t>Essay</a:t>
            </a:r>
            <a:endParaRPr lang="en-GB" dirty="0"/>
          </a:p>
        </p:txBody>
      </p:sp>
      <p:sp>
        <p:nvSpPr>
          <p:cNvPr id="10243" name="Subtitle 2"/>
          <p:cNvSpPr>
            <a:spLocks noGrp="1"/>
          </p:cNvSpPr>
          <p:nvPr>
            <p:ph type="subTitle" idx="1"/>
          </p:nvPr>
        </p:nvSpPr>
        <p:spPr>
          <a:xfrm>
            <a:off x="685800" y="3611563"/>
            <a:ext cx="7772400" cy="1200150"/>
          </a:xfrm>
        </p:spPr>
        <p:txBody>
          <a:bodyPr/>
          <a:lstStyle/>
          <a:p>
            <a:pPr marR="0" eaLnBrk="1" hangingPunct="1"/>
            <a:endParaRPr lang="en-GB" altLang="en-US" smtClean="0"/>
          </a:p>
        </p:txBody>
      </p:sp>
      <p:sp>
        <p:nvSpPr>
          <p:cNvPr id="3" name="Footer Placeholder 2"/>
          <p:cNvSpPr>
            <a:spLocks noGrp="1"/>
          </p:cNvSpPr>
          <p:nvPr>
            <p:ph type="ftr" sz="quarter" idx="11"/>
          </p:nvPr>
        </p:nvSpPr>
        <p:spPr/>
        <p:txBody>
          <a:bodyPr/>
          <a:lstStyle/>
          <a:p>
            <a:pPr>
              <a:defRPr/>
            </a:pPr>
            <a:r>
              <a:rPr lang="en-GB" dirty="0"/>
              <a:t>G. Scott - CHS</a:t>
            </a:r>
          </a:p>
        </p:txBody>
      </p:sp>
    </p:spTree>
    <p:extLst>
      <p:ext uri="{BB962C8B-B14F-4D97-AF65-F5344CB8AC3E}">
        <p14:creationId xmlns:p14="http://schemas.microsoft.com/office/powerpoint/2010/main" val="198231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GB" altLang="en-US" smtClean="0"/>
              <a:t>Have a clear understanding of your main texts.</a:t>
            </a:r>
          </a:p>
          <a:p>
            <a:pPr eaLnBrk="1" hangingPunct="1"/>
            <a:r>
              <a:rPr lang="en-GB" altLang="en-US" smtClean="0"/>
              <a:t>Choose two you are confident in and use the third as a back up.</a:t>
            </a:r>
          </a:p>
          <a:p>
            <a:pPr eaLnBrk="1" hangingPunct="1"/>
            <a:r>
              <a:rPr lang="en-GB" altLang="en-US" smtClean="0"/>
              <a:t>If you know your texts you should be able to quote the important parts.</a:t>
            </a:r>
          </a:p>
          <a:p>
            <a:pPr eaLnBrk="1" hangingPunct="1"/>
            <a:r>
              <a:rPr lang="en-GB" altLang="en-US" smtClean="0"/>
              <a:t>Memorise at least 10 quotes per text! You may not use this many in your final essay but you need the flexibility.</a:t>
            </a:r>
          </a:p>
        </p:txBody>
      </p:sp>
      <p:sp>
        <p:nvSpPr>
          <p:cNvPr id="2" name="Title 1"/>
          <p:cNvSpPr>
            <a:spLocks noGrp="1"/>
          </p:cNvSpPr>
          <p:nvPr>
            <p:ph type="title"/>
          </p:nvPr>
        </p:nvSpPr>
        <p:spPr/>
        <p:txBody>
          <a:bodyPr/>
          <a:lstStyle/>
          <a:p>
            <a:pPr eaLnBrk="1" fontAlgn="auto" hangingPunct="1">
              <a:spcAft>
                <a:spcPts val="0"/>
              </a:spcAft>
              <a:defRPr/>
            </a:pPr>
            <a:r>
              <a:rPr lang="en-GB" dirty="0" smtClean="0"/>
              <a:t>Know your stuff</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703036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GB" altLang="en-US" smtClean="0"/>
              <a:t>Know the main themes of your text and the motivations / actions of your main characters.</a:t>
            </a:r>
          </a:p>
          <a:p>
            <a:pPr eaLnBrk="1" hangingPunct="1"/>
            <a:r>
              <a:rPr lang="en-GB" altLang="en-US" smtClean="0"/>
              <a:t>Read all the questions and highlight possible choices before deciding on which one to do.</a:t>
            </a:r>
          </a:p>
          <a:p>
            <a:pPr eaLnBrk="1" hangingPunct="1"/>
            <a:endParaRPr lang="en-GB" altLang="en-US" smtClean="0"/>
          </a:p>
        </p:txBody>
      </p:sp>
      <p:sp>
        <p:nvSpPr>
          <p:cNvPr id="2" name="Title 1"/>
          <p:cNvSpPr>
            <a:spLocks noGrp="1"/>
          </p:cNvSpPr>
          <p:nvPr>
            <p:ph type="title"/>
          </p:nvPr>
        </p:nvSpPr>
        <p:spPr/>
        <p:txBody>
          <a:bodyPr/>
          <a:lstStyle/>
          <a:p>
            <a:pPr eaLnBrk="1" fontAlgn="auto" hangingPunct="1">
              <a:spcAft>
                <a:spcPts val="0"/>
              </a:spcAft>
              <a:defRPr/>
            </a:pPr>
            <a:r>
              <a:rPr lang="en-GB" dirty="0" smtClean="0"/>
              <a:t>Choose the correct question</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1385152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eaLnBrk="1" hangingPunct="1"/>
            <a:r>
              <a:rPr lang="en-GB" altLang="en-US" smtClean="0"/>
              <a:t>Yes plan!</a:t>
            </a:r>
          </a:p>
          <a:p>
            <a:pPr eaLnBrk="1" hangingPunct="1"/>
            <a:r>
              <a:rPr lang="en-GB" altLang="en-US" smtClean="0"/>
              <a:t>Create a quick and simple plan explaining what your essay will look like. </a:t>
            </a:r>
          </a:p>
          <a:p>
            <a:pPr eaLnBrk="1" hangingPunct="1"/>
            <a:r>
              <a:rPr lang="en-GB" altLang="en-US" smtClean="0"/>
              <a:t>Don’t go into unnecessary detail. Take the time to collect your thoughts and select relevant information.</a:t>
            </a:r>
          </a:p>
          <a:p>
            <a:pPr eaLnBrk="1" hangingPunct="1"/>
            <a:r>
              <a:rPr lang="en-GB" altLang="en-US" smtClean="0"/>
              <a:t>This will help you in answering the question. </a:t>
            </a:r>
          </a:p>
        </p:txBody>
      </p:sp>
      <p:sp>
        <p:nvSpPr>
          <p:cNvPr id="2" name="Title 1"/>
          <p:cNvSpPr>
            <a:spLocks noGrp="1"/>
          </p:cNvSpPr>
          <p:nvPr>
            <p:ph type="title"/>
          </p:nvPr>
        </p:nvSpPr>
        <p:spPr/>
        <p:txBody>
          <a:bodyPr/>
          <a:lstStyle/>
          <a:p>
            <a:pPr eaLnBrk="1" fontAlgn="auto" hangingPunct="1">
              <a:spcAft>
                <a:spcPts val="0"/>
              </a:spcAft>
              <a:defRPr/>
            </a:pPr>
            <a:r>
              <a:rPr lang="en-GB" dirty="0" smtClean="0"/>
              <a:t>Plan</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1492201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eaLnBrk="1" hangingPunct="1"/>
            <a:r>
              <a:rPr lang="en-GB" altLang="en-US" dirty="0" smtClean="0"/>
              <a:t>This is where we lost </a:t>
            </a:r>
            <a:r>
              <a:rPr lang="en-GB" altLang="en-US" dirty="0" smtClean="0"/>
              <a:t>marks </a:t>
            </a:r>
            <a:r>
              <a:rPr lang="en-GB" altLang="en-US" dirty="0" smtClean="0"/>
              <a:t>in the Prelim.</a:t>
            </a:r>
          </a:p>
          <a:p>
            <a:pPr eaLnBrk="1" hangingPunct="1"/>
            <a:r>
              <a:rPr lang="en-GB" altLang="en-US" dirty="0" smtClean="0"/>
              <a:t>Think of it like this: you are answering a question in the form of an essay. You are not just writing an essay!</a:t>
            </a:r>
          </a:p>
          <a:p>
            <a:pPr eaLnBrk="1" hangingPunct="1"/>
            <a:r>
              <a:rPr lang="en-GB" altLang="en-US" dirty="0" smtClean="0"/>
              <a:t>Read all of the question, not just the first sentence. You are answering the full thing!</a:t>
            </a:r>
          </a:p>
        </p:txBody>
      </p:sp>
      <p:sp>
        <p:nvSpPr>
          <p:cNvPr id="2" name="Title 1"/>
          <p:cNvSpPr>
            <a:spLocks noGrp="1"/>
          </p:cNvSpPr>
          <p:nvPr>
            <p:ph type="title"/>
          </p:nvPr>
        </p:nvSpPr>
        <p:spPr/>
        <p:txBody>
          <a:bodyPr/>
          <a:lstStyle/>
          <a:p>
            <a:pPr eaLnBrk="1" fontAlgn="auto" hangingPunct="1">
              <a:spcAft>
                <a:spcPts val="0"/>
              </a:spcAft>
              <a:defRPr/>
            </a:pPr>
            <a:r>
              <a:rPr lang="en-GB" dirty="0" smtClean="0"/>
              <a:t>Answering the Question</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329567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Clues that the story takes place during WWII</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Telegram’</a:t>
            </a:r>
          </a:p>
          <a:p>
            <a:r>
              <a:rPr lang="en-GB" dirty="0" smtClean="0"/>
              <a:t>‘</a:t>
            </a:r>
            <a:r>
              <a:rPr lang="en-GB" dirty="0" err="1" smtClean="0"/>
              <a:t>Bismark</a:t>
            </a:r>
            <a:r>
              <a:rPr lang="en-GB" dirty="0" smtClean="0"/>
              <a:t>’</a:t>
            </a:r>
          </a:p>
          <a:p>
            <a:r>
              <a:rPr lang="en-GB" dirty="0" smtClean="0"/>
              <a:t>‘Reverberations from a war fought far away had reached it’</a:t>
            </a:r>
          </a:p>
          <a:p>
            <a:endParaRPr lang="en-GB" dirty="0"/>
          </a:p>
          <a:p>
            <a:r>
              <a:rPr lang="en-GB" dirty="0" smtClean="0"/>
              <a:t>However, the themes/issues raised are easily transferable to today’s wars in Iraq, Afghanistan…</a:t>
            </a:r>
          </a:p>
          <a:p>
            <a:endParaRPr lang="en-GB" dirty="0"/>
          </a:p>
          <a:p>
            <a:r>
              <a:rPr lang="en-GB" dirty="0" smtClean="0"/>
              <a:t>The family members or loved ones of those fighting abroad face constant anxiety </a:t>
            </a:r>
            <a:r>
              <a:rPr lang="en-GB" smtClean="0"/>
              <a:t>and worry</a:t>
            </a:r>
          </a:p>
          <a:p>
            <a:endParaRPr lang="en-GB" dirty="0" smtClean="0"/>
          </a:p>
          <a:p>
            <a:endParaRPr lang="en-GB" dirty="0" smtClean="0"/>
          </a:p>
          <a:p>
            <a:endParaRPr lang="en-GB" dirty="0"/>
          </a:p>
        </p:txBody>
      </p:sp>
    </p:spTree>
    <p:extLst>
      <p:ext uri="{BB962C8B-B14F-4D97-AF65-F5344CB8AC3E}">
        <p14:creationId xmlns:p14="http://schemas.microsoft.com/office/powerpoint/2010/main" val="4247260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eaLnBrk="1" hangingPunct="1"/>
            <a:r>
              <a:rPr lang="en-GB" altLang="en-US" smtClean="0"/>
              <a:t>Refer to the question in your introduction to show the marker you mean business.</a:t>
            </a:r>
          </a:p>
          <a:p>
            <a:pPr eaLnBrk="1" hangingPunct="1"/>
            <a:r>
              <a:rPr lang="en-GB" altLang="en-US" smtClean="0"/>
              <a:t>In each paragraph / section refer to the question – topic sentence &amp; linking sentence.</a:t>
            </a:r>
          </a:p>
          <a:p>
            <a:pPr eaLnBrk="1" hangingPunct="1"/>
            <a:r>
              <a:rPr lang="en-GB" altLang="en-US" smtClean="0"/>
              <a:t>Refer back to the question in your conclusion again to end on a high.</a:t>
            </a:r>
          </a:p>
          <a:p>
            <a:pPr eaLnBrk="1" hangingPunct="1"/>
            <a:r>
              <a:rPr lang="en-GB" altLang="en-US" smtClean="0"/>
              <a:t>If you don’t answer the question you will get a 9 – no matter how good your essay is!</a:t>
            </a:r>
          </a:p>
        </p:txBody>
      </p:sp>
      <p:sp>
        <p:nvSpPr>
          <p:cNvPr id="2" name="Title 1"/>
          <p:cNvSpPr>
            <a:spLocks noGrp="1"/>
          </p:cNvSpPr>
          <p:nvPr>
            <p:ph type="title"/>
          </p:nvPr>
        </p:nvSpPr>
        <p:spPr/>
        <p:txBody>
          <a:bodyPr/>
          <a:lstStyle/>
          <a:p>
            <a:pPr eaLnBrk="1" fontAlgn="auto" hangingPunct="1">
              <a:spcAft>
                <a:spcPts val="0"/>
              </a:spcAft>
              <a:defRPr/>
            </a:pPr>
            <a:r>
              <a:rPr lang="en-GB" dirty="0" smtClean="0"/>
              <a:t>Answering the Question 2</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2522793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56032" eaLnBrk="1" fontAlgn="auto" hangingPunct="1">
              <a:spcAft>
                <a:spcPts val="0"/>
              </a:spcAft>
              <a:buFont typeface="Wingdings 3"/>
              <a:buChar char=""/>
              <a:defRPr/>
            </a:pPr>
            <a:r>
              <a:rPr lang="en-GB" dirty="0" smtClean="0"/>
              <a:t>Identify the text and author</a:t>
            </a:r>
          </a:p>
          <a:p>
            <a:pPr marL="365760" indent="-256032" eaLnBrk="1" fontAlgn="auto" hangingPunct="1">
              <a:spcAft>
                <a:spcPts val="0"/>
              </a:spcAft>
              <a:buFont typeface="Wingdings 3"/>
              <a:buChar char=""/>
              <a:defRPr/>
            </a:pPr>
            <a:r>
              <a:rPr lang="en-GB" dirty="0" smtClean="0"/>
              <a:t>Use words from the beginning of the question and explain why the text is suitable for the question.</a:t>
            </a:r>
          </a:p>
          <a:p>
            <a:pPr marL="365760" indent="-256032" eaLnBrk="1" fontAlgn="auto" hangingPunct="1">
              <a:spcAft>
                <a:spcPts val="0"/>
              </a:spcAft>
              <a:buFont typeface="Wingdings 3"/>
              <a:buChar char=""/>
              <a:defRPr/>
            </a:pPr>
            <a:r>
              <a:rPr lang="en-GB" dirty="0" smtClean="0"/>
              <a:t>Include a couple of sentences that summarise the text – this should relate to the theme and the question, not the main events.</a:t>
            </a:r>
          </a:p>
          <a:p>
            <a:pPr marL="365760" indent="-256032" eaLnBrk="1" fontAlgn="auto" hangingPunct="1">
              <a:spcAft>
                <a:spcPts val="0"/>
              </a:spcAft>
              <a:buFont typeface="Wingdings 3"/>
              <a:buChar char=""/>
              <a:defRPr/>
            </a:pPr>
            <a:r>
              <a:rPr lang="en-GB" dirty="0" smtClean="0"/>
              <a:t>Refer to the words from the second part of the question and explain what the essay will look at to fulfil the task and answer the question.</a:t>
            </a:r>
            <a:endParaRPr lang="en-GB" dirty="0"/>
          </a:p>
        </p:txBody>
      </p:sp>
      <p:sp>
        <p:nvSpPr>
          <p:cNvPr id="2" name="Title 1"/>
          <p:cNvSpPr>
            <a:spLocks noGrp="1"/>
          </p:cNvSpPr>
          <p:nvPr>
            <p:ph type="title"/>
          </p:nvPr>
        </p:nvSpPr>
        <p:spPr/>
        <p:txBody>
          <a:bodyPr/>
          <a:lstStyle/>
          <a:p>
            <a:pPr eaLnBrk="1" fontAlgn="auto" hangingPunct="1">
              <a:spcAft>
                <a:spcPts val="0"/>
              </a:spcAft>
              <a:defRPr/>
            </a:pPr>
            <a:r>
              <a:rPr lang="en-GB" dirty="0" smtClean="0"/>
              <a:t>Introduction</a:t>
            </a:r>
            <a:endParaRPr lang="en-GB" dirty="0"/>
          </a:p>
        </p:txBody>
      </p:sp>
      <p:sp>
        <p:nvSpPr>
          <p:cNvPr id="4" name="Footer Placeholder 3"/>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2844494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normAutofit lnSpcReduction="10000"/>
          </a:bodyPr>
          <a:lstStyle/>
          <a:p>
            <a:pPr eaLnBrk="1" hangingPunct="1"/>
            <a:r>
              <a:rPr lang="en-GB" altLang="en-US" smtClean="0"/>
              <a:t>''Nineteen Eighty Four'' by George Orwell is a novel which makes use of symbolism. The story follows Winston, the main character who lives in a dystopian society and wants to stand up to the totalitarian government named The Party to re-gain individual freedom. Orwell skilful use of symbolism along with theme, setting and characterisation helps express his opinion and enhance the reader’s appreciation of the text as a whole.</a:t>
            </a:r>
          </a:p>
          <a:p>
            <a:pPr eaLnBrk="1" hangingPunct="1"/>
            <a:endParaRPr lang="en-GB" altLang="en-US" smtClean="0"/>
          </a:p>
        </p:txBody>
      </p:sp>
      <p:sp>
        <p:nvSpPr>
          <p:cNvPr id="3" name="Title 2"/>
          <p:cNvSpPr>
            <a:spLocks noGrp="1"/>
          </p:cNvSpPr>
          <p:nvPr>
            <p:ph type="title"/>
          </p:nvPr>
        </p:nvSpPr>
        <p:spPr/>
        <p:txBody>
          <a:bodyPr/>
          <a:lstStyle/>
          <a:p>
            <a:pPr algn="ctr" eaLnBrk="1" hangingPunct="1">
              <a:defRPr/>
            </a:pPr>
            <a:r>
              <a:rPr lang="en-GB" dirty="0" smtClean="0"/>
              <a:t>Example</a:t>
            </a:r>
            <a:endParaRPr lang="en-GB" dirty="0"/>
          </a:p>
        </p:txBody>
      </p:sp>
      <p:sp>
        <p:nvSpPr>
          <p:cNvPr id="2" name="Footer Placeholder 1"/>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559122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lstStyle/>
          <a:p>
            <a:pPr eaLnBrk="1" hangingPunct="1"/>
            <a:r>
              <a:rPr lang="en-GB" altLang="en-US" smtClean="0"/>
              <a:t>Your answer should be split into paragraphs and should follow the following pattern:</a:t>
            </a:r>
          </a:p>
          <a:p>
            <a:pPr eaLnBrk="1" hangingPunct="1"/>
            <a:r>
              <a:rPr lang="en-GB" altLang="en-US" smtClean="0"/>
              <a:t>Statement</a:t>
            </a:r>
          </a:p>
          <a:p>
            <a:pPr eaLnBrk="1" hangingPunct="1"/>
            <a:r>
              <a:rPr lang="en-GB" altLang="en-US" smtClean="0"/>
              <a:t>Context</a:t>
            </a:r>
          </a:p>
          <a:p>
            <a:pPr eaLnBrk="1" hangingPunct="1"/>
            <a:r>
              <a:rPr lang="en-GB" altLang="en-US" smtClean="0"/>
              <a:t>Evidence</a:t>
            </a:r>
          </a:p>
          <a:p>
            <a:pPr eaLnBrk="1" hangingPunct="1"/>
            <a:r>
              <a:rPr lang="en-GB" altLang="en-US" smtClean="0"/>
              <a:t>Analysis</a:t>
            </a:r>
          </a:p>
          <a:p>
            <a:pPr eaLnBrk="1" hangingPunct="1"/>
            <a:r>
              <a:rPr lang="en-GB" altLang="en-US" smtClean="0"/>
              <a:t>Relate to question</a:t>
            </a:r>
          </a:p>
        </p:txBody>
      </p:sp>
      <p:sp>
        <p:nvSpPr>
          <p:cNvPr id="2" name="Title 1"/>
          <p:cNvSpPr>
            <a:spLocks noGrp="1"/>
          </p:cNvSpPr>
          <p:nvPr>
            <p:ph type="title"/>
          </p:nvPr>
        </p:nvSpPr>
        <p:spPr/>
        <p:txBody>
          <a:bodyPr/>
          <a:lstStyle/>
          <a:p>
            <a:pPr eaLnBrk="1" fontAlgn="auto" hangingPunct="1">
              <a:spcAft>
                <a:spcPts val="0"/>
              </a:spcAft>
              <a:defRPr/>
            </a:pPr>
            <a:r>
              <a:rPr lang="en-GB" dirty="0" smtClean="0"/>
              <a:t>Main body of your Essay</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3346758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pPr eaLnBrk="1" hangingPunct="1"/>
            <a:r>
              <a:rPr lang="en-GB" altLang="en-US" smtClean="0"/>
              <a:t>The first sentence of each paragraph should make it clear to the marker what your paragraph will be about.</a:t>
            </a:r>
          </a:p>
          <a:p>
            <a:pPr eaLnBrk="1" hangingPunct="1"/>
            <a:r>
              <a:rPr lang="en-GB" altLang="en-US" smtClean="0"/>
              <a:t>Example 1 – The prologue of ‘Romeo and Juliet’ introduces the theme of fate.</a:t>
            </a:r>
          </a:p>
          <a:p>
            <a:pPr eaLnBrk="1" hangingPunct="1"/>
            <a:r>
              <a:rPr lang="en-GB" altLang="en-US" smtClean="0"/>
              <a:t>Example 2 – The opening scene of ‘Macbeth’ establishes an atmosphere of mystery and evil, which is developed in the rest of the play. </a:t>
            </a:r>
          </a:p>
        </p:txBody>
      </p:sp>
      <p:sp>
        <p:nvSpPr>
          <p:cNvPr id="2" name="Title 1"/>
          <p:cNvSpPr>
            <a:spLocks noGrp="1"/>
          </p:cNvSpPr>
          <p:nvPr>
            <p:ph type="title"/>
          </p:nvPr>
        </p:nvSpPr>
        <p:spPr/>
        <p:txBody>
          <a:bodyPr/>
          <a:lstStyle/>
          <a:p>
            <a:pPr eaLnBrk="1" fontAlgn="auto" hangingPunct="1">
              <a:spcAft>
                <a:spcPts val="0"/>
              </a:spcAft>
              <a:defRPr/>
            </a:pPr>
            <a:r>
              <a:rPr lang="en-GB" dirty="0" smtClean="0"/>
              <a:t>Topic Sentences</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3626042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pPr eaLnBrk="1" hangingPunct="1"/>
            <a:r>
              <a:rPr lang="en-GB" altLang="en-US" smtClean="0"/>
              <a:t>You must use quotations. They are the evidence you are using to back up your answer. Without strong quotations you do not have a strong answer.</a:t>
            </a:r>
          </a:p>
          <a:p>
            <a:pPr eaLnBrk="1" hangingPunct="1"/>
            <a:r>
              <a:rPr lang="en-GB" altLang="en-US" smtClean="0"/>
              <a:t>You should use one main quotation per paragraph but, for top marks, you can include smaller additional quotes if they help further back up your point. </a:t>
            </a:r>
          </a:p>
        </p:txBody>
      </p:sp>
      <p:sp>
        <p:nvSpPr>
          <p:cNvPr id="2" name="Title 1"/>
          <p:cNvSpPr>
            <a:spLocks noGrp="1"/>
          </p:cNvSpPr>
          <p:nvPr>
            <p:ph type="title"/>
          </p:nvPr>
        </p:nvSpPr>
        <p:spPr/>
        <p:txBody>
          <a:bodyPr/>
          <a:lstStyle/>
          <a:p>
            <a:pPr eaLnBrk="1" fontAlgn="auto" hangingPunct="1">
              <a:spcAft>
                <a:spcPts val="0"/>
              </a:spcAft>
              <a:defRPr/>
            </a:pPr>
            <a:r>
              <a:rPr lang="en-GB" dirty="0" smtClean="0"/>
              <a:t>Providing Evidence</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1804257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p:txBody>
          <a:bodyPr/>
          <a:lstStyle/>
          <a:p>
            <a:pPr eaLnBrk="1" hangingPunct="1"/>
            <a:r>
              <a:rPr lang="en-GB" altLang="en-US" sz="2400" smtClean="0"/>
              <a:t>Explain what quote means and how it answers the question</a:t>
            </a:r>
          </a:p>
          <a:p>
            <a:pPr eaLnBrk="1" hangingPunct="1"/>
            <a:r>
              <a:rPr lang="en-GB" altLang="en-US" sz="2400" smtClean="0"/>
              <a:t>Look at individual words and phrases which further improve your argument</a:t>
            </a:r>
          </a:p>
          <a:p>
            <a:pPr eaLnBrk="1" hangingPunct="1"/>
            <a:r>
              <a:rPr lang="en-GB" altLang="en-US" sz="2400" smtClean="0"/>
              <a:t>Look at how this quote relates to the theme</a:t>
            </a:r>
          </a:p>
          <a:p>
            <a:pPr eaLnBrk="1" hangingPunct="1"/>
            <a:r>
              <a:rPr lang="en-GB" altLang="en-US" sz="2400" smtClean="0"/>
              <a:t>You should know what you plan on saying about your quotations. As you have learned them thoroughly you know why they are important to your text and what they show. Explain this to the marker.</a:t>
            </a:r>
          </a:p>
          <a:p>
            <a:pPr eaLnBrk="1" hangingPunct="1"/>
            <a:r>
              <a:rPr lang="en-GB" altLang="en-US" sz="2400" smtClean="0"/>
              <a:t>Remember to relate your analysis back to the question! This is essential</a:t>
            </a:r>
            <a:r>
              <a:rPr lang="en-GB" altLang="en-US" smtClean="0"/>
              <a:t>.</a:t>
            </a:r>
          </a:p>
          <a:p>
            <a:pPr eaLnBrk="1" hangingPunct="1"/>
            <a:endParaRPr lang="en-GB" altLang="en-US" smtClean="0"/>
          </a:p>
          <a:p>
            <a:pPr eaLnBrk="1" hangingPunct="1"/>
            <a:endParaRPr lang="en-GB" altLang="en-US" smtClean="0"/>
          </a:p>
        </p:txBody>
      </p:sp>
      <p:sp>
        <p:nvSpPr>
          <p:cNvPr id="2" name="Title 1"/>
          <p:cNvSpPr>
            <a:spLocks noGrp="1"/>
          </p:cNvSpPr>
          <p:nvPr>
            <p:ph type="title"/>
          </p:nvPr>
        </p:nvSpPr>
        <p:spPr/>
        <p:txBody>
          <a:bodyPr/>
          <a:lstStyle/>
          <a:p>
            <a:pPr eaLnBrk="1" fontAlgn="auto" hangingPunct="1">
              <a:spcAft>
                <a:spcPts val="0"/>
              </a:spcAft>
              <a:defRPr/>
            </a:pPr>
            <a:r>
              <a:rPr lang="en-GB" dirty="0" smtClean="0"/>
              <a:t>Comment / Analysis </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2803166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eaLnBrk="1" hangingPunct="1"/>
            <a:r>
              <a:rPr lang="en-GB" altLang="en-US" sz="2400" b="1" smtClean="0"/>
              <a:t>In addition</a:t>
            </a:r>
            <a:r>
              <a:rPr lang="en-GB" altLang="en-US" sz="2400" smtClean="0"/>
              <a:t>, Orwell uses the paperweight, bought by Winston in the novel, to symbolise the importance of hope. Winston likes the fact that the paperweight, useless in a world without paper and books, is proof of a past much different to the present. It represents Winston’s utopia away from the dystopian society in which he now lives. He dreams of a future as simple as this object and describes it as:</a:t>
            </a:r>
          </a:p>
          <a:p>
            <a:pPr eaLnBrk="1" hangingPunct="1"/>
            <a:r>
              <a:rPr lang="en-GB" altLang="en-US" sz="2400" smtClean="0"/>
              <a:t>“The room he was in, and the coral was Julia's life and his own, fixed in a sort of eternity at the heart of the crystal''</a:t>
            </a:r>
          </a:p>
          <a:p>
            <a:pPr eaLnBrk="1" hangingPunct="1"/>
            <a:endParaRPr lang="en-GB" altLang="en-US" smtClean="0"/>
          </a:p>
        </p:txBody>
      </p:sp>
      <p:sp>
        <p:nvSpPr>
          <p:cNvPr id="3" name="Title 2"/>
          <p:cNvSpPr>
            <a:spLocks noGrp="1"/>
          </p:cNvSpPr>
          <p:nvPr>
            <p:ph type="title"/>
          </p:nvPr>
        </p:nvSpPr>
        <p:spPr/>
        <p:txBody>
          <a:bodyPr>
            <a:normAutofit/>
          </a:bodyPr>
          <a:lstStyle/>
          <a:p>
            <a:pPr algn="ctr" eaLnBrk="1" hangingPunct="1">
              <a:defRPr/>
            </a:pPr>
            <a:r>
              <a:rPr lang="en-GB" dirty="0" smtClean="0"/>
              <a:t>Statement, Context and Evidence</a:t>
            </a:r>
            <a:endParaRPr lang="en-GB" dirty="0"/>
          </a:p>
        </p:txBody>
      </p:sp>
      <p:sp>
        <p:nvSpPr>
          <p:cNvPr id="2" name="Footer Placeholder 1"/>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1724962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r>
              <a:rPr lang="en-GB" altLang="en-US" sz="1800" smtClean="0"/>
              <a:t>Winston sees this object as symbolically representing a safe place for himself and Julia where they can be free from the party’s totalitarian society. He believes that they both belong in the past where they could express their opinions and have individual freedom. Winston is also taking a big risk by keeping the paperweight  and this shows his rebellious streak. The use of the word ‘eternity’ highlights Winston’s desire to be with Julia forever which shows his love and devotion towards her. However, at the end of Part Two the paperweight is smashed by members of the Party who have found Winston and Julia’s secret hiding place. This symbolises the fact that an all-powerful, totalitarian government can never be defeated. When the paperweight smashes so do Winston’s hopes and dreams. The reader realises that once a group have managed to get complete control of you there is no way to defeat them. This reinforces Orwell’s message that we must ensure we remain vigilant in terms of knowing the people ruling over us and not allow those who govern us to have unlimited control over us. </a:t>
            </a:r>
          </a:p>
          <a:p>
            <a:pPr eaLnBrk="1" hangingPunct="1"/>
            <a:endParaRPr lang="en-GB" altLang="en-US" smtClean="0"/>
          </a:p>
        </p:txBody>
      </p:sp>
      <p:sp>
        <p:nvSpPr>
          <p:cNvPr id="3" name="Title 2"/>
          <p:cNvSpPr>
            <a:spLocks noGrp="1"/>
          </p:cNvSpPr>
          <p:nvPr>
            <p:ph type="title"/>
          </p:nvPr>
        </p:nvSpPr>
        <p:spPr/>
        <p:txBody>
          <a:bodyPr/>
          <a:lstStyle/>
          <a:p>
            <a:pPr algn="ctr" eaLnBrk="1" hangingPunct="1">
              <a:defRPr/>
            </a:pPr>
            <a:r>
              <a:rPr lang="en-GB" dirty="0" smtClean="0"/>
              <a:t>Analysis</a:t>
            </a:r>
            <a:endParaRPr lang="en-GB" dirty="0"/>
          </a:p>
        </p:txBody>
      </p:sp>
      <p:sp>
        <p:nvSpPr>
          <p:cNvPr id="2" name="Footer Placeholder 1"/>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4029384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pPr eaLnBrk="1" hangingPunct="1"/>
            <a:r>
              <a:rPr lang="en-GB" altLang="en-US" smtClean="0"/>
              <a:t>One of the main reason your should plan your essay is so that it flows nicely.</a:t>
            </a:r>
          </a:p>
          <a:p>
            <a:pPr eaLnBrk="1" hangingPunct="1"/>
            <a:r>
              <a:rPr lang="en-GB" altLang="en-US" smtClean="0"/>
              <a:t>Go from one idea to another similar one so it is easy for the marker to follow.</a:t>
            </a:r>
          </a:p>
          <a:p>
            <a:pPr eaLnBrk="1" hangingPunct="1"/>
            <a:r>
              <a:rPr lang="en-GB" altLang="en-US" smtClean="0"/>
              <a:t>Use a linking sentence to build bridges between your ideas.</a:t>
            </a:r>
          </a:p>
          <a:p>
            <a:pPr eaLnBrk="1" hangingPunct="1"/>
            <a:r>
              <a:rPr lang="en-GB" altLang="en-US" smtClean="0"/>
              <a:t>Use knowledge of linking questions from close reading to help here.</a:t>
            </a:r>
          </a:p>
          <a:p>
            <a:pPr eaLnBrk="1" hangingPunct="1"/>
            <a:endParaRPr lang="en-GB" altLang="en-US" smtClean="0"/>
          </a:p>
        </p:txBody>
      </p:sp>
      <p:sp>
        <p:nvSpPr>
          <p:cNvPr id="2" name="Title 1"/>
          <p:cNvSpPr>
            <a:spLocks noGrp="1"/>
          </p:cNvSpPr>
          <p:nvPr>
            <p:ph type="title"/>
          </p:nvPr>
        </p:nvSpPr>
        <p:spPr/>
        <p:txBody>
          <a:bodyPr/>
          <a:lstStyle/>
          <a:p>
            <a:pPr eaLnBrk="1" fontAlgn="auto" hangingPunct="1">
              <a:spcAft>
                <a:spcPts val="0"/>
              </a:spcAft>
              <a:defRPr/>
            </a:pPr>
            <a:r>
              <a:rPr lang="en-GB" dirty="0" smtClean="0"/>
              <a:t>Linking</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3729931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Clues that it is set in a remote Scottish village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“Roddy”</a:t>
            </a:r>
          </a:p>
          <a:p>
            <a:r>
              <a:rPr lang="en-GB" dirty="0" smtClean="0"/>
              <a:t>“McLeod”</a:t>
            </a:r>
          </a:p>
          <a:p>
            <a:endParaRPr lang="en-GB" dirty="0"/>
          </a:p>
          <a:p>
            <a:r>
              <a:rPr lang="en-GB" dirty="0" smtClean="0"/>
              <a:t>The names give the village a distinct Scottish feel</a:t>
            </a:r>
          </a:p>
          <a:p>
            <a:endParaRPr lang="en-GB" dirty="0"/>
          </a:p>
          <a:p>
            <a:r>
              <a:rPr lang="en-GB" dirty="0" smtClean="0"/>
              <a:t>‘unwillingly attended’ school</a:t>
            </a:r>
          </a:p>
          <a:p>
            <a:r>
              <a:rPr lang="en-GB" dirty="0" smtClean="0"/>
              <a:t>‘</a:t>
            </a:r>
            <a:r>
              <a:rPr lang="en-GB" dirty="0"/>
              <a:t>only been there for thirty years’</a:t>
            </a:r>
          </a:p>
          <a:p>
            <a:endParaRPr lang="en-GB" dirty="0" smtClean="0"/>
          </a:p>
          <a:p>
            <a:r>
              <a:rPr lang="en-GB" dirty="0" smtClean="0"/>
              <a:t>The narrative reveals that the town/village is narrow-minded and insular</a:t>
            </a:r>
          </a:p>
          <a:p>
            <a:r>
              <a:rPr lang="en-GB" dirty="0" smtClean="0"/>
              <a:t>Shows that the thin woman is treated with contempt due to the prejudice which exists in little villages like this one</a:t>
            </a:r>
          </a:p>
          <a:p>
            <a:endParaRPr lang="en-GB" dirty="0"/>
          </a:p>
        </p:txBody>
      </p:sp>
    </p:spTree>
    <p:extLst>
      <p:ext uri="{BB962C8B-B14F-4D97-AF65-F5344CB8AC3E}">
        <p14:creationId xmlns:p14="http://schemas.microsoft.com/office/powerpoint/2010/main" val="971243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sz="half" idx="1"/>
          </p:nvPr>
        </p:nvSpPr>
        <p:spPr>
          <a:xfrm>
            <a:off x="457200" y="1481138"/>
            <a:ext cx="4038600" cy="4525962"/>
          </a:xfrm>
        </p:spPr>
        <p:txBody>
          <a:bodyPr/>
          <a:lstStyle/>
          <a:p>
            <a:pPr eaLnBrk="1" hangingPunct="1"/>
            <a:r>
              <a:rPr lang="en-GB" altLang="en-US" smtClean="0"/>
              <a:t>Continuing an idea</a:t>
            </a:r>
          </a:p>
          <a:p>
            <a:pPr lvl="1" eaLnBrk="1" hangingPunct="1"/>
            <a:r>
              <a:rPr lang="en-GB" altLang="en-US" smtClean="0"/>
              <a:t>In addition</a:t>
            </a:r>
          </a:p>
          <a:p>
            <a:pPr lvl="1" eaLnBrk="1" hangingPunct="1"/>
            <a:r>
              <a:rPr lang="en-GB" altLang="en-US" smtClean="0"/>
              <a:t>Moreover</a:t>
            </a:r>
          </a:p>
          <a:p>
            <a:pPr lvl="1" eaLnBrk="1" hangingPunct="1"/>
            <a:r>
              <a:rPr lang="en-GB" altLang="en-US" smtClean="0"/>
              <a:t>Furthermore</a:t>
            </a:r>
          </a:p>
          <a:p>
            <a:pPr lvl="1" eaLnBrk="1" hangingPunct="1"/>
            <a:r>
              <a:rPr lang="en-GB" altLang="en-US" smtClean="0"/>
              <a:t>In the same way</a:t>
            </a:r>
          </a:p>
          <a:p>
            <a:pPr lvl="1" eaLnBrk="1" hangingPunct="1"/>
            <a:r>
              <a:rPr lang="en-GB" altLang="en-US" smtClean="0"/>
              <a:t>Similarly</a:t>
            </a:r>
          </a:p>
          <a:p>
            <a:pPr eaLnBrk="1" hangingPunct="1"/>
            <a:endParaRPr lang="en-GB" altLang="en-US" smtClean="0"/>
          </a:p>
        </p:txBody>
      </p:sp>
      <p:sp>
        <p:nvSpPr>
          <p:cNvPr id="25603" name="Content Placeholder 3"/>
          <p:cNvSpPr>
            <a:spLocks noGrp="1"/>
          </p:cNvSpPr>
          <p:nvPr>
            <p:ph sz="half" idx="2"/>
          </p:nvPr>
        </p:nvSpPr>
        <p:spPr>
          <a:xfrm>
            <a:off x="4648200" y="1481138"/>
            <a:ext cx="4038600" cy="4525962"/>
          </a:xfrm>
        </p:spPr>
        <p:txBody>
          <a:bodyPr/>
          <a:lstStyle/>
          <a:p>
            <a:pPr eaLnBrk="1" hangingPunct="1"/>
            <a:r>
              <a:rPr lang="en-GB" altLang="en-US" smtClean="0"/>
              <a:t>Making a different point</a:t>
            </a:r>
          </a:p>
          <a:p>
            <a:pPr lvl="1" eaLnBrk="1" hangingPunct="1"/>
            <a:r>
              <a:rPr lang="en-GB" altLang="en-US" smtClean="0"/>
              <a:t>However</a:t>
            </a:r>
          </a:p>
          <a:p>
            <a:pPr lvl="1" eaLnBrk="1" hangingPunct="1"/>
            <a:r>
              <a:rPr lang="en-GB" altLang="en-US" smtClean="0"/>
              <a:t>Nevertheless</a:t>
            </a:r>
          </a:p>
          <a:p>
            <a:pPr lvl="1" eaLnBrk="1" hangingPunct="1"/>
            <a:r>
              <a:rPr lang="en-GB" altLang="en-US" smtClean="0"/>
              <a:t>On the other hand</a:t>
            </a:r>
          </a:p>
          <a:p>
            <a:pPr lvl="1" eaLnBrk="1" hangingPunct="1"/>
            <a:r>
              <a:rPr lang="en-GB" altLang="en-US" smtClean="0"/>
              <a:t>In contrast</a:t>
            </a:r>
          </a:p>
        </p:txBody>
      </p:sp>
      <p:sp>
        <p:nvSpPr>
          <p:cNvPr id="2" name="Title 1"/>
          <p:cNvSpPr>
            <a:spLocks noGrp="1"/>
          </p:cNvSpPr>
          <p:nvPr>
            <p:ph type="title"/>
          </p:nvPr>
        </p:nvSpPr>
        <p:spPr/>
        <p:txBody>
          <a:bodyPr>
            <a:normAutofit/>
          </a:bodyPr>
          <a:lstStyle/>
          <a:p>
            <a:pPr eaLnBrk="1" fontAlgn="auto" hangingPunct="1">
              <a:spcAft>
                <a:spcPts val="0"/>
              </a:spcAft>
              <a:defRPr/>
            </a:pPr>
            <a:r>
              <a:rPr lang="en-GB" dirty="0" smtClean="0"/>
              <a:t>Link words / Linking Expressions</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3952100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normAutofit lnSpcReduction="10000"/>
          </a:bodyPr>
          <a:lstStyle/>
          <a:p>
            <a:pPr eaLnBrk="1" hangingPunct="1"/>
            <a:r>
              <a:rPr lang="en-GB" altLang="en-US" smtClean="0"/>
              <a:t>Drawing a conclusion</a:t>
            </a:r>
          </a:p>
          <a:p>
            <a:pPr lvl="1" eaLnBrk="1" hangingPunct="1"/>
            <a:r>
              <a:rPr lang="en-GB" altLang="en-US" smtClean="0"/>
              <a:t>Therefore</a:t>
            </a:r>
          </a:p>
          <a:p>
            <a:pPr lvl="1" eaLnBrk="1" hangingPunct="1"/>
            <a:r>
              <a:rPr lang="en-GB" altLang="en-US" smtClean="0"/>
              <a:t>Consequently</a:t>
            </a:r>
          </a:p>
          <a:p>
            <a:pPr lvl="1" eaLnBrk="1" hangingPunct="1"/>
            <a:r>
              <a:rPr lang="en-GB" altLang="en-US" smtClean="0"/>
              <a:t>As a result of this</a:t>
            </a:r>
          </a:p>
          <a:p>
            <a:pPr lvl="1" eaLnBrk="1" hangingPunct="1"/>
            <a:r>
              <a:rPr lang="en-GB" altLang="en-US" smtClean="0"/>
              <a:t>Thus</a:t>
            </a:r>
          </a:p>
          <a:p>
            <a:pPr lvl="1" eaLnBrk="1" hangingPunct="1"/>
            <a:r>
              <a:rPr lang="en-GB" altLang="en-US" smtClean="0"/>
              <a:t>In  sum</a:t>
            </a:r>
          </a:p>
          <a:p>
            <a:pPr lvl="1" eaLnBrk="1" hangingPunct="1"/>
            <a:endParaRPr lang="en-GB" altLang="en-US" smtClean="0"/>
          </a:p>
          <a:p>
            <a:pPr eaLnBrk="1" hangingPunct="1"/>
            <a:r>
              <a:rPr lang="en-GB" altLang="en-US" smtClean="0"/>
              <a:t>However, only use these at the start of a new sentence!</a:t>
            </a:r>
          </a:p>
        </p:txBody>
      </p:sp>
      <p:sp>
        <p:nvSpPr>
          <p:cNvPr id="2" name="Title 1"/>
          <p:cNvSpPr>
            <a:spLocks noGrp="1"/>
          </p:cNvSpPr>
          <p:nvPr>
            <p:ph type="title"/>
          </p:nvPr>
        </p:nvSpPr>
        <p:spPr/>
        <p:txBody>
          <a:bodyPr>
            <a:normAutofit/>
          </a:bodyPr>
          <a:lstStyle/>
          <a:p>
            <a:pPr eaLnBrk="1" fontAlgn="auto" hangingPunct="1">
              <a:spcAft>
                <a:spcPts val="0"/>
              </a:spcAft>
              <a:defRPr/>
            </a:pPr>
            <a:r>
              <a:rPr lang="en-GB" dirty="0" smtClean="0"/>
              <a:t>Link words / Linking Expressions</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117955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pPr eaLnBrk="1" hangingPunct="1"/>
            <a:r>
              <a:rPr lang="en-GB" altLang="en-US" smtClean="0"/>
              <a:t>Your conclusion should:</a:t>
            </a:r>
          </a:p>
          <a:p>
            <a:pPr lvl="1" eaLnBrk="1" hangingPunct="1"/>
            <a:r>
              <a:rPr lang="en-GB" altLang="en-US" smtClean="0"/>
              <a:t>Follow on logically from what has been said</a:t>
            </a:r>
          </a:p>
          <a:p>
            <a:pPr lvl="1" eaLnBrk="1" hangingPunct="1"/>
            <a:r>
              <a:rPr lang="en-GB" altLang="en-US" smtClean="0"/>
              <a:t>Refer back to the question</a:t>
            </a:r>
          </a:p>
          <a:p>
            <a:pPr lvl="1" eaLnBrk="1" hangingPunct="1"/>
            <a:r>
              <a:rPr lang="en-GB" altLang="en-US" smtClean="0"/>
              <a:t>Sum up the main points in the essay.</a:t>
            </a:r>
          </a:p>
        </p:txBody>
      </p:sp>
      <p:sp>
        <p:nvSpPr>
          <p:cNvPr id="2" name="Title 1"/>
          <p:cNvSpPr>
            <a:spLocks noGrp="1"/>
          </p:cNvSpPr>
          <p:nvPr>
            <p:ph type="title"/>
          </p:nvPr>
        </p:nvSpPr>
        <p:spPr/>
        <p:txBody>
          <a:bodyPr/>
          <a:lstStyle/>
          <a:p>
            <a:pPr eaLnBrk="1" fontAlgn="auto" hangingPunct="1">
              <a:spcAft>
                <a:spcPts val="0"/>
              </a:spcAft>
              <a:defRPr/>
            </a:pPr>
            <a:r>
              <a:rPr lang="en-GB" dirty="0" smtClean="0"/>
              <a:t>Conclusion</a:t>
            </a:r>
            <a:endParaRPr lang="en-GB" dirty="0"/>
          </a:p>
        </p:txBody>
      </p:sp>
      <p:sp>
        <p:nvSpPr>
          <p:cNvPr id="3" name="Footer Placeholder 2"/>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28667134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365760" indent="-256032" eaLnBrk="1" fontAlgn="auto" hangingPunct="1">
              <a:spcAft>
                <a:spcPts val="0"/>
              </a:spcAft>
              <a:buFont typeface="Wingdings 3"/>
              <a:buChar char=""/>
              <a:defRPr/>
            </a:pPr>
            <a:r>
              <a:rPr lang="en-GB" dirty="0" smtClean="0"/>
              <a:t>This is very important. One of the main areas you are marked on is technical accuracy.</a:t>
            </a:r>
          </a:p>
          <a:p>
            <a:pPr marL="365760" indent="-256032" eaLnBrk="1" fontAlgn="auto" hangingPunct="1">
              <a:spcAft>
                <a:spcPts val="0"/>
              </a:spcAft>
              <a:buFont typeface="Wingdings 3"/>
              <a:buChar char=""/>
              <a:defRPr/>
            </a:pPr>
            <a:r>
              <a:rPr lang="en-GB" dirty="0" smtClean="0"/>
              <a:t>If you continually spell words incorrectly or miss apostrophes you will lose marks.</a:t>
            </a:r>
          </a:p>
          <a:p>
            <a:pPr marL="365760" indent="-256032" eaLnBrk="1" fontAlgn="auto" hangingPunct="1">
              <a:spcAft>
                <a:spcPts val="0"/>
              </a:spcAft>
              <a:buFont typeface="Wingdings 3"/>
              <a:buChar char=""/>
              <a:defRPr/>
            </a:pPr>
            <a:r>
              <a:rPr lang="en-GB" dirty="0" smtClean="0"/>
              <a:t>If you are unsure of how to use a specific punctuation mark learn before you go in. Ask a member of the English Department if you are stuck.</a:t>
            </a:r>
          </a:p>
          <a:p>
            <a:pPr marL="365760" indent="-256032" eaLnBrk="1" fontAlgn="auto" hangingPunct="1">
              <a:spcAft>
                <a:spcPts val="0"/>
              </a:spcAft>
              <a:buFont typeface="Wingdings 3"/>
              <a:buChar char=""/>
              <a:defRPr/>
            </a:pPr>
            <a:r>
              <a:rPr lang="en-GB" dirty="0" smtClean="0"/>
              <a:t>If there are difficult words you know you will use in your essay learn them before going in. If you are in the exam and can’t think of how to spell a word, don’t use it. </a:t>
            </a:r>
            <a:endParaRPr lang="en-GB" dirty="0"/>
          </a:p>
        </p:txBody>
      </p:sp>
      <p:sp>
        <p:nvSpPr>
          <p:cNvPr id="2" name="Title 1"/>
          <p:cNvSpPr>
            <a:spLocks noGrp="1"/>
          </p:cNvSpPr>
          <p:nvPr>
            <p:ph type="title"/>
          </p:nvPr>
        </p:nvSpPr>
        <p:spPr/>
        <p:txBody>
          <a:bodyPr/>
          <a:lstStyle/>
          <a:p>
            <a:pPr eaLnBrk="1" fontAlgn="auto" hangingPunct="1">
              <a:spcAft>
                <a:spcPts val="0"/>
              </a:spcAft>
              <a:defRPr/>
            </a:pPr>
            <a:r>
              <a:rPr lang="en-GB" dirty="0" smtClean="0"/>
              <a:t>Spelling and punctuation</a:t>
            </a:r>
            <a:endParaRPr lang="en-GB" dirty="0"/>
          </a:p>
        </p:txBody>
      </p:sp>
      <p:sp>
        <p:nvSpPr>
          <p:cNvPr id="4" name="Footer Placeholder 3"/>
          <p:cNvSpPr>
            <a:spLocks noGrp="1"/>
          </p:cNvSpPr>
          <p:nvPr>
            <p:ph type="ftr" sz="quarter" idx="11"/>
          </p:nvPr>
        </p:nvSpPr>
        <p:spPr/>
        <p:txBody>
          <a:bodyPr/>
          <a:lstStyle/>
          <a:p>
            <a:pPr>
              <a:defRPr/>
            </a:pPr>
            <a:r>
              <a:rPr lang="en-GB"/>
              <a:t>G. Scott - CHS</a:t>
            </a:r>
          </a:p>
        </p:txBody>
      </p:sp>
    </p:spTree>
    <p:extLst>
      <p:ext uri="{BB962C8B-B14F-4D97-AF65-F5344CB8AC3E}">
        <p14:creationId xmlns:p14="http://schemas.microsoft.com/office/powerpoint/2010/main" val="207943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Anonymity in ‘the Telegram’</a:t>
            </a:r>
            <a:endParaRPr lang="en-GB" dirty="0"/>
          </a:p>
        </p:txBody>
      </p:sp>
      <p:sp>
        <p:nvSpPr>
          <p:cNvPr id="3" name="Content Placeholder 2"/>
          <p:cNvSpPr>
            <a:spLocks noGrp="1"/>
          </p:cNvSpPr>
          <p:nvPr>
            <p:ph idx="1"/>
          </p:nvPr>
        </p:nvSpPr>
        <p:spPr/>
        <p:txBody>
          <a:bodyPr/>
          <a:lstStyle/>
          <a:p>
            <a:r>
              <a:rPr lang="en-GB" dirty="0" smtClean="0"/>
              <a:t>The fact that the village is not identified adds to the idea that War is universal in its effects</a:t>
            </a:r>
          </a:p>
          <a:p>
            <a:r>
              <a:rPr lang="en-GB" dirty="0" smtClean="0"/>
              <a:t>This is also why the women remain nameless and why they are contrasting characters – to show that War can affect anyone</a:t>
            </a:r>
          </a:p>
          <a:p>
            <a:endParaRPr lang="en-GB" dirty="0"/>
          </a:p>
        </p:txBody>
      </p:sp>
    </p:spTree>
    <p:extLst>
      <p:ext uri="{BB962C8B-B14F-4D97-AF65-F5344CB8AC3E}">
        <p14:creationId xmlns:p14="http://schemas.microsoft.com/office/powerpoint/2010/main" val="1818547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Telegram’ and Symbolism</a:t>
            </a:r>
            <a:endParaRPr lang="en-GB" dirty="0"/>
          </a:p>
        </p:txBody>
      </p:sp>
      <p:sp>
        <p:nvSpPr>
          <p:cNvPr id="3" name="Content Placeholder 2"/>
          <p:cNvSpPr>
            <a:spLocks noGrp="1"/>
          </p:cNvSpPr>
          <p:nvPr>
            <p:ph idx="1"/>
          </p:nvPr>
        </p:nvSpPr>
        <p:spPr/>
        <p:txBody>
          <a:bodyPr>
            <a:normAutofit fontScale="92500" lnSpcReduction="10000"/>
          </a:bodyPr>
          <a:lstStyle/>
          <a:p>
            <a:r>
              <a:rPr lang="en-GB"/>
              <a:t>“This was a bare village with little colour and therefore the yellow was both strange and unnatural.” </a:t>
            </a:r>
            <a:endParaRPr lang="en-GB" smtClean="0"/>
          </a:p>
          <a:p>
            <a:r>
              <a:rPr lang="en-GB" dirty="0" smtClean="0"/>
              <a:t>‘local elder, clad in black’ – Represents The Grim Reaper</a:t>
            </a:r>
          </a:p>
          <a:p>
            <a:r>
              <a:rPr lang="en-GB" dirty="0" smtClean="0"/>
              <a:t>‘the house to which the telegram was directed’ – made to sound like a weapon</a:t>
            </a:r>
          </a:p>
          <a:p>
            <a:r>
              <a:rPr lang="en-GB" dirty="0" smtClean="0"/>
              <a:t>‘a strange missile pointed at them from abroad’ &amp; ‘left desolation just like any other weapon’ – continues the idea that the telegram is a weapon</a:t>
            </a:r>
          </a:p>
          <a:p>
            <a:endParaRPr lang="en-GB" dirty="0"/>
          </a:p>
        </p:txBody>
      </p:sp>
    </p:spTree>
    <p:extLst>
      <p:ext uri="{BB962C8B-B14F-4D97-AF65-F5344CB8AC3E}">
        <p14:creationId xmlns:p14="http://schemas.microsoft.com/office/powerpoint/2010/main" val="3167696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Fat Woman</a:t>
            </a:r>
            <a:endParaRPr lang="en-GB" dirty="0"/>
          </a:p>
        </p:txBody>
      </p:sp>
      <p:sp>
        <p:nvSpPr>
          <p:cNvPr id="3" name="Content Placeholder 2"/>
          <p:cNvSpPr>
            <a:spLocks noGrp="1"/>
          </p:cNvSpPr>
          <p:nvPr>
            <p:ph idx="1"/>
          </p:nvPr>
        </p:nvSpPr>
        <p:spPr/>
        <p:txBody>
          <a:bodyPr>
            <a:normAutofit fontScale="92500"/>
          </a:bodyPr>
          <a:lstStyle/>
          <a:p>
            <a:r>
              <a:rPr lang="en-GB" sz="2800" dirty="0" smtClean="0"/>
              <a:t>‘fat domestic bird’ – the imagery here implies she belongs to the village, as well as conveying her physical appearance</a:t>
            </a:r>
          </a:p>
          <a:p>
            <a:r>
              <a:rPr lang="en-GB" sz="2800" dirty="0" smtClean="0"/>
              <a:t>‘The fat woman’s son was an ordinary seaman’ – her son is less successful and poorly educated – ‘left school at the age of fourteen’ – because she isn’t driven or ambitious</a:t>
            </a:r>
          </a:p>
          <a:p>
            <a:r>
              <a:rPr lang="en-GB" sz="2800" dirty="0" smtClean="0"/>
              <a:t>This is probably similar to others in the village</a:t>
            </a:r>
          </a:p>
          <a:p>
            <a:r>
              <a:rPr lang="en-GB" sz="2800" dirty="0" smtClean="0"/>
              <a:t>‘lived in the village all her days’</a:t>
            </a:r>
          </a:p>
          <a:p>
            <a:r>
              <a:rPr lang="en-GB" sz="2800" dirty="0" smtClean="0"/>
              <a:t>‘And then she added without thinking’ &amp; ‘confused tone’ – indicates that she is not particularly intelligent</a:t>
            </a:r>
          </a:p>
          <a:p>
            <a:endParaRPr lang="en-GB" dirty="0" smtClean="0"/>
          </a:p>
          <a:p>
            <a:endParaRPr lang="en-GB" dirty="0" smtClean="0"/>
          </a:p>
          <a:p>
            <a:endParaRPr lang="en-GB" dirty="0"/>
          </a:p>
        </p:txBody>
      </p:sp>
    </p:spTree>
    <p:extLst>
      <p:ext uri="{BB962C8B-B14F-4D97-AF65-F5344CB8AC3E}">
        <p14:creationId xmlns:p14="http://schemas.microsoft.com/office/powerpoint/2010/main" val="4150109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Thin Woman</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‘more aquiline, more gaunt…more like a buzzard’ – imagery is used here to show her frail physical appearance but also to convey the idea that she is foreign to this village</a:t>
            </a:r>
          </a:p>
          <a:p>
            <a:r>
              <a:rPr lang="en-GB" dirty="0" smtClean="0"/>
              <a:t>‘the thin woman’s son was a sub-lieutenant in the navy’ – her son has achieved more than most in the village because of her ambition and sacrifice</a:t>
            </a:r>
          </a:p>
          <a:p>
            <a:r>
              <a:rPr lang="en-GB" dirty="0" smtClean="0"/>
              <a:t>‘the thin woman was ambitious’ &amp; ‘not popular in the village’</a:t>
            </a:r>
          </a:p>
          <a:p>
            <a:r>
              <a:rPr lang="en-GB" dirty="0" smtClean="0"/>
              <a:t>‘she was an incomer’ – not accepted even though she’d been there ‘thirty years’</a:t>
            </a:r>
          </a:p>
          <a:p>
            <a:r>
              <a:rPr lang="en-GB" dirty="0" smtClean="0"/>
              <a:t>‘I made sacrifices…I lived on a widow’s pension…’ – she shows a little anger at how she is viewed in the community and attempts to justify herself </a:t>
            </a:r>
          </a:p>
          <a:p>
            <a:r>
              <a:rPr lang="en-GB" dirty="0" smtClean="0"/>
              <a:t>‘The thin woman continued remorselessly as if she were pecking away at something she had pecked at for many </a:t>
            </a:r>
            <a:r>
              <a:rPr lang="en-GB" smtClean="0"/>
              <a:t>years.’ </a:t>
            </a:r>
            <a:r>
              <a:rPr lang="en-GB" dirty="0" smtClean="0"/>
              <a:t>– Continues the bird imagery used earlier but this time suggests that she has grown tired of the village’s perception of her and will not let it continue </a:t>
            </a:r>
            <a:endParaRPr lang="en-GB" dirty="0"/>
          </a:p>
        </p:txBody>
      </p:sp>
    </p:spTree>
    <p:extLst>
      <p:ext uri="{BB962C8B-B14F-4D97-AF65-F5344CB8AC3E}">
        <p14:creationId xmlns:p14="http://schemas.microsoft.com/office/powerpoint/2010/main" val="1911506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Their feelings toward each other: dialogue and Focalisation</a:t>
            </a:r>
            <a:endParaRPr lang="en-GB" dirty="0"/>
          </a:p>
        </p:txBody>
      </p:sp>
      <p:sp>
        <p:nvSpPr>
          <p:cNvPr id="3" name="Content Placeholder 2"/>
          <p:cNvSpPr>
            <a:spLocks noGrp="1"/>
          </p:cNvSpPr>
          <p:nvPr>
            <p:ph idx="1"/>
          </p:nvPr>
        </p:nvSpPr>
        <p:spPr/>
        <p:txBody>
          <a:bodyPr>
            <a:normAutofit fontScale="85000" lnSpcReduction="10000"/>
          </a:bodyPr>
          <a:lstStyle/>
          <a:p>
            <a:r>
              <a:rPr lang="en-GB" sz="3200" dirty="0" smtClean="0"/>
              <a:t>“It’s different for the officers” – The fat woman’s dialogue shows a degree of jealousy here, as if the higher status of the thin woman’s son will save him</a:t>
            </a:r>
          </a:p>
          <a:p>
            <a:r>
              <a:rPr lang="en-GB" sz="3200" dirty="0" smtClean="0"/>
              <a:t>‘the thin woman was thinking that the fat woman was very stupid’ – The focalisation shows the thin woman’s contempt for the fat woman</a:t>
            </a:r>
          </a:p>
          <a:p>
            <a:r>
              <a:rPr lang="en-GB" sz="3200" dirty="0" smtClean="0"/>
              <a:t>‘Most of them could have better afforded to send their sons and daughters to university but they didn’t want to be thought of as snobbish.’ – More focalisation to reveal that the thin woman knows why they dislike her but thinks that most of them are selfish</a:t>
            </a:r>
          </a:p>
          <a:p>
            <a:endParaRPr lang="en-GB" dirty="0"/>
          </a:p>
        </p:txBody>
      </p:sp>
    </p:spTree>
    <p:extLst>
      <p:ext uri="{BB962C8B-B14F-4D97-AF65-F5344CB8AC3E}">
        <p14:creationId xmlns:p14="http://schemas.microsoft.com/office/powerpoint/2010/main" val="1038242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Their feelings toward each other: dialogue and Focalisation</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‘It was difficult to know what she was thinking of…Her mind was vague and diffused except when she was thinking about herself.’ – Through focalisation again, the narration here reveals that the thin woman thinks the fat woman is both selfish and stupid</a:t>
            </a:r>
          </a:p>
          <a:p>
            <a:r>
              <a:rPr lang="en-GB" dirty="0" smtClean="0"/>
              <a:t>‘No matter how you tried you never could like the thin woman.  She was always putting on airs.  Mayor indeed.’ – The writer continues to use focalisation effectively to reveal the fat woman’s resentment toward the thin woman as she perceives her to be a snob</a:t>
            </a:r>
          </a:p>
          <a:p>
            <a:r>
              <a:rPr lang="en-GB" dirty="0" smtClean="0"/>
              <a:t>‘Why did she want to be better than anyone else?’ – The question shows that she cannot understand the thin woman’s motivations</a:t>
            </a:r>
          </a:p>
          <a:p>
            <a:r>
              <a:rPr lang="en-GB" dirty="0" smtClean="0"/>
              <a:t>There is a clear conflict between them in terms of how they see things</a:t>
            </a:r>
          </a:p>
          <a:p>
            <a:endParaRPr lang="en-GB" dirty="0" smtClean="0"/>
          </a:p>
          <a:p>
            <a:endParaRPr lang="en-GB" dirty="0" smtClean="0"/>
          </a:p>
        </p:txBody>
      </p:sp>
    </p:spTree>
    <p:extLst>
      <p:ext uri="{BB962C8B-B14F-4D97-AF65-F5344CB8AC3E}">
        <p14:creationId xmlns:p14="http://schemas.microsoft.com/office/powerpoint/2010/main" val="4229879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2650</Words>
  <Application>Microsoft Office PowerPoint</Application>
  <PresentationFormat>On-screen Show (4:3)</PresentationFormat>
  <Paragraphs>206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‘The Telegram’</vt:lpstr>
      <vt:lpstr>Clues that the story takes place during WWII</vt:lpstr>
      <vt:lpstr>Clues that it is set in a remote Scottish village</vt:lpstr>
      <vt:lpstr>Anonymity in ‘the Telegram’</vt:lpstr>
      <vt:lpstr>‘The Telegram’ and Symbolism</vt:lpstr>
      <vt:lpstr>The Fat Woman</vt:lpstr>
      <vt:lpstr>The Thin Woman</vt:lpstr>
      <vt:lpstr>Their feelings toward each other: dialogue and Focalisation</vt:lpstr>
      <vt:lpstr>Their feelings toward each other: dialogue and Focalisation</vt:lpstr>
      <vt:lpstr>Their feelings toward each other: dialogue and Focalisation</vt:lpstr>
      <vt:lpstr>Answers</vt:lpstr>
      <vt:lpstr>Answers</vt:lpstr>
      <vt:lpstr>Answers</vt:lpstr>
      <vt:lpstr>Essay writing</vt:lpstr>
      <vt:lpstr>How to Write a Higher Critical Essay</vt:lpstr>
      <vt:lpstr>Know your stuff</vt:lpstr>
      <vt:lpstr>Choose the correct question</vt:lpstr>
      <vt:lpstr>Plan</vt:lpstr>
      <vt:lpstr>Answering the Question</vt:lpstr>
      <vt:lpstr>Answering the Question 2</vt:lpstr>
      <vt:lpstr>Introduction</vt:lpstr>
      <vt:lpstr>Example</vt:lpstr>
      <vt:lpstr>Main body of your Essay</vt:lpstr>
      <vt:lpstr>Topic Sentences</vt:lpstr>
      <vt:lpstr>Providing Evidence</vt:lpstr>
      <vt:lpstr>Comment / Analysis </vt:lpstr>
      <vt:lpstr>Statement, Context and Evidence</vt:lpstr>
      <vt:lpstr>Analysis</vt:lpstr>
      <vt:lpstr>Linking</vt:lpstr>
      <vt:lpstr>Link words / Linking Expressions</vt:lpstr>
      <vt:lpstr>Link words / Linking Expressions</vt:lpstr>
      <vt:lpstr>Conclusion</vt:lpstr>
      <vt:lpstr>Spelling and punctuation</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Telegram’: Setting</dc:title>
  <dc:creator>Joanna Wilson</dc:creator>
  <cp:lastModifiedBy>Joanna Wilson</cp:lastModifiedBy>
  <cp:revision>8</cp:revision>
  <cp:lastPrinted>2017-02-09T08:51:33Z</cp:lastPrinted>
  <dcterms:created xsi:type="dcterms:W3CDTF">2017-02-08T12:23:39Z</dcterms:created>
  <dcterms:modified xsi:type="dcterms:W3CDTF">2017-02-13T14:19:05Z</dcterms:modified>
</cp:coreProperties>
</file>