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71"/>
  </p:notesMasterIdLst>
  <p:sldIdLst>
    <p:sldId id="256" r:id="rId2"/>
    <p:sldId id="304" r:id="rId3"/>
    <p:sldId id="295" r:id="rId4"/>
    <p:sldId id="258" r:id="rId5"/>
    <p:sldId id="270" r:id="rId6"/>
    <p:sldId id="274" r:id="rId7"/>
    <p:sldId id="260" r:id="rId8"/>
    <p:sldId id="276" r:id="rId9"/>
    <p:sldId id="302" r:id="rId10"/>
    <p:sldId id="378" r:id="rId11"/>
    <p:sldId id="277" r:id="rId12"/>
    <p:sldId id="280" r:id="rId13"/>
    <p:sldId id="300" r:id="rId14"/>
    <p:sldId id="261" r:id="rId15"/>
    <p:sldId id="301" r:id="rId16"/>
    <p:sldId id="262" r:id="rId17"/>
    <p:sldId id="284" r:id="rId18"/>
    <p:sldId id="291" r:id="rId19"/>
    <p:sldId id="375" r:id="rId20"/>
    <p:sldId id="263" r:id="rId21"/>
    <p:sldId id="286" r:id="rId22"/>
    <p:sldId id="292" r:id="rId23"/>
    <p:sldId id="293" r:id="rId24"/>
    <p:sldId id="289" r:id="rId25"/>
    <p:sldId id="305" r:id="rId26"/>
    <p:sldId id="306" r:id="rId27"/>
    <p:sldId id="307" r:id="rId28"/>
    <p:sldId id="308" r:id="rId29"/>
    <p:sldId id="376" r:id="rId30"/>
    <p:sldId id="377" r:id="rId31"/>
    <p:sldId id="309" r:id="rId32"/>
    <p:sldId id="310" r:id="rId33"/>
    <p:sldId id="350" r:id="rId34"/>
    <p:sldId id="351" r:id="rId35"/>
    <p:sldId id="352" r:id="rId36"/>
    <p:sldId id="353" r:id="rId37"/>
    <p:sldId id="354" r:id="rId38"/>
    <p:sldId id="355" r:id="rId39"/>
    <p:sldId id="356" r:id="rId40"/>
    <p:sldId id="357" r:id="rId41"/>
    <p:sldId id="358" r:id="rId42"/>
    <p:sldId id="359" r:id="rId43"/>
    <p:sldId id="360" r:id="rId44"/>
    <p:sldId id="311" r:id="rId45"/>
    <p:sldId id="312" r:id="rId46"/>
    <p:sldId id="313" r:id="rId47"/>
    <p:sldId id="314" r:id="rId48"/>
    <p:sldId id="315" r:id="rId49"/>
    <p:sldId id="316" r:id="rId50"/>
    <p:sldId id="319" r:id="rId51"/>
    <p:sldId id="320" r:id="rId52"/>
    <p:sldId id="321" r:id="rId53"/>
    <p:sldId id="322" r:id="rId54"/>
    <p:sldId id="323" r:id="rId55"/>
    <p:sldId id="332" r:id="rId56"/>
    <p:sldId id="333" r:id="rId57"/>
    <p:sldId id="334" r:id="rId58"/>
    <p:sldId id="335" r:id="rId59"/>
    <p:sldId id="336" r:id="rId60"/>
    <p:sldId id="337" r:id="rId61"/>
    <p:sldId id="338" r:id="rId62"/>
    <p:sldId id="339" r:id="rId63"/>
    <p:sldId id="340" r:id="rId64"/>
    <p:sldId id="347" r:id="rId65"/>
    <p:sldId id="348" r:id="rId66"/>
    <p:sldId id="373" r:id="rId67"/>
    <p:sldId id="361" r:id="rId68"/>
    <p:sldId id="374" r:id="rId69"/>
    <p:sldId id="349" r:id="rId7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384" autoAdjust="0"/>
  </p:normalViewPr>
  <p:slideViewPr>
    <p:cSldViewPr snapToGrid="0" snapToObjects="1">
      <p:cViewPr varScale="1">
        <p:scale>
          <a:sx n="55" d="100"/>
          <a:sy n="55" d="100"/>
        </p:scale>
        <p:origin x="82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9/12/2019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aim of this morning is to give you an introduction to Read write </a:t>
            </a:r>
            <a:r>
              <a:rPr lang="en-US" dirty="0" err="1"/>
              <a:t>inc</a:t>
            </a:r>
            <a:r>
              <a:rPr lang="en-US" dirty="0"/>
              <a:t>, how it works and how your children are being taught and also give you ideas as to how best to support your child at home.  Once we are finished here the hall you will then go along to the classrooms and see the children in action. </a:t>
            </a:r>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Once the children know the pure sounds, we teach them </a:t>
            </a:r>
            <a:r>
              <a:rPr lang="en-US" dirty="0"/>
              <a:t>to blend sounds to read words. We also teach children to spell the words they learn to read.  </a:t>
            </a:r>
          </a:p>
          <a:p>
            <a:pPr marL="0" marR="0" lvl="0" indent="0" algn="l" rtl="0">
              <a:spcBef>
                <a:spcPts val="0"/>
              </a:spcBef>
              <a:buSzPct val="25000"/>
              <a:buNone/>
            </a:pPr>
            <a:r>
              <a:rPr lang="en-US" dirty="0"/>
              <a:t>We use Fred Talk to help children</a:t>
            </a:r>
            <a:r>
              <a:rPr lang="en-US" baseline="0" dirty="0"/>
              <a:t> read and spell words.</a:t>
            </a: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a:p>
        </p:txBody>
      </p:sp>
    </p:spTree>
    <p:extLst>
      <p:ext uri="{BB962C8B-B14F-4D97-AF65-F5344CB8AC3E}">
        <p14:creationId xmlns:p14="http://schemas.microsoft.com/office/powerpoint/2010/main" val="114625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Arial" charset="0"/>
              </a:rPr>
              <a:t>This is Fred.</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Arial" charset="0"/>
              </a:rPr>
              <a:t>He</a:t>
            </a:r>
            <a:r>
              <a:rPr lang="en-GB" baseline="0" dirty="0">
                <a:solidFill>
                  <a:srgbClr val="0070C0"/>
                </a:solidFill>
                <a:latin typeface="Arial" charset="0"/>
              </a:rPr>
              <a:t> </a:t>
            </a:r>
            <a:r>
              <a:rPr lang="en-GB" dirty="0">
                <a:solidFill>
                  <a:srgbClr val="0070C0"/>
                </a:solidFill>
                <a:latin typeface="Arial" charset="0"/>
              </a:rPr>
              <a:t>is</a:t>
            </a:r>
            <a:r>
              <a:rPr lang="en-GB" baseline="0" dirty="0">
                <a:solidFill>
                  <a:srgbClr val="0070C0"/>
                </a:solidFill>
                <a:latin typeface="Arial" charset="0"/>
              </a:rPr>
              <a:t> a frog who can only speak in sounds, and we call this Fred Talk.</a:t>
            </a:r>
            <a:r>
              <a:rPr lang="en-US" baseline="0" dirty="0"/>
              <a:t> For example ‘m’ ‘a’ ‘t’, ‘l’ ‘u’ ‘n’ ‘</a:t>
            </a:r>
            <a:r>
              <a:rPr lang="en-US" baseline="0" dirty="0" err="1"/>
              <a:t>ch</a:t>
            </a:r>
            <a:r>
              <a:rPr lang="en-US" baseline="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0070C0"/>
              </a:solidFill>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solidFill>
                  <a:srgbClr val="0070C0"/>
                </a:solidFill>
                <a:latin typeface="Arial" charset="0"/>
              </a:rPr>
              <a:t>He helps children sound out words so they can read and spell.</a:t>
            </a:r>
            <a:endParaRPr lang="en-GB" baseline="0" dirty="0">
              <a:solidFill>
                <a:srgbClr val="0070C0"/>
              </a:solidFill>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a:solidFill>
                <a:srgbClr val="0070C0"/>
              </a:solidFill>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a:solidFill>
                  <a:srgbClr val="0070C0"/>
                </a:solidFill>
                <a:latin typeface="Arial" charset="0"/>
              </a:rPr>
              <a:t>MTYT some examples with the parents. </a:t>
            </a:r>
            <a:r>
              <a:rPr lang="en-US" baseline="0" dirty="0"/>
              <a:t>For example ‘m’ ‘a’ ‘t’ mat, ‘s’ ‘a’ ‘t’ sat.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a:t>Fred can only read phonetic words, green words, feed Fred.  Tricky words are called red words, these are </a:t>
            </a:r>
            <a:r>
              <a:rPr lang="en-US" i="1" baseline="0" dirty="0" err="1"/>
              <a:t>colour</a:t>
            </a:r>
            <a:r>
              <a:rPr lang="en-US" i="1" baseline="0" dirty="0"/>
              <a:t> coded in the books, you can’t </a:t>
            </a:r>
            <a:r>
              <a:rPr lang="en-US" b="1" i="1" baseline="0" dirty="0"/>
              <a:t>Fred a red</a:t>
            </a:r>
            <a:r>
              <a:rPr lang="en-US" i="1" baseline="0" dirty="0"/>
              <a:t>, the children know that the red words cannot be sounded out. </a:t>
            </a:r>
            <a:endParaRPr lang="en-US" i="1"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12</a:t>
            </a:fld>
            <a:endParaRPr lang="en-US"/>
          </a:p>
        </p:txBody>
      </p:sp>
    </p:spTree>
    <p:extLst>
      <p:ext uri="{BB962C8B-B14F-4D97-AF65-F5344CB8AC3E}">
        <p14:creationId xmlns:p14="http://schemas.microsoft.com/office/powerpoint/2010/main" val="2467238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z="1800" dirty="0">
                <a:latin typeface="Calibri" charset="0"/>
              </a:rPr>
              <a:t>Give a couple of examples e.g.  Where is your </a:t>
            </a:r>
            <a:r>
              <a:rPr lang="en-GB" sz="1800" dirty="0" err="1">
                <a:latin typeface="Calibri" charset="0"/>
              </a:rPr>
              <a:t>c_oa_t</a:t>
            </a:r>
            <a:r>
              <a:rPr lang="en-GB" sz="1800" dirty="0">
                <a:latin typeface="Calibri" charset="0"/>
              </a:rPr>
              <a:t>?   Time for </a:t>
            </a:r>
            <a:r>
              <a:rPr lang="en-GB" sz="1800" dirty="0" err="1">
                <a:latin typeface="Calibri" charset="0"/>
              </a:rPr>
              <a:t>b_e_d</a:t>
            </a:r>
            <a:r>
              <a:rPr lang="en-GB" sz="1800" dirty="0">
                <a:latin typeface="Calibri" charset="0"/>
              </a:rPr>
              <a:t>! Make sure your child can tell you what the word is.</a:t>
            </a:r>
          </a:p>
          <a:p>
            <a:pPr>
              <a:spcBef>
                <a:spcPct val="0"/>
              </a:spcBef>
            </a:pPr>
            <a:r>
              <a:rPr lang="en-GB" sz="1800" dirty="0">
                <a:latin typeface="Calibri" charset="0"/>
              </a:rPr>
              <a:t>Use only </a:t>
            </a:r>
            <a:r>
              <a:rPr lang="en-GB" sz="1800" b="1" dirty="0">
                <a:latin typeface="Calibri" charset="0"/>
              </a:rPr>
              <a:t>single</a:t>
            </a:r>
            <a:r>
              <a:rPr lang="en-GB" sz="1800" dirty="0">
                <a:latin typeface="Calibri" charset="0"/>
              </a:rPr>
              <a:t> </a:t>
            </a:r>
            <a:r>
              <a:rPr lang="en-GB" sz="1800" b="1" dirty="0">
                <a:latin typeface="Calibri" charset="0"/>
              </a:rPr>
              <a:t>syllable</a:t>
            </a:r>
            <a:r>
              <a:rPr lang="en-GB" sz="1800" dirty="0">
                <a:latin typeface="Calibri" charset="0"/>
              </a:rPr>
              <a:t> words (no Fred Talking multi-syllabic words) and only the last word in a sentence or it gets very silly! E.g.   </a:t>
            </a:r>
            <a:r>
              <a:rPr lang="en-GB" sz="1800" dirty="0" err="1">
                <a:latin typeface="Calibri" charset="0"/>
              </a:rPr>
              <a:t>P_u_t</a:t>
            </a:r>
            <a:r>
              <a:rPr lang="en-GB" sz="1800" dirty="0">
                <a:latin typeface="Calibri" charset="0"/>
              </a:rPr>
              <a:t>   </a:t>
            </a:r>
            <a:r>
              <a:rPr lang="en-GB" sz="1800" dirty="0" err="1">
                <a:latin typeface="Calibri" charset="0"/>
              </a:rPr>
              <a:t>o_n</a:t>
            </a:r>
            <a:r>
              <a:rPr lang="en-GB" sz="1800" dirty="0">
                <a:latin typeface="Calibri" charset="0"/>
              </a:rPr>
              <a:t>   </a:t>
            </a:r>
            <a:r>
              <a:rPr lang="en-GB" sz="1800" dirty="0" err="1">
                <a:latin typeface="Calibri" charset="0"/>
              </a:rPr>
              <a:t>y_our</a:t>
            </a:r>
            <a:r>
              <a:rPr lang="en-GB" sz="1800" dirty="0">
                <a:latin typeface="Calibri" charset="0"/>
              </a:rPr>
              <a:t>  </a:t>
            </a:r>
            <a:r>
              <a:rPr lang="en-GB" sz="1800" dirty="0" err="1">
                <a:latin typeface="Calibri" charset="0"/>
              </a:rPr>
              <a:t>b_l_ue</a:t>
            </a:r>
            <a:r>
              <a:rPr lang="en-GB" sz="1800" dirty="0">
                <a:latin typeface="Calibri" charset="0"/>
              </a:rPr>
              <a:t>   </a:t>
            </a:r>
            <a:r>
              <a:rPr lang="en-GB" sz="1800" dirty="0" err="1">
                <a:latin typeface="Calibri" charset="0"/>
              </a:rPr>
              <a:t>c_oa_t</a:t>
            </a:r>
            <a:r>
              <a:rPr lang="en-GB" sz="1800" dirty="0">
                <a:latin typeface="Calibri" charset="0"/>
              </a:rPr>
              <a:t>   (you’ll never get out!). </a:t>
            </a:r>
          </a:p>
        </p:txBody>
      </p:sp>
      <p:sp>
        <p:nvSpPr>
          <p:cNvPr id="829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6CDCB563-864E-1B4F-BA67-EA9C2DFB97A5}" type="slidenum">
              <a:rPr lang="en-US">
                <a:latin typeface="Calibri" charset="0"/>
              </a:rPr>
              <a:pPr/>
              <a:t>13</a:t>
            </a:fld>
            <a:endParaRPr lang="en-US">
              <a:latin typeface="Calibri" charset="0"/>
            </a:endParaRPr>
          </a:p>
        </p:txBody>
      </p:sp>
    </p:spTree>
    <p:extLst>
      <p:ext uri="{BB962C8B-B14F-4D97-AF65-F5344CB8AC3E}">
        <p14:creationId xmlns:p14="http://schemas.microsoft.com/office/powerpoint/2010/main" val="583591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Read</a:t>
            </a:r>
            <a:r>
              <a:rPr lang="en-US" i="1" baseline="0" dirty="0"/>
              <a:t> question.</a:t>
            </a:r>
            <a:endParaRPr lang="en-US" i="1"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96731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aseline="0" dirty="0"/>
              <a:t>We use Fred Fingers to help children sound out words to spell easily.</a:t>
            </a:r>
          </a:p>
          <a:p>
            <a:r>
              <a:rPr lang="en-US" sz="1800" baseline="0" dirty="0"/>
              <a:t>It means they do not have to </a:t>
            </a:r>
            <a:r>
              <a:rPr lang="en-US" sz="1800" baseline="0" dirty="0" err="1"/>
              <a:t>memorise</a:t>
            </a:r>
            <a:r>
              <a:rPr lang="en-US" sz="1800" baseline="0" dirty="0"/>
              <a:t> lists of spelling words.</a:t>
            </a:r>
          </a:p>
          <a:p>
            <a:r>
              <a:rPr lang="en-US" sz="1800" baseline="0" dirty="0"/>
              <a:t>It is a tool so they will be able to spell any word.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800" i="1" dirty="0"/>
              <a:t>Demonstrate how to use Fred Fingers</a:t>
            </a:r>
            <a:r>
              <a:rPr lang="en-US" sz="1800" i="1" baseline="0" dirty="0"/>
              <a:t>.</a:t>
            </a:r>
          </a:p>
          <a:p>
            <a:pPr eaLnBrk="1" hangingPunct="1">
              <a:spcBef>
                <a:spcPct val="0"/>
              </a:spcBef>
            </a:pPr>
            <a:r>
              <a:rPr lang="en-GB" altLang="en-US" sz="1800" dirty="0"/>
              <a:t>Show how to use fingers to spell some of the words you have just blended. Use My Turn Your Turn with the parents – say “show me three fingers – the word is dog.”  (or shop or wish or any 3 sound word) “Now put your sounds on your fingers!”</a:t>
            </a:r>
          </a:p>
          <a:p>
            <a:pPr eaLnBrk="1" hangingPunct="1">
              <a:spcBef>
                <a:spcPct val="0"/>
              </a:spcBef>
            </a:pPr>
            <a:r>
              <a:rPr lang="en-GB" altLang="en-US" sz="1800" dirty="0"/>
              <a:t>This is the reversibility principle of decoding for reading and encoding for writing.</a:t>
            </a:r>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65F6FD-F396-4B2F-9FC2-7B8EE575D9AC}"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383506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Read</a:t>
            </a:r>
            <a:r>
              <a:rPr lang="en-US" i="1" baseline="0" dirty="0"/>
              <a:t> question.</a:t>
            </a:r>
            <a:endParaRPr lang="en-US" i="1"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0578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err="1" smtClean="0"/>
              <a:t>Storybooks</a:t>
            </a:r>
            <a:r>
              <a:rPr lang="en-US" i="0" baseline="0" dirty="0" err="1" smtClean="0"/>
              <a:t>will</a:t>
            </a:r>
            <a:r>
              <a:rPr lang="en-US" i="0" baseline="0" dirty="0" smtClean="0"/>
              <a:t> </a:t>
            </a:r>
            <a:r>
              <a:rPr lang="en-US" i="0" baseline="0" dirty="0"/>
              <a:t>be sent home for your children</a:t>
            </a:r>
            <a:r>
              <a:rPr lang="en-US" baseline="0" dirty="0"/>
              <a:t> to read. </a:t>
            </a:r>
          </a:p>
          <a:p>
            <a:r>
              <a:rPr lang="en-US" baseline="0" dirty="0"/>
              <a:t>They will know all of the sounds used in the Storybook as they will bring home the book that they have already read three times in the classroom.</a:t>
            </a:r>
          </a:p>
          <a:p>
            <a:r>
              <a:rPr lang="en-US" baseline="0" dirty="0"/>
              <a:t>This means they will be able to read the text with fluency and confidence – like a storyteller. They will enjoy reading to you.</a:t>
            </a:r>
          </a:p>
          <a:p>
            <a:r>
              <a:rPr lang="en-US" baseline="0" dirty="0"/>
              <a:t>This does not mean the text is too easy for them – it means they are reading at the correct level.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texts home the children cannot read because we always want them to be set up to succeed in their reading.</a:t>
            </a:r>
            <a:endParaRPr lang="en-US" b="0" dirty="0"/>
          </a:p>
        </p:txBody>
      </p:sp>
      <p:sp>
        <p:nvSpPr>
          <p:cNvPr id="4" name="Slide Number Placeholder 3"/>
          <p:cNvSpPr>
            <a:spLocks noGrp="1"/>
          </p:cNvSpPr>
          <p:nvPr>
            <p:ph type="sldNum" sz="quarter" idx="10"/>
          </p:nvPr>
        </p:nvSpPr>
        <p:spPr/>
        <p:txBody>
          <a:bodyPr/>
          <a:lstStyle/>
          <a:p>
            <a:fld id="{492E07CC-6AAD-1047-BB31-41E7C9B8EA12}" type="slidenum">
              <a:rPr lang="en-US" smtClean="0"/>
              <a:t>17</a:t>
            </a:fld>
            <a:endParaRPr lang="en-US"/>
          </a:p>
        </p:txBody>
      </p:sp>
    </p:spTree>
    <p:extLst>
      <p:ext uri="{BB962C8B-B14F-4D97-AF65-F5344CB8AC3E}">
        <p14:creationId xmlns:p14="http://schemas.microsoft.com/office/powerpoint/2010/main" val="3700689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a:t>
            </a:r>
            <a:r>
              <a:rPr lang="en-US" baseline="0" dirty="0"/>
              <a:t> will also bring home a picture book to share and enjoy with you at home.</a:t>
            </a:r>
          </a:p>
          <a:p>
            <a:r>
              <a:rPr lang="en-US" baseline="0" dirty="0"/>
              <a:t>This book has already been read to the class in school so they will care about the story and love hearing the story again and again.</a:t>
            </a:r>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371220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Read</a:t>
            </a:r>
            <a:r>
              <a:rPr lang="en-US" i="1" baseline="0" dirty="0"/>
              <a:t> question.</a:t>
            </a:r>
            <a:endParaRPr lang="en-US" i="1"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329898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things you can do as a parent</a:t>
            </a:r>
            <a:r>
              <a:rPr lang="en-US" baseline="0" dirty="0"/>
              <a:t> at home is read higher level texts </a:t>
            </a:r>
            <a:r>
              <a:rPr lang="en-US" i="1" baseline="0" dirty="0"/>
              <a:t>to</a:t>
            </a:r>
            <a:r>
              <a:rPr lang="en-US" i="0" baseline="0" dirty="0"/>
              <a:t> your child. </a:t>
            </a:r>
          </a:p>
          <a:p>
            <a:r>
              <a:rPr lang="en-US" dirty="0"/>
              <a:t>This</a:t>
            </a:r>
            <a:r>
              <a:rPr lang="en-US" baseline="0" dirty="0"/>
              <a:t> h</a:t>
            </a:r>
            <a:r>
              <a:rPr lang="en-US" dirty="0"/>
              <a:t>elps develop an enjoyment for stories</a:t>
            </a:r>
            <a:r>
              <a:rPr lang="en-US" baseline="0" dirty="0"/>
              <a:t> and the motivation for learning to read themselves.</a:t>
            </a:r>
          </a:p>
          <a:p>
            <a:endParaRPr lang="en-US" baseline="0" dirty="0"/>
          </a:p>
          <a:p>
            <a:r>
              <a:rPr lang="en-US" baseline="0" dirty="0"/>
              <a:t>Ask questions and share opinions about what you read to engage them in discussion, get them thinking about what they read and develop vocabulary. </a:t>
            </a:r>
          </a:p>
          <a:p>
            <a:endParaRPr lang="en-US" i="1" baseline="0" dirty="0"/>
          </a:p>
          <a:p>
            <a:r>
              <a:rPr lang="en-US" i="1" baseline="0" dirty="0"/>
              <a:t>Click and read.</a:t>
            </a:r>
            <a:endParaRPr lang="en-US" i="1" dirty="0"/>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81374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434AEA0D-15AF-3040-A3B5-D7F153320F94}" type="slidenum">
              <a:rPr lang="en-US" smtClean="0"/>
              <a:t>3</a:t>
            </a:fld>
            <a:endParaRPr lang="en-US"/>
          </a:p>
        </p:txBody>
      </p:sp>
    </p:spTree>
    <p:extLst>
      <p:ext uri="{BB962C8B-B14F-4D97-AF65-F5344CB8AC3E}">
        <p14:creationId xmlns:p14="http://schemas.microsoft.com/office/powerpoint/2010/main" val="348907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i="1" dirty="0">
                <a:latin typeface="Calibri" charset="0"/>
              </a:rPr>
              <a:t>Click through and read examples</a:t>
            </a:r>
            <a:r>
              <a:rPr lang="en-GB" i="1" baseline="0" dirty="0">
                <a:latin typeface="Calibri" charset="0"/>
              </a:rPr>
              <a:t> to parents.</a:t>
            </a:r>
            <a:endParaRPr lang="en-GB" i="1" dirty="0">
              <a:latin typeface="Calibri" charset="0"/>
            </a:endParaRPr>
          </a:p>
          <a:p>
            <a:pPr eaLnBrk="1" hangingPunct="1">
              <a:spcBef>
                <a:spcPct val="0"/>
              </a:spcBef>
            </a:pPr>
            <a:endParaRPr lang="en-GB" dirty="0">
              <a:latin typeface="Calibri" charset="0"/>
            </a:endParaRPr>
          </a:p>
          <a:p>
            <a:pPr eaLnBrk="1" hangingPunct="1">
              <a:spcBef>
                <a:spcPct val="0"/>
              </a:spcBef>
            </a:pPr>
            <a:r>
              <a:rPr lang="en-GB" dirty="0">
                <a:latin typeface="Calibri" charset="0"/>
              </a:rPr>
              <a:t>Use ambitious vocabulary with your children and encourage them to use these words for themselves in both their speech and writing.  Build interesting sentences with your child.</a:t>
            </a:r>
          </a:p>
          <a:p>
            <a:pPr eaLnBrk="1" hangingPunct="1">
              <a:spcBef>
                <a:spcPct val="0"/>
              </a:spcBef>
            </a:pPr>
            <a:endParaRPr lang="en-GB" dirty="0">
              <a:latin typeface="Calibri" charset="0"/>
            </a:endParaRPr>
          </a:p>
          <a:p>
            <a:pPr eaLnBrk="1" hangingPunct="1">
              <a:spcBef>
                <a:spcPct val="0"/>
              </a:spcBef>
            </a:pPr>
            <a:r>
              <a:rPr lang="en-GB" dirty="0">
                <a:latin typeface="Calibri" charset="0"/>
              </a:rPr>
              <a:t>A rich vocabulary is essential for high levels of comprehension. The more words your child has in his/her head when they come to school, the quicker they will understand when they read, e.g. </a:t>
            </a:r>
          </a:p>
          <a:p>
            <a:pPr eaLnBrk="1" hangingPunct="1">
              <a:spcBef>
                <a:spcPct val="0"/>
              </a:spcBef>
              <a:buFont typeface="Wingdings" charset="0"/>
              <a:buNone/>
            </a:pPr>
            <a:endParaRPr lang="en-GB" dirty="0">
              <a:latin typeface="Calibri" charset="0"/>
            </a:endParaRPr>
          </a:p>
          <a:p>
            <a:pPr eaLnBrk="1" hangingPunct="1">
              <a:spcBef>
                <a:spcPct val="0"/>
              </a:spcBef>
              <a:buFont typeface="Wingdings" charset="0"/>
              <a:buNone/>
            </a:pPr>
            <a:r>
              <a:rPr lang="en-GB" dirty="0">
                <a:latin typeface="Calibri" charset="0"/>
              </a:rPr>
              <a:t>“You’re looking pleased… not just pleased but delighted!” (thrilled/ecstatic/euphoric! </a:t>
            </a:r>
            <a:r>
              <a:rPr lang="en-GB" dirty="0" err="1">
                <a:latin typeface="Calibri" charset="0"/>
              </a:rPr>
              <a:t>Etc</a:t>
            </a:r>
            <a:r>
              <a:rPr lang="en-GB" dirty="0">
                <a:latin typeface="Calibri" charset="0"/>
              </a:rPr>
              <a:t>)</a:t>
            </a:r>
          </a:p>
        </p:txBody>
      </p:sp>
      <p:sp>
        <p:nvSpPr>
          <p:cNvPr id="849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2351AAA-0D62-384A-87E0-2618FEF377EF}" type="slidenum">
              <a:rPr lang="en-US">
                <a:latin typeface="Calibri" charset="0"/>
              </a:rPr>
              <a:pPr eaLnBrk="1" hangingPunct="1"/>
              <a:t>22</a:t>
            </a:fld>
            <a:endParaRPr lang="en-US">
              <a:latin typeface="Calibri" charset="0"/>
            </a:endParaRPr>
          </a:p>
        </p:txBody>
      </p:sp>
    </p:spTree>
    <p:extLst>
      <p:ext uri="{BB962C8B-B14F-4D97-AF65-F5344CB8AC3E}">
        <p14:creationId xmlns:p14="http://schemas.microsoft.com/office/powerpoint/2010/main" val="2766945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i="0" dirty="0">
                <a:latin typeface="Calibri" charset="0"/>
              </a:rPr>
              <a:t>Help grow</a:t>
            </a:r>
            <a:r>
              <a:rPr lang="en-GB" i="0" baseline="0" dirty="0">
                <a:latin typeface="Calibri" charset="0"/>
              </a:rPr>
              <a:t> your child’s vocabulary by enriching conversations through description.</a:t>
            </a:r>
          </a:p>
          <a:p>
            <a:pPr eaLnBrk="1" hangingPunct="1">
              <a:spcBef>
                <a:spcPct val="0"/>
              </a:spcBef>
            </a:pPr>
            <a:endParaRPr lang="en-GB" i="0" baseline="0" dirty="0">
              <a:latin typeface="Calibri" charset="0"/>
            </a:endParaRPr>
          </a:p>
          <a:p>
            <a:pPr eaLnBrk="1" hangingPunct="1">
              <a:spcBef>
                <a:spcPct val="0"/>
              </a:spcBef>
            </a:pPr>
            <a:r>
              <a:rPr lang="en-GB" i="1" baseline="0" dirty="0">
                <a:latin typeface="Calibri" charset="0"/>
              </a:rPr>
              <a:t>Click and read examples.</a:t>
            </a:r>
            <a:endParaRPr lang="en-GB" i="0" dirty="0">
              <a:latin typeface="Calibri" charset="0"/>
            </a:endParaRPr>
          </a:p>
          <a:p>
            <a:pPr eaLnBrk="1" hangingPunct="1">
              <a:spcBef>
                <a:spcPct val="0"/>
              </a:spcBef>
            </a:pPr>
            <a:r>
              <a:rPr lang="en-GB" i="1" dirty="0">
                <a:latin typeface="Calibri" charset="0"/>
              </a:rPr>
              <a:t>Give other</a:t>
            </a:r>
            <a:r>
              <a:rPr lang="en-GB" i="1" baseline="0" dirty="0">
                <a:latin typeface="Calibri" charset="0"/>
              </a:rPr>
              <a:t> </a:t>
            </a:r>
            <a:r>
              <a:rPr lang="en-GB" i="1" dirty="0">
                <a:latin typeface="Calibri" charset="0"/>
              </a:rPr>
              <a:t>examples if you want to.</a:t>
            </a:r>
          </a:p>
          <a:p>
            <a:pPr eaLnBrk="1" hangingPunct="1">
              <a:spcBef>
                <a:spcPct val="0"/>
              </a:spcBef>
            </a:pPr>
            <a:endParaRPr lang="en-GB" dirty="0">
              <a:latin typeface="Calibri" charset="0"/>
            </a:endParaRPr>
          </a:p>
        </p:txBody>
      </p:sp>
      <p:sp>
        <p:nvSpPr>
          <p:cNvPr id="8602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8CD128-7ECD-A140-A229-944B8788EF8F}" type="slidenum">
              <a:rPr lang="en-US">
                <a:latin typeface="Calibri" charset="0"/>
              </a:rPr>
              <a:pPr eaLnBrk="1" hangingPunct="1"/>
              <a:t>23</a:t>
            </a:fld>
            <a:endParaRPr lang="en-US">
              <a:latin typeface="Calibri" charset="0"/>
            </a:endParaRPr>
          </a:p>
        </p:txBody>
      </p:sp>
    </p:spTree>
    <p:extLst>
      <p:ext uri="{BB962C8B-B14F-4D97-AF65-F5344CB8AC3E}">
        <p14:creationId xmlns:p14="http://schemas.microsoft.com/office/powerpoint/2010/main" val="2264384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latin typeface="Times New Roman" charset="0"/>
              </a:rPr>
              <a:t>It really helps to</a:t>
            </a:r>
            <a:r>
              <a:rPr lang="en-GB" baseline="0" dirty="0">
                <a:latin typeface="Times New Roman" charset="0"/>
              </a:rPr>
              <a:t> be aware of how your child is learning in the classroom – pure sounds not letter names; Fred Talk when they are reading words and Fred Fingers when they are spelling words.</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latin typeface="Times New Roman" charset="0"/>
              </a:rPr>
              <a:t>Encourage your child to discuss their Phonics lessons with you and to read and discuss their storybook with you at home.</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a:latin typeface="Times New Roman" charset="0"/>
              </a:rPr>
              <a:t>We have shared</a:t>
            </a:r>
            <a:r>
              <a:rPr lang="en-GB" baseline="0" dirty="0">
                <a:latin typeface="Times New Roman" charset="0"/>
              </a:rPr>
              <a:t> the basics of Read Write Inc. Phonics and how you can help.</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latin typeface="Times New Roman" charset="0"/>
              </a:rPr>
              <a:t>There are also some online resources </a:t>
            </a:r>
            <a:r>
              <a:rPr lang="en-GB" dirty="0">
                <a:latin typeface="Times New Roman" charset="0"/>
              </a:rPr>
              <a:t>that you can access for</a:t>
            </a:r>
            <a:r>
              <a:rPr lang="en-GB" baseline="0" dirty="0">
                <a:latin typeface="Times New Roman" charset="0"/>
              </a:rPr>
              <a:t> free. </a:t>
            </a:r>
            <a:r>
              <a:rPr lang="en-GB" i="1" baseline="0" dirty="0">
                <a:latin typeface="Times New Roman" charset="0"/>
              </a:rPr>
              <a:t>Click through to next slide.</a:t>
            </a:r>
          </a:p>
        </p:txBody>
      </p:sp>
      <p:sp>
        <p:nvSpPr>
          <p:cNvPr id="4" name="Slide Number Placeholder 3"/>
          <p:cNvSpPr>
            <a:spLocks noGrp="1"/>
          </p:cNvSpPr>
          <p:nvPr>
            <p:ph type="sldNum" sz="quarter" idx="10"/>
          </p:nvPr>
        </p:nvSpPr>
        <p:spPr/>
        <p:txBody>
          <a:bodyPr/>
          <a:lstStyle/>
          <a:p>
            <a:fld id="{492E07CC-6AAD-1047-BB31-41E7C9B8EA12}" type="slidenum">
              <a:rPr lang="en-US" smtClean="0"/>
              <a:t>24</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E827AC-D89F-4C9D-A56D-0771EEE4EBD5}" type="slidenum">
              <a:rPr lang="en-GB" altLang="en-US" smtClean="0"/>
              <a:pPr/>
              <a:t>25</a:t>
            </a:fld>
            <a:endParaRPr lang="en-GB" altLang="en-US" smtClean="0"/>
          </a:p>
        </p:txBody>
      </p:sp>
    </p:spTree>
    <p:extLst>
      <p:ext uri="{BB962C8B-B14F-4D97-AF65-F5344CB8AC3E}">
        <p14:creationId xmlns:p14="http://schemas.microsoft.com/office/powerpoint/2010/main" val="679392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8E682A-C3C0-4E9A-B7CE-BEEAA04785F8}" type="slidenum">
              <a:rPr lang="en-GB" altLang="en-US" smtClean="0"/>
              <a:pPr/>
              <a:t>26</a:t>
            </a:fld>
            <a:endParaRPr lang="en-GB" altLang="en-US" smtClean="0"/>
          </a:p>
        </p:txBody>
      </p:sp>
    </p:spTree>
    <p:extLst>
      <p:ext uri="{BB962C8B-B14F-4D97-AF65-F5344CB8AC3E}">
        <p14:creationId xmlns:p14="http://schemas.microsoft.com/office/powerpoint/2010/main" val="2108577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CE02BA-1AB6-480B-8A2A-67E6DC17E670}" type="slidenum">
              <a:rPr lang="en-GB" altLang="en-US" smtClean="0"/>
              <a:pPr/>
              <a:t>27</a:t>
            </a:fld>
            <a:endParaRPr lang="en-GB" altLang="en-US" smtClean="0"/>
          </a:p>
        </p:txBody>
      </p:sp>
    </p:spTree>
    <p:extLst>
      <p:ext uri="{BB962C8B-B14F-4D97-AF65-F5344CB8AC3E}">
        <p14:creationId xmlns:p14="http://schemas.microsoft.com/office/powerpoint/2010/main" val="357780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7442E8-F6E3-4994-8452-3D50497FCCE2}" type="slidenum">
              <a:rPr lang="en-GB" altLang="en-US" smtClean="0"/>
              <a:pPr/>
              <a:t>28</a:t>
            </a:fld>
            <a:endParaRPr lang="en-GB" altLang="en-US" smtClean="0"/>
          </a:p>
        </p:txBody>
      </p:sp>
    </p:spTree>
    <p:extLst>
      <p:ext uri="{BB962C8B-B14F-4D97-AF65-F5344CB8AC3E}">
        <p14:creationId xmlns:p14="http://schemas.microsoft.com/office/powerpoint/2010/main" val="1491164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5444D8-65B4-43A6-819B-D5273D3015D8}" type="slidenum">
              <a:rPr lang="en-GB" altLang="en-US" smtClean="0"/>
              <a:pPr/>
              <a:t>31</a:t>
            </a:fld>
            <a:endParaRPr lang="en-GB" altLang="en-US" smtClean="0"/>
          </a:p>
        </p:txBody>
      </p:sp>
    </p:spTree>
    <p:extLst>
      <p:ext uri="{BB962C8B-B14F-4D97-AF65-F5344CB8AC3E}">
        <p14:creationId xmlns:p14="http://schemas.microsoft.com/office/powerpoint/2010/main" val="3203644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17734BEA-C045-4AB1-A926-52ECF9AC94D0}" type="slidenum">
              <a:rPr lang="en-GB" altLang="en-US" smtClean="0">
                <a:solidFill>
                  <a:srgbClr val="000000"/>
                </a:solidFill>
              </a:rPr>
              <a:pPr/>
              <a:t>32</a:t>
            </a:fld>
            <a:endParaRPr lang="en-GB" altLang="en-US" smtClean="0">
              <a:solidFill>
                <a:srgbClr val="000000"/>
              </a:solidFill>
            </a:endParaRPr>
          </a:p>
        </p:txBody>
      </p:sp>
    </p:spTree>
    <p:extLst>
      <p:ext uri="{BB962C8B-B14F-4D97-AF65-F5344CB8AC3E}">
        <p14:creationId xmlns:p14="http://schemas.microsoft.com/office/powerpoint/2010/main" val="4141923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a:p>
            <a:pPr eaLnBrk="1" hangingPunct="1">
              <a:spcBef>
                <a:spcPct val="0"/>
              </a:spcBef>
              <a:buFontTx/>
              <a:buChar char="•"/>
            </a:pPr>
            <a:r>
              <a:rPr lang="en-US" altLang="en-US" smtClean="0">
                <a:latin typeface="Arial" panose="020B0604020202020204" pitchFamily="34" charset="0"/>
                <a:cs typeface="Arial" panose="020B0604020202020204" pitchFamily="34" charset="0"/>
              </a:rPr>
              <a:t>A new way of looking at the primary maths curriculum.</a:t>
            </a:r>
          </a:p>
          <a:p>
            <a:pPr eaLnBrk="1" hangingPunct="1">
              <a:spcBef>
                <a:spcPct val="0"/>
              </a:spcBef>
              <a:buFontTx/>
              <a:buChar char="•"/>
            </a:pPr>
            <a:r>
              <a:rPr lang="en-US" altLang="en-US" smtClean="0">
                <a:latin typeface="Arial" panose="020B0604020202020204" pitchFamily="34" charset="0"/>
                <a:cs typeface="Arial" panose="020B0604020202020204" pitchFamily="34" charset="0"/>
              </a:rPr>
              <a:t>Maths is a logical subject that follows a sequence of progression, e.g. you can’t count to 40 before you can count to 30.</a:t>
            </a:r>
          </a:p>
          <a:p>
            <a:pPr eaLnBrk="1" hangingPunct="1">
              <a:spcBef>
                <a:spcPct val="0"/>
              </a:spcBef>
              <a:buFontTx/>
              <a:buChar char="•"/>
            </a:pPr>
            <a:r>
              <a:rPr lang="en-US" altLang="en-US" smtClean="0">
                <a:latin typeface="Arial" panose="020B0604020202020204" pitchFamily="34" charset="0"/>
                <a:cs typeface="Arial" panose="020B0604020202020204" pitchFamily="34" charset="0"/>
              </a:rPr>
              <a:t>Core numeracy is separated from outer numeracy (the use of core numeracy skills across the rest of the curriculum) allowing children to become numerate.</a:t>
            </a:r>
          </a:p>
          <a:p>
            <a:pPr eaLnBrk="1" hangingPunct="1">
              <a:spcBef>
                <a:spcPct val="0"/>
              </a:spcBef>
              <a:buFontTx/>
              <a:buChar char="•"/>
            </a:pPr>
            <a:r>
              <a:rPr lang="en-US" altLang="en-US" smtClean="0">
                <a:latin typeface="Arial" panose="020B0604020202020204" pitchFamily="34" charset="0"/>
                <a:cs typeface="Arial" panose="020B0604020202020204" pitchFamily="34" charset="0"/>
              </a:rPr>
              <a:t>Many children suffer from low confidence in maths.  They either feel negative about it as a subject or about their own ability to cope with it, or both.  Big Maths aims to address this by showing children that becoming numerate is easy.  It is up to us as teachers to show the children how and why it is easy.</a:t>
            </a:r>
          </a:p>
          <a:p>
            <a:pPr eaLnBrk="1" hangingPunct="1">
              <a:spcBef>
                <a:spcPct val="0"/>
              </a:spcBef>
              <a:buFontTx/>
              <a:buChar char="•"/>
            </a:pPr>
            <a:r>
              <a:rPr lang="en-US" altLang="en-US" smtClean="0">
                <a:latin typeface="Arial" panose="020B0604020202020204" pitchFamily="34" charset="0"/>
                <a:cs typeface="Arial" panose="020B0604020202020204" pitchFamily="34" charset="0"/>
              </a:rPr>
              <a:t>The main aim of Big Maths is to enable children to make connections and apply these connections successfully.</a:t>
            </a:r>
          </a:p>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EBAA53-6587-4C75-992A-1A47C0CA78FC}" type="slidenum">
              <a:rPr lang="en-US" altLang="en-US" smtClean="0">
                <a:ea typeface="MS PGothic" panose="020B0600070205080204" pitchFamily="34" charset="-128"/>
              </a:rPr>
              <a:pPr>
                <a:spcBef>
                  <a:spcPct val="0"/>
                </a:spcBef>
              </a:pPr>
              <a:t>44</a:t>
            </a:fld>
            <a:endParaRPr lang="en-US" altLang="en-US" smtClean="0">
              <a:ea typeface="MS PGothic" panose="020B0600070205080204" pitchFamily="34" charset="-128"/>
            </a:endParaRPr>
          </a:p>
        </p:txBody>
      </p:sp>
    </p:spTree>
    <p:extLst>
      <p:ext uri="{BB962C8B-B14F-4D97-AF65-F5344CB8AC3E}">
        <p14:creationId xmlns:p14="http://schemas.microsoft.com/office/powerpoint/2010/main" val="352354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Read</a:t>
            </a:r>
            <a:r>
              <a:rPr lang="en-US" i="1" baseline="0" dirty="0"/>
              <a:t> question.</a:t>
            </a:r>
            <a:endParaRPr lang="en-US" i="1"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4</a:t>
            </a:fld>
            <a:endParaRPr lang="en-US"/>
          </a:p>
        </p:txBody>
      </p:sp>
    </p:spTree>
    <p:extLst>
      <p:ext uri="{BB962C8B-B14F-4D97-AF65-F5344CB8AC3E}">
        <p14:creationId xmlns:p14="http://schemas.microsoft.com/office/powerpoint/2010/main" val="2194861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903B96-3A49-49EB-8C2F-5A17E00274D7}" type="slidenum">
              <a:rPr lang="en-US" altLang="en-US" smtClean="0">
                <a:ea typeface="MS PGothic" panose="020B0600070205080204" pitchFamily="34" charset="-128"/>
              </a:rPr>
              <a:pPr>
                <a:spcBef>
                  <a:spcPct val="0"/>
                </a:spcBef>
              </a:pPr>
              <a:t>45</a:t>
            </a:fld>
            <a:endParaRPr lang="en-US" altLang="en-US" smtClean="0">
              <a:ea typeface="MS PGothic" panose="020B0600070205080204" pitchFamily="34" charset="-128"/>
            </a:endParaRPr>
          </a:p>
        </p:txBody>
      </p:sp>
    </p:spTree>
    <p:extLst>
      <p:ext uri="{BB962C8B-B14F-4D97-AF65-F5344CB8AC3E}">
        <p14:creationId xmlns:p14="http://schemas.microsoft.com/office/powerpoint/2010/main" val="4260187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smtClean="0">
              <a:solidFill>
                <a:srgbClr val="000000"/>
              </a:solidFill>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82B732-E611-46F8-A544-3C94CB22545E}" type="slidenum">
              <a:rPr lang="en-US" altLang="en-US" smtClean="0">
                <a:ea typeface="MS PGothic" panose="020B0600070205080204" pitchFamily="34" charset="-128"/>
              </a:rPr>
              <a:pPr>
                <a:spcBef>
                  <a:spcPct val="0"/>
                </a:spcBef>
              </a:pPr>
              <a:t>46</a:t>
            </a:fld>
            <a:endParaRPr lang="en-US" altLang="en-US" smtClean="0">
              <a:ea typeface="MS PGothic" panose="020B0600070205080204" pitchFamily="34" charset="-128"/>
            </a:endParaRPr>
          </a:p>
        </p:txBody>
      </p:sp>
    </p:spTree>
    <p:extLst>
      <p:ext uri="{BB962C8B-B14F-4D97-AF65-F5344CB8AC3E}">
        <p14:creationId xmlns:p14="http://schemas.microsoft.com/office/powerpoint/2010/main" val="3322849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26F5EB-13BE-4C26-AE4C-1239AC0C2E06}" type="slidenum">
              <a:rPr lang="en-US" altLang="en-US" smtClean="0">
                <a:ea typeface="MS PGothic" panose="020B0600070205080204" pitchFamily="34" charset="-128"/>
              </a:rPr>
              <a:pPr>
                <a:spcBef>
                  <a:spcPct val="0"/>
                </a:spcBef>
              </a:pPr>
              <a:t>47</a:t>
            </a:fld>
            <a:endParaRPr lang="en-US" altLang="en-US" smtClean="0">
              <a:ea typeface="MS PGothic" panose="020B0600070205080204" pitchFamily="34" charset="-128"/>
            </a:endParaRPr>
          </a:p>
        </p:txBody>
      </p:sp>
    </p:spTree>
    <p:extLst>
      <p:ext uri="{BB962C8B-B14F-4D97-AF65-F5344CB8AC3E}">
        <p14:creationId xmlns:p14="http://schemas.microsoft.com/office/powerpoint/2010/main" val="2072691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50B6E2-C02C-40B5-BD84-4F4CBC314067}" type="slidenum">
              <a:rPr lang="en-US" altLang="en-US" smtClean="0">
                <a:ea typeface="MS PGothic" panose="020B0600070205080204" pitchFamily="34" charset="-128"/>
              </a:rPr>
              <a:pPr>
                <a:spcBef>
                  <a:spcPct val="0"/>
                </a:spcBef>
              </a:pPr>
              <a:t>48</a:t>
            </a:fld>
            <a:endParaRPr lang="en-US" altLang="en-US" smtClean="0">
              <a:ea typeface="MS PGothic" panose="020B0600070205080204" pitchFamily="34" charset="-128"/>
            </a:endParaRPr>
          </a:p>
        </p:txBody>
      </p:sp>
    </p:spTree>
    <p:extLst>
      <p:ext uri="{BB962C8B-B14F-4D97-AF65-F5344CB8AC3E}">
        <p14:creationId xmlns:p14="http://schemas.microsoft.com/office/powerpoint/2010/main" val="1766127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167F53-BA33-7E40-958D-01A6607E9B7A}" type="slidenum">
              <a:rPr lang="en-US" smtClean="0"/>
              <a:t>67</a:t>
            </a:fld>
            <a:endParaRPr lang="en-US"/>
          </a:p>
        </p:txBody>
      </p:sp>
    </p:spTree>
    <p:extLst>
      <p:ext uri="{BB962C8B-B14F-4D97-AF65-F5344CB8AC3E}">
        <p14:creationId xmlns:p14="http://schemas.microsoft.com/office/powerpoint/2010/main" val="211703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i="1" dirty="0">
                <a:latin typeface="Calibri" charset="0"/>
              </a:rPr>
              <a:t>Read Write Inc. </a:t>
            </a:r>
            <a:r>
              <a:rPr lang="en-GB" i="0" dirty="0">
                <a:latin typeface="Calibri" charset="0"/>
              </a:rPr>
              <a:t>Phonics is</a:t>
            </a:r>
            <a:r>
              <a:rPr lang="en-GB" i="0" baseline="0" dirty="0">
                <a:latin typeface="Calibri" charset="0"/>
              </a:rPr>
              <a:t> a programme that uses systematic phonics to teach all children to read.</a:t>
            </a:r>
          </a:p>
          <a:p>
            <a:r>
              <a:rPr lang="en-US" i="1" dirty="0"/>
              <a:t>Click</a:t>
            </a:r>
            <a:r>
              <a:rPr lang="en-US" i="1" baseline="0" dirty="0"/>
              <a:t> – </a:t>
            </a:r>
            <a:r>
              <a:rPr lang="en-US" i="0" baseline="0" dirty="0"/>
              <a:t>We t</a:t>
            </a:r>
            <a:r>
              <a:rPr lang="en-US" dirty="0"/>
              <a:t>each the sounds first</a:t>
            </a:r>
            <a:r>
              <a:rPr lang="en-US" baseline="0" dirty="0"/>
              <a:t> – in a specific order</a:t>
            </a:r>
            <a:r>
              <a:rPr lang="en-US" baseline="0" dirty="0" smtClean="0"/>
              <a:t>. (First – m a s d t )</a:t>
            </a:r>
            <a:endParaRPr lang="en-US" baseline="0" dirty="0"/>
          </a:p>
          <a:p>
            <a:r>
              <a:rPr lang="en-US" i="1" dirty="0"/>
              <a:t>Click – </a:t>
            </a:r>
            <a:r>
              <a:rPr lang="en-US" i="0" dirty="0"/>
              <a:t>We</a:t>
            </a:r>
            <a:r>
              <a:rPr lang="en-US" i="0" baseline="0" dirty="0"/>
              <a:t> then t</a:t>
            </a:r>
            <a:r>
              <a:rPr lang="en-US" baseline="0" dirty="0"/>
              <a:t>each your children to blend those sounds together in order to read words</a:t>
            </a:r>
          </a:p>
          <a:p>
            <a:r>
              <a:rPr lang="en-US" i="1" dirty="0"/>
              <a:t>Click – </a:t>
            </a:r>
            <a:r>
              <a:rPr lang="en-US" i="0" dirty="0"/>
              <a:t>The</a:t>
            </a:r>
            <a:r>
              <a:rPr lang="en-US" i="0" baseline="0" dirty="0"/>
              <a:t> children r</a:t>
            </a:r>
            <a:r>
              <a:rPr lang="en-US" baseline="0" dirty="0"/>
              <a:t>ead words in the matched Storybooks. Each Storybook is carefully matched to the sounds they can already read - setting them up for success. </a:t>
            </a:r>
          </a:p>
          <a:p>
            <a:r>
              <a:rPr lang="en-US" i="1" dirty="0"/>
              <a:t>Click –</a:t>
            </a:r>
            <a:r>
              <a:rPr lang="en-US" i="1" baseline="0" dirty="0"/>
              <a:t> </a:t>
            </a:r>
            <a:r>
              <a:rPr lang="en-US" i="0" baseline="0" dirty="0"/>
              <a:t>We read to children ‘real’ books</a:t>
            </a:r>
            <a:r>
              <a:rPr lang="en-US" i="1" baseline="0" dirty="0"/>
              <a:t>’. </a:t>
            </a:r>
            <a:r>
              <a:rPr lang="en-US" i="0" baseline="0" dirty="0"/>
              <a:t>Once they have learnt to read, </a:t>
            </a:r>
            <a:r>
              <a:rPr lang="en-US" baseline="0" dirty="0"/>
              <a:t>they will be able to independently read these books for themselves.</a:t>
            </a:r>
            <a:endParaRPr lang="en-US" dirty="0"/>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5</a:t>
            </a:fld>
            <a:endParaRPr lang="en-US"/>
          </a:p>
        </p:txBody>
      </p:sp>
    </p:spTree>
    <p:extLst>
      <p:ext uri="{BB962C8B-B14F-4D97-AF65-F5344CB8AC3E}">
        <p14:creationId xmlns:p14="http://schemas.microsoft.com/office/powerpoint/2010/main" val="326387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The English language is very complex. </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Phonics is the method of teaching reading through the identification of sounds and graphemes. </a:t>
            </a: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means 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6</a:t>
            </a:fld>
            <a:endParaRPr lang="en-US"/>
          </a:p>
        </p:txBody>
      </p:sp>
    </p:spTree>
    <p:extLst>
      <p:ext uri="{BB962C8B-B14F-4D97-AF65-F5344CB8AC3E}">
        <p14:creationId xmlns:p14="http://schemas.microsoft.com/office/powerpoint/2010/main" val="56077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Read</a:t>
            </a:r>
            <a:r>
              <a:rPr lang="en-US" i="1" baseline="0" dirty="0"/>
              <a:t> question.</a:t>
            </a:r>
            <a:endParaRPr lang="en-US" i="1"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7</a:t>
            </a:fld>
            <a:endParaRPr lang="en-US"/>
          </a:p>
        </p:txBody>
      </p:sp>
    </p:spTree>
    <p:extLst>
      <p:ext uri="{BB962C8B-B14F-4D97-AF65-F5344CB8AC3E}">
        <p14:creationId xmlns:p14="http://schemas.microsoft.com/office/powerpoint/2010/main" val="330976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r>
              <a:rPr lang="en-US" dirty="0">
                <a:latin typeface="Times New Roman"/>
                <a:ea typeface="Times New Roman"/>
                <a:cs typeface="Times New Roman"/>
                <a:sym typeface="Times New Roman"/>
              </a:rPr>
              <a:t>Phonics makes learning to read easy for children because we start by teaching them just one way of reading and writing every sound. Here they are on the </a:t>
            </a:r>
            <a:r>
              <a:rPr lang="en-US" sz="1200" b="0" i="0" u="none" strike="noStrike" cap="none" dirty="0">
                <a:solidFill>
                  <a:schemeClr val="dk1"/>
                </a:solidFill>
                <a:latin typeface="Times New Roman"/>
                <a:ea typeface="Times New Roman"/>
                <a:cs typeface="Times New Roman"/>
                <a:sym typeface="Times New Roman"/>
              </a:rPr>
              <a:t>Simple Speed Sounds chart</a:t>
            </a:r>
            <a:r>
              <a:rPr lang="en-US" dirty="0">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200" b="0" i="0" u="none" strike="noStrike" cap="none" dirty="0">
                <a:solidFill>
                  <a:schemeClr val="dk1"/>
                </a:solidFill>
                <a:latin typeface="Times New Roman"/>
                <a:ea typeface="Times New Roman"/>
                <a:cs typeface="Times New Roman"/>
                <a:sym typeface="Times New Roman"/>
              </a:rPr>
              <a:t>We </a:t>
            </a:r>
            <a:r>
              <a:rPr lang="en-US" dirty="0">
                <a:latin typeface="Times New Roman"/>
                <a:ea typeface="Times New Roman"/>
                <a:cs typeface="Times New Roman"/>
                <a:sym typeface="Times New Roman"/>
              </a:rPr>
              <a:t>teach </a:t>
            </a:r>
            <a:r>
              <a:rPr lang="en-US" sz="1200" b="0" i="0" u="none" strike="noStrike" cap="none" dirty="0">
                <a:solidFill>
                  <a:schemeClr val="dk1"/>
                </a:solidFill>
                <a:latin typeface="Times New Roman"/>
                <a:ea typeface="Times New Roman"/>
                <a:cs typeface="Times New Roman"/>
                <a:sym typeface="Times New Roman"/>
              </a:rPr>
              <a:t>Set 1 sounds first - (sounds as far as a</a:t>
            </a:r>
            <a:r>
              <a:rPr lang="en-US" dirty="0">
                <a:latin typeface="Times New Roman"/>
                <a:ea typeface="Times New Roman"/>
                <a:cs typeface="Times New Roman"/>
                <a:sym typeface="Times New Roman"/>
              </a:rPr>
              <a:t> e </a:t>
            </a:r>
            <a:r>
              <a:rPr lang="en-US" dirty="0" err="1">
                <a:latin typeface="Times New Roman"/>
                <a:ea typeface="Times New Roman"/>
                <a:cs typeface="Times New Roman"/>
                <a:sym typeface="Times New Roman"/>
              </a:rPr>
              <a:t>i</a:t>
            </a:r>
            <a:r>
              <a:rPr lang="en-US" dirty="0">
                <a:latin typeface="Times New Roman"/>
                <a:ea typeface="Times New Roman"/>
                <a:cs typeface="Times New Roman"/>
                <a:sym typeface="Times New Roman"/>
              </a:rPr>
              <a:t> o u) </a:t>
            </a:r>
            <a:r>
              <a:rPr lang="en-US" sz="1200" b="0" i="0" u="none" strike="noStrike" cap="none" dirty="0">
                <a:solidFill>
                  <a:schemeClr val="dk1"/>
                </a:solidFill>
                <a:latin typeface="Times New Roman"/>
                <a:ea typeface="Times New Roman"/>
                <a:cs typeface="Times New Roman"/>
                <a:sym typeface="Times New Roman"/>
              </a:rPr>
              <a:t>and then Set 2 </a:t>
            </a:r>
            <a:r>
              <a:rPr lang="en-US" dirty="0">
                <a:latin typeface="Times New Roman"/>
                <a:ea typeface="Times New Roman"/>
                <a:cs typeface="Times New Roman"/>
                <a:sym typeface="Times New Roman"/>
              </a:rPr>
              <a:t>(the shaded sounds ay - </a:t>
            </a:r>
            <a:r>
              <a:rPr lang="en-US" dirty="0" err="1">
                <a:latin typeface="Times New Roman"/>
                <a:ea typeface="Times New Roman"/>
                <a:cs typeface="Times New Roman"/>
                <a:sym typeface="Times New Roman"/>
              </a:rPr>
              <a:t>oy</a:t>
            </a:r>
            <a:r>
              <a:rPr lang="en-US" dirty="0">
                <a:latin typeface="Times New Roman"/>
                <a:ea typeface="Times New Roman"/>
                <a:cs typeface="Times New Roman"/>
                <a:sym typeface="Times New Roman"/>
              </a:rPr>
              <a:t>). </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8</a:t>
            </a:fld>
            <a:endParaRPr lang="en-US"/>
          </a:p>
        </p:txBody>
      </p:sp>
    </p:spTree>
    <p:extLst>
      <p:ext uri="{BB962C8B-B14F-4D97-AF65-F5344CB8AC3E}">
        <p14:creationId xmlns:p14="http://schemas.microsoft.com/office/powerpoint/2010/main" val="4754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sounds are taught in two different groups bouncy sounds and stretchy sounds.</a:t>
            </a:r>
          </a:p>
          <a:p>
            <a:r>
              <a:rPr lang="en-GB" dirty="0"/>
              <a:t>I’m going to show you quickly how this would be introduced and taught.</a:t>
            </a:r>
          </a:p>
          <a:p>
            <a:r>
              <a:rPr lang="en-GB" dirty="0"/>
              <a:t>MT mmm YT mmm MT mmm YT mmm MT </a:t>
            </a:r>
            <a:r>
              <a:rPr lang="en-GB" dirty="0" err="1"/>
              <a:t>mmmmountain</a:t>
            </a:r>
            <a:r>
              <a:rPr lang="en-GB" dirty="0"/>
              <a:t> YT </a:t>
            </a:r>
            <a:r>
              <a:rPr lang="en-GB" dirty="0" err="1"/>
              <a:t>mmmmountain</a:t>
            </a:r>
            <a:endParaRPr lang="en-GB" dirty="0"/>
          </a:p>
          <a:p>
            <a:r>
              <a:rPr lang="en-GB" dirty="0" err="1"/>
              <a:t>Im</a:t>
            </a:r>
            <a:r>
              <a:rPr lang="en-GB" dirty="0"/>
              <a:t> going to draw you a picture of </a:t>
            </a:r>
            <a:r>
              <a:rPr lang="en-GB" dirty="0" smtClean="0"/>
              <a:t>a little </a:t>
            </a:r>
            <a:r>
              <a:rPr lang="en-GB" dirty="0"/>
              <a:t>girl Maisie who lives beside two mountains</a:t>
            </a:r>
          </a:p>
          <a:p>
            <a:r>
              <a:rPr lang="en-GB" dirty="0"/>
              <a:t>Down Maisie, mountain </a:t>
            </a:r>
            <a:r>
              <a:rPr lang="en-GB" dirty="0" err="1"/>
              <a:t>mountain</a:t>
            </a:r>
            <a:r>
              <a:rPr lang="en-GB" dirty="0"/>
              <a:t>.  Look what is hiding under Maisie and the mountains, a m.</a:t>
            </a:r>
          </a:p>
          <a:p>
            <a:r>
              <a:rPr lang="en-GB" dirty="0"/>
              <a:t>If I show you the m you say m if I show you the mountain you say mountain</a:t>
            </a:r>
          </a:p>
          <a:p>
            <a:r>
              <a:rPr lang="en-GB" dirty="0"/>
              <a:t>Add to the pact of sounds you already know when you spot the m point to it and say m</a:t>
            </a:r>
          </a:p>
          <a:p>
            <a:r>
              <a:rPr lang="en-GB" dirty="0"/>
              <a:t>Write the sound, </a:t>
            </a:r>
            <a:r>
              <a:rPr lang="en-GB" dirty="0" err="1"/>
              <a:t>airwrite</a:t>
            </a:r>
            <a:r>
              <a:rPr lang="en-GB" dirty="0"/>
              <a:t> first, then write on paper – down Maisie mountain, mountain</a:t>
            </a:r>
          </a:p>
          <a:p>
            <a:r>
              <a:rPr lang="en-GB" dirty="0"/>
              <a:t>Trace, mmm, m as you finish</a:t>
            </a:r>
          </a:p>
          <a:p>
            <a:endParaRPr lang="en-GB" dirty="0"/>
          </a:p>
          <a:p>
            <a:r>
              <a:rPr lang="en-GB" dirty="0"/>
              <a:t>The same idea for the bouncy sounds but you bounce on to them d-d-d-d dinosaur</a:t>
            </a:r>
          </a:p>
          <a:p>
            <a:r>
              <a:rPr lang="en-GB" dirty="0"/>
              <a:t>Round his bottom, up to his neck and down to his feet.</a:t>
            </a:r>
          </a:p>
        </p:txBody>
      </p:sp>
      <p:sp>
        <p:nvSpPr>
          <p:cNvPr id="4" name="Slide Number Placeholder 3"/>
          <p:cNvSpPr>
            <a:spLocks noGrp="1"/>
          </p:cNvSpPr>
          <p:nvPr>
            <p:ph type="sldNum" sz="quarter" idx="10"/>
          </p:nvPr>
        </p:nvSpPr>
        <p:spPr/>
        <p:txBody>
          <a:bodyPr/>
          <a:lstStyle/>
          <a:p>
            <a:fld id="{AC167F53-BA33-7E40-958D-01A6607E9B7A}" type="slidenum">
              <a:rPr lang="en-US" smtClean="0"/>
              <a:t>9</a:t>
            </a:fld>
            <a:endParaRPr lang="en-US"/>
          </a:p>
        </p:txBody>
      </p:sp>
    </p:spTree>
    <p:extLst>
      <p:ext uri="{BB962C8B-B14F-4D97-AF65-F5344CB8AC3E}">
        <p14:creationId xmlns:p14="http://schemas.microsoft.com/office/powerpoint/2010/main" val="8984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Once</a:t>
            </a:r>
            <a:r>
              <a:rPr lang="en-US" baseline="0" dirty="0"/>
              <a:t> </a:t>
            </a:r>
            <a:r>
              <a:rPr lang="en-US" dirty="0"/>
              <a:t>they can</a:t>
            </a:r>
            <a:r>
              <a:rPr lang="en-US" baseline="0" dirty="0"/>
              <a:t> Fred Talk and blend sounds into words from</a:t>
            </a:r>
            <a:r>
              <a:rPr lang="en-US" dirty="0"/>
              <a:t> the simple</a:t>
            </a:r>
            <a:r>
              <a:rPr lang="en-US" baseline="0" dirty="0"/>
              <a:t> chart, we teach them Set 3 sounds on the complex chart – </a:t>
            </a:r>
            <a:r>
              <a:rPr lang="en-US" dirty="0"/>
              <a:t>the other ways of reading and writing each sound so that they can soon read anything.</a:t>
            </a:r>
          </a:p>
          <a:p>
            <a:endParaRPr lang="en-US" sz="1200"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1555559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p:cSld name="Picture with Caption">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3" name="Picture Placeholder 2"/>
          <p:cNvSpPr>
            <a:spLocks noGrp="1"/>
          </p:cNvSpPr>
          <p:nvPr>
            <p:ph type="pic" idx="1"/>
          </p:nvPr>
        </p:nvSpPr>
        <p:spPr>
          <a:xfrm>
            <a:off x="395537" y="1412876"/>
            <a:ext cx="8568952" cy="482443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8" name="Title 1"/>
          <p:cNvSpPr>
            <a:spLocks noGrp="1"/>
          </p:cNvSpPr>
          <p:nvPr>
            <p:ph type="title"/>
          </p:nvPr>
        </p:nvSpPr>
        <p:spPr>
          <a:xfrm>
            <a:off x="323528" y="332656"/>
            <a:ext cx="7560840" cy="648072"/>
          </a:xfrm>
        </p:spPr>
        <p:txBody>
          <a:bodyPr/>
          <a:lstStyle>
            <a:lvl1pPr algn="l">
              <a:defRPr sz="2000" b="1"/>
            </a:lvl1pPr>
          </a:lstStyle>
          <a:p>
            <a:r>
              <a:rPr lang="en-GB"/>
              <a:t>Click to edit Master title style</a:t>
            </a:r>
            <a:endParaRPr lang="en-GB" dirty="0"/>
          </a:p>
        </p:txBody>
      </p:sp>
      <p:sp>
        <p:nvSpPr>
          <p:cNvPr id="9" name="Text Placeholder 3"/>
          <p:cNvSpPr>
            <a:spLocks noGrp="1"/>
          </p:cNvSpPr>
          <p:nvPr>
            <p:ph type="body" sz="half" idx="2"/>
          </p:nvPr>
        </p:nvSpPr>
        <p:spPr>
          <a:xfrm>
            <a:off x="323528" y="1052736"/>
            <a:ext cx="7560840" cy="28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E887A802-E9DB-4602-A75A-F0509890ADAA}" type="datetime1">
              <a:rPr lang="en-US"/>
              <a:pPr>
                <a:defRPr/>
              </a:pPr>
              <a:t>9/12/2019</a:t>
            </a:fld>
            <a:endParaRPr lang="en-US"/>
          </a:p>
        </p:txBody>
      </p:sp>
      <p:sp>
        <p:nvSpPr>
          <p:cNvPr id="11"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2"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357E447F-BB01-4C6B-A652-826C9285E307}" type="slidenum">
              <a:rPr lang="en-US"/>
              <a:pPr>
                <a:defRPr/>
              </a:pPr>
              <a:t>‹#›</a:t>
            </a:fld>
            <a:endParaRPr lang="en-US"/>
          </a:p>
        </p:txBody>
      </p:sp>
    </p:spTree>
    <p:extLst>
      <p:ext uri="{BB962C8B-B14F-4D97-AF65-F5344CB8AC3E}">
        <p14:creationId xmlns:p14="http://schemas.microsoft.com/office/powerpoint/2010/main" val="27059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preserve="1">
  <p:cSld name="2_Picture with Caption">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a:xfrm>
            <a:off x="323528" y="332656"/>
            <a:ext cx="7560840" cy="648072"/>
          </a:xfrm>
        </p:spPr>
        <p:txBody>
          <a:bodyPr/>
          <a:lstStyle>
            <a:lvl1pPr algn="l">
              <a:defRPr sz="2000" b="1"/>
            </a:lvl1pPr>
          </a:lstStyle>
          <a:p>
            <a:r>
              <a:rPr lang="en-GB"/>
              <a:t>Click to edit Master title style</a:t>
            </a:r>
            <a:endParaRPr lang="en-GB" dirty="0"/>
          </a:p>
        </p:txBody>
      </p:sp>
      <p:sp>
        <p:nvSpPr>
          <p:cNvPr id="4" name="Text Placeholder 3"/>
          <p:cNvSpPr>
            <a:spLocks noGrp="1"/>
          </p:cNvSpPr>
          <p:nvPr>
            <p:ph type="body" sz="half" idx="2"/>
          </p:nvPr>
        </p:nvSpPr>
        <p:spPr>
          <a:xfrm>
            <a:off x="323528" y="1052736"/>
            <a:ext cx="7560840" cy="28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Media Placeholder 8"/>
          <p:cNvSpPr>
            <a:spLocks noGrp="1"/>
          </p:cNvSpPr>
          <p:nvPr>
            <p:ph type="media" sz="quarter" idx="13"/>
          </p:nvPr>
        </p:nvSpPr>
        <p:spPr>
          <a:xfrm>
            <a:off x="395537" y="1412877"/>
            <a:ext cx="8568952" cy="4824437"/>
          </a:xfrm>
        </p:spPr>
        <p:txBody>
          <a:bodyPr rtlCol="0">
            <a:normAutofit/>
          </a:bodyPr>
          <a:lstStyle/>
          <a:p>
            <a:pPr lvl="0"/>
            <a:r>
              <a:rPr lang="en-GB" noProof="0"/>
              <a:t>Click icon to add media</a:t>
            </a:r>
            <a:endParaRPr lang="en-US" noProof="0"/>
          </a:p>
        </p:txBody>
      </p:sp>
      <p:sp>
        <p:nvSpPr>
          <p:cNvPr id="8" name="Date Placeholder 3"/>
          <p:cNvSpPr>
            <a:spLocks noGrp="1"/>
          </p:cNvSpPr>
          <p:nvPr>
            <p:ph type="dt" sz="half" idx="14"/>
          </p:nvPr>
        </p:nvSpPr>
        <p:spPr/>
        <p:txBody>
          <a:bodyPr/>
          <a:lstStyle>
            <a:lvl1pPr fontAlgn="auto">
              <a:spcBef>
                <a:spcPts val="0"/>
              </a:spcBef>
              <a:spcAft>
                <a:spcPts val="0"/>
              </a:spcAft>
              <a:defRPr>
                <a:latin typeface="+mn-lt"/>
                <a:ea typeface="+mn-ea"/>
              </a:defRPr>
            </a:lvl1pPr>
          </a:lstStyle>
          <a:p>
            <a:pPr>
              <a:defRPr/>
            </a:pPr>
            <a:fld id="{8A007D3D-EE8D-47F3-AAB7-EE658A7AF8B1}" type="datetime1">
              <a:rPr lang="en-US"/>
              <a:pPr>
                <a:defRPr/>
              </a:pPr>
              <a:t>9/12/2019</a:t>
            </a:fld>
            <a:endParaRPr lang="en-US"/>
          </a:p>
        </p:txBody>
      </p:sp>
      <p:sp>
        <p:nvSpPr>
          <p:cNvPr id="10" name="Footer Placeholder 4"/>
          <p:cNvSpPr>
            <a:spLocks noGrp="1"/>
          </p:cNvSpPr>
          <p:nvPr>
            <p:ph type="ftr" sz="quarter" idx="15"/>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1" name="Slide Number Placeholder 5"/>
          <p:cNvSpPr>
            <a:spLocks noGrp="1"/>
          </p:cNvSpPr>
          <p:nvPr>
            <p:ph type="sldNum" sz="quarter" idx="16"/>
          </p:nvPr>
        </p:nvSpPr>
        <p:spPr/>
        <p:txBody>
          <a:bodyPr/>
          <a:lstStyle>
            <a:lvl1pPr fontAlgn="auto">
              <a:spcBef>
                <a:spcPts val="0"/>
              </a:spcBef>
              <a:spcAft>
                <a:spcPts val="0"/>
              </a:spcAft>
              <a:defRPr>
                <a:latin typeface="+mn-lt"/>
                <a:ea typeface="+mn-ea"/>
              </a:defRPr>
            </a:lvl1pPr>
          </a:lstStyle>
          <a:p>
            <a:pPr>
              <a:defRPr/>
            </a:pPr>
            <a:fld id="{2010596C-CD5C-49EB-A4B8-801C40680CF3}" type="slidenum">
              <a:rPr lang="en-US"/>
              <a:pPr>
                <a:defRPr/>
              </a:pPr>
              <a:t>‹#›</a:t>
            </a:fld>
            <a:endParaRPr lang="en-US"/>
          </a:p>
        </p:txBody>
      </p:sp>
    </p:spTree>
    <p:extLst>
      <p:ext uri="{BB962C8B-B14F-4D97-AF65-F5344CB8AC3E}">
        <p14:creationId xmlns:p14="http://schemas.microsoft.com/office/powerpoint/2010/main" val="2680209279"/>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p:cSld name="3_Picture with Caption">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a:xfrm>
            <a:off x="323528" y="332656"/>
            <a:ext cx="7560840" cy="648072"/>
          </a:xfrm>
        </p:spPr>
        <p:txBody>
          <a:bodyPr/>
          <a:lstStyle>
            <a:lvl1pPr algn="l">
              <a:defRPr sz="2000" b="1"/>
            </a:lvl1pPr>
          </a:lstStyle>
          <a:p>
            <a:r>
              <a:rPr lang="en-GB"/>
              <a:t>Click to edit Master title style</a:t>
            </a:r>
            <a:endParaRPr lang="en-GB" dirty="0"/>
          </a:p>
        </p:txBody>
      </p:sp>
      <p:sp>
        <p:nvSpPr>
          <p:cNvPr id="4" name="Text Placeholder 3"/>
          <p:cNvSpPr>
            <a:spLocks noGrp="1"/>
          </p:cNvSpPr>
          <p:nvPr>
            <p:ph type="body" sz="half" idx="2"/>
          </p:nvPr>
        </p:nvSpPr>
        <p:spPr>
          <a:xfrm>
            <a:off x="323528" y="1052736"/>
            <a:ext cx="7560840" cy="2880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7783EE99-AF5B-4871-8B6E-B692C96877AB}" type="datetime1">
              <a:rPr lang="en-US"/>
              <a:pPr>
                <a:defRPr/>
              </a:pPr>
              <a:t>9/12/2019</a:t>
            </a:fld>
            <a:endParaRPr lang="en-US"/>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DB60F70D-D744-42A4-ABE0-1391226DF2D9}" type="slidenum">
              <a:rPr lang="en-US"/>
              <a:pPr>
                <a:defRPr/>
              </a:pPr>
              <a:t>‹#›</a:t>
            </a:fld>
            <a:endParaRPr lang="en-US"/>
          </a:p>
        </p:txBody>
      </p:sp>
    </p:spTree>
    <p:extLst>
      <p:ext uri="{BB962C8B-B14F-4D97-AF65-F5344CB8AC3E}">
        <p14:creationId xmlns:p14="http://schemas.microsoft.com/office/powerpoint/2010/main" val="93774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p:cSld name="1_Picture with Caption">
    <p:spTree>
      <p:nvGrpSpPr>
        <p:cNvPr id="1" name=""/>
        <p:cNvGrpSpPr/>
        <p:nvPr/>
      </p:nvGrpSpPr>
      <p:grpSpPr>
        <a:xfrm>
          <a:off x="0" y="0"/>
          <a:ext cx="0" cy="0"/>
          <a:chOff x="0" y="0"/>
          <a:chExt cx="0" cy="0"/>
        </a:xfrm>
      </p:grpSpPr>
      <p:sp>
        <p:nvSpPr>
          <p:cNvPr id="4"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5"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6"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3" name="Picture Placeholder 2"/>
          <p:cNvSpPr>
            <a:spLocks noGrp="1"/>
          </p:cNvSpPr>
          <p:nvPr>
            <p:ph type="pic" idx="1"/>
          </p:nvPr>
        </p:nvSpPr>
        <p:spPr>
          <a:xfrm>
            <a:off x="395537" y="404664"/>
            <a:ext cx="8568952" cy="583264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7"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40F9F0A0-ACF3-465E-8BA6-C865B09778A7}" type="datetime1">
              <a:rPr lang="en-US"/>
              <a:pPr>
                <a:defRPr/>
              </a:pPr>
              <a:t>9/12/2019</a:t>
            </a:fld>
            <a:endParaRPr lang="en-US"/>
          </a:p>
        </p:txBody>
      </p:sp>
      <p:sp>
        <p:nvSpPr>
          <p:cNvPr id="8"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9"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BBF6B476-9FD5-48EF-9569-222C2AA591FE}" type="slidenum">
              <a:rPr lang="en-US"/>
              <a:pPr>
                <a:defRPr/>
              </a:pPr>
              <a:t>‹#›</a:t>
            </a:fld>
            <a:endParaRPr lang="en-US"/>
          </a:p>
        </p:txBody>
      </p:sp>
    </p:spTree>
    <p:extLst>
      <p:ext uri="{BB962C8B-B14F-4D97-AF65-F5344CB8AC3E}">
        <p14:creationId xmlns:p14="http://schemas.microsoft.com/office/powerpoint/2010/main" val="15696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txAndTwoObj" preserve="1">
  <p:cSld name="Title, Text, and 2 Content">
    <p:spTree>
      <p:nvGrpSpPr>
        <p:cNvPr id="1" name=""/>
        <p:cNvGrpSpPr/>
        <p:nvPr/>
      </p:nvGrpSpPr>
      <p:grpSpPr>
        <a:xfrm>
          <a:off x="0" y="0"/>
          <a:ext cx="0" cy="0"/>
          <a:chOff x="0" y="0"/>
          <a:chExt cx="0" cy="0"/>
        </a:xfrm>
      </p:grpSpPr>
      <p:sp>
        <p:nvSpPr>
          <p:cNvPr id="6"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7"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8"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a:xfrm>
            <a:off x="457200" y="277818"/>
            <a:ext cx="8229600" cy="1139825"/>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2" y="1600205"/>
            <a:ext cx="4044462" cy="453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42338" y="1600205"/>
            <a:ext cx="4044462" cy="2189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642338" y="3941763"/>
            <a:ext cx="4044462" cy="2189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42E3A79B-DED3-425E-AB54-16783ED5EC27}" type="datetime1">
              <a:rPr lang="en-US"/>
              <a:pPr>
                <a:defRPr/>
              </a:pPr>
              <a:t>9/12/2019</a:t>
            </a:fld>
            <a:endParaRPr lang="en-US"/>
          </a:p>
        </p:txBody>
      </p:sp>
      <p:sp>
        <p:nvSpPr>
          <p:cNvPr id="10"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1"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E44168FA-47A5-4EFD-B66C-6306816EEFC8}" type="slidenum">
              <a:rPr lang="en-US"/>
              <a:pPr>
                <a:defRPr/>
              </a:pPr>
              <a:t>‹#›</a:t>
            </a:fld>
            <a:endParaRPr lang="en-US"/>
          </a:p>
        </p:txBody>
      </p:sp>
    </p:spTree>
    <p:extLst>
      <p:ext uri="{BB962C8B-B14F-4D97-AF65-F5344CB8AC3E}">
        <p14:creationId xmlns:p14="http://schemas.microsoft.com/office/powerpoint/2010/main" val="136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P spid="5" grpId="0" build="p" autoUpdateAnimBg="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userDrawn="1">
  <p:cSld name="1_Title Slide">
    <p:spTree>
      <p:nvGrpSpPr>
        <p:cNvPr id="1" name=""/>
        <p:cNvGrpSpPr/>
        <p:nvPr/>
      </p:nvGrpSpPr>
      <p:grpSpPr>
        <a:xfrm>
          <a:off x="0" y="0"/>
          <a:ext cx="0" cy="0"/>
          <a:chOff x="0" y="0"/>
          <a:chExt cx="0" cy="0"/>
        </a:xfrm>
      </p:grpSpPr>
      <p:sp>
        <p:nvSpPr>
          <p:cNvPr id="4"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5"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6"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10" name="Rectangle 6"/>
          <p:cNvSpPr/>
          <p:nvPr/>
        </p:nvSpPr>
        <p:spPr>
          <a:xfrm>
            <a:off x="180975" y="6137275"/>
            <a:ext cx="8782050" cy="1444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11" name="Rectangle 7"/>
          <p:cNvSpPr/>
          <p:nvPr/>
        </p:nvSpPr>
        <p:spPr>
          <a:xfrm>
            <a:off x="180975" y="2465388"/>
            <a:ext cx="8782050" cy="1365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3" name="Subtitle 2"/>
          <p:cNvSpPr>
            <a:spLocks noGrp="1"/>
          </p:cNvSpPr>
          <p:nvPr>
            <p:ph type="subTitle" idx="1"/>
          </p:nvPr>
        </p:nvSpPr>
        <p:spPr>
          <a:xfrm>
            <a:off x="251520" y="5705872"/>
            <a:ext cx="6400800" cy="744488"/>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3" name="Date Placeholder 3"/>
          <p:cNvSpPr>
            <a:spLocks noGrp="1"/>
          </p:cNvSpPr>
          <p:nvPr>
            <p:ph type="dt" sz="half" idx="10"/>
          </p:nvPr>
        </p:nvSpPr>
        <p:spPr>
          <a:xfrm>
            <a:off x="252413" y="6356350"/>
            <a:ext cx="2195512" cy="365125"/>
          </a:xfrm>
        </p:spPr>
        <p:txBody>
          <a:bodyPr/>
          <a:lstStyle>
            <a:lvl1pPr fontAlgn="auto">
              <a:spcBef>
                <a:spcPts val="0"/>
              </a:spcBef>
              <a:spcAft>
                <a:spcPts val="0"/>
              </a:spcAft>
              <a:defRPr>
                <a:solidFill>
                  <a:srgbClr val="787878"/>
                </a:solidFill>
                <a:latin typeface="+mn-lt"/>
                <a:ea typeface="+mn-ea"/>
              </a:defRPr>
            </a:lvl1pPr>
          </a:lstStyle>
          <a:p>
            <a:pPr>
              <a:defRPr/>
            </a:pPr>
            <a:fld id="{01387B8C-4C81-4537-B455-AAB35B47B5C6}" type="datetime1">
              <a:rPr lang="en-US"/>
              <a:pPr>
                <a:defRPr/>
              </a:pPr>
              <a:t>9/12/2019</a:t>
            </a:fld>
            <a:endParaRPr lang="en-US"/>
          </a:p>
        </p:txBody>
      </p:sp>
      <p:sp>
        <p:nvSpPr>
          <p:cNvPr id="14" name="Footer Placeholder 4"/>
          <p:cNvSpPr>
            <a:spLocks noGrp="1"/>
          </p:cNvSpPr>
          <p:nvPr>
            <p:ph type="ftr" sz="quarter" idx="11"/>
          </p:nvPr>
        </p:nvSpPr>
        <p:spPr/>
        <p:txBody>
          <a:bodyPr/>
          <a:lstStyle>
            <a:lvl1pPr fontAlgn="auto">
              <a:spcBef>
                <a:spcPts val="0"/>
              </a:spcBef>
              <a:spcAft>
                <a:spcPts val="0"/>
              </a:spcAft>
              <a:defRPr>
                <a:solidFill>
                  <a:srgbClr val="787878"/>
                </a:solidFill>
                <a:latin typeface="+mn-lt"/>
                <a:ea typeface="+mn-ea"/>
              </a:defRPr>
            </a:lvl1pPr>
          </a:lstStyle>
          <a:p>
            <a:pPr>
              <a:defRPr/>
            </a:pPr>
            <a:r>
              <a:rPr lang="en-US"/>
              <a:t>Copyright Ruth Miskin Literacy</a:t>
            </a:r>
          </a:p>
        </p:txBody>
      </p:sp>
      <p:sp>
        <p:nvSpPr>
          <p:cNvPr id="15"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9858BA24-3405-4635-AB35-7746451C5ECE}" type="slidenum">
              <a:rPr lang="en-US"/>
              <a:pPr>
                <a:defRPr/>
              </a:pPr>
              <a:t>‹#›</a:t>
            </a:fld>
            <a:endParaRPr lang="en-US"/>
          </a:p>
        </p:txBody>
      </p:sp>
      <p:pic>
        <p:nvPicPr>
          <p:cNvPr id="16" name="Picture 15" descr="powerpoint-cover-template-U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le 1"/>
          <p:cNvSpPr>
            <a:spLocks noGrp="1"/>
          </p:cNvSpPr>
          <p:nvPr>
            <p:ph type="ctrTitle" idx="4294967295" hasCustomPrompt="1"/>
          </p:nvPr>
        </p:nvSpPr>
        <p:spPr>
          <a:xfrm>
            <a:off x="4392849" y="4509925"/>
            <a:ext cx="4637543" cy="666534"/>
          </a:xfrm>
          <a:solidFill>
            <a:srgbClr val="26805F"/>
          </a:solidFill>
        </p:spPr>
        <p:txBody>
          <a:bodyPr/>
          <a:lstStyle/>
          <a:p>
            <a:pPr algn="ctr">
              <a:lnSpc>
                <a:spcPct val="8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&lt;title&gt;</a:t>
            </a:r>
          </a:p>
        </p:txBody>
      </p:sp>
    </p:spTree>
    <p:extLst>
      <p:ext uri="{BB962C8B-B14F-4D97-AF65-F5344CB8AC3E}">
        <p14:creationId xmlns:p14="http://schemas.microsoft.com/office/powerpoint/2010/main" val="41901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96098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p:cSld name="2_Title and Content">
    <p:spTree>
      <p:nvGrpSpPr>
        <p:cNvPr id="1" name=""/>
        <p:cNvGrpSpPr/>
        <p:nvPr/>
      </p:nvGrpSpPr>
      <p:grpSpPr>
        <a:xfrm>
          <a:off x="0" y="0"/>
          <a:ext cx="0" cy="0"/>
          <a:chOff x="0" y="0"/>
          <a:chExt cx="0" cy="0"/>
        </a:xfrm>
      </p:grpSpPr>
      <p:sp>
        <p:nvSpPr>
          <p:cNvPr id="3"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4"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5"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GB" dirty="0"/>
          </a:p>
        </p:txBody>
      </p:sp>
      <p:sp>
        <p:nvSpPr>
          <p:cNvPr id="6"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8A521012-7F2F-4F67-8EEE-3570F28FF5FF}" type="datetime1">
              <a:rPr lang="en-US"/>
              <a:pPr>
                <a:defRPr/>
              </a:pPr>
              <a:t>9/12/2019</a:t>
            </a:fld>
            <a:endParaRPr lang="en-US"/>
          </a:p>
        </p:txBody>
      </p:sp>
      <p:sp>
        <p:nvSpPr>
          <p:cNvPr id="7"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8"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A4F6B932-4967-40B4-89C7-ED01C6B6255E}" type="slidenum">
              <a:rPr lang="en-US"/>
              <a:pPr>
                <a:defRPr/>
              </a:pPr>
              <a:t>‹#›</a:t>
            </a:fld>
            <a:endParaRPr lang="en-US"/>
          </a:p>
        </p:txBody>
      </p:sp>
    </p:spTree>
    <p:extLst>
      <p:ext uri="{BB962C8B-B14F-4D97-AF65-F5344CB8AC3E}">
        <p14:creationId xmlns:p14="http://schemas.microsoft.com/office/powerpoint/2010/main" val="3807404607"/>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obj" preserve="1">
  <p:cSld name="1_Title and Content">
    <p:spTree>
      <p:nvGrpSpPr>
        <p:cNvPr id="1" name=""/>
        <p:cNvGrpSpPr/>
        <p:nvPr/>
      </p:nvGrpSpPr>
      <p:grpSpPr>
        <a:xfrm>
          <a:off x="0" y="0"/>
          <a:ext cx="0" cy="0"/>
          <a:chOff x="0" y="0"/>
          <a:chExt cx="0" cy="0"/>
        </a:xfrm>
      </p:grpSpPr>
      <p:sp>
        <p:nvSpPr>
          <p:cNvPr id="4"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5"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6"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72ACB36A-4FC0-467F-ABA8-2E8551889E31}" type="datetime1">
              <a:rPr lang="en-US"/>
              <a:pPr>
                <a:defRPr/>
              </a:pPr>
              <a:t>9/12/2019</a:t>
            </a:fld>
            <a:endParaRPr lang="en-US"/>
          </a:p>
        </p:txBody>
      </p:sp>
      <p:sp>
        <p:nvSpPr>
          <p:cNvPr id="8"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9"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6567976E-159F-4915-91EA-D981C908FF03}" type="slidenum">
              <a:rPr lang="en-US"/>
              <a:pPr>
                <a:defRPr/>
              </a:pPr>
              <a:t>‹#›</a:t>
            </a:fld>
            <a:endParaRPr lang="en-US"/>
          </a:p>
        </p:txBody>
      </p:sp>
    </p:spTree>
    <p:extLst>
      <p:ext uri="{BB962C8B-B14F-4D97-AF65-F5344CB8AC3E}">
        <p14:creationId xmlns:p14="http://schemas.microsoft.com/office/powerpoint/2010/main" val="325298561"/>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41701441"/>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5"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6"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7"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8" name="Rectangle 4"/>
          <p:cNvSpPr/>
          <p:nvPr/>
        </p:nvSpPr>
        <p:spPr>
          <a:xfrm>
            <a:off x="395288" y="1341438"/>
            <a:ext cx="8567737" cy="142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cxnSp>
        <p:nvCxnSpPr>
          <p:cNvPr id="9" name="Straight Connector 5"/>
          <p:cNvCxnSpPr/>
          <p:nvPr/>
        </p:nvCxnSpPr>
        <p:spPr>
          <a:xfrm>
            <a:off x="4643438" y="1557338"/>
            <a:ext cx="0" cy="4679950"/>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323528" y="1556792"/>
            <a:ext cx="4246885" cy="4680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716016" y="1556792"/>
            <a:ext cx="4254624" cy="4680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Date Placeholder 4"/>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35FE68BD-89AF-4E75-AA3F-FF4AD9572F3B}" type="datetime1">
              <a:rPr lang="en-US"/>
              <a:pPr>
                <a:defRPr/>
              </a:pPr>
              <a:t>9/12/2019</a:t>
            </a:fld>
            <a:endParaRPr lang="en-US"/>
          </a:p>
        </p:txBody>
      </p:sp>
      <p:sp>
        <p:nvSpPr>
          <p:cNvPr id="11" name="Footer Placeholder 5"/>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12" name="Slide Number Placeholder 6"/>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87EB4A57-51CC-47E6-90E3-54F65454CD05}" type="slidenum">
              <a:rPr lang="en-US"/>
              <a:pPr>
                <a:defRPr/>
              </a:pPr>
              <a:t>‹#›</a:t>
            </a:fld>
            <a:endParaRPr lang="en-US"/>
          </a:p>
        </p:txBody>
      </p:sp>
    </p:spTree>
    <p:extLst>
      <p:ext uri="{BB962C8B-B14F-4D97-AF65-F5344CB8AC3E}">
        <p14:creationId xmlns:p14="http://schemas.microsoft.com/office/powerpoint/2010/main" val="12894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3"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4"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5"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2" name="Title 1"/>
          <p:cNvSpPr>
            <a:spLocks noGrp="1"/>
          </p:cNvSpPr>
          <p:nvPr>
            <p:ph type="title"/>
          </p:nvPr>
        </p:nvSpPr>
        <p:spPr/>
        <p:txBody>
          <a:bodyPr/>
          <a:lstStyle/>
          <a:p>
            <a:r>
              <a:rPr lang="en-GB"/>
              <a:t>Click to edit Master title style</a:t>
            </a:r>
          </a:p>
        </p:txBody>
      </p:sp>
      <p:sp>
        <p:nvSpPr>
          <p:cNvPr id="6"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D105C71D-4E75-4ECD-9F49-5A9F0F9294FE}" type="datetime1">
              <a:rPr lang="en-US"/>
              <a:pPr>
                <a:defRPr/>
              </a:pPr>
              <a:t>9/12/2019</a:t>
            </a:fld>
            <a:endParaRPr lang="en-US"/>
          </a:p>
        </p:txBody>
      </p:sp>
      <p:sp>
        <p:nvSpPr>
          <p:cNvPr id="7"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8"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26A5CFCF-9C75-46DD-AD31-62EA87D031BE}" type="slidenum">
              <a:rPr lang="en-US"/>
              <a:pPr>
                <a:defRPr/>
              </a:pPr>
              <a:t>‹#›</a:t>
            </a:fld>
            <a:endParaRPr lang="en-US"/>
          </a:p>
        </p:txBody>
      </p:sp>
    </p:spTree>
    <p:extLst>
      <p:ext uri="{BB962C8B-B14F-4D97-AF65-F5344CB8AC3E}">
        <p14:creationId xmlns:p14="http://schemas.microsoft.com/office/powerpoint/2010/main" val="35443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3" name="Picture 9" descr="RM_shap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4"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sp>
        <p:nvSpPr>
          <p:cNvPr id="5" name="Date Placeholder 3"/>
          <p:cNvSpPr>
            <a:spLocks noGrp="1"/>
          </p:cNvSpPr>
          <p:nvPr>
            <p:ph type="dt" sz="half" idx="10"/>
          </p:nvPr>
        </p:nvSpPr>
        <p:spPr/>
        <p:txBody>
          <a:bodyPr/>
          <a:lstStyle>
            <a:lvl1pPr fontAlgn="auto">
              <a:spcBef>
                <a:spcPts val="0"/>
              </a:spcBef>
              <a:spcAft>
                <a:spcPts val="0"/>
              </a:spcAft>
              <a:defRPr>
                <a:latin typeface="+mn-lt"/>
                <a:ea typeface="+mn-ea"/>
              </a:defRPr>
            </a:lvl1pPr>
          </a:lstStyle>
          <a:p>
            <a:pPr>
              <a:defRPr/>
            </a:pPr>
            <a:fld id="{634C4779-E6ED-47D7-89D2-4749C33AF548}" type="datetime1">
              <a:rPr lang="en-US"/>
              <a:pPr>
                <a:defRPr/>
              </a:pPr>
              <a:t>9/12/2019</a:t>
            </a:fld>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latin typeface="+mn-lt"/>
                <a:ea typeface="+mn-ea"/>
              </a:defRPr>
            </a:lvl1pPr>
          </a:lstStyle>
          <a:p>
            <a:pPr>
              <a:defRPr/>
            </a:pPr>
            <a:r>
              <a:rPr lang="en-US"/>
              <a:t>Copyright Ruth Miskin Literacy</a:t>
            </a:r>
          </a:p>
        </p:txBody>
      </p:sp>
      <p:sp>
        <p:nvSpPr>
          <p:cNvPr id="7"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5AFC4FC0-CF29-459D-84B7-330B911D09D9}" type="slidenum">
              <a:rPr lang="en-US"/>
              <a:pPr>
                <a:defRPr/>
              </a:pPr>
              <a:t>‹#›</a:t>
            </a:fld>
            <a:endParaRPr lang="en-US"/>
          </a:p>
        </p:txBody>
      </p:sp>
    </p:spTree>
    <p:extLst>
      <p:ext uri="{BB962C8B-B14F-4D97-AF65-F5344CB8AC3E}">
        <p14:creationId xmlns:p14="http://schemas.microsoft.com/office/powerpoint/2010/main" val="167498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andrelleducation.co.uk/courses/numeracy/big-math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mailto:dpsfrg@gmai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i="1" dirty="0"/>
              <a:t>Read Write Inc. </a:t>
            </a:r>
            <a:r>
              <a:rPr lang="en-US" dirty="0"/>
              <a:t>Phonics </a:t>
            </a:r>
            <a:br>
              <a:rPr lang="en-US" dirty="0"/>
            </a:br>
            <a:r>
              <a:rPr lang="en-US" dirty="0"/>
              <a:t>Parents’ Meeting</a:t>
            </a:r>
          </a:p>
        </p:txBody>
      </p:sp>
      <p:sp>
        <p:nvSpPr>
          <p:cNvPr id="4" name="Text Box 62"/>
          <p:cNvSpPr txBox="1">
            <a:spLocks noChangeArrowheads="1"/>
          </p:cNvSpPr>
          <p:nvPr/>
        </p:nvSpPr>
        <p:spPr bwMode="auto">
          <a:xfrm>
            <a:off x="3527425" y="2408539"/>
            <a:ext cx="56165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2400" dirty="0">
                <a:latin typeface="NTPreCursivekGrey" pitchFamily="66" charset="0"/>
              </a:rPr>
              <a:t>“The greatest gift is a passion for reading”</a:t>
            </a:r>
          </a:p>
          <a:p>
            <a:pPr algn="ctr" eaLnBrk="1" hangingPunct="1">
              <a:spcBef>
                <a:spcPct val="50000"/>
              </a:spcBef>
              <a:buFontTx/>
              <a:buNone/>
            </a:pPr>
            <a:r>
              <a:rPr lang="en-GB" altLang="en-US" sz="1800" dirty="0">
                <a:latin typeface="NTPreCursivekGrey" pitchFamily="66" charset="0"/>
              </a:rPr>
              <a:t>Elizabeth Hardwick</a:t>
            </a:r>
            <a:endParaRPr lang="en-US" altLang="en-US" sz="1800" dirty="0">
              <a:latin typeface="NTPreCursivekGrey" pitchFamily="66" charset="0"/>
            </a:endParaRPr>
          </a:p>
        </p:txBody>
      </p:sp>
    </p:spTree>
    <p:extLst>
      <p:ext uri="{BB962C8B-B14F-4D97-AF65-F5344CB8AC3E}">
        <p14:creationId xmlns:p14="http://schemas.microsoft.com/office/powerpoint/2010/main" val="144907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Speed Sounds chart		</a:t>
            </a:r>
          </a:p>
        </p:txBody>
      </p:sp>
      <p:pic>
        <p:nvPicPr>
          <p:cNvPr id="4"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35034" r="-35034"/>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955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Blending using Fred Talk</a:t>
            </a: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rot="1578922">
            <a:off x="895107" y="3675586"/>
            <a:ext cx="725487" cy="11239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n </a:t>
            </a:r>
          </a:p>
        </p:txBody>
      </p:sp>
      <p:sp>
        <p:nvSpPr>
          <p:cNvPr id="5" name="Rectangle 4"/>
          <p:cNvSpPr/>
          <p:nvPr/>
        </p:nvSpPr>
        <p:spPr>
          <a:xfrm rot="21327025">
            <a:off x="1424285" y="3264991"/>
            <a:ext cx="727075" cy="112236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i</a:t>
            </a:r>
          </a:p>
        </p:txBody>
      </p:sp>
      <p:sp>
        <p:nvSpPr>
          <p:cNvPr id="6" name="Rectangle 5"/>
          <p:cNvSpPr/>
          <p:nvPr/>
        </p:nvSpPr>
        <p:spPr>
          <a:xfrm>
            <a:off x="1968798" y="2620466"/>
            <a:ext cx="725487" cy="11239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p</a:t>
            </a:r>
          </a:p>
        </p:txBody>
      </p:sp>
      <p:sp>
        <p:nvSpPr>
          <p:cNvPr id="7" name="Rectangle 6"/>
          <p:cNvSpPr/>
          <p:nvPr/>
        </p:nvSpPr>
        <p:spPr>
          <a:xfrm>
            <a:off x="743248" y="2939554"/>
            <a:ext cx="725487" cy="11239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d</a:t>
            </a:r>
          </a:p>
        </p:txBody>
      </p:sp>
      <p:pic>
        <p:nvPicPr>
          <p:cNvPr id="8" name="Picture 29" descr="SpeedSound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1015261">
            <a:off x="819448" y="2137866"/>
            <a:ext cx="647700" cy="965200"/>
          </a:xfrm>
          <a:prstGeom prst="rect">
            <a:avLst/>
          </a:prstGeom>
          <a:noFill/>
          <a:ln w="9525">
            <a:solidFill>
              <a:schemeClr val="tx1"/>
            </a:solidFill>
            <a:miter lim="800000"/>
            <a:headEnd/>
            <a:tailEnd/>
          </a:ln>
        </p:spPr>
      </p:pic>
      <p:pic>
        <p:nvPicPr>
          <p:cNvPr id="9" name="Picture 31" descr="SpeedSound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3648" y="2564904"/>
            <a:ext cx="639762" cy="990600"/>
          </a:xfrm>
          <a:prstGeom prst="rect">
            <a:avLst/>
          </a:prstGeom>
          <a:noFill/>
          <a:ln w="9525">
            <a:solidFill>
              <a:schemeClr val="tx1"/>
            </a:solidFill>
            <a:miter lim="800000"/>
            <a:headEnd/>
            <a:tailEnd/>
          </a:ln>
        </p:spPr>
      </p:pic>
      <p:pic>
        <p:nvPicPr>
          <p:cNvPr id="10" name="Picture 36" descr="SpeedSound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662277">
            <a:off x="2240260" y="2088654"/>
            <a:ext cx="633413" cy="869950"/>
          </a:xfrm>
          <a:prstGeom prst="rect">
            <a:avLst/>
          </a:prstGeom>
          <a:noFill/>
          <a:ln w="9525">
            <a:solidFill>
              <a:schemeClr val="tx1"/>
            </a:solidFill>
            <a:miter lim="800000"/>
            <a:headEnd/>
            <a:tailEnd/>
          </a:ln>
        </p:spPr>
      </p:pic>
      <p:sp>
        <p:nvSpPr>
          <p:cNvPr id="11" name="Rectangle 10"/>
          <p:cNvSpPr/>
          <p:nvPr/>
        </p:nvSpPr>
        <p:spPr>
          <a:xfrm rot="1935871">
            <a:off x="2284710" y="3228479"/>
            <a:ext cx="725488" cy="112236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t</a:t>
            </a:r>
          </a:p>
        </p:txBody>
      </p:sp>
      <p:sp>
        <p:nvSpPr>
          <p:cNvPr id="12" name="Text Box 12"/>
          <p:cNvSpPr txBox="1">
            <a:spLocks noChangeArrowheads="1"/>
          </p:cNvSpPr>
          <p:nvPr/>
        </p:nvSpPr>
        <p:spPr bwMode="auto">
          <a:xfrm rot="265183">
            <a:off x="5026735" y="2868181"/>
            <a:ext cx="1490663" cy="584776"/>
          </a:xfrm>
          <a:prstGeom prst="rect">
            <a:avLst/>
          </a:prstGeom>
          <a:solidFill>
            <a:srgbClr val="99FF99"/>
          </a:solidFill>
          <a:ln w="9525">
            <a:solidFill>
              <a:schemeClr val="tx1"/>
            </a:solidFill>
            <a:miter lim="800000"/>
            <a:headEnd/>
            <a:tailEnd/>
          </a:ln>
        </p:spPr>
        <p:txBody>
          <a:bodyPr>
            <a:spAutoFit/>
          </a:bodyPr>
          <a:lstStyle/>
          <a:p>
            <a:pPr algn="ctr" eaLnBrk="0" hangingPunct="0">
              <a:spcBef>
                <a:spcPct val="50000"/>
              </a:spcBef>
            </a:pPr>
            <a:r>
              <a:rPr lang="en-US" sz="3200" dirty="0">
                <a:latin typeface="+mn-lt"/>
                <a:ea typeface="MS PGothic" pitchFamily="34" charset="-128"/>
                <a:cs typeface="Gill Sans"/>
              </a:rPr>
              <a:t>mat</a:t>
            </a:r>
          </a:p>
        </p:txBody>
      </p:sp>
      <p:sp>
        <p:nvSpPr>
          <p:cNvPr id="13" name="Text Box 12"/>
          <p:cNvSpPr txBox="1">
            <a:spLocks noChangeArrowheads="1"/>
          </p:cNvSpPr>
          <p:nvPr/>
        </p:nvSpPr>
        <p:spPr bwMode="auto">
          <a:xfrm rot="20122171">
            <a:off x="5790998" y="3308953"/>
            <a:ext cx="1490663" cy="584776"/>
          </a:xfrm>
          <a:prstGeom prst="rect">
            <a:avLst/>
          </a:prstGeom>
          <a:solidFill>
            <a:srgbClr val="99FF99"/>
          </a:solidFill>
          <a:ln w="9525">
            <a:solidFill>
              <a:schemeClr val="tx1"/>
            </a:solidFill>
            <a:miter lim="800000"/>
            <a:headEnd/>
            <a:tailEnd/>
          </a:ln>
        </p:spPr>
        <p:txBody>
          <a:bodyPr>
            <a:spAutoFit/>
          </a:bodyPr>
          <a:lstStyle/>
          <a:p>
            <a:pPr algn="ctr" eaLnBrk="0" hangingPunct="0">
              <a:spcBef>
                <a:spcPct val="50000"/>
              </a:spcBef>
            </a:pPr>
            <a:r>
              <a:rPr lang="en-US" sz="3200" dirty="0">
                <a:latin typeface="+mn-lt"/>
                <a:ea typeface="MS PGothic" pitchFamily="34" charset="-128"/>
                <a:cs typeface="Gill Sans"/>
              </a:rPr>
              <a:t>sad</a:t>
            </a:r>
          </a:p>
        </p:txBody>
      </p:sp>
      <p:sp>
        <p:nvSpPr>
          <p:cNvPr id="14" name="Text Box 12"/>
          <p:cNvSpPr txBox="1">
            <a:spLocks noChangeArrowheads="1"/>
          </p:cNvSpPr>
          <p:nvPr/>
        </p:nvSpPr>
        <p:spPr bwMode="auto">
          <a:xfrm rot="265183">
            <a:off x="6538895" y="2580040"/>
            <a:ext cx="1490663" cy="584776"/>
          </a:xfrm>
          <a:prstGeom prst="rect">
            <a:avLst/>
          </a:prstGeom>
          <a:solidFill>
            <a:srgbClr val="99FF99"/>
          </a:solidFill>
          <a:ln w="9525">
            <a:solidFill>
              <a:schemeClr val="tx1"/>
            </a:solidFill>
            <a:miter lim="800000"/>
            <a:headEnd/>
            <a:tailEnd/>
          </a:ln>
        </p:spPr>
        <p:txBody>
          <a:bodyPr>
            <a:spAutoFit/>
          </a:bodyPr>
          <a:lstStyle/>
          <a:p>
            <a:pPr algn="ctr" eaLnBrk="0" hangingPunct="0">
              <a:spcBef>
                <a:spcPct val="50000"/>
              </a:spcBef>
            </a:pPr>
            <a:r>
              <a:rPr lang="en-US" sz="3200" dirty="0">
                <a:latin typeface="+mn-lt"/>
                <a:ea typeface="MS PGothic" pitchFamily="34" charset="-128"/>
                <a:cs typeface="Gill Sans"/>
              </a:rPr>
              <a:t>sat</a:t>
            </a:r>
          </a:p>
        </p:txBody>
      </p:sp>
    </p:spTree>
    <p:extLst>
      <p:ext uri="{BB962C8B-B14F-4D97-AF65-F5344CB8AC3E}">
        <p14:creationId xmlns:p14="http://schemas.microsoft.com/office/powerpoint/2010/main" val="151122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 </a:t>
            </a:r>
            <a:r>
              <a:rPr lang="en-US" dirty="0" smtClean="0"/>
              <a:t>Talk – Speak in sounds</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12602" b="-12602"/>
          <a:stretch>
            <a:fillRect/>
          </a:stretch>
        </p:blipFill>
        <p:spPr>
          <a:xfrm>
            <a:off x="1776807" y="1808322"/>
            <a:ext cx="5272387" cy="3076194"/>
          </a:xfrm>
        </p:spPr>
      </p:pic>
      <p:sp>
        <p:nvSpPr>
          <p:cNvPr id="7" name="Title 1"/>
          <p:cNvSpPr txBox="1">
            <a:spLocks/>
          </p:cNvSpPr>
          <p:nvPr/>
        </p:nvSpPr>
        <p:spPr bwMode="auto">
          <a:xfrm>
            <a:off x="475928" y="5667955"/>
            <a:ext cx="8239809"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a:lstStyle>
          <a:p>
            <a:pPr defTabSz="914400"/>
            <a:r>
              <a:rPr lang="en-US" dirty="0" smtClean="0">
                <a:solidFill>
                  <a:srgbClr val="92D050"/>
                </a:solidFill>
              </a:rPr>
              <a:t>Fred can only speak in sounds – we call this Fred Talk.</a:t>
            </a:r>
          </a:p>
          <a:p>
            <a:pPr defTabSz="914400"/>
            <a:r>
              <a:rPr lang="en-US" dirty="0" smtClean="0">
                <a:solidFill>
                  <a:srgbClr val="92D050"/>
                </a:solidFill>
              </a:rPr>
              <a:t>Fred can’t read tricky words </a:t>
            </a:r>
            <a:r>
              <a:rPr lang="en-US" dirty="0" smtClean="0">
                <a:solidFill>
                  <a:srgbClr val="FF0000"/>
                </a:solidFill>
              </a:rPr>
              <a:t>(RED Words)</a:t>
            </a:r>
            <a:endParaRPr lang="en-US" dirty="0">
              <a:solidFill>
                <a:srgbClr val="FF0000"/>
              </a:solidFill>
            </a:endParaRPr>
          </a:p>
        </p:txBody>
      </p:sp>
    </p:spTree>
    <p:extLst>
      <p:ext uri="{BB962C8B-B14F-4D97-AF65-F5344CB8AC3E}">
        <p14:creationId xmlns:p14="http://schemas.microsoft.com/office/powerpoint/2010/main" val="116002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38732"/>
            <a:ext cx="8229600" cy="1143000"/>
          </a:xfrm>
        </p:spPr>
        <p:txBody>
          <a:bodyPr>
            <a:normAutofit/>
          </a:bodyPr>
          <a:lstStyle/>
          <a:p>
            <a:r>
              <a:rPr lang="en-GB" sz="2800" dirty="0">
                <a:latin typeface="Arial" charset="0"/>
              </a:rPr>
              <a:t>You can have fun with Fred Talk.</a:t>
            </a:r>
            <a:br>
              <a:rPr lang="en-GB" sz="2800" dirty="0">
                <a:latin typeface="Arial" charset="0"/>
              </a:rPr>
            </a:br>
            <a:endParaRPr lang="en-GB" sz="2800" dirty="0">
              <a:latin typeface="Arial" charset="0"/>
            </a:endParaRPr>
          </a:p>
        </p:txBody>
      </p:sp>
      <p:sp>
        <p:nvSpPr>
          <p:cNvPr id="26627" name="Content Placeholder 2"/>
          <p:cNvSpPr>
            <a:spLocks noGrp="1"/>
          </p:cNvSpPr>
          <p:nvPr>
            <p:ph idx="1"/>
          </p:nvPr>
        </p:nvSpPr>
        <p:spPr>
          <a:xfrm>
            <a:off x="323850" y="1484313"/>
            <a:ext cx="8229600" cy="4895850"/>
          </a:xfrm>
        </p:spPr>
        <p:txBody>
          <a:bodyPr/>
          <a:lstStyle/>
          <a:p>
            <a:pPr>
              <a:buFont typeface="Wingdings" charset="0"/>
              <a:buNone/>
            </a:pPr>
            <a:endParaRPr lang="en-GB" sz="2800" dirty="0">
              <a:latin typeface="Arial" charset="0"/>
            </a:endParaRPr>
          </a:p>
          <a:p>
            <a:pPr>
              <a:buFont typeface="Wingdings" charset="0"/>
              <a:buNone/>
            </a:pPr>
            <a:r>
              <a:rPr lang="en-GB" sz="2800" i="1" dirty="0">
                <a:latin typeface="Arial" charset="0"/>
              </a:rPr>
              <a:t>“What a tidy r-</a:t>
            </a:r>
            <a:r>
              <a:rPr lang="en-GB" sz="2800" i="1" dirty="0" err="1">
                <a:latin typeface="Arial" charset="0"/>
              </a:rPr>
              <a:t>oo</a:t>
            </a:r>
            <a:r>
              <a:rPr lang="en-GB" sz="2800" i="1" dirty="0">
                <a:latin typeface="Arial" charset="0"/>
              </a:rPr>
              <a:t>-m!”</a:t>
            </a:r>
          </a:p>
          <a:p>
            <a:pPr>
              <a:buFont typeface="Wingdings" charset="0"/>
              <a:buNone/>
            </a:pPr>
            <a:endParaRPr lang="en-GB" sz="2800" i="1" dirty="0">
              <a:latin typeface="Arial" charset="0"/>
            </a:endParaRPr>
          </a:p>
          <a:p>
            <a:pPr>
              <a:buFont typeface="Wingdings" charset="0"/>
              <a:buNone/>
            </a:pPr>
            <a:r>
              <a:rPr lang="en-GB" sz="2800" i="1" dirty="0">
                <a:latin typeface="Arial" charset="0"/>
              </a:rPr>
              <a:t>“Where’s your c-</a:t>
            </a:r>
            <a:r>
              <a:rPr lang="en-GB" sz="2800" i="1" dirty="0" err="1">
                <a:latin typeface="Arial" charset="0"/>
              </a:rPr>
              <a:t>oa</a:t>
            </a:r>
            <a:r>
              <a:rPr lang="en-GB" sz="2800" i="1" dirty="0">
                <a:latin typeface="Arial" charset="0"/>
              </a:rPr>
              <a:t>-t?” </a:t>
            </a:r>
          </a:p>
          <a:p>
            <a:pPr>
              <a:buFont typeface="Wingdings" charset="0"/>
              <a:buNone/>
            </a:pPr>
            <a:r>
              <a:rPr lang="en-GB" sz="2800" i="1" dirty="0">
                <a:latin typeface="Arial" charset="0"/>
              </a:rPr>
              <a:t>  	</a:t>
            </a:r>
          </a:p>
          <a:p>
            <a:pPr>
              <a:buFont typeface="Wingdings" charset="0"/>
              <a:buNone/>
            </a:pPr>
            <a:r>
              <a:rPr lang="en-GB" sz="2800" i="1" dirty="0">
                <a:latin typeface="Arial" charset="0"/>
              </a:rPr>
              <a:t>“Time for b-e-d!”</a:t>
            </a:r>
          </a:p>
          <a:p>
            <a:pPr>
              <a:buFont typeface="Wingdings" charset="0"/>
              <a:buNone/>
            </a:pPr>
            <a:endParaRPr lang="en-GB" sz="2400" i="1" dirty="0">
              <a:latin typeface="Arial" charset="0"/>
            </a:endParaRPr>
          </a:p>
          <a:p>
            <a:pPr>
              <a:buFont typeface="Wingdings" charset="0"/>
              <a:buNone/>
            </a:pPr>
            <a:endParaRPr lang="en-GB" sz="2400" i="1" dirty="0">
              <a:latin typeface="Arial" charset="0"/>
            </a:endParaRPr>
          </a:p>
          <a:p>
            <a:pPr lvl="1">
              <a:buFont typeface="Wingdings" charset="0"/>
              <a:buNone/>
            </a:pPr>
            <a:r>
              <a:rPr lang="en-GB" sz="1800" i="1" dirty="0">
                <a:latin typeface="Arial" charset="0"/>
              </a:rPr>
              <a:t>	</a:t>
            </a:r>
            <a:endParaRPr lang="en-GB" sz="2400" i="1" dirty="0">
              <a:latin typeface="Arial" charset="0"/>
            </a:endParaRPr>
          </a:p>
          <a:p>
            <a:pPr>
              <a:buFont typeface="Wingdings" charset="0"/>
              <a:buNone/>
            </a:pPr>
            <a:endParaRPr lang="en-GB" sz="2800" dirty="0">
              <a:latin typeface="Arial" charset="0"/>
            </a:endParaRPr>
          </a:p>
          <a:p>
            <a:pPr>
              <a:buFont typeface="Wingdings" charset="0"/>
              <a:buNone/>
            </a:pPr>
            <a:endParaRPr lang="en-GB" sz="2800" dirty="0">
              <a:latin typeface="Arial" charset="0"/>
            </a:endParaRPr>
          </a:p>
          <a:p>
            <a:pPr>
              <a:buFont typeface="Wingdings" charset="0"/>
              <a:buNone/>
            </a:pPr>
            <a:endParaRPr lang="en-GB" sz="2800" dirty="0">
              <a:latin typeface="Arial" charset="0"/>
            </a:endParaRPr>
          </a:p>
          <a:p>
            <a:pPr>
              <a:buFont typeface="Wingdings" charset="0"/>
              <a:buNone/>
            </a:pPr>
            <a:endParaRPr lang="en-GB" sz="2800" dirty="0">
              <a:latin typeface="Arial" charset="0"/>
            </a:endParaRPr>
          </a:p>
        </p:txBody>
      </p:sp>
      <p:pic>
        <p:nvPicPr>
          <p:cNvPr id="3" name="Picture 2" descr="Screen Shot 2014-08-12 at 12.22.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395" y="3326298"/>
            <a:ext cx="3784600" cy="1765300"/>
          </a:xfrm>
          <a:prstGeom prst="rect">
            <a:avLst/>
          </a:prstGeom>
        </p:spPr>
      </p:pic>
    </p:spTree>
    <p:extLst>
      <p:ext uri="{BB962C8B-B14F-4D97-AF65-F5344CB8AC3E}">
        <p14:creationId xmlns:p14="http://schemas.microsoft.com/office/powerpoint/2010/main" val="519170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2"/>
                </a:solidFill>
              </a:rPr>
              <a:t>How does Read Write Inc. teach spelling? </a:t>
            </a:r>
          </a:p>
        </p:txBody>
      </p:sp>
    </p:spTree>
    <p:extLst>
      <p:ext uri="{BB962C8B-B14F-4D97-AF65-F5344CB8AC3E}">
        <p14:creationId xmlns:p14="http://schemas.microsoft.com/office/powerpoint/2010/main" val="2483971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GB" altLang="en-US"/>
              <a:t>Fred...</a:t>
            </a:r>
          </a:p>
        </p:txBody>
      </p:sp>
      <p:sp>
        <p:nvSpPr>
          <p:cNvPr id="22531" name="Content Placeholder 2"/>
          <p:cNvSpPr>
            <a:spLocks noGrp="1"/>
          </p:cNvSpPr>
          <p:nvPr>
            <p:ph idx="1"/>
          </p:nvPr>
        </p:nvSpPr>
        <p:spPr/>
        <p:txBody>
          <a:bodyPr/>
          <a:lstStyle/>
          <a:p>
            <a:pPr eaLnBrk="1" hangingPunct="1"/>
            <a:r>
              <a:rPr lang="en-GB" altLang="en-US"/>
              <a:t>Fred helps children learn to spell too! </a:t>
            </a:r>
          </a:p>
          <a:p>
            <a:pPr eaLnBrk="1" hangingPunct="1">
              <a:buFontTx/>
              <a:buNone/>
            </a:pPr>
            <a:r>
              <a:rPr lang="en-GB" altLang="en-US">
                <a:solidFill>
                  <a:srgbClr val="0070C0"/>
                </a:solidFill>
              </a:rPr>
              <a:t>	</a:t>
            </a:r>
          </a:p>
          <a:p>
            <a:pPr eaLnBrk="1" hangingPunct="1">
              <a:buFontTx/>
              <a:buNone/>
            </a:pPr>
            <a:r>
              <a:rPr lang="en-GB" altLang="en-US">
                <a:solidFill>
                  <a:srgbClr val="0070C0"/>
                </a:solidFill>
              </a:rPr>
              <a:t>Children convert words into sounds</a:t>
            </a:r>
          </a:p>
          <a:p>
            <a:pPr eaLnBrk="1" hangingPunct="1">
              <a:buFontTx/>
              <a:buNone/>
            </a:pPr>
            <a:endParaRPr lang="en-GB" altLang="en-US"/>
          </a:p>
          <a:p>
            <a:pPr eaLnBrk="1" hangingPunct="1">
              <a:buFontTx/>
              <a:buNone/>
            </a:pPr>
            <a:r>
              <a:rPr lang="en-GB" altLang="en-US"/>
              <a:t>They press the sounds on to their fingers...</a:t>
            </a:r>
          </a:p>
          <a:p>
            <a:pPr eaLnBrk="1" hangingPunct="1">
              <a:buFontTx/>
              <a:buNone/>
            </a:pPr>
            <a:r>
              <a:rPr lang="en-GB" altLang="en-US">
                <a:solidFill>
                  <a:srgbClr val="0070C0"/>
                </a:solidFill>
              </a:rPr>
              <a:t>	</a:t>
            </a:r>
          </a:p>
          <a:p>
            <a:pPr eaLnBrk="1" hangingPunct="1">
              <a:buFontTx/>
              <a:buNone/>
            </a:pPr>
            <a:r>
              <a:rPr lang="en-GB" altLang="en-US">
                <a:solidFill>
                  <a:srgbClr val="0070C0"/>
                </a:solidFill>
              </a:rPr>
              <a:t>We call this </a:t>
            </a:r>
            <a:r>
              <a:rPr lang="en-GB" altLang="en-US" i="1">
                <a:solidFill>
                  <a:srgbClr val="0070C0"/>
                </a:solidFill>
              </a:rPr>
              <a:t>Fred Fingers</a:t>
            </a:r>
          </a:p>
          <a:p>
            <a:pPr eaLnBrk="1" hangingPunct="1">
              <a:buFont typeface="Wingdings" panose="05000000000000000000" pitchFamily="2" charset="2"/>
              <a:buNone/>
            </a:pPr>
            <a:endParaRPr lang="en-GB" altLang="en-US"/>
          </a:p>
          <a:p>
            <a:pPr eaLnBrk="1" hangingPunct="1">
              <a:buFont typeface="Wingdings" panose="05000000000000000000" pitchFamily="2" charset="2"/>
              <a:buNone/>
            </a:pPr>
            <a:endParaRPr lang="en-GB" altLang="en-US"/>
          </a:p>
        </p:txBody>
      </p:sp>
      <p:sp>
        <p:nvSpPr>
          <p:cNvPr id="4" name="Date Placeholder 3"/>
          <p:cNvSpPr>
            <a:spLocks noGrp="1"/>
          </p:cNvSpPr>
          <p:nvPr>
            <p:ph type="dt" sz="quarter" idx="4294967295"/>
          </p:nvPr>
        </p:nvSpPr>
        <p:spPr>
          <a:xfrm>
            <a:off x="395288" y="6356350"/>
            <a:ext cx="2195512" cy="365125"/>
          </a:xfrm>
          <a:prstGeom prst="rect">
            <a:avLst/>
          </a:prstGeom>
        </p:spPr>
        <p:txBody>
          <a:bodyPr/>
          <a:lstStyle/>
          <a:p>
            <a:pPr>
              <a:defRPr/>
            </a:pPr>
            <a:fld id="{8B3D6495-1480-40A2-ADCA-288D8BF4E1EB}" type="datetime1">
              <a:rPr lang="en-US"/>
              <a:pPr>
                <a:defRPr/>
              </a:pPr>
              <a:t>9/12/2019</a:t>
            </a:fld>
            <a:endParaRPr lang="en-US"/>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4429125"/>
            <a:ext cx="1827212"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1628">
            <a:off x="6126163" y="404813"/>
            <a:ext cx="1990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561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2"/>
                </a:solidFill>
              </a:rPr>
              <a:t>What should my child read at home? </a:t>
            </a:r>
          </a:p>
        </p:txBody>
      </p:sp>
    </p:spTree>
    <p:extLst>
      <p:ext uri="{BB962C8B-B14F-4D97-AF65-F5344CB8AC3E}">
        <p14:creationId xmlns:p14="http://schemas.microsoft.com/office/powerpoint/2010/main" val="376411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Write Inc. Storybooks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0602" y="1829456"/>
            <a:ext cx="2529337" cy="178422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8382" y="2162298"/>
            <a:ext cx="2613073" cy="184329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400" y="3800445"/>
            <a:ext cx="2775539" cy="1957895"/>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3560" y="3112356"/>
            <a:ext cx="2192989" cy="1546958"/>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5780" y="1829456"/>
            <a:ext cx="3026975" cy="2135261"/>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28818" y="3666827"/>
            <a:ext cx="2813924" cy="1984973"/>
          </a:xfrm>
          <a:prstGeom prst="rect">
            <a:avLst/>
          </a:prstGeom>
        </p:spPr>
      </p:pic>
    </p:spTree>
    <p:extLst>
      <p:ext uri="{BB962C8B-B14F-4D97-AF65-F5344CB8AC3E}">
        <p14:creationId xmlns:p14="http://schemas.microsoft.com/office/powerpoint/2010/main" val="214189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91636"/>
            <a:ext cx="7478713" cy="864096"/>
          </a:xfrm>
        </p:spPr>
        <p:txBody>
          <a:bodyPr/>
          <a:lstStyle/>
          <a:p>
            <a:r>
              <a:rPr lang="en-US" dirty="0"/>
              <a:t>Picture books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41824">
            <a:off x="3313551" y="1436285"/>
            <a:ext cx="1854905" cy="294882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5850" y="3596158"/>
            <a:ext cx="2388998" cy="2877185"/>
          </a:xfrm>
          <a:prstGeom prst="rect">
            <a:avLst/>
          </a:prstGeom>
        </p:spPr>
      </p:pic>
      <p:pic>
        <p:nvPicPr>
          <p:cNvPr id="6" name="Picture 5"/>
          <p:cNvPicPr>
            <a:picLocks noChangeAspect="1"/>
          </p:cNvPicPr>
          <p:nvPr/>
        </p:nvPicPr>
        <p:blipFill>
          <a:blip r:embed="rId5"/>
          <a:stretch>
            <a:fillRect/>
          </a:stretch>
        </p:blipFill>
        <p:spPr>
          <a:xfrm rot="528769">
            <a:off x="5025219" y="2055078"/>
            <a:ext cx="2921000" cy="3632200"/>
          </a:xfrm>
          <a:prstGeom prst="rect">
            <a:avLst/>
          </a:prstGeom>
        </p:spPr>
      </p:pic>
      <p:pic>
        <p:nvPicPr>
          <p:cNvPr id="7" name="Picture 6"/>
          <p:cNvPicPr>
            <a:picLocks noChangeAspect="1"/>
          </p:cNvPicPr>
          <p:nvPr/>
        </p:nvPicPr>
        <p:blipFill>
          <a:blip r:embed="rId6"/>
          <a:stretch>
            <a:fillRect/>
          </a:stretch>
        </p:blipFill>
        <p:spPr>
          <a:xfrm rot="20978012">
            <a:off x="1210961" y="2165241"/>
            <a:ext cx="1955339" cy="2715749"/>
          </a:xfrm>
          <a:prstGeom prst="rect">
            <a:avLst/>
          </a:prstGeom>
        </p:spPr>
      </p:pic>
    </p:spTree>
    <p:extLst>
      <p:ext uri="{BB962C8B-B14F-4D97-AF65-F5344CB8AC3E}">
        <p14:creationId xmlns:p14="http://schemas.microsoft.com/office/powerpoint/2010/main" val="4037961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82" y="28310"/>
            <a:ext cx="8908473" cy="6829690"/>
          </a:xfrm>
        </p:spPr>
      </p:pic>
    </p:spTree>
    <p:extLst>
      <p:ext uri="{BB962C8B-B14F-4D97-AF65-F5344CB8AC3E}">
        <p14:creationId xmlns:p14="http://schemas.microsoft.com/office/powerpoint/2010/main" val="1927700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smtClean="0"/>
              <a:t>Aims of Today</a:t>
            </a:r>
          </a:p>
        </p:txBody>
      </p:sp>
      <p:sp>
        <p:nvSpPr>
          <p:cNvPr id="6147" name="Content Placeholder 2"/>
          <p:cNvSpPr>
            <a:spLocks noGrp="1"/>
          </p:cNvSpPr>
          <p:nvPr>
            <p:ph idx="1"/>
          </p:nvPr>
        </p:nvSpPr>
        <p:spPr/>
        <p:txBody>
          <a:bodyPr/>
          <a:lstStyle/>
          <a:p>
            <a:pPr marL="457200" indent="-457200">
              <a:buFont typeface="Arial" panose="020B0604020202020204" pitchFamily="34" charset="0"/>
              <a:buChar char="•"/>
            </a:pPr>
            <a:r>
              <a:rPr lang="en-GB" altLang="en-US" dirty="0" smtClean="0"/>
              <a:t>To demonstrate how to support your child at home with Literacy and Numeracy.</a:t>
            </a:r>
          </a:p>
          <a:p>
            <a:pPr marL="457200" indent="-457200">
              <a:buFont typeface="Arial" panose="020B0604020202020204" pitchFamily="34" charset="0"/>
              <a:buChar char="•"/>
            </a:pPr>
            <a:endParaRPr lang="en-GB" altLang="en-US" dirty="0" smtClean="0"/>
          </a:p>
          <a:p>
            <a:pPr marL="457200" indent="-457200">
              <a:buFont typeface="Arial" panose="020B0604020202020204" pitchFamily="34" charset="0"/>
              <a:buChar char="•"/>
            </a:pPr>
            <a:r>
              <a:rPr lang="en-GB" altLang="en-US" dirty="0" smtClean="0"/>
              <a:t>To explain how we teach Literacy and Numeracy at </a:t>
            </a:r>
            <a:r>
              <a:rPr lang="en-GB" altLang="en-US" dirty="0" err="1" smtClean="0"/>
              <a:t>Dunblane</a:t>
            </a:r>
            <a:r>
              <a:rPr lang="en-GB" altLang="en-US" dirty="0" smtClean="0"/>
              <a:t> Primary School.</a:t>
            </a:r>
          </a:p>
          <a:p>
            <a:pPr marL="457200" indent="-457200">
              <a:buFont typeface="Arial" panose="020B0604020202020204" pitchFamily="34" charset="0"/>
              <a:buChar char="•"/>
            </a:pPr>
            <a:endParaRPr lang="en-GB" altLang="en-US" dirty="0" smtClean="0"/>
          </a:p>
          <a:p>
            <a:pPr marL="457200" indent="-457200">
              <a:buFont typeface="Arial" panose="020B0604020202020204" pitchFamily="34" charset="0"/>
              <a:buChar char="•"/>
            </a:pPr>
            <a:r>
              <a:rPr lang="en-GB" altLang="en-US" dirty="0" smtClean="0"/>
              <a:t>To explain how we are using play to enhance learning.</a:t>
            </a:r>
          </a:p>
        </p:txBody>
      </p:sp>
    </p:spTree>
    <p:extLst>
      <p:ext uri="{BB962C8B-B14F-4D97-AF65-F5344CB8AC3E}">
        <p14:creationId xmlns:p14="http://schemas.microsoft.com/office/powerpoint/2010/main" val="31459474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Oval Callout 3"/>
          <p:cNvSpPr/>
          <p:nvPr/>
        </p:nvSpPr>
        <p:spPr>
          <a:xfrm>
            <a:off x="1496864"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2"/>
                </a:solidFill>
              </a:rPr>
              <a:t>How can I help at home? </a:t>
            </a:r>
          </a:p>
        </p:txBody>
      </p:sp>
    </p:spTree>
    <p:extLst>
      <p:ext uri="{BB962C8B-B14F-4D97-AF65-F5344CB8AC3E}">
        <p14:creationId xmlns:p14="http://schemas.microsoft.com/office/powerpoint/2010/main" val="1948173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Storytime</a:t>
            </a:r>
            <a:endParaRPr lang="en-US" dirty="0"/>
          </a:p>
        </p:txBody>
      </p:sp>
      <p:sp>
        <p:nvSpPr>
          <p:cNvPr id="3" name="Content Placeholder 2"/>
          <p:cNvSpPr>
            <a:spLocks noGrp="1"/>
          </p:cNvSpPr>
          <p:nvPr>
            <p:ph idx="1"/>
          </p:nvPr>
        </p:nvSpPr>
        <p:spPr/>
        <p:txBody>
          <a:bodyPr/>
          <a:lstStyle/>
          <a:p>
            <a:pPr marL="457200" indent="-457200">
              <a:lnSpc>
                <a:spcPct val="100000"/>
              </a:lnSpc>
              <a:buFont typeface="Arial"/>
              <a:buChar char="•"/>
            </a:pPr>
            <a:r>
              <a:rPr lang="en-GB" dirty="0">
                <a:latin typeface="Arial" charset="0"/>
              </a:rPr>
              <a:t>Read</a:t>
            </a:r>
            <a:r>
              <a:rPr lang="en-GB" b="1" dirty="0">
                <a:latin typeface="Arial" charset="0"/>
              </a:rPr>
              <a:t> </a:t>
            </a:r>
            <a:r>
              <a:rPr lang="en-GB" i="1" dirty="0">
                <a:latin typeface="Arial" charset="0"/>
              </a:rPr>
              <a:t>to</a:t>
            </a:r>
            <a:r>
              <a:rPr lang="en-GB" dirty="0">
                <a:latin typeface="Arial" charset="0"/>
              </a:rPr>
              <a:t> your children</a:t>
            </a:r>
          </a:p>
          <a:p>
            <a:pPr marL="457200" indent="-457200">
              <a:lnSpc>
                <a:spcPct val="100000"/>
              </a:lnSpc>
              <a:buFont typeface="Arial"/>
              <a:buChar char="•"/>
            </a:pPr>
            <a:r>
              <a:rPr lang="en-GB" dirty="0">
                <a:latin typeface="Arial" charset="0"/>
              </a:rPr>
              <a:t>Ask lots of questions and share opinions</a:t>
            </a:r>
          </a:p>
          <a:p>
            <a:pPr marL="457200" indent="-457200">
              <a:lnSpc>
                <a:spcPct val="100000"/>
              </a:lnSpc>
              <a:buFont typeface="Arial"/>
              <a:buChar char="•"/>
            </a:pPr>
            <a:endParaRPr lang="en-GB" dirty="0">
              <a:latin typeface="Arial" charset="0"/>
            </a:endParaRPr>
          </a:p>
          <a:p>
            <a:pPr>
              <a:lnSpc>
                <a:spcPct val="100000"/>
              </a:lnSpc>
            </a:pPr>
            <a:endParaRPr lang="en-GB" dirty="0">
              <a:latin typeface="Arial" charset="0"/>
            </a:endParaRPr>
          </a:p>
          <a:p>
            <a:r>
              <a:rPr lang="en-GB" dirty="0"/>
              <a:t>You're never too old, too wacky, too wild, to pick up a book and read to a child.</a:t>
            </a:r>
          </a:p>
          <a:p>
            <a:pPr algn="r"/>
            <a:r>
              <a:rPr lang="en-US" sz="2800" i="1" dirty="0" err="1"/>
              <a:t>Dr</a:t>
            </a:r>
            <a:r>
              <a:rPr lang="en-US" sz="2800" i="1" dirty="0"/>
              <a:t> Seuss</a:t>
            </a:r>
          </a:p>
          <a:p>
            <a:endParaRPr lang="en-GB" dirty="0"/>
          </a:p>
          <a:p>
            <a:endParaRPr lang="en-GB" dirty="0"/>
          </a:p>
          <a:p>
            <a:r>
              <a:rPr lang="en-US" dirty="0"/>
              <a:t> </a:t>
            </a:r>
            <a:endParaRPr lang="en-GB" dirty="0"/>
          </a:p>
          <a:p>
            <a:pPr>
              <a:lnSpc>
                <a:spcPct val="100000"/>
              </a:lnSpc>
            </a:pPr>
            <a:endParaRPr lang="en-GB" dirty="0">
              <a:latin typeface="Arial" charset="0"/>
            </a:endParaRPr>
          </a:p>
          <a:p>
            <a:endParaRPr lang="en-US" dirty="0"/>
          </a:p>
        </p:txBody>
      </p:sp>
    </p:spTree>
    <p:extLst>
      <p:ext uri="{BB962C8B-B14F-4D97-AF65-F5344CB8AC3E}">
        <p14:creationId xmlns:p14="http://schemas.microsoft.com/office/powerpoint/2010/main" val="8980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GB" dirty="0">
                <a:latin typeface="Arial" charset="0"/>
              </a:rPr>
              <a:t>Talking</a:t>
            </a:r>
          </a:p>
        </p:txBody>
      </p:sp>
      <p:sp>
        <p:nvSpPr>
          <p:cNvPr id="28675" name="Content Placeholder 2"/>
          <p:cNvSpPr>
            <a:spLocks noGrp="1"/>
          </p:cNvSpPr>
          <p:nvPr>
            <p:ph idx="1"/>
          </p:nvPr>
        </p:nvSpPr>
        <p:spPr>
          <a:xfrm>
            <a:off x="323528" y="1227994"/>
            <a:ext cx="8229600" cy="4559300"/>
          </a:xfrm>
        </p:spPr>
        <p:txBody>
          <a:bodyPr>
            <a:noAutofit/>
          </a:bodyPr>
          <a:lstStyle/>
          <a:p>
            <a:pPr eaLnBrk="1" hangingPunct="1"/>
            <a:r>
              <a:rPr lang="en-GB" sz="2800" b="1" dirty="0">
                <a:latin typeface="Arial" charset="0"/>
              </a:rPr>
              <a:t>Talk </a:t>
            </a:r>
            <a:r>
              <a:rPr lang="en-GB" sz="2800" dirty="0">
                <a:latin typeface="Arial" charset="0"/>
              </a:rPr>
              <a:t>to your child as much as possible and ‘feed’ them new and ambitious vocabulary.</a:t>
            </a:r>
          </a:p>
          <a:p>
            <a:pPr eaLnBrk="1" hangingPunct="1"/>
            <a:endParaRPr lang="en-GB" sz="2800" dirty="0">
              <a:latin typeface="Arial" charset="0"/>
            </a:endParaRPr>
          </a:p>
          <a:p>
            <a:pPr eaLnBrk="1" hangingPunct="1">
              <a:buFont typeface="Wingdings" charset="0"/>
              <a:buNone/>
            </a:pPr>
            <a:r>
              <a:rPr lang="en-GB" sz="2800" dirty="0">
                <a:latin typeface="Arial" charset="0"/>
              </a:rPr>
              <a:t>“Let’s </a:t>
            </a:r>
            <a:r>
              <a:rPr lang="en-GB" sz="2800" dirty="0">
                <a:solidFill>
                  <a:srgbClr val="FF0000"/>
                </a:solidFill>
                <a:latin typeface="Arial" charset="0"/>
              </a:rPr>
              <a:t>eat</a:t>
            </a:r>
            <a:r>
              <a:rPr lang="en-GB" sz="2800" dirty="0">
                <a:latin typeface="Arial" charset="0"/>
              </a:rPr>
              <a:t> our lunch now.”</a:t>
            </a:r>
          </a:p>
          <a:p>
            <a:pPr eaLnBrk="1" hangingPunct="1">
              <a:buFont typeface="Wingdings" charset="0"/>
              <a:buNone/>
            </a:pPr>
            <a:r>
              <a:rPr lang="en-GB" sz="2800" dirty="0">
                <a:latin typeface="Arial" charset="0"/>
              </a:rPr>
              <a:t>“Let’s </a:t>
            </a:r>
            <a:r>
              <a:rPr lang="en-GB" sz="2800" dirty="0">
                <a:solidFill>
                  <a:srgbClr val="33CC33"/>
                </a:solidFill>
                <a:latin typeface="Arial" charset="0"/>
              </a:rPr>
              <a:t>munch</a:t>
            </a:r>
            <a:r>
              <a:rPr lang="en-GB" sz="2800" dirty="0">
                <a:latin typeface="Arial" charset="0"/>
              </a:rPr>
              <a:t>  our lunch now.”</a:t>
            </a:r>
          </a:p>
          <a:p>
            <a:pPr eaLnBrk="1" hangingPunct="1">
              <a:buFont typeface="Wingdings" charset="0"/>
              <a:buNone/>
            </a:pPr>
            <a:r>
              <a:rPr lang="en-GB" sz="2800" dirty="0">
                <a:latin typeface="Arial" charset="0"/>
              </a:rPr>
              <a:t>“Let’s </a:t>
            </a:r>
            <a:r>
              <a:rPr lang="en-GB" sz="2800" dirty="0">
                <a:solidFill>
                  <a:srgbClr val="7030A0"/>
                </a:solidFill>
                <a:latin typeface="Arial" charset="0"/>
              </a:rPr>
              <a:t>scoff </a:t>
            </a:r>
            <a:r>
              <a:rPr lang="en-GB" sz="2800" dirty="0">
                <a:latin typeface="Arial" charset="0"/>
              </a:rPr>
              <a:t>our lunch now.”</a:t>
            </a:r>
          </a:p>
          <a:p>
            <a:pPr eaLnBrk="1" hangingPunct="1">
              <a:buFont typeface="Wingdings" charset="0"/>
              <a:buNone/>
            </a:pPr>
            <a:r>
              <a:rPr lang="en-GB" sz="2800" dirty="0">
                <a:latin typeface="Arial" charset="0"/>
              </a:rPr>
              <a:t>“Let’s </a:t>
            </a:r>
            <a:r>
              <a:rPr lang="en-GB" sz="2800" dirty="0">
                <a:solidFill>
                  <a:srgbClr val="00B0F0"/>
                </a:solidFill>
                <a:latin typeface="Arial" charset="0"/>
              </a:rPr>
              <a:t>devour</a:t>
            </a:r>
            <a:r>
              <a:rPr lang="en-GB" sz="2800" dirty="0">
                <a:solidFill>
                  <a:srgbClr val="434343"/>
                </a:solidFill>
                <a:latin typeface="Arial" charset="0"/>
              </a:rPr>
              <a:t> </a:t>
            </a:r>
            <a:r>
              <a:rPr lang="en-GB" sz="2800" dirty="0">
                <a:latin typeface="Arial" charset="0"/>
              </a:rPr>
              <a:t>our lunch now!”</a:t>
            </a:r>
          </a:p>
          <a:p>
            <a:pPr eaLnBrk="1" hangingPunct="1">
              <a:buFont typeface="Wingdings" charset="0"/>
              <a:buNone/>
            </a:pPr>
            <a:endParaRPr lang="en-GB" sz="2800" dirty="0">
              <a:latin typeface="Arial" charset="0"/>
            </a:endParaRPr>
          </a:p>
          <a:p>
            <a:pPr eaLnBrk="1" hangingPunct="1">
              <a:buFont typeface="Wingdings" charset="0"/>
              <a:buNone/>
            </a:pPr>
            <a:r>
              <a:rPr lang="en-GB" sz="2800" dirty="0">
                <a:latin typeface="Arial" charset="0"/>
              </a:rPr>
              <a:t>You’re looking ... not just... but...</a:t>
            </a: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p:txBody>
      </p:sp>
    </p:spTree>
    <p:extLst>
      <p:ext uri="{BB962C8B-B14F-4D97-AF65-F5344CB8AC3E}">
        <p14:creationId xmlns:p14="http://schemas.microsoft.com/office/powerpoint/2010/main" val="8674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GB" dirty="0">
                <a:latin typeface="Arial" charset="0"/>
              </a:rPr>
              <a:t>Vocabulary</a:t>
            </a:r>
          </a:p>
        </p:txBody>
      </p:sp>
      <p:sp>
        <p:nvSpPr>
          <p:cNvPr id="29699" name="Content Placeholder 2"/>
          <p:cNvSpPr>
            <a:spLocks noGrp="1"/>
          </p:cNvSpPr>
          <p:nvPr>
            <p:ph idx="1"/>
          </p:nvPr>
        </p:nvSpPr>
        <p:spPr>
          <a:xfrm>
            <a:off x="323528" y="1199301"/>
            <a:ext cx="8229600" cy="4643437"/>
          </a:xfrm>
        </p:spPr>
        <p:txBody>
          <a:bodyPr/>
          <a:lstStyle/>
          <a:p>
            <a:pPr eaLnBrk="1" hangingPunct="1"/>
            <a:r>
              <a:rPr lang="en-GB" sz="2800" dirty="0">
                <a:latin typeface="Arial" charset="0"/>
              </a:rPr>
              <a:t>Enrich conversations through description:</a:t>
            </a:r>
          </a:p>
          <a:p>
            <a:pPr eaLnBrk="1" hangingPunct="1">
              <a:buFont typeface="Wingdings" charset="0"/>
              <a:buNone/>
            </a:pPr>
            <a:endParaRPr lang="en-GB" sz="2400" dirty="0">
              <a:latin typeface="Arial" charset="0"/>
            </a:endParaRPr>
          </a:p>
          <a:p>
            <a:pPr eaLnBrk="1" hangingPunct="1">
              <a:buFont typeface="Wingdings" charset="0"/>
              <a:buNone/>
            </a:pPr>
            <a:r>
              <a:rPr lang="en-GB" sz="2400" i="1" dirty="0">
                <a:latin typeface="Arial" charset="0"/>
              </a:rPr>
              <a:t>“Look at that rain. It looks like little diamonds sparkling on the window pane!”</a:t>
            </a:r>
          </a:p>
          <a:p>
            <a:pPr eaLnBrk="1" hangingPunct="1"/>
            <a:endParaRPr lang="en-GB" sz="2400" dirty="0">
              <a:latin typeface="Arial" charset="0"/>
            </a:endParaRPr>
          </a:p>
          <a:p>
            <a:pPr eaLnBrk="1" hangingPunct="1"/>
            <a:r>
              <a:rPr lang="en-GB" sz="2400" dirty="0">
                <a:latin typeface="Arial" charset="0"/>
              </a:rPr>
              <a:t>Have fun with words and language. </a:t>
            </a:r>
          </a:p>
          <a:p>
            <a:pPr eaLnBrk="1" hangingPunct="1">
              <a:buFont typeface="Wingdings" charset="0"/>
              <a:buNone/>
            </a:pPr>
            <a:endParaRPr lang="en-GB" sz="2400" dirty="0">
              <a:latin typeface="Arial" charset="0"/>
            </a:endParaRPr>
          </a:p>
          <a:p>
            <a:pPr eaLnBrk="1" hangingPunct="1">
              <a:buFont typeface="Wingdings" charset="0"/>
              <a:buNone/>
            </a:pPr>
            <a:r>
              <a:rPr lang="en-GB" sz="2400" i="1" dirty="0">
                <a:latin typeface="Arial" charset="0"/>
              </a:rPr>
              <a:t>“I’m as hot as a spud in a cooking pot!”</a:t>
            </a:r>
          </a:p>
          <a:p>
            <a:pPr eaLnBrk="1" hangingPunct="1"/>
            <a:endParaRPr lang="en-GB" sz="2400" dirty="0">
              <a:latin typeface="Arial" charset="0"/>
            </a:endParaRPr>
          </a:p>
          <a:p>
            <a:pPr eaLnBrk="1" hangingPunct="1"/>
            <a:r>
              <a:rPr lang="en-GB" sz="2800" dirty="0">
                <a:latin typeface="Arial" charset="0"/>
              </a:rPr>
              <a:t>Praise your child for using new words or interesting phrases</a:t>
            </a:r>
          </a:p>
          <a:p>
            <a:pPr eaLnBrk="1" hangingPunct="1">
              <a:buFont typeface="Wingdings" charset="0"/>
              <a:buNone/>
            </a:pPr>
            <a:endParaRPr lang="en-GB" sz="2400" dirty="0">
              <a:latin typeface="Arial" charset="0"/>
            </a:endParaRPr>
          </a:p>
          <a:p>
            <a:pPr eaLnBrk="1" hangingPunct="1">
              <a:buFont typeface="Wingdings" charset="0"/>
              <a:buNone/>
            </a:pPr>
            <a:endParaRPr lang="en-GB" sz="2400" dirty="0">
              <a:latin typeface="Arial" charset="0"/>
            </a:endParaRPr>
          </a:p>
          <a:p>
            <a:pPr eaLnBrk="1" hangingPunct="1">
              <a:buFont typeface="Wingdings" charset="0"/>
              <a:buNone/>
            </a:pPr>
            <a:endParaRPr lang="en-GB" sz="2400" dirty="0">
              <a:latin typeface="Arial" charset="0"/>
            </a:endParaRPr>
          </a:p>
          <a:p>
            <a:pPr eaLnBrk="1" hangingPunct="1">
              <a:buFont typeface="Wingdings" charset="0"/>
              <a:buNone/>
            </a:pPr>
            <a:endParaRPr lang="en-GB" sz="2400" dirty="0">
              <a:latin typeface="Arial" charset="0"/>
            </a:endParaRPr>
          </a:p>
        </p:txBody>
      </p:sp>
    </p:spTree>
    <p:extLst>
      <p:ext uri="{BB962C8B-B14F-4D97-AF65-F5344CB8AC3E}">
        <p14:creationId xmlns:p14="http://schemas.microsoft.com/office/powerpoint/2010/main" val="121554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Write Inc. lessons</a:t>
            </a:r>
          </a:p>
        </p:txBody>
      </p:sp>
      <p:sp>
        <p:nvSpPr>
          <p:cNvPr id="3" name="Content Placeholder 2"/>
          <p:cNvSpPr>
            <a:spLocks noGrp="1"/>
          </p:cNvSpPr>
          <p:nvPr>
            <p:ph idx="1"/>
          </p:nvPr>
        </p:nvSpPr>
        <p:spPr/>
        <p:txBody>
          <a:bodyPr/>
          <a:lstStyle/>
          <a:p>
            <a:r>
              <a:rPr lang="en-US" dirty="0"/>
              <a:t>Support how your child is learning to read and spell in school by: </a:t>
            </a:r>
          </a:p>
          <a:p>
            <a:pPr marL="457200" indent="-457200">
              <a:buFont typeface="Arial"/>
              <a:buChar char="•"/>
            </a:pPr>
            <a:endParaRPr lang="en-US" dirty="0"/>
          </a:p>
          <a:p>
            <a:pPr marL="457200" indent="-457200">
              <a:buFont typeface="Arial"/>
              <a:buChar char="•"/>
            </a:pPr>
            <a:r>
              <a:rPr lang="en-US" dirty="0"/>
              <a:t>Practicing the </a:t>
            </a:r>
            <a:r>
              <a:rPr lang="en-US" dirty="0" smtClean="0"/>
              <a:t>sounds</a:t>
            </a:r>
            <a:endParaRPr lang="en-US" dirty="0"/>
          </a:p>
          <a:p>
            <a:pPr marL="457200" indent="-457200">
              <a:buFont typeface="Arial"/>
              <a:buChar char="•"/>
            </a:pPr>
            <a:endParaRPr lang="en-US" dirty="0"/>
          </a:p>
          <a:p>
            <a:pPr marL="457200" indent="-457200">
              <a:buFont typeface="Arial"/>
              <a:buChar char="•"/>
            </a:pPr>
            <a:r>
              <a:rPr lang="en-US" dirty="0"/>
              <a:t>Using Fred Talk to help them blend words</a:t>
            </a:r>
          </a:p>
          <a:p>
            <a:pPr marL="457200" indent="-457200">
              <a:buFont typeface="Arial"/>
              <a:buChar char="•"/>
            </a:pPr>
            <a:endParaRPr lang="en-US" dirty="0"/>
          </a:p>
          <a:p>
            <a:pPr marL="457200" indent="-457200">
              <a:buFont typeface="Arial"/>
              <a:buChar char="•"/>
            </a:pPr>
            <a:r>
              <a:rPr lang="en-US" dirty="0"/>
              <a:t>Using Fred Fingers to help with spelling</a:t>
            </a:r>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400"/>
              <a:t>Pencil Grip</a:t>
            </a: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011238"/>
            <a:ext cx="4176712"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429000"/>
            <a:ext cx="310038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647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400"/>
              <a:t>Handwriting</a:t>
            </a:r>
          </a:p>
        </p:txBody>
      </p:sp>
      <p:pic>
        <p:nvPicPr>
          <p:cNvPr id="27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078" y="1004225"/>
            <a:ext cx="7488821"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876925"/>
            <a:ext cx="79930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684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77838" y="-100013"/>
            <a:ext cx="8229600" cy="1143001"/>
          </a:xfrm>
        </p:spPr>
        <p:txBody>
          <a:bodyPr/>
          <a:lstStyle/>
          <a:p>
            <a:r>
              <a:rPr lang="en-GB" altLang="en-US" dirty="0" smtClean="0"/>
              <a:t>Writing</a:t>
            </a:r>
          </a:p>
        </p:txBody>
      </p:sp>
      <p:sp>
        <p:nvSpPr>
          <p:cNvPr id="29699" name="Content Placeholder 2"/>
          <p:cNvSpPr>
            <a:spLocks noGrp="1"/>
          </p:cNvSpPr>
          <p:nvPr>
            <p:ph idx="1"/>
          </p:nvPr>
        </p:nvSpPr>
        <p:spPr>
          <a:xfrm>
            <a:off x="457200" y="1215342"/>
            <a:ext cx="8229600" cy="4910821"/>
          </a:xfrm>
        </p:spPr>
        <p:txBody>
          <a:bodyPr/>
          <a:lstStyle/>
          <a:p>
            <a:r>
              <a:rPr lang="en-GB" altLang="en-US" dirty="0" smtClean="0"/>
              <a:t>Teacher scribes a story which the child dictates.  The child would draw a picture to go with this.</a:t>
            </a:r>
          </a:p>
          <a:p>
            <a:r>
              <a:rPr lang="en-GB" altLang="en-US" dirty="0" smtClean="0"/>
              <a:t>The child tells the teacher a story.  The teacher writes with a highlighter and the pupil writes over this.</a:t>
            </a:r>
          </a:p>
        </p:txBody>
      </p:sp>
      <p:pic>
        <p:nvPicPr>
          <p:cNvPr id="297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500438"/>
            <a:ext cx="25304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6552" y="4076700"/>
            <a:ext cx="207988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838" y="4076700"/>
            <a:ext cx="202247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88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smtClean="0"/>
              <a:t>Writing</a:t>
            </a:r>
          </a:p>
        </p:txBody>
      </p:sp>
      <p:sp>
        <p:nvSpPr>
          <p:cNvPr id="31747" name="Content Placeholder 2"/>
          <p:cNvSpPr>
            <a:spLocks noGrp="1"/>
          </p:cNvSpPr>
          <p:nvPr>
            <p:ph idx="1"/>
          </p:nvPr>
        </p:nvSpPr>
        <p:spPr>
          <a:xfrm>
            <a:off x="457200" y="1341438"/>
            <a:ext cx="8229600" cy="4784725"/>
          </a:xfrm>
        </p:spPr>
        <p:txBody>
          <a:bodyPr/>
          <a:lstStyle/>
          <a:p>
            <a:r>
              <a:rPr lang="en-GB" altLang="en-US" smtClean="0"/>
              <a:t>The child tells the teacher a story.  The teacher writes the story, missing a line each time or on a white board.  The child copies the teachers writing.</a:t>
            </a:r>
          </a:p>
          <a:p>
            <a:endParaRPr lang="en-GB" altLang="en-US" smtClean="0"/>
          </a:p>
        </p:txBody>
      </p:sp>
      <p:pic>
        <p:nvPicPr>
          <p:cNvPr id="31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7350" y="3217761"/>
            <a:ext cx="2733788" cy="36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2863850"/>
            <a:ext cx="298132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859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Current Primary 1’s (9/9/19)</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676" t="44292" b="24247"/>
          <a:stretch/>
        </p:blipFill>
        <p:spPr>
          <a:xfrm rot="10800000">
            <a:off x="323525" y="1446830"/>
            <a:ext cx="8275898" cy="189825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90" t="35930" r="4305" b="33307"/>
          <a:stretch/>
        </p:blipFill>
        <p:spPr>
          <a:xfrm rot="10800000">
            <a:off x="236714" y="3625769"/>
            <a:ext cx="8449519" cy="2100803"/>
          </a:xfrm>
          <a:prstGeom prst="rect">
            <a:avLst/>
          </a:prstGeom>
        </p:spPr>
      </p:pic>
    </p:spTree>
    <p:extLst>
      <p:ext uri="{BB962C8B-B14F-4D97-AF65-F5344CB8AC3E}">
        <p14:creationId xmlns:p14="http://schemas.microsoft.com/office/powerpoint/2010/main" val="47475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ct val="0"/>
              </a:spcBef>
              <a:defRPr/>
            </a:pPr>
            <a:r>
              <a:rPr lang="en-US" dirty="0">
                <a:solidFill>
                  <a:schemeClr val="accent6"/>
                </a:solidFill>
                <a:latin typeface="Arial" charset="0"/>
                <a:ea typeface="ヒラギノ角ゴ ProN W3" charset="0"/>
                <a:cs typeface="ヒラギノ角ゴ ProN W3" charset="0"/>
              </a:rPr>
              <a:t>Teach a child to read </a:t>
            </a:r>
          </a:p>
          <a:p>
            <a:pPr>
              <a:spcBef>
                <a:spcPct val="0"/>
              </a:spcBef>
              <a:defRPr/>
            </a:pPr>
            <a:r>
              <a:rPr lang="en-US" dirty="0">
                <a:solidFill>
                  <a:schemeClr val="accent6"/>
                </a:solidFill>
                <a:latin typeface="Arial" charset="0"/>
                <a:ea typeface="ヒラギノ角ゴ ProN W3" charset="0"/>
                <a:cs typeface="ヒラギノ角ゴ ProN W3" charset="0"/>
              </a:rPr>
              <a:t>and keep that child reading [and talking]</a:t>
            </a:r>
          </a:p>
          <a:p>
            <a:pPr>
              <a:spcBef>
                <a:spcPct val="0"/>
              </a:spcBef>
              <a:defRPr/>
            </a:pPr>
            <a:r>
              <a:rPr lang="en-US" dirty="0">
                <a:solidFill>
                  <a:schemeClr val="accent6"/>
                </a:solidFill>
                <a:latin typeface="Arial" charset="0"/>
                <a:ea typeface="ヒラギノ角ゴ ProN W3" charset="0"/>
                <a:cs typeface="ヒラギノ角ゴ ProN W3" charset="0"/>
              </a:rPr>
              <a:t>and we will change everything.</a:t>
            </a:r>
          </a:p>
          <a:p>
            <a:pPr>
              <a:defRPr/>
            </a:pPr>
            <a:endParaRPr lang="en-US" dirty="0">
              <a:solidFill>
                <a:schemeClr val="accent6"/>
              </a:solidFill>
              <a:latin typeface="Arial" charset="0"/>
              <a:ea typeface="ヒラギノ角ゴ ProN W3" charset="0"/>
              <a:cs typeface="ヒラギノ角ゴ ProN W3" charset="0"/>
            </a:endParaRPr>
          </a:p>
          <a:p>
            <a:pPr>
              <a:defRPr/>
            </a:pPr>
            <a:r>
              <a:rPr lang="en-US" b="1" dirty="0">
                <a:solidFill>
                  <a:schemeClr val="accent6"/>
                </a:solidFill>
                <a:latin typeface="Arial" charset="0"/>
                <a:ea typeface="ヒラギノ角ゴ ProN W3" charset="0"/>
                <a:cs typeface="ヒラギノ角ゴ ProN W3" charset="0"/>
              </a:rPr>
              <a:t>And I mean everything.</a:t>
            </a:r>
            <a:endParaRPr lang="en-US" dirty="0">
              <a:solidFill>
                <a:schemeClr val="accent6"/>
              </a:solidFill>
              <a:latin typeface="Arial" charset="0"/>
              <a:ea typeface="ヒラギノ角ゴ ProN W3" charset="0"/>
              <a:cs typeface="ヒラギノ角ゴ ProN W3" charset="0"/>
            </a:endParaRPr>
          </a:p>
          <a:p>
            <a:pPr>
              <a:spcBef>
                <a:spcPts val="1100"/>
              </a:spcBef>
              <a:defRPr/>
            </a:pPr>
            <a:endParaRPr lang="en-US" sz="4400" dirty="0">
              <a:solidFill>
                <a:schemeClr val="accent6"/>
              </a:solidFill>
              <a:latin typeface="Arial Unicode MS" charset="0"/>
              <a:ea typeface="ヒラギノ角ゴ ProN W3" charset="0"/>
              <a:cs typeface="Arial Unicode MS" charset="0"/>
              <a:sym typeface="Arial Unicode MS" charset="0"/>
            </a:endParaRPr>
          </a:p>
          <a:p>
            <a:pPr algn="r">
              <a:spcBef>
                <a:spcPts val="600"/>
              </a:spcBef>
              <a:defRPr/>
            </a:pPr>
            <a:r>
              <a:rPr lang="en-US" sz="2400" i="1" dirty="0">
                <a:solidFill>
                  <a:schemeClr val="accent6"/>
                </a:solidFill>
                <a:latin typeface="Arial" charset="0"/>
                <a:ea typeface="ヒラギノ角ゴ ProN W3" charset="0"/>
                <a:cs typeface="ヒラギノ角ゴ ProN W3" charset="0"/>
              </a:rPr>
              <a:t>Jeanette </a:t>
            </a:r>
            <a:r>
              <a:rPr lang="en-US" sz="2400" i="1" dirty="0" err="1">
                <a:solidFill>
                  <a:schemeClr val="accent6"/>
                </a:solidFill>
                <a:latin typeface="Arial" charset="0"/>
                <a:ea typeface="ヒラギノ角ゴ ProN W3" charset="0"/>
                <a:cs typeface="ヒラギノ角ゴ ProN W3" charset="0"/>
              </a:rPr>
              <a:t>Winterson</a:t>
            </a:r>
            <a:r>
              <a:rPr lang="en-US" sz="2400" i="1" dirty="0">
                <a:solidFill>
                  <a:schemeClr val="accent6"/>
                </a:solidFill>
                <a:latin typeface="Arial" charset="0"/>
                <a:ea typeface="ヒラギノ角ゴ ProN W3" charset="0"/>
                <a:cs typeface="ヒラギノ角ゴ ProN W3" charset="0"/>
              </a:rPr>
              <a:t> </a:t>
            </a:r>
          </a:p>
          <a:p>
            <a:endParaRPr lang="en-US" dirty="0"/>
          </a:p>
        </p:txBody>
      </p:sp>
    </p:spTree>
    <p:extLst>
      <p:ext uri="{BB962C8B-B14F-4D97-AF65-F5344CB8AC3E}">
        <p14:creationId xmlns:p14="http://schemas.microsoft.com/office/powerpoint/2010/main" val="2619549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51" t="3206" r="15569" b="29114"/>
          <a:stretch/>
        </p:blipFill>
        <p:spPr>
          <a:xfrm>
            <a:off x="323527" y="409896"/>
            <a:ext cx="8552005" cy="5400595"/>
          </a:xfrm>
          <a:prstGeom prst="rect">
            <a:avLst/>
          </a:prstGeom>
        </p:spPr>
      </p:pic>
    </p:spTree>
    <p:extLst>
      <p:ext uri="{BB962C8B-B14F-4D97-AF65-F5344CB8AC3E}">
        <p14:creationId xmlns:p14="http://schemas.microsoft.com/office/powerpoint/2010/main" val="748424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457200" y="243068"/>
            <a:ext cx="8229600" cy="5883095"/>
          </a:xfrm>
        </p:spPr>
        <p:txBody>
          <a:bodyPr/>
          <a:lstStyle/>
          <a:p>
            <a:pPr>
              <a:defRPr/>
            </a:pPr>
            <a:r>
              <a:rPr lang="en-GB" altLang="en-US" dirty="0" smtClean="0"/>
              <a:t>The child starts to write independently with a focus on –</a:t>
            </a:r>
          </a:p>
          <a:p>
            <a:pPr marL="0" indent="0">
              <a:buFont typeface="Arial" panose="020B0604020202020204" pitchFamily="34" charset="0"/>
              <a:buNone/>
              <a:defRPr/>
            </a:pPr>
            <a:endParaRPr lang="en-GB" altLang="en-US" dirty="0" smtClean="0"/>
          </a:p>
          <a:p>
            <a:pPr>
              <a:buFont typeface="Wingdings" panose="05000000000000000000" pitchFamily="2" charset="2"/>
              <a:buChar char="Ø"/>
              <a:defRPr/>
            </a:pPr>
            <a:r>
              <a:rPr lang="en-GB" altLang="en-US" dirty="0" smtClean="0"/>
              <a:t>Pencil Grip</a:t>
            </a:r>
          </a:p>
          <a:p>
            <a:pPr>
              <a:buFont typeface="Wingdings" panose="05000000000000000000" pitchFamily="2" charset="2"/>
              <a:buChar char="Ø"/>
              <a:defRPr/>
            </a:pPr>
            <a:r>
              <a:rPr lang="en-GB" altLang="en-US" dirty="0" smtClean="0"/>
              <a:t>Letter formation of taught sounds</a:t>
            </a:r>
          </a:p>
          <a:p>
            <a:pPr>
              <a:buFont typeface="Wingdings" panose="05000000000000000000" pitchFamily="2" charset="2"/>
              <a:buChar char="Ø"/>
              <a:defRPr/>
            </a:pPr>
            <a:r>
              <a:rPr lang="en-GB" altLang="en-US" dirty="0" smtClean="0"/>
              <a:t>Finger spaces</a:t>
            </a:r>
          </a:p>
          <a:p>
            <a:pPr>
              <a:buFont typeface="Wingdings" panose="05000000000000000000" pitchFamily="2" charset="2"/>
              <a:buChar char="Ø"/>
              <a:defRPr/>
            </a:pPr>
            <a:r>
              <a:rPr lang="en-GB" altLang="en-US" dirty="0" smtClean="0"/>
              <a:t>Sounding out of words (CVC)</a:t>
            </a:r>
          </a:p>
          <a:p>
            <a:pPr>
              <a:buFont typeface="Wingdings" panose="05000000000000000000" pitchFamily="2" charset="2"/>
              <a:buChar char="Ø"/>
              <a:defRPr/>
            </a:pPr>
            <a:r>
              <a:rPr lang="en-GB" altLang="en-US" dirty="0" smtClean="0"/>
              <a:t>Tricky words </a:t>
            </a:r>
          </a:p>
          <a:p>
            <a:pPr>
              <a:buFont typeface="Wingdings" panose="05000000000000000000" pitchFamily="2" charset="2"/>
              <a:buChar char="Ø"/>
              <a:defRPr/>
            </a:pPr>
            <a:r>
              <a:rPr lang="en-GB" altLang="en-US" dirty="0" smtClean="0"/>
              <a:t>Capital letters</a:t>
            </a:r>
          </a:p>
          <a:p>
            <a:pPr>
              <a:buFont typeface="Wingdings" panose="05000000000000000000" pitchFamily="2" charset="2"/>
              <a:buChar char="Ø"/>
              <a:defRPr/>
            </a:pPr>
            <a:r>
              <a:rPr lang="en-GB" altLang="en-US" dirty="0" smtClean="0"/>
              <a:t>Full stops</a:t>
            </a:r>
          </a:p>
          <a:p>
            <a:pPr>
              <a:buFont typeface="Wingdings" panose="05000000000000000000" pitchFamily="2" charset="2"/>
              <a:buChar char="Ø"/>
              <a:defRPr/>
            </a:pPr>
            <a:endParaRPr lang="en-GB" altLang="en-US" dirty="0" smtClean="0"/>
          </a:p>
        </p:txBody>
      </p:sp>
    </p:spTree>
    <p:extLst>
      <p:ext uri="{BB962C8B-B14F-4D97-AF65-F5344CB8AC3E}">
        <p14:creationId xmlns:p14="http://schemas.microsoft.com/office/powerpoint/2010/main" val="2452883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76250" y="1700213"/>
            <a:ext cx="8229600" cy="2997200"/>
          </a:xfrm>
        </p:spPr>
        <p:txBody>
          <a:bodyPr/>
          <a:lstStyle/>
          <a:p>
            <a:pPr eaLnBrk="1" hangingPunct="1"/>
            <a:r>
              <a:rPr lang="en-GB" altLang="en-US" sz="4800" dirty="0" smtClean="0">
                <a:latin typeface="NTPreCursivefGrey" pitchFamily="66" charset="0"/>
              </a:rPr>
              <a:t/>
            </a:r>
            <a:br>
              <a:rPr lang="en-GB" altLang="en-US" sz="4800" dirty="0" smtClean="0">
                <a:latin typeface="NTPreCursivefGrey" pitchFamily="66" charset="0"/>
              </a:rPr>
            </a:br>
            <a:r>
              <a:rPr lang="en-GB" altLang="en-US" sz="4800" dirty="0" smtClean="0">
                <a:latin typeface="NTPreCursivefGrey" pitchFamily="66" charset="0"/>
              </a:rPr>
              <a:t>Maths at Dunblane Primary School</a:t>
            </a:r>
            <a:br>
              <a:rPr lang="en-GB" altLang="en-US" sz="4800" dirty="0" smtClean="0">
                <a:latin typeface="NTPreCursivefGrey" pitchFamily="66" charset="0"/>
              </a:rPr>
            </a:br>
            <a:r>
              <a:rPr lang="en-GB" altLang="en-US" sz="4800" dirty="0" smtClean="0">
                <a:latin typeface="NTPreCursivefGrey" pitchFamily="66" charset="0"/>
              </a:rPr>
              <a:t/>
            </a:r>
            <a:br>
              <a:rPr lang="en-GB" altLang="en-US" sz="4800" dirty="0" smtClean="0">
                <a:latin typeface="NTPreCursivefGrey" pitchFamily="66" charset="0"/>
              </a:rPr>
            </a:br>
            <a:r>
              <a:rPr lang="en-GB" altLang="en-US" sz="4800" dirty="0" smtClean="0">
                <a:latin typeface="NTPreCursivefGrey" pitchFamily="66" charset="0"/>
              </a:rPr>
              <a:t>Big Maths and Ten Town</a:t>
            </a:r>
            <a:endParaRPr lang="en-US" altLang="en-US" sz="4800" dirty="0" smtClean="0">
              <a:latin typeface="NTPreCursivefGrey" pitchFamily="66" charset="0"/>
            </a:endParaRPr>
          </a:p>
        </p:txBody>
      </p:sp>
      <p:pic>
        <p:nvPicPr>
          <p:cNvPr id="358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60350"/>
            <a:ext cx="7429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8"/>
          <p:cNvGrpSpPr>
            <a:grpSpLocks/>
          </p:cNvGrpSpPr>
          <p:nvPr/>
        </p:nvGrpSpPr>
        <p:grpSpPr bwMode="auto">
          <a:xfrm>
            <a:off x="4572000" y="237201"/>
            <a:ext cx="1654175" cy="727075"/>
            <a:chOff x="3060" y="2547"/>
            <a:chExt cx="9180" cy="5100"/>
          </a:xfrm>
        </p:grpSpPr>
        <p:grpSp>
          <p:nvGrpSpPr>
            <p:cNvPr id="35845" name="Group 9"/>
            <p:cNvGrpSpPr>
              <a:grpSpLocks noChangeAspect="1"/>
            </p:cNvGrpSpPr>
            <p:nvPr/>
          </p:nvGrpSpPr>
          <p:grpSpPr bwMode="auto">
            <a:xfrm>
              <a:off x="3060" y="3267"/>
              <a:ext cx="9180" cy="3774"/>
              <a:chOff x="0" y="0"/>
              <a:chExt cx="3894" cy="1601"/>
            </a:xfrm>
          </p:grpSpPr>
          <p:sp>
            <p:nvSpPr>
              <p:cNvPr id="35849" name="AutoShape 10"/>
              <p:cNvSpPr>
                <a:spLocks noChangeAspect="1" noChangeArrowheads="1"/>
              </p:cNvSpPr>
              <p:nvPr/>
            </p:nvSpPr>
            <p:spPr bwMode="auto">
              <a:xfrm>
                <a:off x="0" y="0"/>
                <a:ext cx="3894"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35850" name="Freeform 11"/>
              <p:cNvSpPr>
                <a:spLocks/>
              </p:cNvSpPr>
              <p:nvPr/>
            </p:nvSpPr>
            <p:spPr bwMode="auto">
              <a:xfrm>
                <a:off x="0" y="76"/>
                <a:ext cx="3723" cy="1447"/>
              </a:xfrm>
              <a:custGeom>
                <a:avLst/>
                <a:gdLst>
                  <a:gd name="T0" fmla="*/ 510 w 3723"/>
                  <a:gd name="T1" fmla="*/ 233 h 1447"/>
                  <a:gd name="T2" fmla="*/ 553 w 3723"/>
                  <a:gd name="T3" fmla="*/ 235 h 1447"/>
                  <a:gd name="T4" fmla="*/ 589 w 3723"/>
                  <a:gd name="T5" fmla="*/ 237 h 1447"/>
                  <a:gd name="T6" fmla="*/ 631 w 3723"/>
                  <a:gd name="T7" fmla="*/ 251 h 1447"/>
                  <a:gd name="T8" fmla="*/ 781 w 3723"/>
                  <a:gd name="T9" fmla="*/ 420 h 1447"/>
                  <a:gd name="T10" fmla="*/ 817 w 3723"/>
                  <a:gd name="T11" fmla="*/ 431 h 1447"/>
                  <a:gd name="T12" fmla="*/ 859 w 3723"/>
                  <a:gd name="T13" fmla="*/ 443 h 1447"/>
                  <a:gd name="T14" fmla="*/ 909 w 3723"/>
                  <a:gd name="T15" fmla="*/ 455 h 1447"/>
                  <a:gd name="T16" fmla="*/ 959 w 3723"/>
                  <a:gd name="T17" fmla="*/ 462 h 1447"/>
                  <a:gd name="T18" fmla="*/ 1004 w 3723"/>
                  <a:gd name="T19" fmla="*/ 462 h 1447"/>
                  <a:gd name="T20" fmla="*/ 1047 w 3723"/>
                  <a:gd name="T21" fmla="*/ 450 h 1447"/>
                  <a:gd name="T22" fmla="*/ 1090 w 3723"/>
                  <a:gd name="T23" fmla="*/ 441 h 1447"/>
                  <a:gd name="T24" fmla="*/ 1132 w 3723"/>
                  <a:gd name="T25" fmla="*/ 431 h 1447"/>
                  <a:gd name="T26" fmla="*/ 1180 w 3723"/>
                  <a:gd name="T27" fmla="*/ 422 h 1447"/>
                  <a:gd name="T28" fmla="*/ 1230 w 3723"/>
                  <a:gd name="T29" fmla="*/ 415 h 1447"/>
                  <a:gd name="T30" fmla="*/ 1282 w 3723"/>
                  <a:gd name="T31" fmla="*/ 410 h 1447"/>
                  <a:gd name="T32" fmla="*/ 1329 w 3723"/>
                  <a:gd name="T33" fmla="*/ 398 h 1447"/>
                  <a:gd name="T34" fmla="*/ 1375 w 3723"/>
                  <a:gd name="T35" fmla="*/ 391 h 1447"/>
                  <a:gd name="T36" fmla="*/ 1417 w 3723"/>
                  <a:gd name="T37" fmla="*/ 386 h 1447"/>
                  <a:gd name="T38" fmla="*/ 1469 w 3723"/>
                  <a:gd name="T39" fmla="*/ 382 h 1447"/>
                  <a:gd name="T40" fmla="*/ 1982 w 3723"/>
                  <a:gd name="T41" fmla="*/ 301 h 1447"/>
                  <a:gd name="T42" fmla="*/ 3519 w 3723"/>
                  <a:gd name="T43" fmla="*/ 12 h 1447"/>
                  <a:gd name="T44" fmla="*/ 3566 w 3723"/>
                  <a:gd name="T45" fmla="*/ 3 h 1447"/>
                  <a:gd name="T46" fmla="*/ 3307 w 3723"/>
                  <a:gd name="T47" fmla="*/ 922 h 1447"/>
                  <a:gd name="T48" fmla="*/ 2856 w 3723"/>
                  <a:gd name="T49" fmla="*/ 848 h 1447"/>
                  <a:gd name="T50" fmla="*/ 2856 w 3723"/>
                  <a:gd name="T51" fmla="*/ 898 h 1447"/>
                  <a:gd name="T52" fmla="*/ 2823 w 3723"/>
                  <a:gd name="T53" fmla="*/ 938 h 1447"/>
                  <a:gd name="T54" fmla="*/ 2785 w 3723"/>
                  <a:gd name="T55" fmla="*/ 986 h 1447"/>
                  <a:gd name="T56" fmla="*/ 2488 w 3723"/>
                  <a:gd name="T57" fmla="*/ 1140 h 1447"/>
                  <a:gd name="T58" fmla="*/ 2103 w 3723"/>
                  <a:gd name="T59" fmla="*/ 1447 h 1447"/>
                  <a:gd name="T60" fmla="*/ 1550 w 3723"/>
                  <a:gd name="T61" fmla="*/ 1426 h 1447"/>
                  <a:gd name="T62" fmla="*/ 1249 w 3723"/>
                  <a:gd name="T63" fmla="*/ 1204 h 1447"/>
                  <a:gd name="T64" fmla="*/ 1213 w 3723"/>
                  <a:gd name="T65" fmla="*/ 1196 h 1447"/>
                  <a:gd name="T66" fmla="*/ 1158 w 3723"/>
                  <a:gd name="T67" fmla="*/ 1182 h 1447"/>
                  <a:gd name="T68" fmla="*/ 1132 w 3723"/>
                  <a:gd name="T69" fmla="*/ 1173 h 1447"/>
                  <a:gd name="T70" fmla="*/ 1132 w 3723"/>
                  <a:gd name="T71" fmla="*/ 1132 h 1447"/>
                  <a:gd name="T72" fmla="*/ 1144 w 3723"/>
                  <a:gd name="T73" fmla="*/ 1076 h 1447"/>
                  <a:gd name="T74" fmla="*/ 1154 w 3723"/>
                  <a:gd name="T75" fmla="*/ 1040 h 1447"/>
                  <a:gd name="T76" fmla="*/ 643 w 3723"/>
                  <a:gd name="T77" fmla="*/ 945 h 1447"/>
                  <a:gd name="T78" fmla="*/ 650 w 3723"/>
                  <a:gd name="T79" fmla="*/ 1220 h 1447"/>
                  <a:gd name="T80" fmla="*/ 615 w 3723"/>
                  <a:gd name="T81" fmla="*/ 1222 h 1447"/>
                  <a:gd name="T82" fmla="*/ 579 w 3723"/>
                  <a:gd name="T83" fmla="*/ 1213 h 1447"/>
                  <a:gd name="T84" fmla="*/ 527 w 3723"/>
                  <a:gd name="T85" fmla="*/ 1201 h 1447"/>
                  <a:gd name="T86" fmla="*/ 491 w 3723"/>
                  <a:gd name="T87" fmla="*/ 1194 h 1447"/>
                  <a:gd name="T88" fmla="*/ 448 w 3723"/>
                  <a:gd name="T89" fmla="*/ 1185 h 1447"/>
                  <a:gd name="T90" fmla="*/ 403 w 3723"/>
                  <a:gd name="T91" fmla="*/ 1177 h 1447"/>
                  <a:gd name="T92" fmla="*/ 358 w 3723"/>
                  <a:gd name="T93" fmla="*/ 1173 h 1447"/>
                  <a:gd name="T94" fmla="*/ 313 w 3723"/>
                  <a:gd name="T95" fmla="*/ 1163 h 1447"/>
                  <a:gd name="T96" fmla="*/ 270 w 3723"/>
                  <a:gd name="T97" fmla="*/ 1156 h 1447"/>
                  <a:gd name="T98" fmla="*/ 232 w 3723"/>
                  <a:gd name="T99" fmla="*/ 1151 h 1447"/>
                  <a:gd name="T100" fmla="*/ 185 w 3723"/>
                  <a:gd name="T101" fmla="*/ 1144 h 1447"/>
                  <a:gd name="T102" fmla="*/ 0 w 3723"/>
                  <a:gd name="T103" fmla="*/ 789 h 1447"/>
                  <a:gd name="T104" fmla="*/ 4 w 3723"/>
                  <a:gd name="T105" fmla="*/ 758 h 1447"/>
                  <a:gd name="T106" fmla="*/ 19 w 3723"/>
                  <a:gd name="T107" fmla="*/ 709 h 1447"/>
                  <a:gd name="T108" fmla="*/ 33 w 3723"/>
                  <a:gd name="T109" fmla="*/ 652 h 1447"/>
                  <a:gd name="T110" fmla="*/ 45 w 3723"/>
                  <a:gd name="T111" fmla="*/ 593 h 1447"/>
                  <a:gd name="T112" fmla="*/ 54 w 3723"/>
                  <a:gd name="T113" fmla="*/ 550 h 1447"/>
                  <a:gd name="T114" fmla="*/ 73 w 3723"/>
                  <a:gd name="T115" fmla="*/ 519 h 1447"/>
                  <a:gd name="T116" fmla="*/ 109 w 3723"/>
                  <a:gd name="T117" fmla="*/ 479 h 1447"/>
                  <a:gd name="T118" fmla="*/ 156 w 3723"/>
                  <a:gd name="T119" fmla="*/ 422 h 1447"/>
                  <a:gd name="T120" fmla="*/ 206 w 3723"/>
                  <a:gd name="T121" fmla="*/ 365 h 1447"/>
                  <a:gd name="T122" fmla="*/ 254 w 3723"/>
                  <a:gd name="T123" fmla="*/ 311 h 1447"/>
                  <a:gd name="T124" fmla="*/ 285 w 3723"/>
                  <a:gd name="T125" fmla="*/ 275 h 14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23"/>
                  <a:gd name="T190" fmla="*/ 0 h 1447"/>
                  <a:gd name="T191" fmla="*/ 3723 w 3723"/>
                  <a:gd name="T192" fmla="*/ 1447 h 14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23" h="1447">
                    <a:moveTo>
                      <a:pt x="479" y="233"/>
                    </a:moveTo>
                    <a:lnTo>
                      <a:pt x="484" y="233"/>
                    </a:lnTo>
                    <a:lnTo>
                      <a:pt x="491" y="233"/>
                    </a:lnTo>
                    <a:lnTo>
                      <a:pt x="501" y="233"/>
                    </a:lnTo>
                    <a:lnTo>
                      <a:pt x="510" y="233"/>
                    </a:lnTo>
                    <a:lnTo>
                      <a:pt x="524" y="233"/>
                    </a:lnTo>
                    <a:lnTo>
                      <a:pt x="532" y="233"/>
                    </a:lnTo>
                    <a:lnTo>
                      <a:pt x="539" y="233"/>
                    </a:lnTo>
                    <a:lnTo>
                      <a:pt x="546" y="235"/>
                    </a:lnTo>
                    <a:lnTo>
                      <a:pt x="553" y="235"/>
                    </a:lnTo>
                    <a:lnTo>
                      <a:pt x="560" y="235"/>
                    </a:lnTo>
                    <a:lnTo>
                      <a:pt x="567" y="235"/>
                    </a:lnTo>
                    <a:lnTo>
                      <a:pt x="574" y="237"/>
                    </a:lnTo>
                    <a:lnTo>
                      <a:pt x="581" y="237"/>
                    </a:lnTo>
                    <a:lnTo>
                      <a:pt x="589" y="237"/>
                    </a:lnTo>
                    <a:lnTo>
                      <a:pt x="596" y="240"/>
                    </a:lnTo>
                    <a:lnTo>
                      <a:pt x="603" y="242"/>
                    </a:lnTo>
                    <a:lnTo>
                      <a:pt x="610" y="244"/>
                    </a:lnTo>
                    <a:lnTo>
                      <a:pt x="619" y="247"/>
                    </a:lnTo>
                    <a:lnTo>
                      <a:pt x="631" y="251"/>
                    </a:lnTo>
                    <a:lnTo>
                      <a:pt x="638" y="254"/>
                    </a:lnTo>
                    <a:lnTo>
                      <a:pt x="643" y="261"/>
                    </a:lnTo>
                    <a:lnTo>
                      <a:pt x="769" y="377"/>
                    </a:lnTo>
                    <a:lnTo>
                      <a:pt x="779" y="420"/>
                    </a:lnTo>
                    <a:lnTo>
                      <a:pt x="781" y="420"/>
                    </a:lnTo>
                    <a:lnTo>
                      <a:pt x="786" y="422"/>
                    </a:lnTo>
                    <a:lnTo>
                      <a:pt x="793" y="424"/>
                    </a:lnTo>
                    <a:lnTo>
                      <a:pt x="805" y="429"/>
                    </a:lnTo>
                    <a:lnTo>
                      <a:pt x="809" y="429"/>
                    </a:lnTo>
                    <a:lnTo>
                      <a:pt x="817" y="431"/>
                    </a:lnTo>
                    <a:lnTo>
                      <a:pt x="826" y="434"/>
                    </a:lnTo>
                    <a:lnTo>
                      <a:pt x="833" y="436"/>
                    </a:lnTo>
                    <a:lnTo>
                      <a:pt x="840" y="439"/>
                    </a:lnTo>
                    <a:lnTo>
                      <a:pt x="852" y="441"/>
                    </a:lnTo>
                    <a:lnTo>
                      <a:pt x="859" y="443"/>
                    </a:lnTo>
                    <a:lnTo>
                      <a:pt x="871" y="448"/>
                    </a:lnTo>
                    <a:lnTo>
                      <a:pt x="878" y="448"/>
                    </a:lnTo>
                    <a:lnTo>
                      <a:pt x="890" y="450"/>
                    </a:lnTo>
                    <a:lnTo>
                      <a:pt x="900" y="453"/>
                    </a:lnTo>
                    <a:lnTo>
                      <a:pt x="909" y="455"/>
                    </a:lnTo>
                    <a:lnTo>
                      <a:pt x="919" y="458"/>
                    </a:lnTo>
                    <a:lnTo>
                      <a:pt x="930" y="458"/>
                    </a:lnTo>
                    <a:lnTo>
                      <a:pt x="938" y="460"/>
                    </a:lnTo>
                    <a:lnTo>
                      <a:pt x="949" y="462"/>
                    </a:lnTo>
                    <a:lnTo>
                      <a:pt x="959" y="462"/>
                    </a:lnTo>
                    <a:lnTo>
                      <a:pt x="968" y="462"/>
                    </a:lnTo>
                    <a:lnTo>
                      <a:pt x="978" y="462"/>
                    </a:lnTo>
                    <a:lnTo>
                      <a:pt x="987" y="462"/>
                    </a:lnTo>
                    <a:lnTo>
                      <a:pt x="995" y="462"/>
                    </a:lnTo>
                    <a:lnTo>
                      <a:pt x="1004" y="462"/>
                    </a:lnTo>
                    <a:lnTo>
                      <a:pt x="1011" y="460"/>
                    </a:lnTo>
                    <a:lnTo>
                      <a:pt x="1021" y="460"/>
                    </a:lnTo>
                    <a:lnTo>
                      <a:pt x="1025" y="455"/>
                    </a:lnTo>
                    <a:lnTo>
                      <a:pt x="1037" y="453"/>
                    </a:lnTo>
                    <a:lnTo>
                      <a:pt x="1047" y="450"/>
                    </a:lnTo>
                    <a:lnTo>
                      <a:pt x="1059" y="448"/>
                    </a:lnTo>
                    <a:lnTo>
                      <a:pt x="1066" y="446"/>
                    </a:lnTo>
                    <a:lnTo>
                      <a:pt x="1073" y="443"/>
                    </a:lnTo>
                    <a:lnTo>
                      <a:pt x="1080" y="441"/>
                    </a:lnTo>
                    <a:lnTo>
                      <a:pt x="1090" y="441"/>
                    </a:lnTo>
                    <a:lnTo>
                      <a:pt x="1097" y="439"/>
                    </a:lnTo>
                    <a:lnTo>
                      <a:pt x="1104" y="436"/>
                    </a:lnTo>
                    <a:lnTo>
                      <a:pt x="1113" y="434"/>
                    </a:lnTo>
                    <a:lnTo>
                      <a:pt x="1123" y="434"/>
                    </a:lnTo>
                    <a:lnTo>
                      <a:pt x="1132" y="431"/>
                    </a:lnTo>
                    <a:lnTo>
                      <a:pt x="1142" y="431"/>
                    </a:lnTo>
                    <a:lnTo>
                      <a:pt x="1149" y="429"/>
                    </a:lnTo>
                    <a:lnTo>
                      <a:pt x="1161" y="427"/>
                    </a:lnTo>
                    <a:lnTo>
                      <a:pt x="1168" y="424"/>
                    </a:lnTo>
                    <a:lnTo>
                      <a:pt x="1180" y="422"/>
                    </a:lnTo>
                    <a:lnTo>
                      <a:pt x="1189" y="422"/>
                    </a:lnTo>
                    <a:lnTo>
                      <a:pt x="1201" y="420"/>
                    </a:lnTo>
                    <a:lnTo>
                      <a:pt x="1208" y="417"/>
                    </a:lnTo>
                    <a:lnTo>
                      <a:pt x="1220" y="417"/>
                    </a:lnTo>
                    <a:lnTo>
                      <a:pt x="1230" y="415"/>
                    </a:lnTo>
                    <a:lnTo>
                      <a:pt x="1242" y="415"/>
                    </a:lnTo>
                    <a:lnTo>
                      <a:pt x="1251" y="413"/>
                    </a:lnTo>
                    <a:lnTo>
                      <a:pt x="1261" y="413"/>
                    </a:lnTo>
                    <a:lnTo>
                      <a:pt x="1270" y="410"/>
                    </a:lnTo>
                    <a:lnTo>
                      <a:pt x="1282" y="410"/>
                    </a:lnTo>
                    <a:lnTo>
                      <a:pt x="1291" y="405"/>
                    </a:lnTo>
                    <a:lnTo>
                      <a:pt x="1301" y="405"/>
                    </a:lnTo>
                    <a:lnTo>
                      <a:pt x="1310" y="403"/>
                    </a:lnTo>
                    <a:lnTo>
                      <a:pt x="1320" y="401"/>
                    </a:lnTo>
                    <a:lnTo>
                      <a:pt x="1329" y="398"/>
                    </a:lnTo>
                    <a:lnTo>
                      <a:pt x="1339" y="398"/>
                    </a:lnTo>
                    <a:lnTo>
                      <a:pt x="1348" y="396"/>
                    </a:lnTo>
                    <a:lnTo>
                      <a:pt x="1358" y="396"/>
                    </a:lnTo>
                    <a:lnTo>
                      <a:pt x="1365" y="394"/>
                    </a:lnTo>
                    <a:lnTo>
                      <a:pt x="1375" y="391"/>
                    </a:lnTo>
                    <a:lnTo>
                      <a:pt x="1384" y="391"/>
                    </a:lnTo>
                    <a:lnTo>
                      <a:pt x="1394" y="391"/>
                    </a:lnTo>
                    <a:lnTo>
                      <a:pt x="1401" y="389"/>
                    </a:lnTo>
                    <a:lnTo>
                      <a:pt x="1408" y="389"/>
                    </a:lnTo>
                    <a:lnTo>
                      <a:pt x="1417" y="386"/>
                    </a:lnTo>
                    <a:lnTo>
                      <a:pt x="1424" y="386"/>
                    </a:lnTo>
                    <a:lnTo>
                      <a:pt x="1436" y="384"/>
                    </a:lnTo>
                    <a:lnTo>
                      <a:pt x="1450" y="384"/>
                    </a:lnTo>
                    <a:lnTo>
                      <a:pt x="1460" y="382"/>
                    </a:lnTo>
                    <a:lnTo>
                      <a:pt x="1469" y="382"/>
                    </a:lnTo>
                    <a:lnTo>
                      <a:pt x="1477" y="379"/>
                    </a:lnTo>
                    <a:lnTo>
                      <a:pt x="1484" y="379"/>
                    </a:lnTo>
                    <a:lnTo>
                      <a:pt x="1486" y="379"/>
                    </a:lnTo>
                    <a:lnTo>
                      <a:pt x="1488" y="379"/>
                    </a:lnTo>
                    <a:lnTo>
                      <a:pt x="1982" y="301"/>
                    </a:lnTo>
                    <a:lnTo>
                      <a:pt x="2597" y="346"/>
                    </a:lnTo>
                    <a:lnTo>
                      <a:pt x="3020" y="273"/>
                    </a:lnTo>
                    <a:lnTo>
                      <a:pt x="3122" y="159"/>
                    </a:lnTo>
                    <a:lnTo>
                      <a:pt x="3519" y="12"/>
                    </a:lnTo>
                    <a:lnTo>
                      <a:pt x="3526" y="10"/>
                    </a:lnTo>
                    <a:lnTo>
                      <a:pt x="3533" y="8"/>
                    </a:lnTo>
                    <a:lnTo>
                      <a:pt x="3545" y="8"/>
                    </a:lnTo>
                    <a:lnTo>
                      <a:pt x="3554" y="3"/>
                    </a:lnTo>
                    <a:lnTo>
                      <a:pt x="3566" y="3"/>
                    </a:lnTo>
                    <a:lnTo>
                      <a:pt x="3576" y="0"/>
                    </a:lnTo>
                    <a:lnTo>
                      <a:pt x="3580" y="0"/>
                    </a:lnTo>
                    <a:lnTo>
                      <a:pt x="3723" y="711"/>
                    </a:lnTo>
                    <a:lnTo>
                      <a:pt x="3390" y="917"/>
                    </a:lnTo>
                    <a:lnTo>
                      <a:pt x="3307" y="922"/>
                    </a:lnTo>
                    <a:lnTo>
                      <a:pt x="3229" y="791"/>
                    </a:lnTo>
                    <a:lnTo>
                      <a:pt x="2937" y="810"/>
                    </a:lnTo>
                    <a:lnTo>
                      <a:pt x="2908" y="834"/>
                    </a:lnTo>
                    <a:lnTo>
                      <a:pt x="2854" y="846"/>
                    </a:lnTo>
                    <a:lnTo>
                      <a:pt x="2856" y="848"/>
                    </a:lnTo>
                    <a:lnTo>
                      <a:pt x="2863" y="860"/>
                    </a:lnTo>
                    <a:lnTo>
                      <a:pt x="2863" y="867"/>
                    </a:lnTo>
                    <a:lnTo>
                      <a:pt x="2863" y="877"/>
                    </a:lnTo>
                    <a:lnTo>
                      <a:pt x="2861" y="886"/>
                    </a:lnTo>
                    <a:lnTo>
                      <a:pt x="2856" y="898"/>
                    </a:lnTo>
                    <a:lnTo>
                      <a:pt x="2849" y="903"/>
                    </a:lnTo>
                    <a:lnTo>
                      <a:pt x="2844" y="910"/>
                    </a:lnTo>
                    <a:lnTo>
                      <a:pt x="2837" y="917"/>
                    </a:lnTo>
                    <a:lnTo>
                      <a:pt x="2830" y="929"/>
                    </a:lnTo>
                    <a:lnTo>
                      <a:pt x="2823" y="938"/>
                    </a:lnTo>
                    <a:lnTo>
                      <a:pt x="2816" y="948"/>
                    </a:lnTo>
                    <a:lnTo>
                      <a:pt x="2806" y="957"/>
                    </a:lnTo>
                    <a:lnTo>
                      <a:pt x="2799" y="969"/>
                    </a:lnTo>
                    <a:lnTo>
                      <a:pt x="2792" y="979"/>
                    </a:lnTo>
                    <a:lnTo>
                      <a:pt x="2785" y="986"/>
                    </a:lnTo>
                    <a:lnTo>
                      <a:pt x="2775" y="995"/>
                    </a:lnTo>
                    <a:lnTo>
                      <a:pt x="2773" y="1002"/>
                    </a:lnTo>
                    <a:lnTo>
                      <a:pt x="2764" y="1014"/>
                    </a:lnTo>
                    <a:lnTo>
                      <a:pt x="2761" y="1019"/>
                    </a:lnTo>
                    <a:lnTo>
                      <a:pt x="2488" y="1140"/>
                    </a:lnTo>
                    <a:lnTo>
                      <a:pt x="2460" y="1253"/>
                    </a:lnTo>
                    <a:lnTo>
                      <a:pt x="2353" y="1275"/>
                    </a:lnTo>
                    <a:lnTo>
                      <a:pt x="2301" y="1355"/>
                    </a:lnTo>
                    <a:lnTo>
                      <a:pt x="2194" y="1376"/>
                    </a:lnTo>
                    <a:lnTo>
                      <a:pt x="2103" y="1447"/>
                    </a:lnTo>
                    <a:lnTo>
                      <a:pt x="1978" y="1447"/>
                    </a:lnTo>
                    <a:lnTo>
                      <a:pt x="1781" y="1386"/>
                    </a:lnTo>
                    <a:lnTo>
                      <a:pt x="1776" y="1384"/>
                    </a:lnTo>
                    <a:lnTo>
                      <a:pt x="1716" y="1402"/>
                    </a:lnTo>
                    <a:lnTo>
                      <a:pt x="1550" y="1426"/>
                    </a:lnTo>
                    <a:lnTo>
                      <a:pt x="1505" y="1407"/>
                    </a:lnTo>
                    <a:lnTo>
                      <a:pt x="1431" y="1339"/>
                    </a:lnTo>
                    <a:lnTo>
                      <a:pt x="1265" y="1327"/>
                    </a:lnTo>
                    <a:lnTo>
                      <a:pt x="1251" y="1206"/>
                    </a:lnTo>
                    <a:lnTo>
                      <a:pt x="1249" y="1204"/>
                    </a:lnTo>
                    <a:lnTo>
                      <a:pt x="1246" y="1204"/>
                    </a:lnTo>
                    <a:lnTo>
                      <a:pt x="1239" y="1201"/>
                    </a:lnTo>
                    <a:lnTo>
                      <a:pt x="1232" y="1199"/>
                    </a:lnTo>
                    <a:lnTo>
                      <a:pt x="1223" y="1196"/>
                    </a:lnTo>
                    <a:lnTo>
                      <a:pt x="1213" y="1196"/>
                    </a:lnTo>
                    <a:lnTo>
                      <a:pt x="1204" y="1194"/>
                    </a:lnTo>
                    <a:lnTo>
                      <a:pt x="1192" y="1192"/>
                    </a:lnTo>
                    <a:lnTo>
                      <a:pt x="1180" y="1189"/>
                    </a:lnTo>
                    <a:lnTo>
                      <a:pt x="1168" y="1185"/>
                    </a:lnTo>
                    <a:lnTo>
                      <a:pt x="1158" y="1182"/>
                    </a:lnTo>
                    <a:lnTo>
                      <a:pt x="1151" y="1180"/>
                    </a:lnTo>
                    <a:lnTo>
                      <a:pt x="1142" y="1177"/>
                    </a:lnTo>
                    <a:lnTo>
                      <a:pt x="1137" y="1175"/>
                    </a:lnTo>
                    <a:lnTo>
                      <a:pt x="1132" y="1173"/>
                    </a:lnTo>
                    <a:lnTo>
                      <a:pt x="1130" y="1166"/>
                    </a:lnTo>
                    <a:lnTo>
                      <a:pt x="1130" y="1161"/>
                    </a:lnTo>
                    <a:lnTo>
                      <a:pt x="1130" y="1151"/>
                    </a:lnTo>
                    <a:lnTo>
                      <a:pt x="1132" y="1144"/>
                    </a:lnTo>
                    <a:lnTo>
                      <a:pt x="1132" y="1132"/>
                    </a:lnTo>
                    <a:lnTo>
                      <a:pt x="1135" y="1121"/>
                    </a:lnTo>
                    <a:lnTo>
                      <a:pt x="1137" y="1109"/>
                    </a:lnTo>
                    <a:lnTo>
                      <a:pt x="1142" y="1099"/>
                    </a:lnTo>
                    <a:lnTo>
                      <a:pt x="1142" y="1087"/>
                    </a:lnTo>
                    <a:lnTo>
                      <a:pt x="1144" y="1076"/>
                    </a:lnTo>
                    <a:lnTo>
                      <a:pt x="1147" y="1064"/>
                    </a:lnTo>
                    <a:lnTo>
                      <a:pt x="1149" y="1057"/>
                    </a:lnTo>
                    <a:lnTo>
                      <a:pt x="1151" y="1047"/>
                    </a:lnTo>
                    <a:lnTo>
                      <a:pt x="1151" y="1042"/>
                    </a:lnTo>
                    <a:lnTo>
                      <a:pt x="1154" y="1040"/>
                    </a:lnTo>
                    <a:lnTo>
                      <a:pt x="1156" y="1040"/>
                    </a:lnTo>
                    <a:lnTo>
                      <a:pt x="1059" y="986"/>
                    </a:lnTo>
                    <a:lnTo>
                      <a:pt x="942" y="1000"/>
                    </a:lnTo>
                    <a:lnTo>
                      <a:pt x="831" y="979"/>
                    </a:lnTo>
                    <a:lnTo>
                      <a:pt x="643" y="945"/>
                    </a:lnTo>
                    <a:lnTo>
                      <a:pt x="548" y="943"/>
                    </a:lnTo>
                    <a:lnTo>
                      <a:pt x="667" y="1218"/>
                    </a:lnTo>
                    <a:lnTo>
                      <a:pt x="665" y="1218"/>
                    </a:lnTo>
                    <a:lnTo>
                      <a:pt x="660" y="1218"/>
                    </a:lnTo>
                    <a:lnTo>
                      <a:pt x="650" y="1220"/>
                    </a:lnTo>
                    <a:lnTo>
                      <a:pt x="643" y="1222"/>
                    </a:lnTo>
                    <a:lnTo>
                      <a:pt x="636" y="1222"/>
                    </a:lnTo>
                    <a:lnTo>
                      <a:pt x="629" y="1222"/>
                    </a:lnTo>
                    <a:lnTo>
                      <a:pt x="622" y="1222"/>
                    </a:lnTo>
                    <a:lnTo>
                      <a:pt x="615" y="1222"/>
                    </a:lnTo>
                    <a:lnTo>
                      <a:pt x="608" y="1220"/>
                    </a:lnTo>
                    <a:lnTo>
                      <a:pt x="600" y="1220"/>
                    </a:lnTo>
                    <a:lnTo>
                      <a:pt x="593" y="1218"/>
                    </a:lnTo>
                    <a:lnTo>
                      <a:pt x="584" y="1215"/>
                    </a:lnTo>
                    <a:lnTo>
                      <a:pt x="579" y="1213"/>
                    </a:lnTo>
                    <a:lnTo>
                      <a:pt x="572" y="1211"/>
                    </a:lnTo>
                    <a:lnTo>
                      <a:pt x="562" y="1208"/>
                    </a:lnTo>
                    <a:lnTo>
                      <a:pt x="553" y="1206"/>
                    </a:lnTo>
                    <a:lnTo>
                      <a:pt x="539" y="1204"/>
                    </a:lnTo>
                    <a:lnTo>
                      <a:pt x="527" y="1201"/>
                    </a:lnTo>
                    <a:lnTo>
                      <a:pt x="520" y="1199"/>
                    </a:lnTo>
                    <a:lnTo>
                      <a:pt x="513" y="1196"/>
                    </a:lnTo>
                    <a:lnTo>
                      <a:pt x="505" y="1196"/>
                    </a:lnTo>
                    <a:lnTo>
                      <a:pt x="498" y="1196"/>
                    </a:lnTo>
                    <a:lnTo>
                      <a:pt x="491" y="1194"/>
                    </a:lnTo>
                    <a:lnTo>
                      <a:pt x="482" y="1192"/>
                    </a:lnTo>
                    <a:lnTo>
                      <a:pt x="475" y="1189"/>
                    </a:lnTo>
                    <a:lnTo>
                      <a:pt x="465" y="1189"/>
                    </a:lnTo>
                    <a:lnTo>
                      <a:pt x="458" y="1187"/>
                    </a:lnTo>
                    <a:lnTo>
                      <a:pt x="448" y="1185"/>
                    </a:lnTo>
                    <a:lnTo>
                      <a:pt x="439" y="1182"/>
                    </a:lnTo>
                    <a:lnTo>
                      <a:pt x="432" y="1182"/>
                    </a:lnTo>
                    <a:lnTo>
                      <a:pt x="420" y="1180"/>
                    </a:lnTo>
                    <a:lnTo>
                      <a:pt x="413" y="1180"/>
                    </a:lnTo>
                    <a:lnTo>
                      <a:pt x="403" y="1177"/>
                    </a:lnTo>
                    <a:lnTo>
                      <a:pt x="396" y="1177"/>
                    </a:lnTo>
                    <a:lnTo>
                      <a:pt x="384" y="1175"/>
                    </a:lnTo>
                    <a:lnTo>
                      <a:pt x="377" y="1175"/>
                    </a:lnTo>
                    <a:lnTo>
                      <a:pt x="368" y="1173"/>
                    </a:lnTo>
                    <a:lnTo>
                      <a:pt x="358" y="1173"/>
                    </a:lnTo>
                    <a:lnTo>
                      <a:pt x="349" y="1168"/>
                    </a:lnTo>
                    <a:lnTo>
                      <a:pt x="339" y="1168"/>
                    </a:lnTo>
                    <a:lnTo>
                      <a:pt x="330" y="1166"/>
                    </a:lnTo>
                    <a:lnTo>
                      <a:pt x="323" y="1166"/>
                    </a:lnTo>
                    <a:lnTo>
                      <a:pt x="313" y="1163"/>
                    </a:lnTo>
                    <a:lnTo>
                      <a:pt x="304" y="1163"/>
                    </a:lnTo>
                    <a:lnTo>
                      <a:pt x="294" y="1161"/>
                    </a:lnTo>
                    <a:lnTo>
                      <a:pt x="287" y="1161"/>
                    </a:lnTo>
                    <a:lnTo>
                      <a:pt x="278" y="1156"/>
                    </a:lnTo>
                    <a:lnTo>
                      <a:pt x="270" y="1156"/>
                    </a:lnTo>
                    <a:lnTo>
                      <a:pt x="263" y="1154"/>
                    </a:lnTo>
                    <a:lnTo>
                      <a:pt x="254" y="1154"/>
                    </a:lnTo>
                    <a:lnTo>
                      <a:pt x="247" y="1154"/>
                    </a:lnTo>
                    <a:lnTo>
                      <a:pt x="240" y="1151"/>
                    </a:lnTo>
                    <a:lnTo>
                      <a:pt x="232" y="1151"/>
                    </a:lnTo>
                    <a:lnTo>
                      <a:pt x="228" y="1151"/>
                    </a:lnTo>
                    <a:lnTo>
                      <a:pt x="213" y="1149"/>
                    </a:lnTo>
                    <a:lnTo>
                      <a:pt x="202" y="1147"/>
                    </a:lnTo>
                    <a:lnTo>
                      <a:pt x="192" y="1144"/>
                    </a:lnTo>
                    <a:lnTo>
                      <a:pt x="185" y="1144"/>
                    </a:lnTo>
                    <a:lnTo>
                      <a:pt x="178" y="1144"/>
                    </a:lnTo>
                    <a:lnTo>
                      <a:pt x="173" y="1144"/>
                    </a:lnTo>
                    <a:lnTo>
                      <a:pt x="171" y="1144"/>
                    </a:lnTo>
                    <a:lnTo>
                      <a:pt x="26" y="1099"/>
                    </a:lnTo>
                    <a:lnTo>
                      <a:pt x="0" y="789"/>
                    </a:lnTo>
                    <a:lnTo>
                      <a:pt x="0" y="787"/>
                    </a:lnTo>
                    <a:lnTo>
                      <a:pt x="2" y="777"/>
                    </a:lnTo>
                    <a:lnTo>
                      <a:pt x="2" y="772"/>
                    </a:lnTo>
                    <a:lnTo>
                      <a:pt x="4" y="765"/>
                    </a:lnTo>
                    <a:lnTo>
                      <a:pt x="4" y="758"/>
                    </a:lnTo>
                    <a:lnTo>
                      <a:pt x="9" y="749"/>
                    </a:lnTo>
                    <a:lnTo>
                      <a:pt x="9" y="739"/>
                    </a:lnTo>
                    <a:lnTo>
                      <a:pt x="12" y="730"/>
                    </a:lnTo>
                    <a:lnTo>
                      <a:pt x="14" y="718"/>
                    </a:lnTo>
                    <a:lnTo>
                      <a:pt x="19" y="709"/>
                    </a:lnTo>
                    <a:lnTo>
                      <a:pt x="21" y="697"/>
                    </a:lnTo>
                    <a:lnTo>
                      <a:pt x="23" y="685"/>
                    </a:lnTo>
                    <a:lnTo>
                      <a:pt x="26" y="673"/>
                    </a:lnTo>
                    <a:lnTo>
                      <a:pt x="28" y="664"/>
                    </a:lnTo>
                    <a:lnTo>
                      <a:pt x="33" y="652"/>
                    </a:lnTo>
                    <a:lnTo>
                      <a:pt x="35" y="640"/>
                    </a:lnTo>
                    <a:lnTo>
                      <a:pt x="38" y="628"/>
                    </a:lnTo>
                    <a:lnTo>
                      <a:pt x="40" y="616"/>
                    </a:lnTo>
                    <a:lnTo>
                      <a:pt x="42" y="604"/>
                    </a:lnTo>
                    <a:lnTo>
                      <a:pt x="45" y="593"/>
                    </a:lnTo>
                    <a:lnTo>
                      <a:pt x="47" y="583"/>
                    </a:lnTo>
                    <a:lnTo>
                      <a:pt x="50" y="576"/>
                    </a:lnTo>
                    <a:lnTo>
                      <a:pt x="52" y="566"/>
                    </a:lnTo>
                    <a:lnTo>
                      <a:pt x="54" y="559"/>
                    </a:lnTo>
                    <a:lnTo>
                      <a:pt x="54" y="550"/>
                    </a:lnTo>
                    <a:lnTo>
                      <a:pt x="57" y="545"/>
                    </a:lnTo>
                    <a:lnTo>
                      <a:pt x="61" y="536"/>
                    </a:lnTo>
                    <a:lnTo>
                      <a:pt x="64" y="533"/>
                    </a:lnTo>
                    <a:lnTo>
                      <a:pt x="66" y="529"/>
                    </a:lnTo>
                    <a:lnTo>
                      <a:pt x="73" y="519"/>
                    </a:lnTo>
                    <a:lnTo>
                      <a:pt x="78" y="512"/>
                    </a:lnTo>
                    <a:lnTo>
                      <a:pt x="85" y="505"/>
                    </a:lnTo>
                    <a:lnTo>
                      <a:pt x="92" y="495"/>
                    </a:lnTo>
                    <a:lnTo>
                      <a:pt x="99" y="488"/>
                    </a:lnTo>
                    <a:lnTo>
                      <a:pt x="109" y="479"/>
                    </a:lnTo>
                    <a:lnTo>
                      <a:pt x="116" y="467"/>
                    </a:lnTo>
                    <a:lnTo>
                      <a:pt x="126" y="458"/>
                    </a:lnTo>
                    <a:lnTo>
                      <a:pt x="135" y="446"/>
                    </a:lnTo>
                    <a:lnTo>
                      <a:pt x="145" y="434"/>
                    </a:lnTo>
                    <a:lnTo>
                      <a:pt x="156" y="422"/>
                    </a:lnTo>
                    <a:lnTo>
                      <a:pt x="166" y="413"/>
                    </a:lnTo>
                    <a:lnTo>
                      <a:pt x="178" y="401"/>
                    </a:lnTo>
                    <a:lnTo>
                      <a:pt x="187" y="386"/>
                    </a:lnTo>
                    <a:lnTo>
                      <a:pt x="197" y="375"/>
                    </a:lnTo>
                    <a:lnTo>
                      <a:pt x="206" y="365"/>
                    </a:lnTo>
                    <a:lnTo>
                      <a:pt x="218" y="353"/>
                    </a:lnTo>
                    <a:lnTo>
                      <a:pt x="225" y="341"/>
                    </a:lnTo>
                    <a:lnTo>
                      <a:pt x="235" y="330"/>
                    </a:lnTo>
                    <a:lnTo>
                      <a:pt x="244" y="320"/>
                    </a:lnTo>
                    <a:lnTo>
                      <a:pt x="254" y="311"/>
                    </a:lnTo>
                    <a:lnTo>
                      <a:pt x="261" y="301"/>
                    </a:lnTo>
                    <a:lnTo>
                      <a:pt x="266" y="294"/>
                    </a:lnTo>
                    <a:lnTo>
                      <a:pt x="270" y="287"/>
                    </a:lnTo>
                    <a:lnTo>
                      <a:pt x="278" y="282"/>
                    </a:lnTo>
                    <a:lnTo>
                      <a:pt x="285" y="275"/>
                    </a:lnTo>
                    <a:lnTo>
                      <a:pt x="289" y="273"/>
                    </a:lnTo>
                    <a:lnTo>
                      <a:pt x="401" y="240"/>
                    </a:lnTo>
                    <a:lnTo>
                      <a:pt x="479" y="2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1" name="Freeform 12"/>
              <p:cNvSpPr>
                <a:spLocks/>
              </p:cNvSpPr>
              <p:nvPr/>
            </p:nvSpPr>
            <p:spPr bwMode="auto">
              <a:xfrm>
                <a:off x="3196" y="128"/>
                <a:ext cx="632" cy="883"/>
              </a:xfrm>
              <a:custGeom>
                <a:avLst/>
                <a:gdLst>
                  <a:gd name="T0" fmla="*/ 214 w 632"/>
                  <a:gd name="T1" fmla="*/ 810 h 883"/>
                  <a:gd name="T2" fmla="*/ 192 w 632"/>
                  <a:gd name="T3" fmla="*/ 770 h 883"/>
                  <a:gd name="T4" fmla="*/ 173 w 632"/>
                  <a:gd name="T5" fmla="*/ 734 h 883"/>
                  <a:gd name="T6" fmla="*/ 157 w 632"/>
                  <a:gd name="T7" fmla="*/ 696 h 883"/>
                  <a:gd name="T8" fmla="*/ 138 w 632"/>
                  <a:gd name="T9" fmla="*/ 658 h 883"/>
                  <a:gd name="T10" fmla="*/ 119 w 632"/>
                  <a:gd name="T11" fmla="*/ 613 h 883"/>
                  <a:gd name="T12" fmla="*/ 97 w 632"/>
                  <a:gd name="T13" fmla="*/ 564 h 883"/>
                  <a:gd name="T14" fmla="*/ 78 w 632"/>
                  <a:gd name="T15" fmla="*/ 514 h 883"/>
                  <a:gd name="T16" fmla="*/ 59 w 632"/>
                  <a:gd name="T17" fmla="*/ 462 h 883"/>
                  <a:gd name="T18" fmla="*/ 43 w 632"/>
                  <a:gd name="T19" fmla="*/ 407 h 883"/>
                  <a:gd name="T20" fmla="*/ 28 w 632"/>
                  <a:gd name="T21" fmla="*/ 350 h 883"/>
                  <a:gd name="T22" fmla="*/ 14 w 632"/>
                  <a:gd name="T23" fmla="*/ 298 h 883"/>
                  <a:gd name="T24" fmla="*/ 5 w 632"/>
                  <a:gd name="T25" fmla="*/ 244 h 883"/>
                  <a:gd name="T26" fmla="*/ 0 w 632"/>
                  <a:gd name="T27" fmla="*/ 192 h 883"/>
                  <a:gd name="T28" fmla="*/ 17 w 632"/>
                  <a:gd name="T29" fmla="*/ 170 h 883"/>
                  <a:gd name="T30" fmla="*/ 52 w 632"/>
                  <a:gd name="T31" fmla="*/ 151 h 883"/>
                  <a:gd name="T32" fmla="*/ 97 w 632"/>
                  <a:gd name="T33" fmla="*/ 128 h 883"/>
                  <a:gd name="T34" fmla="*/ 128 w 632"/>
                  <a:gd name="T35" fmla="*/ 114 h 883"/>
                  <a:gd name="T36" fmla="*/ 161 w 632"/>
                  <a:gd name="T37" fmla="*/ 102 h 883"/>
                  <a:gd name="T38" fmla="*/ 197 w 632"/>
                  <a:gd name="T39" fmla="*/ 85 h 883"/>
                  <a:gd name="T40" fmla="*/ 230 w 632"/>
                  <a:gd name="T41" fmla="*/ 69 h 883"/>
                  <a:gd name="T42" fmla="*/ 266 w 632"/>
                  <a:gd name="T43" fmla="*/ 54 h 883"/>
                  <a:gd name="T44" fmla="*/ 304 w 632"/>
                  <a:gd name="T45" fmla="*/ 40 h 883"/>
                  <a:gd name="T46" fmla="*/ 339 w 632"/>
                  <a:gd name="T47" fmla="*/ 26 h 883"/>
                  <a:gd name="T48" fmla="*/ 373 w 632"/>
                  <a:gd name="T49" fmla="*/ 14 h 883"/>
                  <a:gd name="T50" fmla="*/ 408 w 632"/>
                  <a:gd name="T51" fmla="*/ 5 h 883"/>
                  <a:gd name="T52" fmla="*/ 432 w 632"/>
                  <a:gd name="T53" fmla="*/ 5 h 883"/>
                  <a:gd name="T54" fmla="*/ 437 w 632"/>
                  <a:gd name="T55" fmla="*/ 35 h 883"/>
                  <a:gd name="T56" fmla="*/ 444 w 632"/>
                  <a:gd name="T57" fmla="*/ 71 h 883"/>
                  <a:gd name="T58" fmla="*/ 453 w 632"/>
                  <a:gd name="T59" fmla="*/ 114 h 883"/>
                  <a:gd name="T60" fmla="*/ 463 w 632"/>
                  <a:gd name="T61" fmla="*/ 163 h 883"/>
                  <a:gd name="T62" fmla="*/ 472 w 632"/>
                  <a:gd name="T63" fmla="*/ 218 h 883"/>
                  <a:gd name="T64" fmla="*/ 487 w 632"/>
                  <a:gd name="T65" fmla="*/ 279 h 883"/>
                  <a:gd name="T66" fmla="*/ 501 w 632"/>
                  <a:gd name="T67" fmla="*/ 343 h 883"/>
                  <a:gd name="T68" fmla="*/ 518 w 632"/>
                  <a:gd name="T69" fmla="*/ 407 h 883"/>
                  <a:gd name="T70" fmla="*/ 532 w 632"/>
                  <a:gd name="T71" fmla="*/ 471 h 883"/>
                  <a:gd name="T72" fmla="*/ 551 w 632"/>
                  <a:gd name="T73" fmla="*/ 538 h 883"/>
                  <a:gd name="T74" fmla="*/ 567 w 632"/>
                  <a:gd name="T75" fmla="*/ 599 h 883"/>
                  <a:gd name="T76" fmla="*/ 584 w 632"/>
                  <a:gd name="T77" fmla="*/ 658 h 883"/>
                  <a:gd name="T78" fmla="*/ 603 w 632"/>
                  <a:gd name="T79" fmla="*/ 710 h 883"/>
                  <a:gd name="T80" fmla="*/ 622 w 632"/>
                  <a:gd name="T81" fmla="*/ 755 h 883"/>
                  <a:gd name="T82" fmla="*/ 624 w 632"/>
                  <a:gd name="T83" fmla="*/ 789 h 883"/>
                  <a:gd name="T84" fmla="*/ 601 w 632"/>
                  <a:gd name="T85" fmla="*/ 800 h 883"/>
                  <a:gd name="T86" fmla="*/ 565 w 632"/>
                  <a:gd name="T87" fmla="*/ 817 h 883"/>
                  <a:gd name="T88" fmla="*/ 522 w 632"/>
                  <a:gd name="T89" fmla="*/ 838 h 883"/>
                  <a:gd name="T90" fmla="*/ 470 w 632"/>
                  <a:gd name="T91" fmla="*/ 852 h 883"/>
                  <a:gd name="T92" fmla="*/ 418 w 632"/>
                  <a:gd name="T93" fmla="*/ 869 h 883"/>
                  <a:gd name="T94" fmla="*/ 368 w 632"/>
                  <a:gd name="T95" fmla="*/ 879 h 883"/>
                  <a:gd name="T96" fmla="*/ 323 w 632"/>
                  <a:gd name="T97" fmla="*/ 883 h 883"/>
                  <a:gd name="T98" fmla="*/ 287 w 632"/>
                  <a:gd name="T99" fmla="*/ 879 h 883"/>
                  <a:gd name="T100" fmla="*/ 261 w 632"/>
                  <a:gd name="T101" fmla="*/ 871 h 883"/>
                  <a:gd name="T102" fmla="*/ 230 w 632"/>
                  <a:gd name="T103" fmla="*/ 852 h 883"/>
                  <a:gd name="T104" fmla="*/ 218 w 632"/>
                  <a:gd name="T105" fmla="*/ 822 h 8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2"/>
                  <a:gd name="T160" fmla="*/ 0 h 883"/>
                  <a:gd name="T161" fmla="*/ 632 w 632"/>
                  <a:gd name="T162" fmla="*/ 883 h 8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2" h="883">
                    <a:moveTo>
                      <a:pt x="218" y="822"/>
                    </a:moveTo>
                    <a:lnTo>
                      <a:pt x="218" y="817"/>
                    </a:lnTo>
                    <a:lnTo>
                      <a:pt x="216" y="815"/>
                    </a:lnTo>
                    <a:lnTo>
                      <a:pt x="214" y="810"/>
                    </a:lnTo>
                    <a:lnTo>
                      <a:pt x="211" y="805"/>
                    </a:lnTo>
                    <a:lnTo>
                      <a:pt x="204" y="793"/>
                    </a:lnTo>
                    <a:lnTo>
                      <a:pt x="199" y="784"/>
                    </a:lnTo>
                    <a:lnTo>
                      <a:pt x="192" y="770"/>
                    </a:lnTo>
                    <a:lnTo>
                      <a:pt x="185" y="758"/>
                    </a:lnTo>
                    <a:lnTo>
                      <a:pt x="180" y="748"/>
                    </a:lnTo>
                    <a:lnTo>
                      <a:pt x="176" y="741"/>
                    </a:lnTo>
                    <a:lnTo>
                      <a:pt x="173" y="734"/>
                    </a:lnTo>
                    <a:lnTo>
                      <a:pt x="169" y="725"/>
                    </a:lnTo>
                    <a:lnTo>
                      <a:pt x="164" y="715"/>
                    </a:lnTo>
                    <a:lnTo>
                      <a:pt x="159" y="706"/>
                    </a:lnTo>
                    <a:lnTo>
                      <a:pt x="157" y="696"/>
                    </a:lnTo>
                    <a:lnTo>
                      <a:pt x="152" y="689"/>
                    </a:lnTo>
                    <a:lnTo>
                      <a:pt x="147" y="677"/>
                    </a:lnTo>
                    <a:lnTo>
                      <a:pt x="142" y="668"/>
                    </a:lnTo>
                    <a:lnTo>
                      <a:pt x="138" y="658"/>
                    </a:lnTo>
                    <a:lnTo>
                      <a:pt x="133" y="646"/>
                    </a:lnTo>
                    <a:lnTo>
                      <a:pt x="128" y="635"/>
                    </a:lnTo>
                    <a:lnTo>
                      <a:pt x="123" y="625"/>
                    </a:lnTo>
                    <a:lnTo>
                      <a:pt x="119" y="613"/>
                    </a:lnTo>
                    <a:lnTo>
                      <a:pt x="114" y="601"/>
                    </a:lnTo>
                    <a:lnTo>
                      <a:pt x="109" y="590"/>
                    </a:lnTo>
                    <a:lnTo>
                      <a:pt x="104" y="575"/>
                    </a:lnTo>
                    <a:lnTo>
                      <a:pt x="97" y="564"/>
                    </a:lnTo>
                    <a:lnTo>
                      <a:pt x="95" y="552"/>
                    </a:lnTo>
                    <a:lnTo>
                      <a:pt x="90" y="540"/>
                    </a:lnTo>
                    <a:lnTo>
                      <a:pt x="83" y="526"/>
                    </a:lnTo>
                    <a:lnTo>
                      <a:pt x="78" y="514"/>
                    </a:lnTo>
                    <a:lnTo>
                      <a:pt x="76" y="502"/>
                    </a:lnTo>
                    <a:lnTo>
                      <a:pt x="69" y="488"/>
                    </a:lnTo>
                    <a:lnTo>
                      <a:pt x="64" y="476"/>
                    </a:lnTo>
                    <a:lnTo>
                      <a:pt x="59" y="462"/>
                    </a:lnTo>
                    <a:lnTo>
                      <a:pt x="55" y="448"/>
                    </a:lnTo>
                    <a:lnTo>
                      <a:pt x="50" y="433"/>
                    </a:lnTo>
                    <a:lnTo>
                      <a:pt x="47" y="421"/>
                    </a:lnTo>
                    <a:lnTo>
                      <a:pt x="43" y="407"/>
                    </a:lnTo>
                    <a:lnTo>
                      <a:pt x="38" y="393"/>
                    </a:lnTo>
                    <a:lnTo>
                      <a:pt x="36" y="379"/>
                    </a:lnTo>
                    <a:lnTo>
                      <a:pt x="31" y="365"/>
                    </a:lnTo>
                    <a:lnTo>
                      <a:pt x="28" y="350"/>
                    </a:lnTo>
                    <a:lnTo>
                      <a:pt x="24" y="339"/>
                    </a:lnTo>
                    <a:lnTo>
                      <a:pt x="19" y="324"/>
                    </a:lnTo>
                    <a:lnTo>
                      <a:pt x="17" y="313"/>
                    </a:lnTo>
                    <a:lnTo>
                      <a:pt x="14" y="298"/>
                    </a:lnTo>
                    <a:lnTo>
                      <a:pt x="12" y="284"/>
                    </a:lnTo>
                    <a:lnTo>
                      <a:pt x="7" y="270"/>
                    </a:lnTo>
                    <a:lnTo>
                      <a:pt x="7" y="258"/>
                    </a:lnTo>
                    <a:lnTo>
                      <a:pt x="5" y="244"/>
                    </a:lnTo>
                    <a:lnTo>
                      <a:pt x="2" y="230"/>
                    </a:lnTo>
                    <a:lnTo>
                      <a:pt x="0" y="218"/>
                    </a:lnTo>
                    <a:lnTo>
                      <a:pt x="0" y="204"/>
                    </a:lnTo>
                    <a:lnTo>
                      <a:pt x="0" y="192"/>
                    </a:lnTo>
                    <a:lnTo>
                      <a:pt x="0" y="180"/>
                    </a:lnTo>
                    <a:lnTo>
                      <a:pt x="2" y="178"/>
                    </a:lnTo>
                    <a:lnTo>
                      <a:pt x="9" y="173"/>
                    </a:lnTo>
                    <a:lnTo>
                      <a:pt x="17" y="170"/>
                    </a:lnTo>
                    <a:lnTo>
                      <a:pt x="24" y="166"/>
                    </a:lnTo>
                    <a:lnTo>
                      <a:pt x="31" y="161"/>
                    </a:lnTo>
                    <a:lnTo>
                      <a:pt x="43" y="156"/>
                    </a:lnTo>
                    <a:lnTo>
                      <a:pt x="52" y="151"/>
                    </a:lnTo>
                    <a:lnTo>
                      <a:pt x="64" y="144"/>
                    </a:lnTo>
                    <a:lnTo>
                      <a:pt x="78" y="137"/>
                    </a:lnTo>
                    <a:lnTo>
                      <a:pt x="93" y="133"/>
                    </a:lnTo>
                    <a:lnTo>
                      <a:pt x="97" y="128"/>
                    </a:lnTo>
                    <a:lnTo>
                      <a:pt x="107" y="125"/>
                    </a:lnTo>
                    <a:lnTo>
                      <a:pt x="114" y="121"/>
                    </a:lnTo>
                    <a:lnTo>
                      <a:pt x="121" y="118"/>
                    </a:lnTo>
                    <a:lnTo>
                      <a:pt x="128" y="114"/>
                    </a:lnTo>
                    <a:lnTo>
                      <a:pt x="138" y="111"/>
                    </a:lnTo>
                    <a:lnTo>
                      <a:pt x="145" y="106"/>
                    </a:lnTo>
                    <a:lnTo>
                      <a:pt x="154" y="104"/>
                    </a:lnTo>
                    <a:lnTo>
                      <a:pt x="161" y="102"/>
                    </a:lnTo>
                    <a:lnTo>
                      <a:pt x="171" y="97"/>
                    </a:lnTo>
                    <a:lnTo>
                      <a:pt x="180" y="92"/>
                    </a:lnTo>
                    <a:lnTo>
                      <a:pt x="188" y="90"/>
                    </a:lnTo>
                    <a:lnTo>
                      <a:pt x="197" y="85"/>
                    </a:lnTo>
                    <a:lnTo>
                      <a:pt x="204" y="80"/>
                    </a:lnTo>
                    <a:lnTo>
                      <a:pt x="214" y="78"/>
                    </a:lnTo>
                    <a:lnTo>
                      <a:pt x="223" y="73"/>
                    </a:lnTo>
                    <a:lnTo>
                      <a:pt x="230" y="69"/>
                    </a:lnTo>
                    <a:lnTo>
                      <a:pt x="240" y="66"/>
                    </a:lnTo>
                    <a:lnTo>
                      <a:pt x="249" y="61"/>
                    </a:lnTo>
                    <a:lnTo>
                      <a:pt x="259" y="59"/>
                    </a:lnTo>
                    <a:lnTo>
                      <a:pt x="266" y="54"/>
                    </a:lnTo>
                    <a:lnTo>
                      <a:pt x="275" y="50"/>
                    </a:lnTo>
                    <a:lnTo>
                      <a:pt x="285" y="47"/>
                    </a:lnTo>
                    <a:lnTo>
                      <a:pt x="294" y="45"/>
                    </a:lnTo>
                    <a:lnTo>
                      <a:pt x="304" y="40"/>
                    </a:lnTo>
                    <a:lnTo>
                      <a:pt x="311" y="35"/>
                    </a:lnTo>
                    <a:lnTo>
                      <a:pt x="320" y="33"/>
                    </a:lnTo>
                    <a:lnTo>
                      <a:pt x="330" y="31"/>
                    </a:lnTo>
                    <a:lnTo>
                      <a:pt x="339" y="26"/>
                    </a:lnTo>
                    <a:lnTo>
                      <a:pt x="349" y="24"/>
                    </a:lnTo>
                    <a:lnTo>
                      <a:pt x="356" y="21"/>
                    </a:lnTo>
                    <a:lnTo>
                      <a:pt x="366" y="19"/>
                    </a:lnTo>
                    <a:lnTo>
                      <a:pt x="373" y="14"/>
                    </a:lnTo>
                    <a:lnTo>
                      <a:pt x="382" y="12"/>
                    </a:lnTo>
                    <a:lnTo>
                      <a:pt x="389" y="9"/>
                    </a:lnTo>
                    <a:lnTo>
                      <a:pt x="399" y="7"/>
                    </a:lnTo>
                    <a:lnTo>
                      <a:pt x="408" y="5"/>
                    </a:lnTo>
                    <a:lnTo>
                      <a:pt x="415" y="2"/>
                    </a:lnTo>
                    <a:lnTo>
                      <a:pt x="425" y="0"/>
                    </a:lnTo>
                    <a:lnTo>
                      <a:pt x="432" y="0"/>
                    </a:lnTo>
                    <a:lnTo>
                      <a:pt x="432" y="5"/>
                    </a:lnTo>
                    <a:lnTo>
                      <a:pt x="434" y="14"/>
                    </a:lnTo>
                    <a:lnTo>
                      <a:pt x="437" y="26"/>
                    </a:lnTo>
                    <a:lnTo>
                      <a:pt x="437" y="31"/>
                    </a:lnTo>
                    <a:lnTo>
                      <a:pt x="437" y="35"/>
                    </a:lnTo>
                    <a:lnTo>
                      <a:pt x="439" y="45"/>
                    </a:lnTo>
                    <a:lnTo>
                      <a:pt x="442" y="52"/>
                    </a:lnTo>
                    <a:lnTo>
                      <a:pt x="442" y="61"/>
                    </a:lnTo>
                    <a:lnTo>
                      <a:pt x="444" y="71"/>
                    </a:lnTo>
                    <a:lnTo>
                      <a:pt x="446" y="80"/>
                    </a:lnTo>
                    <a:lnTo>
                      <a:pt x="449" y="92"/>
                    </a:lnTo>
                    <a:lnTo>
                      <a:pt x="451" y="102"/>
                    </a:lnTo>
                    <a:lnTo>
                      <a:pt x="453" y="114"/>
                    </a:lnTo>
                    <a:lnTo>
                      <a:pt x="456" y="125"/>
                    </a:lnTo>
                    <a:lnTo>
                      <a:pt x="458" y="137"/>
                    </a:lnTo>
                    <a:lnTo>
                      <a:pt x="458" y="149"/>
                    </a:lnTo>
                    <a:lnTo>
                      <a:pt x="463" y="163"/>
                    </a:lnTo>
                    <a:lnTo>
                      <a:pt x="463" y="175"/>
                    </a:lnTo>
                    <a:lnTo>
                      <a:pt x="468" y="192"/>
                    </a:lnTo>
                    <a:lnTo>
                      <a:pt x="470" y="204"/>
                    </a:lnTo>
                    <a:lnTo>
                      <a:pt x="472" y="218"/>
                    </a:lnTo>
                    <a:lnTo>
                      <a:pt x="475" y="232"/>
                    </a:lnTo>
                    <a:lnTo>
                      <a:pt x="480" y="249"/>
                    </a:lnTo>
                    <a:lnTo>
                      <a:pt x="482" y="265"/>
                    </a:lnTo>
                    <a:lnTo>
                      <a:pt x="487" y="279"/>
                    </a:lnTo>
                    <a:lnTo>
                      <a:pt x="491" y="294"/>
                    </a:lnTo>
                    <a:lnTo>
                      <a:pt x="494" y="313"/>
                    </a:lnTo>
                    <a:lnTo>
                      <a:pt x="496" y="327"/>
                    </a:lnTo>
                    <a:lnTo>
                      <a:pt x="501" y="343"/>
                    </a:lnTo>
                    <a:lnTo>
                      <a:pt x="506" y="360"/>
                    </a:lnTo>
                    <a:lnTo>
                      <a:pt x="508" y="376"/>
                    </a:lnTo>
                    <a:lnTo>
                      <a:pt x="513" y="391"/>
                    </a:lnTo>
                    <a:lnTo>
                      <a:pt x="518" y="407"/>
                    </a:lnTo>
                    <a:lnTo>
                      <a:pt x="520" y="424"/>
                    </a:lnTo>
                    <a:lnTo>
                      <a:pt x="525" y="440"/>
                    </a:lnTo>
                    <a:lnTo>
                      <a:pt x="527" y="455"/>
                    </a:lnTo>
                    <a:lnTo>
                      <a:pt x="532" y="471"/>
                    </a:lnTo>
                    <a:lnTo>
                      <a:pt x="537" y="488"/>
                    </a:lnTo>
                    <a:lnTo>
                      <a:pt x="541" y="504"/>
                    </a:lnTo>
                    <a:lnTo>
                      <a:pt x="544" y="521"/>
                    </a:lnTo>
                    <a:lnTo>
                      <a:pt x="551" y="538"/>
                    </a:lnTo>
                    <a:lnTo>
                      <a:pt x="553" y="554"/>
                    </a:lnTo>
                    <a:lnTo>
                      <a:pt x="560" y="571"/>
                    </a:lnTo>
                    <a:lnTo>
                      <a:pt x="563" y="585"/>
                    </a:lnTo>
                    <a:lnTo>
                      <a:pt x="567" y="599"/>
                    </a:lnTo>
                    <a:lnTo>
                      <a:pt x="570" y="613"/>
                    </a:lnTo>
                    <a:lnTo>
                      <a:pt x="577" y="630"/>
                    </a:lnTo>
                    <a:lnTo>
                      <a:pt x="579" y="644"/>
                    </a:lnTo>
                    <a:lnTo>
                      <a:pt x="584" y="658"/>
                    </a:lnTo>
                    <a:lnTo>
                      <a:pt x="589" y="673"/>
                    </a:lnTo>
                    <a:lnTo>
                      <a:pt x="594" y="687"/>
                    </a:lnTo>
                    <a:lnTo>
                      <a:pt x="598" y="696"/>
                    </a:lnTo>
                    <a:lnTo>
                      <a:pt x="603" y="710"/>
                    </a:lnTo>
                    <a:lnTo>
                      <a:pt x="608" y="722"/>
                    </a:lnTo>
                    <a:lnTo>
                      <a:pt x="613" y="734"/>
                    </a:lnTo>
                    <a:lnTo>
                      <a:pt x="615" y="746"/>
                    </a:lnTo>
                    <a:lnTo>
                      <a:pt x="622" y="755"/>
                    </a:lnTo>
                    <a:lnTo>
                      <a:pt x="627" y="767"/>
                    </a:lnTo>
                    <a:lnTo>
                      <a:pt x="632" y="779"/>
                    </a:lnTo>
                    <a:lnTo>
                      <a:pt x="629" y="781"/>
                    </a:lnTo>
                    <a:lnTo>
                      <a:pt x="624" y="789"/>
                    </a:lnTo>
                    <a:lnTo>
                      <a:pt x="620" y="791"/>
                    </a:lnTo>
                    <a:lnTo>
                      <a:pt x="615" y="793"/>
                    </a:lnTo>
                    <a:lnTo>
                      <a:pt x="608" y="798"/>
                    </a:lnTo>
                    <a:lnTo>
                      <a:pt x="601" y="800"/>
                    </a:lnTo>
                    <a:lnTo>
                      <a:pt x="594" y="805"/>
                    </a:lnTo>
                    <a:lnTo>
                      <a:pt x="584" y="810"/>
                    </a:lnTo>
                    <a:lnTo>
                      <a:pt x="575" y="812"/>
                    </a:lnTo>
                    <a:lnTo>
                      <a:pt x="565" y="817"/>
                    </a:lnTo>
                    <a:lnTo>
                      <a:pt x="553" y="822"/>
                    </a:lnTo>
                    <a:lnTo>
                      <a:pt x="544" y="826"/>
                    </a:lnTo>
                    <a:lnTo>
                      <a:pt x="532" y="834"/>
                    </a:lnTo>
                    <a:lnTo>
                      <a:pt x="522" y="838"/>
                    </a:lnTo>
                    <a:lnTo>
                      <a:pt x="508" y="841"/>
                    </a:lnTo>
                    <a:lnTo>
                      <a:pt x="496" y="845"/>
                    </a:lnTo>
                    <a:lnTo>
                      <a:pt x="482" y="850"/>
                    </a:lnTo>
                    <a:lnTo>
                      <a:pt x="470" y="852"/>
                    </a:lnTo>
                    <a:lnTo>
                      <a:pt x="456" y="857"/>
                    </a:lnTo>
                    <a:lnTo>
                      <a:pt x="444" y="860"/>
                    </a:lnTo>
                    <a:lnTo>
                      <a:pt x="430" y="864"/>
                    </a:lnTo>
                    <a:lnTo>
                      <a:pt x="418" y="869"/>
                    </a:lnTo>
                    <a:lnTo>
                      <a:pt x="404" y="869"/>
                    </a:lnTo>
                    <a:lnTo>
                      <a:pt x="392" y="871"/>
                    </a:lnTo>
                    <a:lnTo>
                      <a:pt x="380" y="874"/>
                    </a:lnTo>
                    <a:lnTo>
                      <a:pt x="368" y="879"/>
                    </a:lnTo>
                    <a:lnTo>
                      <a:pt x="356" y="879"/>
                    </a:lnTo>
                    <a:lnTo>
                      <a:pt x="344" y="881"/>
                    </a:lnTo>
                    <a:lnTo>
                      <a:pt x="332" y="881"/>
                    </a:lnTo>
                    <a:lnTo>
                      <a:pt x="323" y="883"/>
                    </a:lnTo>
                    <a:lnTo>
                      <a:pt x="311" y="881"/>
                    </a:lnTo>
                    <a:lnTo>
                      <a:pt x="304" y="881"/>
                    </a:lnTo>
                    <a:lnTo>
                      <a:pt x="294" y="881"/>
                    </a:lnTo>
                    <a:lnTo>
                      <a:pt x="287" y="879"/>
                    </a:lnTo>
                    <a:lnTo>
                      <a:pt x="280" y="876"/>
                    </a:lnTo>
                    <a:lnTo>
                      <a:pt x="273" y="874"/>
                    </a:lnTo>
                    <a:lnTo>
                      <a:pt x="266" y="874"/>
                    </a:lnTo>
                    <a:lnTo>
                      <a:pt x="261" y="871"/>
                    </a:lnTo>
                    <a:lnTo>
                      <a:pt x="249" y="867"/>
                    </a:lnTo>
                    <a:lnTo>
                      <a:pt x="242" y="862"/>
                    </a:lnTo>
                    <a:lnTo>
                      <a:pt x="235" y="857"/>
                    </a:lnTo>
                    <a:lnTo>
                      <a:pt x="230" y="852"/>
                    </a:lnTo>
                    <a:lnTo>
                      <a:pt x="223" y="841"/>
                    </a:lnTo>
                    <a:lnTo>
                      <a:pt x="218" y="829"/>
                    </a:lnTo>
                    <a:lnTo>
                      <a:pt x="218" y="824"/>
                    </a:lnTo>
                    <a:lnTo>
                      <a:pt x="218" y="82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2" name="Freeform 13"/>
              <p:cNvSpPr>
                <a:spLocks/>
              </p:cNvSpPr>
              <p:nvPr/>
            </p:nvSpPr>
            <p:spPr bwMode="auto">
              <a:xfrm>
                <a:off x="1467" y="322"/>
                <a:ext cx="1767" cy="509"/>
              </a:xfrm>
              <a:custGeom>
                <a:avLst/>
                <a:gdLst>
                  <a:gd name="T0" fmla="*/ 110 w 1767"/>
                  <a:gd name="T1" fmla="*/ 209 h 509"/>
                  <a:gd name="T2" fmla="*/ 159 w 1767"/>
                  <a:gd name="T3" fmla="*/ 166 h 509"/>
                  <a:gd name="T4" fmla="*/ 212 w 1767"/>
                  <a:gd name="T5" fmla="*/ 128 h 509"/>
                  <a:gd name="T6" fmla="*/ 285 w 1767"/>
                  <a:gd name="T7" fmla="*/ 104 h 509"/>
                  <a:gd name="T8" fmla="*/ 338 w 1767"/>
                  <a:gd name="T9" fmla="*/ 97 h 509"/>
                  <a:gd name="T10" fmla="*/ 395 w 1767"/>
                  <a:gd name="T11" fmla="*/ 90 h 509"/>
                  <a:gd name="T12" fmla="*/ 452 w 1767"/>
                  <a:gd name="T13" fmla="*/ 78 h 509"/>
                  <a:gd name="T14" fmla="*/ 506 w 1767"/>
                  <a:gd name="T15" fmla="*/ 59 h 509"/>
                  <a:gd name="T16" fmla="*/ 561 w 1767"/>
                  <a:gd name="T17" fmla="*/ 36 h 509"/>
                  <a:gd name="T18" fmla="*/ 608 w 1767"/>
                  <a:gd name="T19" fmla="*/ 17 h 509"/>
                  <a:gd name="T20" fmla="*/ 684 w 1767"/>
                  <a:gd name="T21" fmla="*/ 0 h 509"/>
                  <a:gd name="T22" fmla="*/ 727 w 1767"/>
                  <a:gd name="T23" fmla="*/ 0 h 509"/>
                  <a:gd name="T24" fmla="*/ 805 w 1767"/>
                  <a:gd name="T25" fmla="*/ 10 h 509"/>
                  <a:gd name="T26" fmla="*/ 869 w 1767"/>
                  <a:gd name="T27" fmla="*/ 17 h 509"/>
                  <a:gd name="T28" fmla="*/ 924 w 1767"/>
                  <a:gd name="T29" fmla="*/ 24 h 509"/>
                  <a:gd name="T30" fmla="*/ 976 w 1767"/>
                  <a:gd name="T31" fmla="*/ 31 h 509"/>
                  <a:gd name="T32" fmla="*/ 1062 w 1767"/>
                  <a:gd name="T33" fmla="*/ 47 h 509"/>
                  <a:gd name="T34" fmla="*/ 1138 w 1767"/>
                  <a:gd name="T35" fmla="*/ 59 h 509"/>
                  <a:gd name="T36" fmla="*/ 1214 w 1767"/>
                  <a:gd name="T37" fmla="*/ 64 h 509"/>
                  <a:gd name="T38" fmla="*/ 1280 w 1767"/>
                  <a:gd name="T39" fmla="*/ 62 h 509"/>
                  <a:gd name="T40" fmla="*/ 1340 w 1767"/>
                  <a:gd name="T41" fmla="*/ 55 h 509"/>
                  <a:gd name="T42" fmla="*/ 1392 w 1767"/>
                  <a:gd name="T43" fmla="*/ 40 h 509"/>
                  <a:gd name="T44" fmla="*/ 1456 w 1767"/>
                  <a:gd name="T45" fmla="*/ 33 h 509"/>
                  <a:gd name="T46" fmla="*/ 1534 w 1767"/>
                  <a:gd name="T47" fmla="*/ 24 h 509"/>
                  <a:gd name="T48" fmla="*/ 1624 w 1767"/>
                  <a:gd name="T49" fmla="*/ 24 h 509"/>
                  <a:gd name="T50" fmla="*/ 1653 w 1767"/>
                  <a:gd name="T51" fmla="*/ 47 h 509"/>
                  <a:gd name="T52" fmla="*/ 1667 w 1767"/>
                  <a:gd name="T53" fmla="*/ 111 h 509"/>
                  <a:gd name="T54" fmla="*/ 1691 w 1767"/>
                  <a:gd name="T55" fmla="*/ 199 h 509"/>
                  <a:gd name="T56" fmla="*/ 1708 w 1767"/>
                  <a:gd name="T57" fmla="*/ 258 h 509"/>
                  <a:gd name="T58" fmla="*/ 1727 w 1767"/>
                  <a:gd name="T59" fmla="*/ 310 h 509"/>
                  <a:gd name="T60" fmla="*/ 1750 w 1767"/>
                  <a:gd name="T61" fmla="*/ 365 h 509"/>
                  <a:gd name="T62" fmla="*/ 1765 w 1767"/>
                  <a:gd name="T63" fmla="*/ 389 h 509"/>
                  <a:gd name="T64" fmla="*/ 1708 w 1767"/>
                  <a:gd name="T65" fmla="*/ 389 h 509"/>
                  <a:gd name="T66" fmla="*/ 1643 w 1767"/>
                  <a:gd name="T67" fmla="*/ 389 h 509"/>
                  <a:gd name="T68" fmla="*/ 1560 w 1767"/>
                  <a:gd name="T69" fmla="*/ 396 h 509"/>
                  <a:gd name="T70" fmla="*/ 1463 w 1767"/>
                  <a:gd name="T71" fmla="*/ 405 h 509"/>
                  <a:gd name="T72" fmla="*/ 1356 w 1767"/>
                  <a:gd name="T73" fmla="*/ 419 h 509"/>
                  <a:gd name="T74" fmla="*/ 1247 w 1767"/>
                  <a:gd name="T75" fmla="*/ 438 h 509"/>
                  <a:gd name="T76" fmla="*/ 1140 w 1767"/>
                  <a:gd name="T77" fmla="*/ 464 h 509"/>
                  <a:gd name="T78" fmla="*/ 1036 w 1767"/>
                  <a:gd name="T79" fmla="*/ 495 h 509"/>
                  <a:gd name="T80" fmla="*/ 986 w 1767"/>
                  <a:gd name="T81" fmla="*/ 507 h 509"/>
                  <a:gd name="T82" fmla="*/ 922 w 1767"/>
                  <a:gd name="T83" fmla="*/ 507 h 509"/>
                  <a:gd name="T84" fmla="*/ 858 w 1767"/>
                  <a:gd name="T85" fmla="*/ 495 h 509"/>
                  <a:gd name="T86" fmla="*/ 784 w 1767"/>
                  <a:gd name="T87" fmla="*/ 464 h 509"/>
                  <a:gd name="T88" fmla="*/ 696 w 1767"/>
                  <a:gd name="T89" fmla="*/ 417 h 509"/>
                  <a:gd name="T90" fmla="*/ 608 w 1767"/>
                  <a:gd name="T91" fmla="*/ 365 h 509"/>
                  <a:gd name="T92" fmla="*/ 542 w 1767"/>
                  <a:gd name="T93" fmla="*/ 322 h 509"/>
                  <a:gd name="T94" fmla="*/ 506 w 1767"/>
                  <a:gd name="T95" fmla="*/ 301 h 509"/>
                  <a:gd name="T96" fmla="*/ 440 w 1767"/>
                  <a:gd name="T97" fmla="*/ 291 h 509"/>
                  <a:gd name="T98" fmla="*/ 366 w 1767"/>
                  <a:gd name="T99" fmla="*/ 291 h 509"/>
                  <a:gd name="T100" fmla="*/ 314 w 1767"/>
                  <a:gd name="T101" fmla="*/ 308 h 509"/>
                  <a:gd name="T102" fmla="*/ 259 w 1767"/>
                  <a:gd name="T103" fmla="*/ 334 h 509"/>
                  <a:gd name="T104" fmla="*/ 205 w 1767"/>
                  <a:gd name="T105" fmla="*/ 362 h 509"/>
                  <a:gd name="T106" fmla="*/ 138 w 1767"/>
                  <a:gd name="T107" fmla="*/ 379 h 509"/>
                  <a:gd name="T108" fmla="*/ 76 w 1767"/>
                  <a:gd name="T109" fmla="*/ 381 h 509"/>
                  <a:gd name="T110" fmla="*/ 15 w 1767"/>
                  <a:gd name="T111" fmla="*/ 365 h 509"/>
                  <a:gd name="T112" fmla="*/ 38 w 1767"/>
                  <a:gd name="T113" fmla="*/ 346 h 509"/>
                  <a:gd name="T114" fmla="*/ 119 w 1767"/>
                  <a:gd name="T115" fmla="*/ 315 h 509"/>
                  <a:gd name="T116" fmla="*/ 131 w 1767"/>
                  <a:gd name="T117" fmla="*/ 268 h 5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67"/>
                  <a:gd name="T178" fmla="*/ 0 h 509"/>
                  <a:gd name="T179" fmla="*/ 1767 w 1767"/>
                  <a:gd name="T180" fmla="*/ 509 h 5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67" h="509">
                    <a:moveTo>
                      <a:pt x="69" y="246"/>
                    </a:moveTo>
                    <a:lnTo>
                      <a:pt x="69" y="244"/>
                    </a:lnTo>
                    <a:lnTo>
                      <a:pt x="74" y="242"/>
                    </a:lnTo>
                    <a:lnTo>
                      <a:pt x="79" y="235"/>
                    </a:lnTo>
                    <a:lnTo>
                      <a:pt x="88" y="227"/>
                    </a:lnTo>
                    <a:lnTo>
                      <a:pt x="98" y="218"/>
                    </a:lnTo>
                    <a:lnTo>
                      <a:pt x="110" y="209"/>
                    </a:lnTo>
                    <a:lnTo>
                      <a:pt x="117" y="201"/>
                    </a:lnTo>
                    <a:lnTo>
                      <a:pt x="121" y="197"/>
                    </a:lnTo>
                    <a:lnTo>
                      <a:pt x="131" y="192"/>
                    </a:lnTo>
                    <a:lnTo>
                      <a:pt x="138" y="185"/>
                    </a:lnTo>
                    <a:lnTo>
                      <a:pt x="145" y="178"/>
                    </a:lnTo>
                    <a:lnTo>
                      <a:pt x="152" y="173"/>
                    </a:lnTo>
                    <a:lnTo>
                      <a:pt x="159" y="166"/>
                    </a:lnTo>
                    <a:lnTo>
                      <a:pt x="167" y="161"/>
                    </a:lnTo>
                    <a:lnTo>
                      <a:pt x="174" y="154"/>
                    </a:lnTo>
                    <a:lnTo>
                      <a:pt x="183" y="149"/>
                    </a:lnTo>
                    <a:lnTo>
                      <a:pt x="190" y="142"/>
                    </a:lnTo>
                    <a:lnTo>
                      <a:pt x="197" y="140"/>
                    </a:lnTo>
                    <a:lnTo>
                      <a:pt x="205" y="133"/>
                    </a:lnTo>
                    <a:lnTo>
                      <a:pt x="212" y="128"/>
                    </a:lnTo>
                    <a:lnTo>
                      <a:pt x="219" y="123"/>
                    </a:lnTo>
                    <a:lnTo>
                      <a:pt x="228" y="121"/>
                    </a:lnTo>
                    <a:lnTo>
                      <a:pt x="240" y="114"/>
                    </a:lnTo>
                    <a:lnTo>
                      <a:pt x="254" y="111"/>
                    </a:lnTo>
                    <a:lnTo>
                      <a:pt x="266" y="107"/>
                    </a:lnTo>
                    <a:lnTo>
                      <a:pt x="278" y="104"/>
                    </a:lnTo>
                    <a:lnTo>
                      <a:pt x="285" y="104"/>
                    </a:lnTo>
                    <a:lnTo>
                      <a:pt x="292" y="102"/>
                    </a:lnTo>
                    <a:lnTo>
                      <a:pt x="302" y="100"/>
                    </a:lnTo>
                    <a:lnTo>
                      <a:pt x="309" y="100"/>
                    </a:lnTo>
                    <a:lnTo>
                      <a:pt x="316" y="100"/>
                    </a:lnTo>
                    <a:lnTo>
                      <a:pt x="323" y="100"/>
                    </a:lnTo>
                    <a:lnTo>
                      <a:pt x="330" y="97"/>
                    </a:lnTo>
                    <a:lnTo>
                      <a:pt x="338" y="97"/>
                    </a:lnTo>
                    <a:lnTo>
                      <a:pt x="347" y="97"/>
                    </a:lnTo>
                    <a:lnTo>
                      <a:pt x="354" y="97"/>
                    </a:lnTo>
                    <a:lnTo>
                      <a:pt x="361" y="95"/>
                    </a:lnTo>
                    <a:lnTo>
                      <a:pt x="371" y="95"/>
                    </a:lnTo>
                    <a:lnTo>
                      <a:pt x="378" y="92"/>
                    </a:lnTo>
                    <a:lnTo>
                      <a:pt x="385" y="92"/>
                    </a:lnTo>
                    <a:lnTo>
                      <a:pt x="395" y="90"/>
                    </a:lnTo>
                    <a:lnTo>
                      <a:pt x="402" y="90"/>
                    </a:lnTo>
                    <a:lnTo>
                      <a:pt x="411" y="88"/>
                    </a:lnTo>
                    <a:lnTo>
                      <a:pt x="421" y="88"/>
                    </a:lnTo>
                    <a:lnTo>
                      <a:pt x="428" y="85"/>
                    </a:lnTo>
                    <a:lnTo>
                      <a:pt x="437" y="83"/>
                    </a:lnTo>
                    <a:lnTo>
                      <a:pt x="444" y="81"/>
                    </a:lnTo>
                    <a:lnTo>
                      <a:pt x="452" y="78"/>
                    </a:lnTo>
                    <a:lnTo>
                      <a:pt x="459" y="76"/>
                    </a:lnTo>
                    <a:lnTo>
                      <a:pt x="468" y="76"/>
                    </a:lnTo>
                    <a:lnTo>
                      <a:pt x="475" y="71"/>
                    </a:lnTo>
                    <a:lnTo>
                      <a:pt x="485" y="69"/>
                    </a:lnTo>
                    <a:lnTo>
                      <a:pt x="492" y="66"/>
                    </a:lnTo>
                    <a:lnTo>
                      <a:pt x="501" y="64"/>
                    </a:lnTo>
                    <a:lnTo>
                      <a:pt x="506" y="59"/>
                    </a:lnTo>
                    <a:lnTo>
                      <a:pt x="516" y="55"/>
                    </a:lnTo>
                    <a:lnTo>
                      <a:pt x="523" y="52"/>
                    </a:lnTo>
                    <a:lnTo>
                      <a:pt x="530" y="47"/>
                    </a:lnTo>
                    <a:lnTo>
                      <a:pt x="537" y="45"/>
                    </a:lnTo>
                    <a:lnTo>
                      <a:pt x="544" y="43"/>
                    </a:lnTo>
                    <a:lnTo>
                      <a:pt x="551" y="38"/>
                    </a:lnTo>
                    <a:lnTo>
                      <a:pt x="561" y="36"/>
                    </a:lnTo>
                    <a:lnTo>
                      <a:pt x="565" y="33"/>
                    </a:lnTo>
                    <a:lnTo>
                      <a:pt x="575" y="31"/>
                    </a:lnTo>
                    <a:lnTo>
                      <a:pt x="580" y="29"/>
                    </a:lnTo>
                    <a:lnTo>
                      <a:pt x="589" y="26"/>
                    </a:lnTo>
                    <a:lnTo>
                      <a:pt x="594" y="21"/>
                    </a:lnTo>
                    <a:lnTo>
                      <a:pt x="603" y="19"/>
                    </a:lnTo>
                    <a:lnTo>
                      <a:pt x="608" y="17"/>
                    </a:lnTo>
                    <a:lnTo>
                      <a:pt x="618" y="17"/>
                    </a:lnTo>
                    <a:lnTo>
                      <a:pt x="627" y="12"/>
                    </a:lnTo>
                    <a:lnTo>
                      <a:pt x="641" y="7"/>
                    </a:lnTo>
                    <a:lnTo>
                      <a:pt x="653" y="5"/>
                    </a:lnTo>
                    <a:lnTo>
                      <a:pt x="665" y="2"/>
                    </a:lnTo>
                    <a:lnTo>
                      <a:pt x="672" y="0"/>
                    </a:lnTo>
                    <a:lnTo>
                      <a:pt x="684" y="0"/>
                    </a:lnTo>
                    <a:lnTo>
                      <a:pt x="691" y="0"/>
                    </a:lnTo>
                    <a:lnTo>
                      <a:pt x="698" y="0"/>
                    </a:lnTo>
                    <a:lnTo>
                      <a:pt x="701" y="0"/>
                    </a:lnTo>
                    <a:lnTo>
                      <a:pt x="706" y="0"/>
                    </a:lnTo>
                    <a:lnTo>
                      <a:pt x="713" y="0"/>
                    </a:lnTo>
                    <a:lnTo>
                      <a:pt x="720" y="0"/>
                    </a:lnTo>
                    <a:lnTo>
                      <a:pt x="727" y="0"/>
                    </a:lnTo>
                    <a:lnTo>
                      <a:pt x="734" y="2"/>
                    </a:lnTo>
                    <a:lnTo>
                      <a:pt x="746" y="2"/>
                    </a:lnTo>
                    <a:lnTo>
                      <a:pt x="758" y="5"/>
                    </a:lnTo>
                    <a:lnTo>
                      <a:pt x="767" y="5"/>
                    </a:lnTo>
                    <a:lnTo>
                      <a:pt x="779" y="5"/>
                    </a:lnTo>
                    <a:lnTo>
                      <a:pt x="791" y="7"/>
                    </a:lnTo>
                    <a:lnTo>
                      <a:pt x="805" y="10"/>
                    </a:lnTo>
                    <a:lnTo>
                      <a:pt x="817" y="10"/>
                    </a:lnTo>
                    <a:lnTo>
                      <a:pt x="831" y="14"/>
                    </a:lnTo>
                    <a:lnTo>
                      <a:pt x="839" y="14"/>
                    </a:lnTo>
                    <a:lnTo>
                      <a:pt x="848" y="14"/>
                    </a:lnTo>
                    <a:lnTo>
                      <a:pt x="855" y="17"/>
                    </a:lnTo>
                    <a:lnTo>
                      <a:pt x="862" y="17"/>
                    </a:lnTo>
                    <a:lnTo>
                      <a:pt x="869" y="17"/>
                    </a:lnTo>
                    <a:lnTo>
                      <a:pt x="877" y="17"/>
                    </a:lnTo>
                    <a:lnTo>
                      <a:pt x="884" y="19"/>
                    </a:lnTo>
                    <a:lnTo>
                      <a:pt x="893" y="19"/>
                    </a:lnTo>
                    <a:lnTo>
                      <a:pt x="900" y="19"/>
                    </a:lnTo>
                    <a:lnTo>
                      <a:pt x="907" y="21"/>
                    </a:lnTo>
                    <a:lnTo>
                      <a:pt x="915" y="21"/>
                    </a:lnTo>
                    <a:lnTo>
                      <a:pt x="924" y="24"/>
                    </a:lnTo>
                    <a:lnTo>
                      <a:pt x="929" y="24"/>
                    </a:lnTo>
                    <a:lnTo>
                      <a:pt x="938" y="26"/>
                    </a:lnTo>
                    <a:lnTo>
                      <a:pt x="945" y="26"/>
                    </a:lnTo>
                    <a:lnTo>
                      <a:pt x="953" y="29"/>
                    </a:lnTo>
                    <a:lnTo>
                      <a:pt x="960" y="29"/>
                    </a:lnTo>
                    <a:lnTo>
                      <a:pt x="969" y="29"/>
                    </a:lnTo>
                    <a:lnTo>
                      <a:pt x="976" y="31"/>
                    </a:lnTo>
                    <a:lnTo>
                      <a:pt x="983" y="33"/>
                    </a:lnTo>
                    <a:lnTo>
                      <a:pt x="998" y="33"/>
                    </a:lnTo>
                    <a:lnTo>
                      <a:pt x="1009" y="36"/>
                    </a:lnTo>
                    <a:lnTo>
                      <a:pt x="1024" y="38"/>
                    </a:lnTo>
                    <a:lnTo>
                      <a:pt x="1038" y="43"/>
                    </a:lnTo>
                    <a:lnTo>
                      <a:pt x="1050" y="43"/>
                    </a:lnTo>
                    <a:lnTo>
                      <a:pt x="1062" y="47"/>
                    </a:lnTo>
                    <a:lnTo>
                      <a:pt x="1074" y="47"/>
                    </a:lnTo>
                    <a:lnTo>
                      <a:pt x="1085" y="52"/>
                    </a:lnTo>
                    <a:lnTo>
                      <a:pt x="1095" y="52"/>
                    </a:lnTo>
                    <a:lnTo>
                      <a:pt x="1104" y="55"/>
                    </a:lnTo>
                    <a:lnTo>
                      <a:pt x="1114" y="55"/>
                    </a:lnTo>
                    <a:lnTo>
                      <a:pt x="1126" y="59"/>
                    </a:lnTo>
                    <a:lnTo>
                      <a:pt x="1138" y="59"/>
                    </a:lnTo>
                    <a:lnTo>
                      <a:pt x="1150" y="62"/>
                    </a:lnTo>
                    <a:lnTo>
                      <a:pt x="1159" y="62"/>
                    </a:lnTo>
                    <a:lnTo>
                      <a:pt x="1171" y="64"/>
                    </a:lnTo>
                    <a:lnTo>
                      <a:pt x="1183" y="64"/>
                    </a:lnTo>
                    <a:lnTo>
                      <a:pt x="1192" y="64"/>
                    </a:lnTo>
                    <a:lnTo>
                      <a:pt x="1202" y="64"/>
                    </a:lnTo>
                    <a:lnTo>
                      <a:pt x="1214" y="64"/>
                    </a:lnTo>
                    <a:lnTo>
                      <a:pt x="1223" y="64"/>
                    </a:lnTo>
                    <a:lnTo>
                      <a:pt x="1235" y="64"/>
                    </a:lnTo>
                    <a:lnTo>
                      <a:pt x="1245" y="64"/>
                    </a:lnTo>
                    <a:lnTo>
                      <a:pt x="1256" y="64"/>
                    </a:lnTo>
                    <a:lnTo>
                      <a:pt x="1264" y="62"/>
                    </a:lnTo>
                    <a:lnTo>
                      <a:pt x="1273" y="62"/>
                    </a:lnTo>
                    <a:lnTo>
                      <a:pt x="1280" y="62"/>
                    </a:lnTo>
                    <a:lnTo>
                      <a:pt x="1290" y="62"/>
                    </a:lnTo>
                    <a:lnTo>
                      <a:pt x="1297" y="59"/>
                    </a:lnTo>
                    <a:lnTo>
                      <a:pt x="1306" y="59"/>
                    </a:lnTo>
                    <a:lnTo>
                      <a:pt x="1311" y="59"/>
                    </a:lnTo>
                    <a:lnTo>
                      <a:pt x="1321" y="59"/>
                    </a:lnTo>
                    <a:lnTo>
                      <a:pt x="1330" y="55"/>
                    </a:lnTo>
                    <a:lnTo>
                      <a:pt x="1340" y="55"/>
                    </a:lnTo>
                    <a:lnTo>
                      <a:pt x="1347" y="52"/>
                    </a:lnTo>
                    <a:lnTo>
                      <a:pt x="1351" y="52"/>
                    </a:lnTo>
                    <a:lnTo>
                      <a:pt x="1354" y="50"/>
                    </a:lnTo>
                    <a:lnTo>
                      <a:pt x="1363" y="47"/>
                    </a:lnTo>
                    <a:lnTo>
                      <a:pt x="1370" y="45"/>
                    </a:lnTo>
                    <a:lnTo>
                      <a:pt x="1385" y="43"/>
                    </a:lnTo>
                    <a:lnTo>
                      <a:pt x="1392" y="40"/>
                    </a:lnTo>
                    <a:lnTo>
                      <a:pt x="1399" y="38"/>
                    </a:lnTo>
                    <a:lnTo>
                      <a:pt x="1406" y="38"/>
                    </a:lnTo>
                    <a:lnTo>
                      <a:pt x="1416" y="36"/>
                    </a:lnTo>
                    <a:lnTo>
                      <a:pt x="1423" y="36"/>
                    </a:lnTo>
                    <a:lnTo>
                      <a:pt x="1432" y="33"/>
                    </a:lnTo>
                    <a:lnTo>
                      <a:pt x="1444" y="33"/>
                    </a:lnTo>
                    <a:lnTo>
                      <a:pt x="1456" y="33"/>
                    </a:lnTo>
                    <a:lnTo>
                      <a:pt x="1465" y="31"/>
                    </a:lnTo>
                    <a:lnTo>
                      <a:pt x="1475" y="29"/>
                    </a:lnTo>
                    <a:lnTo>
                      <a:pt x="1487" y="29"/>
                    </a:lnTo>
                    <a:lnTo>
                      <a:pt x="1499" y="26"/>
                    </a:lnTo>
                    <a:lnTo>
                      <a:pt x="1510" y="26"/>
                    </a:lnTo>
                    <a:lnTo>
                      <a:pt x="1522" y="24"/>
                    </a:lnTo>
                    <a:lnTo>
                      <a:pt x="1534" y="24"/>
                    </a:lnTo>
                    <a:lnTo>
                      <a:pt x="1548" y="24"/>
                    </a:lnTo>
                    <a:lnTo>
                      <a:pt x="1560" y="21"/>
                    </a:lnTo>
                    <a:lnTo>
                      <a:pt x="1572" y="21"/>
                    </a:lnTo>
                    <a:lnTo>
                      <a:pt x="1584" y="21"/>
                    </a:lnTo>
                    <a:lnTo>
                      <a:pt x="1598" y="21"/>
                    </a:lnTo>
                    <a:lnTo>
                      <a:pt x="1610" y="21"/>
                    </a:lnTo>
                    <a:lnTo>
                      <a:pt x="1624" y="24"/>
                    </a:lnTo>
                    <a:lnTo>
                      <a:pt x="1636" y="26"/>
                    </a:lnTo>
                    <a:lnTo>
                      <a:pt x="1651" y="26"/>
                    </a:lnTo>
                    <a:lnTo>
                      <a:pt x="1651" y="29"/>
                    </a:lnTo>
                    <a:lnTo>
                      <a:pt x="1651" y="33"/>
                    </a:lnTo>
                    <a:lnTo>
                      <a:pt x="1651" y="36"/>
                    </a:lnTo>
                    <a:lnTo>
                      <a:pt x="1653" y="43"/>
                    </a:lnTo>
                    <a:lnTo>
                      <a:pt x="1653" y="47"/>
                    </a:lnTo>
                    <a:lnTo>
                      <a:pt x="1655" y="55"/>
                    </a:lnTo>
                    <a:lnTo>
                      <a:pt x="1655" y="62"/>
                    </a:lnTo>
                    <a:lnTo>
                      <a:pt x="1658" y="71"/>
                    </a:lnTo>
                    <a:lnTo>
                      <a:pt x="1660" y="78"/>
                    </a:lnTo>
                    <a:lnTo>
                      <a:pt x="1662" y="90"/>
                    </a:lnTo>
                    <a:lnTo>
                      <a:pt x="1662" y="100"/>
                    </a:lnTo>
                    <a:lnTo>
                      <a:pt x="1667" y="111"/>
                    </a:lnTo>
                    <a:lnTo>
                      <a:pt x="1670" y="123"/>
                    </a:lnTo>
                    <a:lnTo>
                      <a:pt x="1674" y="135"/>
                    </a:lnTo>
                    <a:lnTo>
                      <a:pt x="1677" y="147"/>
                    </a:lnTo>
                    <a:lnTo>
                      <a:pt x="1679" y="161"/>
                    </a:lnTo>
                    <a:lnTo>
                      <a:pt x="1684" y="173"/>
                    </a:lnTo>
                    <a:lnTo>
                      <a:pt x="1686" y="187"/>
                    </a:lnTo>
                    <a:lnTo>
                      <a:pt x="1691" y="199"/>
                    </a:lnTo>
                    <a:lnTo>
                      <a:pt x="1696" y="213"/>
                    </a:lnTo>
                    <a:lnTo>
                      <a:pt x="1696" y="220"/>
                    </a:lnTo>
                    <a:lnTo>
                      <a:pt x="1698" y="227"/>
                    </a:lnTo>
                    <a:lnTo>
                      <a:pt x="1700" y="237"/>
                    </a:lnTo>
                    <a:lnTo>
                      <a:pt x="1703" y="244"/>
                    </a:lnTo>
                    <a:lnTo>
                      <a:pt x="1705" y="249"/>
                    </a:lnTo>
                    <a:lnTo>
                      <a:pt x="1708" y="258"/>
                    </a:lnTo>
                    <a:lnTo>
                      <a:pt x="1710" y="265"/>
                    </a:lnTo>
                    <a:lnTo>
                      <a:pt x="1712" y="272"/>
                    </a:lnTo>
                    <a:lnTo>
                      <a:pt x="1715" y="282"/>
                    </a:lnTo>
                    <a:lnTo>
                      <a:pt x="1717" y="289"/>
                    </a:lnTo>
                    <a:lnTo>
                      <a:pt x="1719" y="296"/>
                    </a:lnTo>
                    <a:lnTo>
                      <a:pt x="1724" y="303"/>
                    </a:lnTo>
                    <a:lnTo>
                      <a:pt x="1727" y="310"/>
                    </a:lnTo>
                    <a:lnTo>
                      <a:pt x="1729" y="317"/>
                    </a:lnTo>
                    <a:lnTo>
                      <a:pt x="1731" y="327"/>
                    </a:lnTo>
                    <a:lnTo>
                      <a:pt x="1736" y="334"/>
                    </a:lnTo>
                    <a:lnTo>
                      <a:pt x="1738" y="341"/>
                    </a:lnTo>
                    <a:lnTo>
                      <a:pt x="1743" y="348"/>
                    </a:lnTo>
                    <a:lnTo>
                      <a:pt x="1746" y="358"/>
                    </a:lnTo>
                    <a:lnTo>
                      <a:pt x="1750" y="365"/>
                    </a:lnTo>
                    <a:lnTo>
                      <a:pt x="1753" y="372"/>
                    </a:lnTo>
                    <a:lnTo>
                      <a:pt x="1757" y="377"/>
                    </a:lnTo>
                    <a:lnTo>
                      <a:pt x="1760" y="379"/>
                    </a:lnTo>
                    <a:lnTo>
                      <a:pt x="1762" y="384"/>
                    </a:lnTo>
                    <a:lnTo>
                      <a:pt x="1765" y="386"/>
                    </a:lnTo>
                    <a:lnTo>
                      <a:pt x="1767" y="389"/>
                    </a:lnTo>
                    <a:lnTo>
                      <a:pt x="1765" y="389"/>
                    </a:lnTo>
                    <a:lnTo>
                      <a:pt x="1762" y="389"/>
                    </a:lnTo>
                    <a:lnTo>
                      <a:pt x="1755" y="389"/>
                    </a:lnTo>
                    <a:lnTo>
                      <a:pt x="1748" y="389"/>
                    </a:lnTo>
                    <a:lnTo>
                      <a:pt x="1736" y="389"/>
                    </a:lnTo>
                    <a:lnTo>
                      <a:pt x="1724" y="389"/>
                    </a:lnTo>
                    <a:lnTo>
                      <a:pt x="1717" y="389"/>
                    </a:lnTo>
                    <a:lnTo>
                      <a:pt x="1708" y="389"/>
                    </a:lnTo>
                    <a:lnTo>
                      <a:pt x="1700" y="389"/>
                    </a:lnTo>
                    <a:lnTo>
                      <a:pt x="1693" y="389"/>
                    </a:lnTo>
                    <a:lnTo>
                      <a:pt x="1684" y="389"/>
                    </a:lnTo>
                    <a:lnTo>
                      <a:pt x="1674" y="389"/>
                    </a:lnTo>
                    <a:lnTo>
                      <a:pt x="1662" y="389"/>
                    </a:lnTo>
                    <a:lnTo>
                      <a:pt x="1655" y="389"/>
                    </a:lnTo>
                    <a:lnTo>
                      <a:pt x="1643" y="389"/>
                    </a:lnTo>
                    <a:lnTo>
                      <a:pt x="1632" y="391"/>
                    </a:lnTo>
                    <a:lnTo>
                      <a:pt x="1620" y="391"/>
                    </a:lnTo>
                    <a:lnTo>
                      <a:pt x="1610" y="393"/>
                    </a:lnTo>
                    <a:lnTo>
                      <a:pt x="1596" y="393"/>
                    </a:lnTo>
                    <a:lnTo>
                      <a:pt x="1584" y="393"/>
                    </a:lnTo>
                    <a:lnTo>
                      <a:pt x="1572" y="393"/>
                    </a:lnTo>
                    <a:lnTo>
                      <a:pt x="1560" y="396"/>
                    </a:lnTo>
                    <a:lnTo>
                      <a:pt x="1546" y="396"/>
                    </a:lnTo>
                    <a:lnTo>
                      <a:pt x="1534" y="398"/>
                    </a:lnTo>
                    <a:lnTo>
                      <a:pt x="1520" y="400"/>
                    </a:lnTo>
                    <a:lnTo>
                      <a:pt x="1508" y="403"/>
                    </a:lnTo>
                    <a:lnTo>
                      <a:pt x="1491" y="403"/>
                    </a:lnTo>
                    <a:lnTo>
                      <a:pt x="1477" y="405"/>
                    </a:lnTo>
                    <a:lnTo>
                      <a:pt x="1463" y="405"/>
                    </a:lnTo>
                    <a:lnTo>
                      <a:pt x="1449" y="407"/>
                    </a:lnTo>
                    <a:lnTo>
                      <a:pt x="1435" y="407"/>
                    </a:lnTo>
                    <a:lnTo>
                      <a:pt x="1418" y="410"/>
                    </a:lnTo>
                    <a:lnTo>
                      <a:pt x="1404" y="412"/>
                    </a:lnTo>
                    <a:lnTo>
                      <a:pt x="1389" y="415"/>
                    </a:lnTo>
                    <a:lnTo>
                      <a:pt x="1373" y="417"/>
                    </a:lnTo>
                    <a:lnTo>
                      <a:pt x="1356" y="419"/>
                    </a:lnTo>
                    <a:lnTo>
                      <a:pt x="1342" y="422"/>
                    </a:lnTo>
                    <a:lnTo>
                      <a:pt x="1325" y="424"/>
                    </a:lnTo>
                    <a:lnTo>
                      <a:pt x="1311" y="426"/>
                    </a:lnTo>
                    <a:lnTo>
                      <a:pt x="1294" y="429"/>
                    </a:lnTo>
                    <a:lnTo>
                      <a:pt x="1280" y="431"/>
                    </a:lnTo>
                    <a:lnTo>
                      <a:pt x="1264" y="436"/>
                    </a:lnTo>
                    <a:lnTo>
                      <a:pt x="1247" y="438"/>
                    </a:lnTo>
                    <a:lnTo>
                      <a:pt x="1233" y="441"/>
                    </a:lnTo>
                    <a:lnTo>
                      <a:pt x="1216" y="443"/>
                    </a:lnTo>
                    <a:lnTo>
                      <a:pt x="1202" y="448"/>
                    </a:lnTo>
                    <a:lnTo>
                      <a:pt x="1185" y="450"/>
                    </a:lnTo>
                    <a:lnTo>
                      <a:pt x="1171" y="455"/>
                    </a:lnTo>
                    <a:lnTo>
                      <a:pt x="1154" y="457"/>
                    </a:lnTo>
                    <a:lnTo>
                      <a:pt x="1140" y="464"/>
                    </a:lnTo>
                    <a:lnTo>
                      <a:pt x="1123" y="467"/>
                    </a:lnTo>
                    <a:lnTo>
                      <a:pt x="1109" y="471"/>
                    </a:lnTo>
                    <a:lnTo>
                      <a:pt x="1093" y="476"/>
                    </a:lnTo>
                    <a:lnTo>
                      <a:pt x="1078" y="481"/>
                    </a:lnTo>
                    <a:lnTo>
                      <a:pt x="1064" y="483"/>
                    </a:lnTo>
                    <a:lnTo>
                      <a:pt x="1050" y="490"/>
                    </a:lnTo>
                    <a:lnTo>
                      <a:pt x="1036" y="495"/>
                    </a:lnTo>
                    <a:lnTo>
                      <a:pt x="1021" y="500"/>
                    </a:lnTo>
                    <a:lnTo>
                      <a:pt x="1019" y="500"/>
                    </a:lnTo>
                    <a:lnTo>
                      <a:pt x="1017" y="500"/>
                    </a:lnTo>
                    <a:lnTo>
                      <a:pt x="1012" y="502"/>
                    </a:lnTo>
                    <a:lnTo>
                      <a:pt x="1005" y="502"/>
                    </a:lnTo>
                    <a:lnTo>
                      <a:pt x="998" y="505"/>
                    </a:lnTo>
                    <a:lnTo>
                      <a:pt x="986" y="507"/>
                    </a:lnTo>
                    <a:lnTo>
                      <a:pt x="974" y="507"/>
                    </a:lnTo>
                    <a:lnTo>
                      <a:pt x="962" y="509"/>
                    </a:lnTo>
                    <a:lnTo>
                      <a:pt x="955" y="507"/>
                    </a:lnTo>
                    <a:lnTo>
                      <a:pt x="945" y="507"/>
                    </a:lnTo>
                    <a:lnTo>
                      <a:pt x="938" y="507"/>
                    </a:lnTo>
                    <a:lnTo>
                      <a:pt x="931" y="507"/>
                    </a:lnTo>
                    <a:lnTo>
                      <a:pt x="922" y="507"/>
                    </a:lnTo>
                    <a:lnTo>
                      <a:pt x="915" y="505"/>
                    </a:lnTo>
                    <a:lnTo>
                      <a:pt x="905" y="502"/>
                    </a:lnTo>
                    <a:lnTo>
                      <a:pt x="898" y="502"/>
                    </a:lnTo>
                    <a:lnTo>
                      <a:pt x="886" y="500"/>
                    </a:lnTo>
                    <a:lnTo>
                      <a:pt x="879" y="497"/>
                    </a:lnTo>
                    <a:lnTo>
                      <a:pt x="867" y="495"/>
                    </a:lnTo>
                    <a:lnTo>
                      <a:pt x="858" y="495"/>
                    </a:lnTo>
                    <a:lnTo>
                      <a:pt x="848" y="490"/>
                    </a:lnTo>
                    <a:lnTo>
                      <a:pt x="839" y="488"/>
                    </a:lnTo>
                    <a:lnTo>
                      <a:pt x="827" y="483"/>
                    </a:lnTo>
                    <a:lnTo>
                      <a:pt x="820" y="481"/>
                    </a:lnTo>
                    <a:lnTo>
                      <a:pt x="808" y="476"/>
                    </a:lnTo>
                    <a:lnTo>
                      <a:pt x="796" y="469"/>
                    </a:lnTo>
                    <a:lnTo>
                      <a:pt x="784" y="464"/>
                    </a:lnTo>
                    <a:lnTo>
                      <a:pt x="772" y="457"/>
                    </a:lnTo>
                    <a:lnTo>
                      <a:pt x="760" y="452"/>
                    </a:lnTo>
                    <a:lnTo>
                      <a:pt x="746" y="445"/>
                    </a:lnTo>
                    <a:lnTo>
                      <a:pt x="734" y="438"/>
                    </a:lnTo>
                    <a:lnTo>
                      <a:pt x="722" y="434"/>
                    </a:lnTo>
                    <a:lnTo>
                      <a:pt x="708" y="424"/>
                    </a:lnTo>
                    <a:lnTo>
                      <a:pt x="696" y="417"/>
                    </a:lnTo>
                    <a:lnTo>
                      <a:pt x="682" y="410"/>
                    </a:lnTo>
                    <a:lnTo>
                      <a:pt x="670" y="403"/>
                    </a:lnTo>
                    <a:lnTo>
                      <a:pt x="656" y="396"/>
                    </a:lnTo>
                    <a:lnTo>
                      <a:pt x="644" y="389"/>
                    </a:lnTo>
                    <a:lnTo>
                      <a:pt x="634" y="379"/>
                    </a:lnTo>
                    <a:lnTo>
                      <a:pt x="622" y="374"/>
                    </a:lnTo>
                    <a:lnTo>
                      <a:pt x="608" y="365"/>
                    </a:lnTo>
                    <a:lnTo>
                      <a:pt x="596" y="358"/>
                    </a:lnTo>
                    <a:lnTo>
                      <a:pt x="587" y="351"/>
                    </a:lnTo>
                    <a:lnTo>
                      <a:pt x="577" y="346"/>
                    </a:lnTo>
                    <a:lnTo>
                      <a:pt x="565" y="339"/>
                    </a:lnTo>
                    <a:lnTo>
                      <a:pt x="558" y="334"/>
                    </a:lnTo>
                    <a:lnTo>
                      <a:pt x="549" y="327"/>
                    </a:lnTo>
                    <a:lnTo>
                      <a:pt x="542" y="322"/>
                    </a:lnTo>
                    <a:lnTo>
                      <a:pt x="535" y="317"/>
                    </a:lnTo>
                    <a:lnTo>
                      <a:pt x="527" y="315"/>
                    </a:lnTo>
                    <a:lnTo>
                      <a:pt x="523" y="310"/>
                    </a:lnTo>
                    <a:lnTo>
                      <a:pt x="518" y="308"/>
                    </a:lnTo>
                    <a:lnTo>
                      <a:pt x="513" y="303"/>
                    </a:lnTo>
                    <a:lnTo>
                      <a:pt x="511" y="303"/>
                    </a:lnTo>
                    <a:lnTo>
                      <a:pt x="506" y="301"/>
                    </a:lnTo>
                    <a:lnTo>
                      <a:pt x="497" y="299"/>
                    </a:lnTo>
                    <a:lnTo>
                      <a:pt x="489" y="296"/>
                    </a:lnTo>
                    <a:lnTo>
                      <a:pt x="482" y="296"/>
                    </a:lnTo>
                    <a:lnTo>
                      <a:pt x="473" y="294"/>
                    </a:lnTo>
                    <a:lnTo>
                      <a:pt x="463" y="294"/>
                    </a:lnTo>
                    <a:lnTo>
                      <a:pt x="452" y="291"/>
                    </a:lnTo>
                    <a:lnTo>
                      <a:pt x="440" y="291"/>
                    </a:lnTo>
                    <a:lnTo>
                      <a:pt x="428" y="289"/>
                    </a:lnTo>
                    <a:lnTo>
                      <a:pt x="414" y="289"/>
                    </a:lnTo>
                    <a:lnTo>
                      <a:pt x="399" y="289"/>
                    </a:lnTo>
                    <a:lnTo>
                      <a:pt x="387" y="289"/>
                    </a:lnTo>
                    <a:lnTo>
                      <a:pt x="380" y="289"/>
                    </a:lnTo>
                    <a:lnTo>
                      <a:pt x="373" y="291"/>
                    </a:lnTo>
                    <a:lnTo>
                      <a:pt x="366" y="291"/>
                    </a:lnTo>
                    <a:lnTo>
                      <a:pt x="359" y="294"/>
                    </a:lnTo>
                    <a:lnTo>
                      <a:pt x="352" y="294"/>
                    </a:lnTo>
                    <a:lnTo>
                      <a:pt x="345" y="299"/>
                    </a:lnTo>
                    <a:lnTo>
                      <a:pt x="335" y="299"/>
                    </a:lnTo>
                    <a:lnTo>
                      <a:pt x="328" y="301"/>
                    </a:lnTo>
                    <a:lnTo>
                      <a:pt x="321" y="303"/>
                    </a:lnTo>
                    <a:lnTo>
                      <a:pt x="314" y="308"/>
                    </a:lnTo>
                    <a:lnTo>
                      <a:pt x="304" y="313"/>
                    </a:lnTo>
                    <a:lnTo>
                      <a:pt x="300" y="315"/>
                    </a:lnTo>
                    <a:lnTo>
                      <a:pt x="290" y="320"/>
                    </a:lnTo>
                    <a:lnTo>
                      <a:pt x="283" y="322"/>
                    </a:lnTo>
                    <a:lnTo>
                      <a:pt x="276" y="327"/>
                    </a:lnTo>
                    <a:lnTo>
                      <a:pt x="269" y="332"/>
                    </a:lnTo>
                    <a:lnTo>
                      <a:pt x="259" y="334"/>
                    </a:lnTo>
                    <a:lnTo>
                      <a:pt x="252" y="339"/>
                    </a:lnTo>
                    <a:lnTo>
                      <a:pt x="245" y="344"/>
                    </a:lnTo>
                    <a:lnTo>
                      <a:pt x="238" y="348"/>
                    </a:lnTo>
                    <a:lnTo>
                      <a:pt x="228" y="351"/>
                    </a:lnTo>
                    <a:lnTo>
                      <a:pt x="221" y="355"/>
                    </a:lnTo>
                    <a:lnTo>
                      <a:pt x="212" y="360"/>
                    </a:lnTo>
                    <a:lnTo>
                      <a:pt x="205" y="362"/>
                    </a:lnTo>
                    <a:lnTo>
                      <a:pt x="195" y="365"/>
                    </a:lnTo>
                    <a:lnTo>
                      <a:pt x="186" y="370"/>
                    </a:lnTo>
                    <a:lnTo>
                      <a:pt x="178" y="372"/>
                    </a:lnTo>
                    <a:lnTo>
                      <a:pt x="169" y="377"/>
                    </a:lnTo>
                    <a:lnTo>
                      <a:pt x="157" y="377"/>
                    </a:lnTo>
                    <a:lnTo>
                      <a:pt x="148" y="379"/>
                    </a:lnTo>
                    <a:lnTo>
                      <a:pt x="138" y="379"/>
                    </a:lnTo>
                    <a:lnTo>
                      <a:pt x="129" y="381"/>
                    </a:lnTo>
                    <a:lnTo>
                      <a:pt x="117" y="381"/>
                    </a:lnTo>
                    <a:lnTo>
                      <a:pt x="107" y="384"/>
                    </a:lnTo>
                    <a:lnTo>
                      <a:pt x="95" y="384"/>
                    </a:lnTo>
                    <a:lnTo>
                      <a:pt x="86" y="384"/>
                    </a:lnTo>
                    <a:lnTo>
                      <a:pt x="81" y="381"/>
                    </a:lnTo>
                    <a:lnTo>
                      <a:pt x="76" y="381"/>
                    </a:lnTo>
                    <a:lnTo>
                      <a:pt x="67" y="381"/>
                    </a:lnTo>
                    <a:lnTo>
                      <a:pt x="57" y="379"/>
                    </a:lnTo>
                    <a:lnTo>
                      <a:pt x="48" y="377"/>
                    </a:lnTo>
                    <a:lnTo>
                      <a:pt x="43" y="374"/>
                    </a:lnTo>
                    <a:lnTo>
                      <a:pt x="34" y="372"/>
                    </a:lnTo>
                    <a:lnTo>
                      <a:pt x="29" y="372"/>
                    </a:lnTo>
                    <a:lnTo>
                      <a:pt x="15" y="365"/>
                    </a:lnTo>
                    <a:lnTo>
                      <a:pt x="0" y="358"/>
                    </a:lnTo>
                    <a:lnTo>
                      <a:pt x="5" y="355"/>
                    </a:lnTo>
                    <a:lnTo>
                      <a:pt x="10" y="355"/>
                    </a:lnTo>
                    <a:lnTo>
                      <a:pt x="17" y="353"/>
                    </a:lnTo>
                    <a:lnTo>
                      <a:pt x="26" y="348"/>
                    </a:lnTo>
                    <a:lnTo>
                      <a:pt x="38" y="346"/>
                    </a:lnTo>
                    <a:lnTo>
                      <a:pt x="48" y="344"/>
                    </a:lnTo>
                    <a:lnTo>
                      <a:pt x="60" y="339"/>
                    </a:lnTo>
                    <a:lnTo>
                      <a:pt x="72" y="334"/>
                    </a:lnTo>
                    <a:lnTo>
                      <a:pt x="83" y="332"/>
                    </a:lnTo>
                    <a:lnTo>
                      <a:pt x="95" y="327"/>
                    </a:lnTo>
                    <a:lnTo>
                      <a:pt x="107" y="320"/>
                    </a:lnTo>
                    <a:lnTo>
                      <a:pt x="119" y="315"/>
                    </a:lnTo>
                    <a:lnTo>
                      <a:pt x="131" y="310"/>
                    </a:lnTo>
                    <a:lnTo>
                      <a:pt x="138" y="303"/>
                    </a:lnTo>
                    <a:lnTo>
                      <a:pt x="148" y="299"/>
                    </a:lnTo>
                    <a:lnTo>
                      <a:pt x="145" y="294"/>
                    </a:lnTo>
                    <a:lnTo>
                      <a:pt x="143" y="289"/>
                    </a:lnTo>
                    <a:lnTo>
                      <a:pt x="138" y="277"/>
                    </a:lnTo>
                    <a:lnTo>
                      <a:pt x="131" y="268"/>
                    </a:lnTo>
                    <a:lnTo>
                      <a:pt x="121" y="256"/>
                    </a:lnTo>
                    <a:lnTo>
                      <a:pt x="112" y="246"/>
                    </a:lnTo>
                    <a:lnTo>
                      <a:pt x="102" y="242"/>
                    </a:lnTo>
                    <a:lnTo>
                      <a:pt x="91" y="242"/>
                    </a:lnTo>
                    <a:lnTo>
                      <a:pt x="69" y="246"/>
                    </a:lnTo>
                    <a:close/>
                  </a:path>
                </a:pathLst>
              </a:custGeom>
              <a:solidFill>
                <a:srgbClr val="DEB8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3" name="Freeform 14"/>
              <p:cNvSpPr>
                <a:spLocks/>
              </p:cNvSpPr>
              <p:nvPr/>
            </p:nvSpPr>
            <p:spPr bwMode="auto">
              <a:xfrm>
                <a:off x="624" y="459"/>
                <a:ext cx="649" cy="576"/>
              </a:xfrm>
              <a:custGeom>
                <a:avLst/>
                <a:gdLst>
                  <a:gd name="T0" fmla="*/ 88 w 649"/>
                  <a:gd name="T1" fmla="*/ 5 h 576"/>
                  <a:gd name="T2" fmla="*/ 119 w 649"/>
                  <a:gd name="T3" fmla="*/ 17 h 576"/>
                  <a:gd name="T4" fmla="*/ 160 w 649"/>
                  <a:gd name="T5" fmla="*/ 31 h 576"/>
                  <a:gd name="T6" fmla="*/ 188 w 649"/>
                  <a:gd name="T7" fmla="*/ 41 h 576"/>
                  <a:gd name="T8" fmla="*/ 221 w 649"/>
                  <a:gd name="T9" fmla="*/ 48 h 576"/>
                  <a:gd name="T10" fmla="*/ 252 w 649"/>
                  <a:gd name="T11" fmla="*/ 57 h 576"/>
                  <a:gd name="T12" fmla="*/ 290 w 649"/>
                  <a:gd name="T13" fmla="*/ 64 h 576"/>
                  <a:gd name="T14" fmla="*/ 331 w 649"/>
                  <a:gd name="T15" fmla="*/ 72 h 576"/>
                  <a:gd name="T16" fmla="*/ 373 w 649"/>
                  <a:gd name="T17" fmla="*/ 76 h 576"/>
                  <a:gd name="T18" fmla="*/ 416 w 649"/>
                  <a:gd name="T19" fmla="*/ 81 h 576"/>
                  <a:gd name="T20" fmla="*/ 461 w 649"/>
                  <a:gd name="T21" fmla="*/ 86 h 576"/>
                  <a:gd name="T22" fmla="*/ 509 w 649"/>
                  <a:gd name="T23" fmla="*/ 86 h 576"/>
                  <a:gd name="T24" fmla="*/ 549 w 649"/>
                  <a:gd name="T25" fmla="*/ 86 h 576"/>
                  <a:gd name="T26" fmla="*/ 573 w 649"/>
                  <a:gd name="T27" fmla="*/ 88 h 576"/>
                  <a:gd name="T28" fmla="*/ 618 w 649"/>
                  <a:gd name="T29" fmla="*/ 100 h 576"/>
                  <a:gd name="T30" fmla="*/ 604 w 649"/>
                  <a:gd name="T31" fmla="*/ 109 h 576"/>
                  <a:gd name="T32" fmla="*/ 570 w 649"/>
                  <a:gd name="T33" fmla="*/ 126 h 576"/>
                  <a:gd name="T34" fmla="*/ 525 w 649"/>
                  <a:gd name="T35" fmla="*/ 150 h 576"/>
                  <a:gd name="T36" fmla="*/ 478 w 649"/>
                  <a:gd name="T37" fmla="*/ 183 h 576"/>
                  <a:gd name="T38" fmla="*/ 433 w 649"/>
                  <a:gd name="T39" fmla="*/ 221 h 576"/>
                  <a:gd name="T40" fmla="*/ 397 w 649"/>
                  <a:gd name="T41" fmla="*/ 268 h 576"/>
                  <a:gd name="T42" fmla="*/ 378 w 649"/>
                  <a:gd name="T43" fmla="*/ 320 h 576"/>
                  <a:gd name="T44" fmla="*/ 378 w 649"/>
                  <a:gd name="T45" fmla="*/ 358 h 576"/>
                  <a:gd name="T46" fmla="*/ 397 w 649"/>
                  <a:gd name="T47" fmla="*/ 382 h 576"/>
                  <a:gd name="T48" fmla="*/ 430 w 649"/>
                  <a:gd name="T49" fmla="*/ 396 h 576"/>
                  <a:gd name="T50" fmla="*/ 463 w 649"/>
                  <a:gd name="T51" fmla="*/ 408 h 576"/>
                  <a:gd name="T52" fmla="*/ 497 w 649"/>
                  <a:gd name="T53" fmla="*/ 420 h 576"/>
                  <a:gd name="T54" fmla="*/ 530 w 649"/>
                  <a:gd name="T55" fmla="*/ 431 h 576"/>
                  <a:gd name="T56" fmla="*/ 570 w 649"/>
                  <a:gd name="T57" fmla="*/ 450 h 576"/>
                  <a:gd name="T58" fmla="*/ 587 w 649"/>
                  <a:gd name="T59" fmla="*/ 479 h 576"/>
                  <a:gd name="T60" fmla="*/ 608 w 649"/>
                  <a:gd name="T61" fmla="*/ 519 h 576"/>
                  <a:gd name="T62" fmla="*/ 632 w 649"/>
                  <a:gd name="T63" fmla="*/ 555 h 576"/>
                  <a:gd name="T64" fmla="*/ 646 w 649"/>
                  <a:gd name="T65" fmla="*/ 576 h 576"/>
                  <a:gd name="T66" fmla="*/ 611 w 649"/>
                  <a:gd name="T67" fmla="*/ 576 h 576"/>
                  <a:gd name="T68" fmla="*/ 577 w 649"/>
                  <a:gd name="T69" fmla="*/ 576 h 576"/>
                  <a:gd name="T70" fmla="*/ 537 w 649"/>
                  <a:gd name="T71" fmla="*/ 574 h 576"/>
                  <a:gd name="T72" fmla="*/ 492 w 649"/>
                  <a:gd name="T73" fmla="*/ 569 h 576"/>
                  <a:gd name="T74" fmla="*/ 447 w 649"/>
                  <a:gd name="T75" fmla="*/ 564 h 576"/>
                  <a:gd name="T76" fmla="*/ 402 w 649"/>
                  <a:gd name="T77" fmla="*/ 552 h 576"/>
                  <a:gd name="T78" fmla="*/ 364 w 649"/>
                  <a:gd name="T79" fmla="*/ 536 h 576"/>
                  <a:gd name="T80" fmla="*/ 331 w 649"/>
                  <a:gd name="T81" fmla="*/ 521 h 576"/>
                  <a:gd name="T82" fmla="*/ 297 w 649"/>
                  <a:gd name="T83" fmla="*/ 505 h 576"/>
                  <a:gd name="T84" fmla="*/ 255 w 649"/>
                  <a:gd name="T85" fmla="*/ 486 h 576"/>
                  <a:gd name="T86" fmla="*/ 212 w 649"/>
                  <a:gd name="T87" fmla="*/ 476 h 576"/>
                  <a:gd name="T88" fmla="*/ 171 w 649"/>
                  <a:gd name="T89" fmla="*/ 474 h 576"/>
                  <a:gd name="T90" fmla="*/ 136 w 649"/>
                  <a:gd name="T91" fmla="*/ 472 h 576"/>
                  <a:gd name="T92" fmla="*/ 84 w 649"/>
                  <a:gd name="T93" fmla="*/ 474 h 576"/>
                  <a:gd name="T94" fmla="*/ 46 w 649"/>
                  <a:gd name="T95" fmla="*/ 476 h 576"/>
                  <a:gd name="T96" fmla="*/ 24 w 649"/>
                  <a:gd name="T97" fmla="*/ 476 h 576"/>
                  <a:gd name="T98" fmla="*/ 17 w 649"/>
                  <a:gd name="T99" fmla="*/ 441 h 576"/>
                  <a:gd name="T100" fmla="*/ 10 w 649"/>
                  <a:gd name="T101" fmla="*/ 391 h 576"/>
                  <a:gd name="T102" fmla="*/ 5 w 649"/>
                  <a:gd name="T103" fmla="*/ 356 h 576"/>
                  <a:gd name="T104" fmla="*/ 3 w 649"/>
                  <a:gd name="T105" fmla="*/ 323 h 576"/>
                  <a:gd name="T106" fmla="*/ 0 w 649"/>
                  <a:gd name="T107" fmla="*/ 287 h 576"/>
                  <a:gd name="T108" fmla="*/ 0 w 649"/>
                  <a:gd name="T109" fmla="*/ 249 h 576"/>
                  <a:gd name="T110" fmla="*/ 3 w 649"/>
                  <a:gd name="T111" fmla="*/ 211 h 576"/>
                  <a:gd name="T112" fmla="*/ 8 w 649"/>
                  <a:gd name="T113" fmla="*/ 173 h 576"/>
                  <a:gd name="T114" fmla="*/ 12 w 649"/>
                  <a:gd name="T115" fmla="*/ 135 h 576"/>
                  <a:gd name="T116" fmla="*/ 22 w 649"/>
                  <a:gd name="T117" fmla="*/ 98 h 576"/>
                  <a:gd name="T118" fmla="*/ 36 w 649"/>
                  <a:gd name="T119" fmla="*/ 62 h 576"/>
                  <a:gd name="T120" fmla="*/ 53 w 649"/>
                  <a:gd name="T121" fmla="*/ 31 h 5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9"/>
                  <a:gd name="T184" fmla="*/ 0 h 576"/>
                  <a:gd name="T185" fmla="*/ 649 w 649"/>
                  <a:gd name="T186" fmla="*/ 576 h 5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9" h="576">
                    <a:moveTo>
                      <a:pt x="76" y="0"/>
                    </a:moveTo>
                    <a:lnTo>
                      <a:pt x="76" y="0"/>
                    </a:lnTo>
                    <a:lnTo>
                      <a:pt x="84" y="3"/>
                    </a:lnTo>
                    <a:lnTo>
                      <a:pt x="88" y="5"/>
                    </a:lnTo>
                    <a:lnTo>
                      <a:pt x="95" y="8"/>
                    </a:lnTo>
                    <a:lnTo>
                      <a:pt x="103" y="12"/>
                    </a:lnTo>
                    <a:lnTo>
                      <a:pt x="112" y="15"/>
                    </a:lnTo>
                    <a:lnTo>
                      <a:pt x="119" y="17"/>
                    </a:lnTo>
                    <a:lnTo>
                      <a:pt x="131" y="22"/>
                    </a:lnTo>
                    <a:lnTo>
                      <a:pt x="143" y="27"/>
                    </a:lnTo>
                    <a:lnTo>
                      <a:pt x="155" y="29"/>
                    </a:lnTo>
                    <a:lnTo>
                      <a:pt x="160" y="31"/>
                    </a:lnTo>
                    <a:lnTo>
                      <a:pt x="167" y="34"/>
                    </a:lnTo>
                    <a:lnTo>
                      <a:pt x="174" y="34"/>
                    </a:lnTo>
                    <a:lnTo>
                      <a:pt x="183" y="38"/>
                    </a:lnTo>
                    <a:lnTo>
                      <a:pt x="188" y="41"/>
                    </a:lnTo>
                    <a:lnTo>
                      <a:pt x="195" y="43"/>
                    </a:lnTo>
                    <a:lnTo>
                      <a:pt x="205" y="43"/>
                    </a:lnTo>
                    <a:lnTo>
                      <a:pt x="212" y="48"/>
                    </a:lnTo>
                    <a:lnTo>
                      <a:pt x="221" y="48"/>
                    </a:lnTo>
                    <a:lnTo>
                      <a:pt x="228" y="50"/>
                    </a:lnTo>
                    <a:lnTo>
                      <a:pt x="236" y="53"/>
                    </a:lnTo>
                    <a:lnTo>
                      <a:pt x="245" y="55"/>
                    </a:lnTo>
                    <a:lnTo>
                      <a:pt x="252" y="57"/>
                    </a:lnTo>
                    <a:lnTo>
                      <a:pt x="262" y="60"/>
                    </a:lnTo>
                    <a:lnTo>
                      <a:pt x="271" y="60"/>
                    </a:lnTo>
                    <a:lnTo>
                      <a:pt x="281" y="62"/>
                    </a:lnTo>
                    <a:lnTo>
                      <a:pt x="290" y="64"/>
                    </a:lnTo>
                    <a:lnTo>
                      <a:pt x="300" y="64"/>
                    </a:lnTo>
                    <a:lnTo>
                      <a:pt x="309" y="67"/>
                    </a:lnTo>
                    <a:lnTo>
                      <a:pt x="321" y="69"/>
                    </a:lnTo>
                    <a:lnTo>
                      <a:pt x="331" y="72"/>
                    </a:lnTo>
                    <a:lnTo>
                      <a:pt x="340" y="72"/>
                    </a:lnTo>
                    <a:lnTo>
                      <a:pt x="352" y="74"/>
                    </a:lnTo>
                    <a:lnTo>
                      <a:pt x="361" y="76"/>
                    </a:lnTo>
                    <a:lnTo>
                      <a:pt x="373" y="76"/>
                    </a:lnTo>
                    <a:lnTo>
                      <a:pt x="383" y="76"/>
                    </a:lnTo>
                    <a:lnTo>
                      <a:pt x="392" y="79"/>
                    </a:lnTo>
                    <a:lnTo>
                      <a:pt x="404" y="79"/>
                    </a:lnTo>
                    <a:lnTo>
                      <a:pt x="416" y="81"/>
                    </a:lnTo>
                    <a:lnTo>
                      <a:pt x="428" y="81"/>
                    </a:lnTo>
                    <a:lnTo>
                      <a:pt x="437" y="83"/>
                    </a:lnTo>
                    <a:lnTo>
                      <a:pt x="449" y="86"/>
                    </a:lnTo>
                    <a:lnTo>
                      <a:pt x="461" y="86"/>
                    </a:lnTo>
                    <a:lnTo>
                      <a:pt x="473" y="86"/>
                    </a:lnTo>
                    <a:lnTo>
                      <a:pt x="485" y="86"/>
                    </a:lnTo>
                    <a:lnTo>
                      <a:pt x="497" y="86"/>
                    </a:lnTo>
                    <a:lnTo>
                      <a:pt x="509" y="86"/>
                    </a:lnTo>
                    <a:lnTo>
                      <a:pt x="520" y="86"/>
                    </a:lnTo>
                    <a:lnTo>
                      <a:pt x="532" y="86"/>
                    </a:lnTo>
                    <a:lnTo>
                      <a:pt x="544" y="86"/>
                    </a:lnTo>
                    <a:lnTo>
                      <a:pt x="549" y="86"/>
                    </a:lnTo>
                    <a:lnTo>
                      <a:pt x="556" y="86"/>
                    </a:lnTo>
                    <a:lnTo>
                      <a:pt x="558" y="86"/>
                    </a:lnTo>
                    <a:lnTo>
                      <a:pt x="566" y="88"/>
                    </a:lnTo>
                    <a:lnTo>
                      <a:pt x="573" y="88"/>
                    </a:lnTo>
                    <a:lnTo>
                      <a:pt x="582" y="90"/>
                    </a:lnTo>
                    <a:lnTo>
                      <a:pt x="594" y="93"/>
                    </a:lnTo>
                    <a:lnTo>
                      <a:pt x="606" y="95"/>
                    </a:lnTo>
                    <a:lnTo>
                      <a:pt x="618" y="100"/>
                    </a:lnTo>
                    <a:lnTo>
                      <a:pt x="625" y="105"/>
                    </a:lnTo>
                    <a:lnTo>
                      <a:pt x="620" y="105"/>
                    </a:lnTo>
                    <a:lnTo>
                      <a:pt x="613" y="107"/>
                    </a:lnTo>
                    <a:lnTo>
                      <a:pt x="604" y="109"/>
                    </a:lnTo>
                    <a:lnTo>
                      <a:pt x="599" y="112"/>
                    </a:lnTo>
                    <a:lnTo>
                      <a:pt x="589" y="117"/>
                    </a:lnTo>
                    <a:lnTo>
                      <a:pt x="582" y="121"/>
                    </a:lnTo>
                    <a:lnTo>
                      <a:pt x="570" y="126"/>
                    </a:lnTo>
                    <a:lnTo>
                      <a:pt x="561" y="131"/>
                    </a:lnTo>
                    <a:lnTo>
                      <a:pt x="549" y="135"/>
                    </a:lnTo>
                    <a:lnTo>
                      <a:pt x="539" y="145"/>
                    </a:lnTo>
                    <a:lnTo>
                      <a:pt x="525" y="150"/>
                    </a:lnTo>
                    <a:lnTo>
                      <a:pt x="513" y="157"/>
                    </a:lnTo>
                    <a:lnTo>
                      <a:pt x="504" y="166"/>
                    </a:lnTo>
                    <a:lnTo>
                      <a:pt x="492" y="176"/>
                    </a:lnTo>
                    <a:lnTo>
                      <a:pt x="478" y="183"/>
                    </a:lnTo>
                    <a:lnTo>
                      <a:pt x="466" y="192"/>
                    </a:lnTo>
                    <a:lnTo>
                      <a:pt x="454" y="199"/>
                    </a:lnTo>
                    <a:lnTo>
                      <a:pt x="444" y="211"/>
                    </a:lnTo>
                    <a:lnTo>
                      <a:pt x="433" y="221"/>
                    </a:lnTo>
                    <a:lnTo>
                      <a:pt x="421" y="233"/>
                    </a:lnTo>
                    <a:lnTo>
                      <a:pt x="414" y="244"/>
                    </a:lnTo>
                    <a:lnTo>
                      <a:pt x="404" y="256"/>
                    </a:lnTo>
                    <a:lnTo>
                      <a:pt x="397" y="268"/>
                    </a:lnTo>
                    <a:lnTo>
                      <a:pt x="390" y="280"/>
                    </a:lnTo>
                    <a:lnTo>
                      <a:pt x="385" y="294"/>
                    </a:lnTo>
                    <a:lnTo>
                      <a:pt x="383" y="308"/>
                    </a:lnTo>
                    <a:lnTo>
                      <a:pt x="378" y="320"/>
                    </a:lnTo>
                    <a:lnTo>
                      <a:pt x="376" y="334"/>
                    </a:lnTo>
                    <a:lnTo>
                      <a:pt x="376" y="342"/>
                    </a:lnTo>
                    <a:lnTo>
                      <a:pt x="376" y="349"/>
                    </a:lnTo>
                    <a:lnTo>
                      <a:pt x="378" y="358"/>
                    </a:lnTo>
                    <a:lnTo>
                      <a:pt x="380" y="365"/>
                    </a:lnTo>
                    <a:lnTo>
                      <a:pt x="383" y="370"/>
                    </a:lnTo>
                    <a:lnTo>
                      <a:pt x="390" y="377"/>
                    </a:lnTo>
                    <a:lnTo>
                      <a:pt x="397" y="382"/>
                    </a:lnTo>
                    <a:lnTo>
                      <a:pt x="409" y="389"/>
                    </a:lnTo>
                    <a:lnTo>
                      <a:pt x="416" y="391"/>
                    </a:lnTo>
                    <a:lnTo>
                      <a:pt x="423" y="394"/>
                    </a:lnTo>
                    <a:lnTo>
                      <a:pt x="430" y="396"/>
                    </a:lnTo>
                    <a:lnTo>
                      <a:pt x="440" y="401"/>
                    </a:lnTo>
                    <a:lnTo>
                      <a:pt x="447" y="403"/>
                    </a:lnTo>
                    <a:lnTo>
                      <a:pt x="454" y="405"/>
                    </a:lnTo>
                    <a:lnTo>
                      <a:pt x="463" y="408"/>
                    </a:lnTo>
                    <a:lnTo>
                      <a:pt x="473" y="410"/>
                    </a:lnTo>
                    <a:lnTo>
                      <a:pt x="480" y="415"/>
                    </a:lnTo>
                    <a:lnTo>
                      <a:pt x="490" y="417"/>
                    </a:lnTo>
                    <a:lnTo>
                      <a:pt x="497" y="420"/>
                    </a:lnTo>
                    <a:lnTo>
                      <a:pt x="506" y="422"/>
                    </a:lnTo>
                    <a:lnTo>
                      <a:pt x="513" y="424"/>
                    </a:lnTo>
                    <a:lnTo>
                      <a:pt x="523" y="429"/>
                    </a:lnTo>
                    <a:lnTo>
                      <a:pt x="530" y="431"/>
                    </a:lnTo>
                    <a:lnTo>
                      <a:pt x="537" y="434"/>
                    </a:lnTo>
                    <a:lnTo>
                      <a:pt x="551" y="439"/>
                    </a:lnTo>
                    <a:lnTo>
                      <a:pt x="561" y="446"/>
                    </a:lnTo>
                    <a:lnTo>
                      <a:pt x="570" y="450"/>
                    </a:lnTo>
                    <a:lnTo>
                      <a:pt x="575" y="460"/>
                    </a:lnTo>
                    <a:lnTo>
                      <a:pt x="577" y="462"/>
                    </a:lnTo>
                    <a:lnTo>
                      <a:pt x="582" y="474"/>
                    </a:lnTo>
                    <a:lnTo>
                      <a:pt x="587" y="479"/>
                    </a:lnTo>
                    <a:lnTo>
                      <a:pt x="592" y="488"/>
                    </a:lnTo>
                    <a:lnTo>
                      <a:pt x="596" y="498"/>
                    </a:lnTo>
                    <a:lnTo>
                      <a:pt x="604" y="510"/>
                    </a:lnTo>
                    <a:lnTo>
                      <a:pt x="608" y="519"/>
                    </a:lnTo>
                    <a:lnTo>
                      <a:pt x="615" y="529"/>
                    </a:lnTo>
                    <a:lnTo>
                      <a:pt x="620" y="538"/>
                    </a:lnTo>
                    <a:lnTo>
                      <a:pt x="627" y="548"/>
                    </a:lnTo>
                    <a:lnTo>
                      <a:pt x="632" y="555"/>
                    </a:lnTo>
                    <a:lnTo>
                      <a:pt x="639" y="564"/>
                    </a:lnTo>
                    <a:lnTo>
                      <a:pt x="644" y="571"/>
                    </a:lnTo>
                    <a:lnTo>
                      <a:pt x="649" y="576"/>
                    </a:lnTo>
                    <a:lnTo>
                      <a:pt x="646" y="576"/>
                    </a:lnTo>
                    <a:lnTo>
                      <a:pt x="639" y="576"/>
                    </a:lnTo>
                    <a:lnTo>
                      <a:pt x="630" y="576"/>
                    </a:lnTo>
                    <a:lnTo>
                      <a:pt x="618" y="576"/>
                    </a:lnTo>
                    <a:lnTo>
                      <a:pt x="611" y="576"/>
                    </a:lnTo>
                    <a:lnTo>
                      <a:pt x="604" y="576"/>
                    </a:lnTo>
                    <a:lnTo>
                      <a:pt x="594" y="576"/>
                    </a:lnTo>
                    <a:lnTo>
                      <a:pt x="587" y="576"/>
                    </a:lnTo>
                    <a:lnTo>
                      <a:pt x="577" y="576"/>
                    </a:lnTo>
                    <a:lnTo>
                      <a:pt x="568" y="576"/>
                    </a:lnTo>
                    <a:lnTo>
                      <a:pt x="556" y="576"/>
                    </a:lnTo>
                    <a:lnTo>
                      <a:pt x="549" y="576"/>
                    </a:lnTo>
                    <a:lnTo>
                      <a:pt x="537" y="574"/>
                    </a:lnTo>
                    <a:lnTo>
                      <a:pt x="525" y="574"/>
                    </a:lnTo>
                    <a:lnTo>
                      <a:pt x="513" y="571"/>
                    </a:lnTo>
                    <a:lnTo>
                      <a:pt x="504" y="571"/>
                    </a:lnTo>
                    <a:lnTo>
                      <a:pt x="492" y="569"/>
                    </a:lnTo>
                    <a:lnTo>
                      <a:pt x="480" y="569"/>
                    </a:lnTo>
                    <a:lnTo>
                      <a:pt x="468" y="566"/>
                    </a:lnTo>
                    <a:lnTo>
                      <a:pt x="459" y="566"/>
                    </a:lnTo>
                    <a:lnTo>
                      <a:pt x="447" y="564"/>
                    </a:lnTo>
                    <a:lnTo>
                      <a:pt x="435" y="559"/>
                    </a:lnTo>
                    <a:lnTo>
                      <a:pt x="425" y="557"/>
                    </a:lnTo>
                    <a:lnTo>
                      <a:pt x="414" y="555"/>
                    </a:lnTo>
                    <a:lnTo>
                      <a:pt x="402" y="552"/>
                    </a:lnTo>
                    <a:lnTo>
                      <a:pt x="392" y="548"/>
                    </a:lnTo>
                    <a:lnTo>
                      <a:pt x="383" y="543"/>
                    </a:lnTo>
                    <a:lnTo>
                      <a:pt x="376" y="540"/>
                    </a:lnTo>
                    <a:lnTo>
                      <a:pt x="364" y="536"/>
                    </a:lnTo>
                    <a:lnTo>
                      <a:pt x="357" y="531"/>
                    </a:lnTo>
                    <a:lnTo>
                      <a:pt x="347" y="529"/>
                    </a:lnTo>
                    <a:lnTo>
                      <a:pt x="340" y="524"/>
                    </a:lnTo>
                    <a:lnTo>
                      <a:pt x="331" y="521"/>
                    </a:lnTo>
                    <a:lnTo>
                      <a:pt x="323" y="517"/>
                    </a:lnTo>
                    <a:lnTo>
                      <a:pt x="316" y="514"/>
                    </a:lnTo>
                    <a:lnTo>
                      <a:pt x="312" y="512"/>
                    </a:lnTo>
                    <a:lnTo>
                      <a:pt x="297" y="505"/>
                    </a:lnTo>
                    <a:lnTo>
                      <a:pt x="288" y="498"/>
                    </a:lnTo>
                    <a:lnTo>
                      <a:pt x="276" y="495"/>
                    </a:lnTo>
                    <a:lnTo>
                      <a:pt x="266" y="491"/>
                    </a:lnTo>
                    <a:lnTo>
                      <a:pt x="255" y="486"/>
                    </a:lnTo>
                    <a:lnTo>
                      <a:pt x="245" y="484"/>
                    </a:lnTo>
                    <a:lnTo>
                      <a:pt x="236" y="481"/>
                    </a:lnTo>
                    <a:lnTo>
                      <a:pt x="224" y="479"/>
                    </a:lnTo>
                    <a:lnTo>
                      <a:pt x="212" y="476"/>
                    </a:lnTo>
                    <a:lnTo>
                      <a:pt x="202" y="474"/>
                    </a:lnTo>
                    <a:lnTo>
                      <a:pt x="190" y="474"/>
                    </a:lnTo>
                    <a:lnTo>
                      <a:pt x="179" y="474"/>
                    </a:lnTo>
                    <a:lnTo>
                      <a:pt x="171" y="474"/>
                    </a:lnTo>
                    <a:lnTo>
                      <a:pt x="162" y="474"/>
                    </a:lnTo>
                    <a:lnTo>
                      <a:pt x="157" y="472"/>
                    </a:lnTo>
                    <a:lnTo>
                      <a:pt x="150" y="472"/>
                    </a:lnTo>
                    <a:lnTo>
                      <a:pt x="136" y="472"/>
                    </a:lnTo>
                    <a:lnTo>
                      <a:pt x="124" y="474"/>
                    </a:lnTo>
                    <a:lnTo>
                      <a:pt x="110" y="474"/>
                    </a:lnTo>
                    <a:lnTo>
                      <a:pt x="95" y="474"/>
                    </a:lnTo>
                    <a:lnTo>
                      <a:pt x="84" y="474"/>
                    </a:lnTo>
                    <a:lnTo>
                      <a:pt x="74" y="476"/>
                    </a:lnTo>
                    <a:lnTo>
                      <a:pt x="62" y="476"/>
                    </a:lnTo>
                    <a:lnTo>
                      <a:pt x="53" y="476"/>
                    </a:lnTo>
                    <a:lnTo>
                      <a:pt x="46" y="476"/>
                    </a:lnTo>
                    <a:lnTo>
                      <a:pt x="38" y="479"/>
                    </a:lnTo>
                    <a:lnTo>
                      <a:pt x="29" y="479"/>
                    </a:lnTo>
                    <a:lnTo>
                      <a:pt x="27" y="481"/>
                    </a:lnTo>
                    <a:lnTo>
                      <a:pt x="24" y="476"/>
                    </a:lnTo>
                    <a:lnTo>
                      <a:pt x="22" y="467"/>
                    </a:lnTo>
                    <a:lnTo>
                      <a:pt x="19" y="460"/>
                    </a:lnTo>
                    <a:lnTo>
                      <a:pt x="19" y="450"/>
                    </a:lnTo>
                    <a:lnTo>
                      <a:pt x="17" y="441"/>
                    </a:lnTo>
                    <a:lnTo>
                      <a:pt x="17" y="431"/>
                    </a:lnTo>
                    <a:lnTo>
                      <a:pt x="12" y="420"/>
                    </a:lnTo>
                    <a:lnTo>
                      <a:pt x="12" y="405"/>
                    </a:lnTo>
                    <a:lnTo>
                      <a:pt x="10" y="391"/>
                    </a:lnTo>
                    <a:lnTo>
                      <a:pt x="8" y="379"/>
                    </a:lnTo>
                    <a:lnTo>
                      <a:pt x="8" y="372"/>
                    </a:lnTo>
                    <a:lnTo>
                      <a:pt x="5" y="363"/>
                    </a:lnTo>
                    <a:lnTo>
                      <a:pt x="5" y="356"/>
                    </a:lnTo>
                    <a:lnTo>
                      <a:pt x="5" y="349"/>
                    </a:lnTo>
                    <a:lnTo>
                      <a:pt x="3" y="339"/>
                    </a:lnTo>
                    <a:lnTo>
                      <a:pt x="3" y="332"/>
                    </a:lnTo>
                    <a:lnTo>
                      <a:pt x="3" y="323"/>
                    </a:lnTo>
                    <a:lnTo>
                      <a:pt x="3" y="315"/>
                    </a:lnTo>
                    <a:lnTo>
                      <a:pt x="3" y="304"/>
                    </a:lnTo>
                    <a:lnTo>
                      <a:pt x="3" y="297"/>
                    </a:lnTo>
                    <a:lnTo>
                      <a:pt x="0" y="287"/>
                    </a:lnTo>
                    <a:lnTo>
                      <a:pt x="0" y="278"/>
                    </a:lnTo>
                    <a:lnTo>
                      <a:pt x="0" y="268"/>
                    </a:lnTo>
                    <a:lnTo>
                      <a:pt x="0" y="259"/>
                    </a:lnTo>
                    <a:lnTo>
                      <a:pt x="0" y="249"/>
                    </a:lnTo>
                    <a:lnTo>
                      <a:pt x="3" y="240"/>
                    </a:lnTo>
                    <a:lnTo>
                      <a:pt x="3" y="230"/>
                    </a:lnTo>
                    <a:lnTo>
                      <a:pt x="3" y="221"/>
                    </a:lnTo>
                    <a:lnTo>
                      <a:pt x="3" y="211"/>
                    </a:lnTo>
                    <a:lnTo>
                      <a:pt x="3" y="202"/>
                    </a:lnTo>
                    <a:lnTo>
                      <a:pt x="3" y="192"/>
                    </a:lnTo>
                    <a:lnTo>
                      <a:pt x="5" y="183"/>
                    </a:lnTo>
                    <a:lnTo>
                      <a:pt x="8" y="173"/>
                    </a:lnTo>
                    <a:lnTo>
                      <a:pt x="10" y="164"/>
                    </a:lnTo>
                    <a:lnTo>
                      <a:pt x="10" y="154"/>
                    </a:lnTo>
                    <a:lnTo>
                      <a:pt x="12" y="145"/>
                    </a:lnTo>
                    <a:lnTo>
                      <a:pt x="12" y="135"/>
                    </a:lnTo>
                    <a:lnTo>
                      <a:pt x="17" y="126"/>
                    </a:lnTo>
                    <a:lnTo>
                      <a:pt x="17" y="117"/>
                    </a:lnTo>
                    <a:lnTo>
                      <a:pt x="19" y="107"/>
                    </a:lnTo>
                    <a:lnTo>
                      <a:pt x="22" y="98"/>
                    </a:lnTo>
                    <a:lnTo>
                      <a:pt x="27" y="90"/>
                    </a:lnTo>
                    <a:lnTo>
                      <a:pt x="29" y="79"/>
                    </a:lnTo>
                    <a:lnTo>
                      <a:pt x="34" y="72"/>
                    </a:lnTo>
                    <a:lnTo>
                      <a:pt x="36" y="62"/>
                    </a:lnTo>
                    <a:lnTo>
                      <a:pt x="41" y="55"/>
                    </a:lnTo>
                    <a:lnTo>
                      <a:pt x="43" y="45"/>
                    </a:lnTo>
                    <a:lnTo>
                      <a:pt x="48" y="38"/>
                    </a:lnTo>
                    <a:lnTo>
                      <a:pt x="53" y="31"/>
                    </a:lnTo>
                    <a:lnTo>
                      <a:pt x="60" y="24"/>
                    </a:lnTo>
                    <a:lnTo>
                      <a:pt x="76"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4" name="Freeform 15"/>
              <p:cNvSpPr>
                <a:spLocks/>
              </p:cNvSpPr>
              <p:nvPr/>
            </p:nvSpPr>
            <p:spPr bwMode="auto">
              <a:xfrm>
                <a:off x="957" y="360"/>
                <a:ext cx="1593" cy="1142"/>
              </a:xfrm>
              <a:custGeom>
                <a:avLst/>
                <a:gdLst>
                  <a:gd name="T0" fmla="*/ 204 w 1593"/>
                  <a:gd name="T1" fmla="*/ 144 h 1142"/>
                  <a:gd name="T2" fmla="*/ 294 w 1593"/>
                  <a:gd name="T3" fmla="*/ 102 h 1142"/>
                  <a:gd name="T4" fmla="*/ 363 w 1593"/>
                  <a:gd name="T5" fmla="*/ 81 h 1142"/>
                  <a:gd name="T6" fmla="*/ 439 w 1593"/>
                  <a:gd name="T7" fmla="*/ 59 h 1142"/>
                  <a:gd name="T8" fmla="*/ 517 w 1593"/>
                  <a:gd name="T9" fmla="*/ 54 h 1142"/>
                  <a:gd name="T10" fmla="*/ 605 w 1593"/>
                  <a:gd name="T11" fmla="*/ 36 h 1142"/>
                  <a:gd name="T12" fmla="*/ 677 w 1593"/>
                  <a:gd name="T13" fmla="*/ 12 h 1142"/>
                  <a:gd name="T14" fmla="*/ 762 w 1593"/>
                  <a:gd name="T15" fmla="*/ 0 h 1142"/>
                  <a:gd name="T16" fmla="*/ 831 w 1593"/>
                  <a:gd name="T17" fmla="*/ 0 h 1142"/>
                  <a:gd name="T18" fmla="*/ 902 w 1593"/>
                  <a:gd name="T19" fmla="*/ 5 h 1142"/>
                  <a:gd name="T20" fmla="*/ 988 w 1593"/>
                  <a:gd name="T21" fmla="*/ 9 h 1142"/>
                  <a:gd name="T22" fmla="*/ 1023 w 1593"/>
                  <a:gd name="T23" fmla="*/ 19 h 1142"/>
                  <a:gd name="T24" fmla="*/ 935 w 1593"/>
                  <a:gd name="T25" fmla="*/ 52 h 1142"/>
                  <a:gd name="T26" fmla="*/ 862 w 1593"/>
                  <a:gd name="T27" fmla="*/ 69 h 1142"/>
                  <a:gd name="T28" fmla="*/ 791 w 1593"/>
                  <a:gd name="T29" fmla="*/ 71 h 1142"/>
                  <a:gd name="T30" fmla="*/ 717 w 1593"/>
                  <a:gd name="T31" fmla="*/ 97 h 1142"/>
                  <a:gd name="T32" fmla="*/ 631 w 1593"/>
                  <a:gd name="T33" fmla="*/ 166 h 1142"/>
                  <a:gd name="T34" fmla="*/ 574 w 1593"/>
                  <a:gd name="T35" fmla="*/ 211 h 1142"/>
                  <a:gd name="T36" fmla="*/ 475 w 1593"/>
                  <a:gd name="T37" fmla="*/ 268 h 1142"/>
                  <a:gd name="T38" fmla="*/ 453 w 1593"/>
                  <a:gd name="T39" fmla="*/ 324 h 1142"/>
                  <a:gd name="T40" fmla="*/ 506 w 1593"/>
                  <a:gd name="T41" fmla="*/ 362 h 1142"/>
                  <a:gd name="T42" fmla="*/ 574 w 1593"/>
                  <a:gd name="T43" fmla="*/ 384 h 1142"/>
                  <a:gd name="T44" fmla="*/ 648 w 1593"/>
                  <a:gd name="T45" fmla="*/ 374 h 1142"/>
                  <a:gd name="T46" fmla="*/ 722 w 1593"/>
                  <a:gd name="T47" fmla="*/ 346 h 1142"/>
                  <a:gd name="T48" fmla="*/ 798 w 1593"/>
                  <a:gd name="T49" fmla="*/ 301 h 1142"/>
                  <a:gd name="T50" fmla="*/ 871 w 1593"/>
                  <a:gd name="T51" fmla="*/ 284 h 1142"/>
                  <a:gd name="T52" fmla="*/ 954 w 1593"/>
                  <a:gd name="T53" fmla="*/ 296 h 1142"/>
                  <a:gd name="T54" fmla="*/ 1047 w 1593"/>
                  <a:gd name="T55" fmla="*/ 334 h 1142"/>
                  <a:gd name="T56" fmla="*/ 1123 w 1593"/>
                  <a:gd name="T57" fmla="*/ 398 h 1142"/>
                  <a:gd name="T58" fmla="*/ 1197 w 1593"/>
                  <a:gd name="T59" fmla="*/ 478 h 1142"/>
                  <a:gd name="T60" fmla="*/ 1292 w 1593"/>
                  <a:gd name="T61" fmla="*/ 559 h 1142"/>
                  <a:gd name="T62" fmla="*/ 1396 w 1593"/>
                  <a:gd name="T63" fmla="*/ 623 h 1142"/>
                  <a:gd name="T64" fmla="*/ 1484 w 1593"/>
                  <a:gd name="T65" fmla="*/ 663 h 1142"/>
                  <a:gd name="T66" fmla="*/ 1546 w 1593"/>
                  <a:gd name="T67" fmla="*/ 675 h 1142"/>
                  <a:gd name="T68" fmla="*/ 1586 w 1593"/>
                  <a:gd name="T69" fmla="*/ 739 h 1142"/>
                  <a:gd name="T70" fmla="*/ 1557 w 1593"/>
                  <a:gd name="T71" fmla="*/ 824 h 1142"/>
                  <a:gd name="T72" fmla="*/ 1593 w 1593"/>
                  <a:gd name="T73" fmla="*/ 874 h 1142"/>
                  <a:gd name="T74" fmla="*/ 1555 w 1593"/>
                  <a:gd name="T75" fmla="*/ 945 h 1142"/>
                  <a:gd name="T76" fmla="*/ 1491 w 1593"/>
                  <a:gd name="T77" fmla="*/ 962 h 1142"/>
                  <a:gd name="T78" fmla="*/ 1413 w 1593"/>
                  <a:gd name="T79" fmla="*/ 1040 h 1142"/>
                  <a:gd name="T80" fmla="*/ 1313 w 1593"/>
                  <a:gd name="T81" fmla="*/ 1082 h 1142"/>
                  <a:gd name="T82" fmla="*/ 1211 w 1593"/>
                  <a:gd name="T83" fmla="*/ 1142 h 1142"/>
                  <a:gd name="T84" fmla="*/ 1118 w 1593"/>
                  <a:gd name="T85" fmla="*/ 1127 h 1142"/>
                  <a:gd name="T86" fmla="*/ 912 w 1593"/>
                  <a:gd name="T87" fmla="*/ 1061 h 1142"/>
                  <a:gd name="T88" fmla="*/ 836 w 1593"/>
                  <a:gd name="T89" fmla="*/ 1049 h 1142"/>
                  <a:gd name="T90" fmla="*/ 764 w 1593"/>
                  <a:gd name="T91" fmla="*/ 1030 h 1142"/>
                  <a:gd name="T92" fmla="*/ 707 w 1593"/>
                  <a:gd name="T93" fmla="*/ 957 h 1142"/>
                  <a:gd name="T94" fmla="*/ 653 w 1593"/>
                  <a:gd name="T95" fmla="*/ 907 h 1142"/>
                  <a:gd name="T96" fmla="*/ 589 w 1593"/>
                  <a:gd name="T97" fmla="*/ 867 h 1142"/>
                  <a:gd name="T98" fmla="*/ 494 w 1593"/>
                  <a:gd name="T99" fmla="*/ 815 h 1142"/>
                  <a:gd name="T100" fmla="*/ 385 w 1593"/>
                  <a:gd name="T101" fmla="*/ 748 h 1142"/>
                  <a:gd name="T102" fmla="*/ 294 w 1593"/>
                  <a:gd name="T103" fmla="*/ 677 h 1142"/>
                  <a:gd name="T104" fmla="*/ 225 w 1593"/>
                  <a:gd name="T105" fmla="*/ 594 h 1142"/>
                  <a:gd name="T106" fmla="*/ 168 w 1593"/>
                  <a:gd name="T107" fmla="*/ 533 h 1142"/>
                  <a:gd name="T108" fmla="*/ 88 w 1593"/>
                  <a:gd name="T109" fmla="*/ 512 h 1142"/>
                  <a:gd name="T110" fmla="*/ 21 w 1593"/>
                  <a:gd name="T111" fmla="*/ 478 h 1142"/>
                  <a:gd name="T112" fmla="*/ 7 w 1593"/>
                  <a:gd name="T113" fmla="*/ 393 h 1142"/>
                  <a:gd name="T114" fmla="*/ 69 w 1593"/>
                  <a:gd name="T115" fmla="*/ 313 h 1142"/>
                  <a:gd name="T116" fmla="*/ 147 w 1593"/>
                  <a:gd name="T117" fmla="*/ 270 h 1142"/>
                  <a:gd name="T118" fmla="*/ 228 w 1593"/>
                  <a:gd name="T119" fmla="*/ 223 h 11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93"/>
                  <a:gd name="T181" fmla="*/ 0 h 1142"/>
                  <a:gd name="T182" fmla="*/ 1593 w 1593"/>
                  <a:gd name="T183" fmla="*/ 1142 h 11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93" h="1142">
                    <a:moveTo>
                      <a:pt x="142" y="185"/>
                    </a:moveTo>
                    <a:lnTo>
                      <a:pt x="142" y="180"/>
                    </a:lnTo>
                    <a:lnTo>
                      <a:pt x="147" y="178"/>
                    </a:lnTo>
                    <a:lnTo>
                      <a:pt x="157" y="171"/>
                    </a:lnTo>
                    <a:lnTo>
                      <a:pt x="171" y="163"/>
                    </a:lnTo>
                    <a:lnTo>
                      <a:pt x="176" y="159"/>
                    </a:lnTo>
                    <a:lnTo>
                      <a:pt x="183" y="154"/>
                    </a:lnTo>
                    <a:lnTo>
                      <a:pt x="192" y="149"/>
                    </a:lnTo>
                    <a:lnTo>
                      <a:pt x="204" y="144"/>
                    </a:lnTo>
                    <a:lnTo>
                      <a:pt x="214" y="140"/>
                    </a:lnTo>
                    <a:lnTo>
                      <a:pt x="225" y="133"/>
                    </a:lnTo>
                    <a:lnTo>
                      <a:pt x="237" y="128"/>
                    </a:lnTo>
                    <a:lnTo>
                      <a:pt x="249" y="123"/>
                    </a:lnTo>
                    <a:lnTo>
                      <a:pt x="261" y="116"/>
                    </a:lnTo>
                    <a:lnTo>
                      <a:pt x="273" y="111"/>
                    </a:lnTo>
                    <a:lnTo>
                      <a:pt x="280" y="107"/>
                    </a:lnTo>
                    <a:lnTo>
                      <a:pt x="287" y="104"/>
                    </a:lnTo>
                    <a:lnTo>
                      <a:pt x="294" y="102"/>
                    </a:lnTo>
                    <a:lnTo>
                      <a:pt x="301" y="99"/>
                    </a:lnTo>
                    <a:lnTo>
                      <a:pt x="309" y="95"/>
                    </a:lnTo>
                    <a:lnTo>
                      <a:pt x="316" y="92"/>
                    </a:lnTo>
                    <a:lnTo>
                      <a:pt x="325" y="90"/>
                    </a:lnTo>
                    <a:lnTo>
                      <a:pt x="332" y="88"/>
                    </a:lnTo>
                    <a:lnTo>
                      <a:pt x="339" y="85"/>
                    </a:lnTo>
                    <a:lnTo>
                      <a:pt x="347" y="83"/>
                    </a:lnTo>
                    <a:lnTo>
                      <a:pt x="356" y="81"/>
                    </a:lnTo>
                    <a:lnTo>
                      <a:pt x="363" y="81"/>
                    </a:lnTo>
                    <a:lnTo>
                      <a:pt x="373" y="76"/>
                    </a:lnTo>
                    <a:lnTo>
                      <a:pt x="380" y="73"/>
                    </a:lnTo>
                    <a:lnTo>
                      <a:pt x="387" y="71"/>
                    </a:lnTo>
                    <a:lnTo>
                      <a:pt x="396" y="69"/>
                    </a:lnTo>
                    <a:lnTo>
                      <a:pt x="404" y="66"/>
                    </a:lnTo>
                    <a:lnTo>
                      <a:pt x="413" y="66"/>
                    </a:lnTo>
                    <a:lnTo>
                      <a:pt x="423" y="62"/>
                    </a:lnTo>
                    <a:lnTo>
                      <a:pt x="432" y="62"/>
                    </a:lnTo>
                    <a:lnTo>
                      <a:pt x="439" y="59"/>
                    </a:lnTo>
                    <a:lnTo>
                      <a:pt x="449" y="59"/>
                    </a:lnTo>
                    <a:lnTo>
                      <a:pt x="458" y="57"/>
                    </a:lnTo>
                    <a:lnTo>
                      <a:pt x="468" y="57"/>
                    </a:lnTo>
                    <a:lnTo>
                      <a:pt x="477" y="57"/>
                    </a:lnTo>
                    <a:lnTo>
                      <a:pt x="487" y="57"/>
                    </a:lnTo>
                    <a:lnTo>
                      <a:pt x="496" y="57"/>
                    </a:lnTo>
                    <a:lnTo>
                      <a:pt x="506" y="57"/>
                    </a:lnTo>
                    <a:lnTo>
                      <a:pt x="508" y="54"/>
                    </a:lnTo>
                    <a:lnTo>
                      <a:pt x="517" y="54"/>
                    </a:lnTo>
                    <a:lnTo>
                      <a:pt x="522" y="52"/>
                    </a:lnTo>
                    <a:lnTo>
                      <a:pt x="532" y="52"/>
                    </a:lnTo>
                    <a:lnTo>
                      <a:pt x="539" y="50"/>
                    </a:lnTo>
                    <a:lnTo>
                      <a:pt x="551" y="50"/>
                    </a:lnTo>
                    <a:lnTo>
                      <a:pt x="560" y="45"/>
                    </a:lnTo>
                    <a:lnTo>
                      <a:pt x="572" y="43"/>
                    </a:lnTo>
                    <a:lnTo>
                      <a:pt x="586" y="40"/>
                    </a:lnTo>
                    <a:lnTo>
                      <a:pt x="601" y="38"/>
                    </a:lnTo>
                    <a:lnTo>
                      <a:pt x="605" y="36"/>
                    </a:lnTo>
                    <a:lnTo>
                      <a:pt x="612" y="33"/>
                    </a:lnTo>
                    <a:lnTo>
                      <a:pt x="620" y="28"/>
                    </a:lnTo>
                    <a:lnTo>
                      <a:pt x="629" y="28"/>
                    </a:lnTo>
                    <a:lnTo>
                      <a:pt x="636" y="24"/>
                    </a:lnTo>
                    <a:lnTo>
                      <a:pt x="643" y="24"/>
                    </a:lnTo>
                    <a:lnTo>
                      <a:pt x="650" y="19"/>
                    </a:lnTo>
                    <a:lnTo>
                      <a:pt x="660" y="17"/>
                    </a:lnTo>
                    <a:lnTo>
                      <a:pt x="667" y="14"/>
                    </a:lnTo>
                    <a:lnTo>
                      <a:pt x="677" y="12"/>
                    </a:lnTo>
                    <a:lnTo>
                      <a:pt x="688" y="9"/>
                    </a:lnTo>
                    <a:lnTo>
                      <a:pt x="700" y="7"/>
                    </a:lnTo>
                    <a:lnTo>
                      <a:pt x="712" y="5"/>
                    </a:lnTo>
                    <a:lnTo>
                      <a:pt x="724" y="5"/>
                    </a:lnTo>
                    <a:lnTo>
                      <a:pt x="731" y="2"/>
                    </a:lnTo>
                    <a:lnTo>
                      <a:pt x="738" y="2"/>
                    </a:lnTo>
                    <a:lnTo>
                      <a:pt x="748" y="2"/>
                    </a:lnTo>
                    <a:lnTo>
                      <a:pt x="755" y="2"/>
                    </a:lnTo>
                    <a:lnTo>
                      <a:pt x="762" y="0"/>
                    </a:lnTo>
                    <a:lnTo>
                      <a:pt x="769" y="0"/>
                    </a:lnTo>
                    <a:lnTo>
                      <a:pt x="776" y="0"/>
                    </a:lnTo>
                    <a:lnTo>
                      <a:pt x="783" y="0"/>
                    </a:lnTo>
                    <a:lnTo>
                      <a:pt x="793" y="0"/>
                    </a:lnTo>
                    <a:lnTo>
                      <a:pt x="800" y="0"/>
                    </a:lnTo>
                    <a:lnTo>
                      <a:pt x="807" y="0"/>
                    </a:lnTo>
                    <a:lnTo>
                      <a:pt x="814" y="0"/>
                    </a:lnTo>
                    <a:lnTo>
                      <a:pt x="824" y="0"/>
                    </a:lnTo>
                    <a:lnTo>
                      <a:pt x="831" y="0"/>
                    </a:lnTo>
                    <a:lnTo>
                      <a:pt x="838" y="0"/>
                    </a:lnTo>
                    <a:lnTo>
                      <a:pt x="848" y="2"/>
                    </a:lnTo>
                    <a:lnTo>
                      <a:pt x="855" y="2"/>
                    </a:lnTo>
                    <a:lnTo>
                      <a:pt x="862" y="2"/>
                    </a:lnTo>
                    <a:lnTo>
                      <a:pt x="871" y="2"/>
                    </a:lnTo>
                    <a:lnTo>
                      <a:pt x="878" y="5"/>
                    </a:lnTo>
                    <a:lnTo>
                      <a:pt x="886" y="5"/>
                    </a:lnTo>
                    <a:lnTo>
                      <a:pt x="893" y="5"/>
                    </a:lnTo>
                    <a:lnTo>
                      <a:pt x="902" y="5"/>
                    </a:lnTo>
                    <a:lnTo>
                      <a:pt x="909" y="5"/>
                    </a:lnTo>
                    <a:lnTo>
                      <a:pt x="916" y="5"/>
                    </a:lnTo>
                    <a:lnTo>
                      <a:pt x="924" y="5"/>
                    </a:lnTo>
                    <a:lnTo>
                      <a:pt x="931" y="5"/>
                    </a:lnTo>
                    <a:lnTo>
                      <a:pt x="938" y="7"/>
                    </a:lnTo>
                    <a:lnTo>
                      <a:pt x="952" y="7"/>
                    </a:lnTo>
                    <a:lnTo>
                      <a:pt x="964" y="7"/>
                    </a:lnTo>
                    <a:lnTo>
                      <a:pt x="976" y="9"/>
                    </a:lnTo>
                    <a:lnTo>
                      <a:pt x="988" y="9"/>
                    </a:lnTo>
                    <a:lnTo>
                      <a:pt x="997" y="9"/>
                    </a:lnTo>
                    <a:lnTo>
                      <a:pt x="1007" y="12"/>
                    </a:lnTo>
                    <a:lnTo>
                      <a:pt x="1014" y="12"/>
                    </a:lnTo>
                    <a:lnTo>
                      <a:pt x="1023" y="12"/>
                    </a:lnTo>
                    <a:lnTo>
                      <a:pt x="1033" y="14"/>
                    </a:lnTo>
                    <a:lnTo>
                      <a:pt x="1037" y="14"/>
                    </a:lnTo>
                    <a:lnTo>
                      <a:pt x="1033" y="14"/>
                    </a:lnTo>
                    <a:lnTo>
                      <a:pt x="1030" y="17"/>
                    </a:lnTo>
                    <a:lnTo>
                      <a:pt x="1023" y="19"/>
                    </a:lnTo>
                    <a:lnTo>
                      <a:pt x="1016" y="24"/>
                    </a:lnTo>
                    <a:lnTo>
                      <a:pt x="1004" y="26"/>
                    </a:lnTo>
                    <a:lnTo>
                      <a:pt x="995" y="31"/>
                    </a:lnTo>
                    <a:lnTo>
                      <a:pt x="981" y="36"/>
                    </a:lnTo>
                    <a:lnTo>
                      <a:pt x="966" y="43"/>
                    </a:lnTo>
                    <a:lnTo>
                      <a:pt x="959" y="43"/>
                    </a:lnTo>
                    <a:lnTo>
                      <a:pt x="952" y="45"/>
                    </a:lnTo>
                    <a:lnTo>
                      <a:pt x="945" y="50"/>
                    </a:lnTo>
                    <a:lnTo>
                      <a:pt x="935" y="52"/>
                    </a:lnTo>
                    <a:lnTo>
                      <a:pt x="926" y="54"/>
                    </a:lnTo>
                    <a:lnTo>
                      <a:pt x="919" y="57"/>
                    </a:lnTo>
                    <a:lnTo>
                      <a:pt x="912" y="59"/>
                    </a:lnTo>
                    <a:lnTo>
                      <a:pt x="905" y="62"/>
                    </a:lnTo>
                    <a:lnTo>
                      <a:pt x="895" y="62"/>
                    </a:lnTo>
                    <a:lnTo>
                      <a:pt x="888" y="64"/>
                    </a:lnTo>
                    <a:lnTo>
                      <a:pt x="878" y="66"/>
                    </a:lnTo>
                    <a:lnTo>
                      <a:pt x="871" y="69"/>
                    </a:lnTo>
                    <a:lnTo>
                      <a:pt x="862" y="69"/>
                    </a:lnTo>
                    <a:lnTo>
                      <a:pt x="855" y="69"/>
                    </a:lnTo>
                    <a:lnTo>
                      <a:pt x="848" y="69"/>
                    </a:lnTo>
                    <a:lnTo>
                      <a:pt x="840" y="71"/>
                    </a:lnTo>
                    <a:lnTo>
                      <a:pt x="833" y="71"/>
                    </a:lnTo>
                    <a:lnTo>
                      <a:pt x="826" y="71"/>
                    </a:lnTo>
                    <a:lnTo>
                      <a:pt x="819" y="71"/>
                    </a:lnTo>
                    <a:lnTo>
                      <a:pt x="814" y="71"/>
                    </a:lnTo>
                    <a:lnTo>
                      <a:pt x="800" y="71"/>
                    </a:lnTo>
                    <a:lnTo>
                      <a:pt x="791" y="71"/>
                    </a:lnTo>
                    <a:lnTo>
                      <a:pt x="781" y="71"/>
                    </a:lnTo>
                    <a:lnTo>
                      <a:pt x="772" y="73"/>
                    </a:lnTo>
                    <a:lnTo>
                      <a:pt x="764" y="73"/>
                    </a:lnTo>
                    <a:lnTo>
                      <a:pt x="757" y="78"/>
                    </a:lnTo>
                    <a:lnTo>
                      <a:pt x="750" y="78"/>
                    </a:lnTo>
                    <a:lnTo>
                      <a:pt x="741" y="81"/>
                    </a:lnTo>
                    <a:lnTo>
                      <a:pt x="736" y="85"/>
                    </a:lnTo>
                    <a:lnTo>
                      <a:pt x="729" y="88"/>
                    </a:lnTo>
                    <a:lnTo>
                      <a:pt x="717" y="97"/>
                    </a:lnTo>
                    <a:lnTo>
                      <a:pt x="705" y="107"/>
                    </a:lnTo>
                    <a:lnTo>
                      <a:pt x="696" y="111"/>
                    </a:lnTo>
                    <a:lnTo>
                      <a:pt x="688" y="116"/>
                    </a:lnTo>
                    <a:lnTo>
                      <a:pt x="679" y="126"/>
                    </a:lnTo>
                    <a:lnTo>
                      <a:pt x="669" y="133"/>
                    </a:lnTo>
                    <a:lnTo>
                      <a:pt x="660" y="140"/>
                    </a:lnTo>
                    <a:lnTo>
                      <a:pt x="648" y="149"/>
                    </a:lnTo>
                    <a:lnTo>
                      <a:pt x="639" y="156"/>
                    </a:lnTo>
                    <a:lnTo>
                      <a:pt x="631" y="166"/>
                    </a:lnTo>
                    <a:lnTo>
                      <a:pt x="620" y="173"/>
                    </a:lnTo>
                    <a:lnTo>
                      <a:pt x="612" y="180"/>
                    </a:lnTo>
                    <a:lnTo>
                      <a:pt x="605" y="187"/>
                    </a:lnTo>
                    <a:lnTo>
                      <a:pt x="598" y="194"/>
                    </a:lnTo>
                    <a:lnTo>
                      <a:pt x="589" y="204"/>
                    </a:lnTo>
                    <a:lnTo>
                      <a:pt x="586" y="206"/>
                    </a:lnTo>
                    <a:lnTo>
                      <a:pt x="584" y="206"/>
                    </a:lnTo>
                    <a:lnTo>
                      <a:pt x="582" y="208"/>
                    </a:lnTo>
                    <a:lnTo>
                      <a:pt x="574" y="211"/>
                    </a:lnTo>
                    <a:lnTo>
                      <a:pt x="567" y="216"/>
                    </a:lnTo>
                    <a:lnTo>
                      <a:pt x="555" y="220"/>
                    </a:lnTo>
                    <a:lnTo>
                      <a:pt x="546" y="225"/>
                    </a:lnTo>
                    <a:lnTo>
                      <a:pt x="534" y="232"/>
                    </a:lnTo>
                    <a:lnTo>
                      <a:pt x="522" y="239"/>
                    </a:lnTo>
                    <a:lnTo>
                      <a:pt x="508" y="246"/>
                    </a:lnTo>
                    <a:lnTo>
                      <a:pt x="496" y="253"/>
                    </a:lnTo>
                    <a:lnTo>
                      <a:pt x="484" y="261"/>
                    </a:lnTo>
                    <a:lnTo>
                      <a:pt x="475" y="268"/>
                    </a:lnTo>
                    <a:lnTo>
                      <a:pt x="463" y="272"/>
                    </a:lnTo>
                    <a:lnTo>
                      <a:pt x="453" y="279"/>
                    </a:lnTo>
                    <a:lnTo>
                      <a:pt x="449" y="284"/>
                    </a:lnTo>
                    <a:lnTo>
                      <a:pt x="444" y="291"/>
                    </a:lnTo>
                    <a:lnTo>
                      <a:pt x="437" y="296"/>
                    </a:lnTo>
                    <a:lnTo>
                      <a:pt x="437" y="306"/>
                    </a:lnTo>
                    <a:lnTo>
                      <a:pt x="439" y="313"/>
                    </a:lnTo>
                    <a:lnTo>
                      <a:pt x="446" y="320"/>
                    </a:lnTo>
                    <a:lnTo>
                      <a:pt x="453" y="324"/>
                    </a:lnTo>
                    <a:lnTo>
                      <a:pt x="461" y="332"/>
                    </a:lnTo>
                    <a:lnTo>
                      <a:pt x="468" y="334"/>
                    </a:lnTo>
                    <a:lnTo>
                      <a:pt x="477" y="339"/>
                    </a:lnTo>
                    <a:lnTo>
                      <a:pt x="482" y="343"/>
                    </a:lnTo>
                    <a:lnTo>
                      <a:pt x="484" y="348"/>
                    </a:lnTo>
                    <a:lnTo>
                      <a:pt x="491" y="353"/>
                    </a:lnTo>
                    <a:lnTo>
                      <a:pt x="496" y="355"/>
                    </a:lnTo>
                    <a:lnTo>
                      <a:pt x="506" y="362"/>
                    </a:lnTo>
                    <a:lnTo>
                      <a:pt x="510" y="365"/>
                    </a:lnTo>
                    <a:lnTo>
                      <a:pt x="520" y="369"/>
                    </a:lnTo>
                    <a:lnTo>
                      <a:pt x="529" y="372"/>
                    </a:lnTo>
                    <a:lnTo>
                      <a:pt x="541" y="377"/>
                    </a:lnTo>
                    <a:lnTo>
                      <a:pt x="548" y="379"/>
                    </a:lnTo>
                    <a:lnTo>
                      <a:pt x="553" y="379"/>
                    </a:lnTo>
                    <a:lnTo>
                      <a:pt x="560" y="381"/>
                    </a:lnTo>
                    <a:lnTo>
                      <a:pt x="567" y="384"/>
                    </a:lnTo>
                    <a:lnTo>
                      <a:pt x="574" y="384"/>
                    </a:lnTo>
                    <a:lnTo>
                      <a:pt x="582" y="384"/>
                    </a:lnTo>
                    <a:lnTo>
                      <a:pt x="589" y="384"/>
                    </a:lnTo>
                    <a:lnTo>
                      <a:pt x="598" y="386"/>
                    </a:lnTo>
                    <a:lnTo>
                      <a:pt x="605" y="384"/>
                    </a:lnTo>
                    <a:lnTo>
                      <a:pt x="615" y="384"/>
                    </a:lnTo>
                    <a:lnTo>
                      <a:pt x="622" y="381"/>
                    </a:lnTo>
                    <a:lnTo>
                      <a:pt x="631" y="381"/>
                    </a:lnTo>
                    <a:lnTo>
                      <a:pt x="641" y="379"/>
                    </a:lnTo>
                    <a:lnTo>
                      <a:pt x="648" y="374"/>
                    </a:lnTo>
                    <a:lnTo>
                      <a:pt x="658" y="372"/>
                    </a:lnTo>
                    <a:lnTo>
                      <a:pt x="665" y="372"/>
                    </a:lnTo>
                    <a:lnTo>
                      <a:pt x="674" y="367"/>
                    </a:lnTo>
                    <a:lnTo>
                      <a:pt x="681" y="365"/>
                    </a:lnTo>
                    <a:lnTo>
                      <a:pt x="691" y="360"/>
                    </a:lnTo>
                    <a:lnTo>
                      <a:pt x="698" y="358"/>
                    </a:lnTo>
                    <a:lnTo>
                      <a:pt x="707" y="353"/>
                    </a:lnTo>
                    <a:lnTo>
                      <a:pt x="715" y="351"/>
                    </a:lnTo>
                    <a:lnTo>
                      <a:pt x="722" y="346"/>
                    </a:lnTo>
                    <a:lnTo>
                      <a:pt x="729" y="343"/>
                    </a:lnTo>
                    <a:lnTo>
                      <a:pt x="743" y="334"/>
                    </a:lnTo>
                    <a:lnTo>
                      <a:pt x="755" y="327"/>
                    </a:lnTo>
                    <a:lnTo>
                      <a:pt x="767" y="320"/>
                    </a:lnTo>
                    <a:lnTo>
                      <a:pt x="779" y="313"/>
                    </a:lnTo>
                    <a:lnTo>
                      <a:pt x="783" y="308"/>
                    </a:lnTo>
                    <a:lnTo>
                      <a:pt x="791" y="303"/>
                    </a:lnTo>
                    <a:lnTo>
                      <a:pt x="795" y="301"/>
                    </a:lnTo>
                    <a:lnTo>
                      <a:pt x="798" y="301"/>
                    </a:lnTo>
                    <a:lnTo>
                      <a:pt x="800" y="298"/>
                    </a:lnTo>
                    <a:lnTo>
                      <a:pt x="810" y="296"/>
                    </a:lnTo>
                    <a:lnTo>
                      <a:pt x="817" y="294"/>
                    </a:lnTo>
                    <a:lnTo>
                      <a:pt x="826" y="291"/>
                    </a:lnTo>
                    <a:lnTo>
                      <a:pt x="838" y="289"/>
                    </a:lnTo>
                    <a:lnTo>
                      <a:pt x="850" y="289"/>
                    </a:lnTo>
                    <a:lnTo>
                      <a:pt x="857" y="287"/>
                    </a:lnTo>
                    <a:lnTo>
                      <a:pt x="864" y="284"/>
                    </a:lnTo>
                    <a:lnTo>
                      <a:pt x="871" y="284"/>
                    </a:lnTo>
                    <a:lnTo>
                      <a:pt x="878" y="284"/>
                    </a:lnTo>
                    <a:lnTo>
                      <a:pt x="888" y="284"/>
                    </a:lnTo>
                    <a:lnTo>
                      <a:pt x="895" y="284"/>
                    </a:lnTo>
                    <a:lnTo>
                      <a:pt x="905" y="287"/>
                    </a:lnTo>
                    <a:lnTo>
                      <a:pt x="916" y="289"/>
                    </a:lnTo>
                    <a:lnTo>
                      <a:pt x="924" y="289"/>
                    </a:lnTo>
                    <a:lnTo>
                      <a:pt x="933" y="291"/>
                    </a:lnTo>
                    <a:lnTo>
                      <a:pt x="943" y="291"/>
                    </a:lnTo>
                    <a:lnTo>
                      <a:pt x="954" y="296"/>
                    </a:lnTo>
                    <a:lnTo>
                      <a:pt x="964" y="298"/>
                    </a:lnTo>
                    <a:lnTo>
                      <a:pt x="976" y="301"/>
                    </a:lnTo>
                    <a:lnTo>
                      <a:pt x="988" y="306"/>
                    </a:lnTo>
                    <a:lnTo>
                      <a:pt x="999" y="310"/>
                    </a:lnTo>
                    <a:lnTo>
                      <a:pt x="1009" y="313"/>
                    </a:lnTo>
                    <a:lnTo>
                      <a:pt x="1021" y="317"/>
                    </a:lnTo>
                    <a:lnTo>
                      <a:pt x="1028" y="322"/>
                    </a:lnTo>
                    <a:lnTo>
                      <a:pt x="1040" y="327"/>
                    </a:lnTo>
                    <a:lnTo>
                      <a:pt x="1047" y="334"/>
                    </a:lnTo>
                    <a:lnTo>
                      <a:pt x="1056" y="339"/>
                    </a:lnTo>
                    <a:lnTo>
                      <a:pt x="1066" y="343"/>
                    </a:lnTo>
                    <a:lnTo>
                      <a:pt x="1075" y="353"/>
                    </a:lnTo>
                    <a:lnTo>
                      <a:pt x="1083" y="358"/>
                    </a:lnTo>
                    <a:lnTo>
                      <a:pt x="1090" y="365"/>
                    </a:lnTo>
                    <a:lnTo>
                      <a:pt x="1099" y="372"/>
                    </a:lnTo>
                    <a:lnTo>
                      <a:pt x="1106" y="381"/>
                    </a:lnTo>
                    <a:lnTo>
                      <a:pt x="1116" y="388"/>
                    </a:lnTo>
                    <a:lnTo>
                      <a:pt x="1123" y="398"/>
                    </a:lnTo>
                    <a:lnTo>
                      <a:pt x="1130" y="407"/>
                    </a:lnTo>
                    <a:lnTo>
                      <a:pt x="1140" y="414"/>
                    </a:lnTo>
                    <a:lnTo>
                      <a:pt x="1147" y="424"/>
                    </a:lnTo>
                    <a:lnTo>
                      <a:pt x="1154" y="431"/>
                    </a:lnTo>
                    <a:lnTo>
                      <a:pt x="1163" y="441"/>
                    </a:lnTo>
                    <a:lnTo>
                      <a:pt x="1170" y="450"/>
                    </a:lnTo>
                    <a:lnTo>
                      <a:pt x="1180" y="459"/>
                    </a:lnTo>
                    <a:lnTo>
                      <a:pt x="1189" y="469"/>
                    </a:lnTo>
                    <a:lnTo>
                      <a:pt x="1197" y="478"/>
                    </a:lnTo>
                    <a:lnTo>
                      <a:pt x="1208" y="488"/>
                    </a:lnTo>
                    <a:lnTo>
                      <a:pt x="1218" y="497"/>
                    </a:lnTo>
                    <a:lnTo>
                      <a:pt x="1227" y="507"/>
                    </a:lnTo>
                    <a:lnTo>
                      <a:pt x="1239" y="519"/>
                    </a:lnTo>
                    <a:lnTo>
                      <a:pt x="1254" y="528"/>
                    </a:lnTo>
                    <a:lnTo>
                      <a:pt x="1265" y="538"/>
                    </a:lnTo>
                    <a:lnTo>
                      <a:pt x="1277" y="549"/>
                    </a:lnTo>
                    <a:lnTo>
                      <a:pt x="1284" y="552"/>
                    </a:lnTo>
                    <a:lnTo>
                      <a:pt x="1292" y="559"/>
                    </a:lnTo>
                    <a:lnTo>
                      <a:pt x="1299" y="564"/>
                    </a:lnTo>
                    <a:lnTo>
                      <a:pt x="1306" y="568"/>
                    </a:lnTo>
                    <a:lnTo>
                      <a:pt x="1320" y="578"/>
                    </a:lnTo>
                    <a:lnTo>
                      <a:pt x="1334" y="587"/>
                    </a:lnTo>
                    <a:lnTo>
                      <a:pt x="1346" y="594"/>
                    </a:lnTo>
                    <a:lnTo>
                      <a:pt x="1360" y="604"/>
                    </a:lnTo>
                    <a:lnTo>
                      <a:pt x="1372" y="609"/>
                    </a:lnTo>
                    <a:lnTo>
                      <a:pt x="1384" y="618"/>
                    </a:lnTo>
                    <a:lnTo>
                      <a:pt x="1396" y="623"/>
                    </a:lnTo>
                    <a:lnTo>
                      <a:pt x="1410" y="630"/>
                    </a:lnTo>
                    <a:lnTo>
                      <a:pt x="1420" y="635"/>
                    </a:lnTo>
                    <a:lnTo>
                      <a:pt x="1429" y="639"/>
                    </a:lnTo>
                    <a:lnTo>
                      <a:pt x="1439" y="644"/>
                    </a:lnTo>
                    <a:lnTo>
                      <a:pt x="1451" y="649"/>
                    </a:lnTo>
                    <a:lnTo>
                      <a:pt x="1458" y="651"/>
                    </a:lnTo>
                    <a:lnTo>
                      <a:pt x="1467" y="656"/>
                    </a:lnTo>
                    <a:lnTo>
                      <a:pt x="1474" y="658"/>
                    </a:lnTo>
                    <a:lnTo>
                      <a:pt x="1484" y="663"/>
                    </a:lnTo>
                    <a:lnTo>
                      <a:pt x="1498" y="665"/>
                    </a:lnTo>
                    <a:lnTo>
                      <a:pt x="1510" y="668"/>
                    </a:lnTo>
                    <a:lnTo>
                      <a:pt x="1519" y="670"/>
                    </a:lnTo>
                    <a:lnTo>
                      <a:pt x="1529" y="673"/>
                    </a:lnTo>
                    <a:lnTo>
                      <a:pt x="1534" y="673"/>
                    </a:lnTo>
                    <a:lnTo>
                      <a:pt x="1541" y="673"/>
                    </a:lnTo>
                    <a:lnTo>
                      <a:pt x="1543" y="673"/>
                    </a:lnTo>
                    <a:lnTo>
                      <a:pt x="1543" y="675"/>
                    </a:lnTo>
                    <a:lnTo>
                      <a:pt x="1546" y="675"/>
                    </a:lnTo>
                    <a:lnTo>
                      <a:pt x="1557" y="680"/>
                    </a:lnTo>
                    <a:lnTo>
                      <a:pt x="1562" y="682"/>
                    </a:lnTo>
                    <a:lnTo>
                      <a:pt x="1569" y="687"/>
                    </a:lnTo>
                    <a:lnTo>
                      <a:pt x="1574" y="696"/>
                    </a:lnTo>
                    <a:lnTo>
                      <a:pt x="1579" y="703"/>
                    </a:lnTo>
                    <a:lnTo>
                      <a:pt x="1581" y="713"/>
                    </a:lnTo>
                    <a:lnTo>
                      <a:pt x="1586" y="725"/>
                    </a:lnTo>
                    <a:lnTo>
                      <a:pt x="1586" y="732"/>
                    </a:lnTo>
                    <a:lnTo>
                      <a:pt x="1586" y="739"/>
                    </a:lnTo>
                    <a:lnTo>
                      <a:pt x="1586" y="746"/>
                    </a:lnTo>
                    <a:lnTo>
                      <a:pt x="1586" y="755"/>
                    </a:lnTo>
                    <a:lnTo>
                      <a:pt x="1581" y="763"/>
                    </a:lnTo>
                    <a:lnTo>
                      <a:pt x="1579" y="774"/>
                    </a:lnTo>
                    <a:lnTo>
                      <a:pt x="1576" y="784"/>
                    </a:lnTo>
                    <a:lnTo>
                      <a:pt x="1572" y="793"/>
                    </a:lnTo>
                    <a:lnTo>
                      <a:pt x="1567" y="805"/>
                    </a:lnTo>
                    <a:lnTo>
                      <a:pt x="1562" y="817"/>
                    </a:lnTo>
                    <a:lnTo>
                      <a:pt x="1557" y="824"/>
                    </a:lnTo>
                    <a:lnTo>
                      <a:pt x="1555" y="831"/>
                    </a:lnTo>
                    <a:lnTo>
                      <a:pt x="1550" y="838"/>
                    </a:lnTo>
                    <a:lnTo>
                      <a:pt x="1548" y="845"/>
                    </a:lnTo>
                    <a:lnTo>
                      <a:pt x="1586" y="848"/>
                    </a:lnTo>
                    <a:lnTo>
                      <a:pt x="1586" y="850"/>
                    </a:lnTo>
                    <a:lnTo>
                      <a:pt x="1591" y="857"/>
                    </a:lnTo>
                    <a:lnTo>
                      <a:pt x="1591" y="860"/>
                    </a:lnTo>
                    <a:lnTo>
                      <a:pt x="1591" y="867"/>
                    </a:lnTo>
                    <a:lnTo>
                      <a:pt x="1593" y="874"/>
                    </a:lnTo>
                    <a:lnTo>
                      <a:pt x="1593" y="881"/>
                    </a:lnTo>
                    <a:lnTo>
                      <a:pt x="1593" y="888"/>
                    </a:lnTo>
                    <a:lnTo>
                      <a:pt x="1591" y="895"/>
                    </a:lnTo>
                    <a:lnTo>
                      <a:pt x="1588" y="902"/>
                    </a:lnTo>
                    <a:lnTo>
                      <a:pt x="1586" y="912"/>
                    </a:lnTo>
                    <a:lnTo>
                      <a:pt x="1579" y="919"/>
                    </a:lnTo>
                    <a:lnTo>
                      <a:pt x="1574" y="928"/>
                    </a:lnTo>
                    <a:lnTo>
                      <a:pt x="1565" y="935"/>
                    </a:lnTo>
                    <a:lnTo>
                      <a:pt x="1555" y="945"/>
                    </a:lnTo>
                    <a:lnTo>
                      <a:pt x="1553" y="945"/>
                    </a:lnTo>
                    <a:lnTo>
                      <a:pt x="1546" y="947"/>
                    </a:lnTo>
                    <a:lnTo>
                      <a:pt x="1538" y="947"/>
                    </a:lnTo>
                    <a:lnTo>
                      <a:pt x="1529" y="952"/>
                    </a:lnTo>
                    <a:lnTo>
                      <a:pt x="1519" y="952"/>
                    </a:lnTo>
                    <a:lnTo>
                      <a:pt x="1510" y="954"/>
                    </a:lnTo>
                    <a:lnTo>
                      <a:pt x="1500" y="957"/>
                    </a:lnTo>
                    <a:lnTo>
                      <a:pt x="1496" y="957"/>
                    </a:lnTo>
                    <a:lnTo>
                      <a:pt x="1491" y="962"/>
                    </a:lnTo>
                    <a:lnTo>
                      <a:pt x="1481" y="971"/>
                    </a:lnTo>
                    <a:lnTo>
                      <a:pt x="1474" y="980"/>
                    </a:lnTo>
                    <a:lnTo>
                      <a:pt x="1467" y="988"/>
                    </a:lnTo>
                    <a:lnTo>
                      <a:pt x="1460" y="997"/>
                    </a:lnTo>
                    <a:lnTo>
                      <a:pt x="1453" y="1007"/>
                    </a:lnTo>
                    <a:lnTo>
                      <a:pt x="1441" y="1014"/>
                    </a:lnTo>
                    <a:lnTo>
                      <a:pt x="1434" y="1023"/>
                    </a:lnTo>
                    <a:lnTo>
                      <a:pt x="1422" y="1030"/>
                    </a:lnTo>
                    <a:lnTo>
                      <a:pt x="1413" y="1040"/>
                    </a:lnTo>
                    <a:lnTo>
                      <a:pt x="1403" y="1042"/>
                    </a:lnTo>
                    <a:lnTo>
                      <a:pt x="1394" y="1047"/>
                    </a:lnTo>
                    <a:lnTo>
                      <a:pt x="1384" y="1049"/>
                    </a:lnTo>
                    <a:lnTo>
                      <a:pt x="1377" y="1052"/>
                    </a:lnTo>
                    <a:lnTo>
                      <a:pt x="1341" y="1054"/>
                    </a:lnTo>
                    <a:lnTo>
                      <a:pt x="1337" y="1056"/>
                    </a:lnTo>
                    <a:lnTo>
                      <a:pt x="1327" y="1068"/>
                    </a:lnTo>
                    <a:lnTo>
                      <a:pt x="1320" y="1073"/>
                    </a:lnTo>
                    <a:lnTo>
                      <a:pt x="1313" y="1082"/>
                    </a:lnTo>
                    <a:lnTo>
                      <a:pt x="1303" y="1089"/>
                    </a:lnTo>
                    <a:lnTo>
                      <a:pt x="1296" y="1099"/>
                    </a:lnTo>
                    <a:lnTo>
                      <a:pt x="1284" y="1106"/>
                    </a:lnTo>
                    <a:lnTo>
                      <a:pt x="1273" y="1115"/>
                    </a:lnTo>
                    <a:lnTo>
                      <a:pt x="1261" y="1120"/>
                    </a:lnTo>
                    <a:lnTo>
                      <a:pt x="1251" y="1130"/>
                    </a:lnTo>
                    <a:lnTo>
                      <a:pt x="1237" y="1132"/>
                    </a:lnTo>
                    <a:lnTo>
                      <a:pt x="1225" y="1137"/>
                    </a:lnTo>
                    <a:lnTo>
                      <a:pt x="1211" y="1142"/>
                    </a:lnTo>
                    <a:lnTo>
                      <a:pt x="1199" y="1142"/>
                    </a:lnTo>
                    <a:lnTo>
                      <a:pt x="1192" y="1142"/>
                    </a:lnTo>
                    <a:lnTo>
                      <a:pt x="1185" y="1139"/>
                    </a:lnTo>
                    <a:lnTo>
                      <a:pt x="1178" y="1137"/>
                    </a:lnTo>
                    <a:lnTo>
                      <a:pt x="1170" y="1137"/>
                    </a:lnTo>
                    <a:lnTo>
                      <a:pt x="1159" y="1134"/>
                    </a:lnTo>
                    <a:lnTo>
                      <a:pt x="1144" y="1132"/>
                    </a:lnTo>
                    <a:lnTo>
                      <a:pt x="1130" y="1130"/>
                    </a:lnTo>
                    <a:lnTo>
                      <a:pt x="1118" y="1127"/>
                    </a:lnTo>
                    <a:lnTo>
                      <a:pt x="1104" y="1125"/>
                    </a:lnTo>
                    <a:lnTo>
                      <a:pt x="1092" y="1120"/>
                    </a:lnTo>
                    <a:lnTo>
                      <a:pt x="1083" y="1118"/>
                    </a:lnTo>
                    <a:lnTo>
                      <a:pt x="1071" y="1113"/>
                    </a:lnTo>
                    <a:lnTo>
                      <a:pt x="1061" y="1111"/>
                    </a:lnTo>
                    <a:lnTo>
                      <a:pt x="1054" y="1111"/>
                    </a:lnTo>
                    <a:lnTo>
                      <a:pt x="1042" y="1106"/>
                    </a:lnTo>
                    <a:lnTo>
                      <a:pt x="1040" y="1106"/>
                    </a:lnTo>
                    <a:lnTo>
                      <a:pt x="912" y="1061"/>
                    </a:lnTo>
                    <a:lnTo>
                      <a:pt x="907" y="1061"/>
                    </a:lnTo>
                    <a:lnTo>
                      <a:pt x="897" y="1059"/>
                    </a:lnTo>
                    <a:lnTo>
                      <a:pt x="890" y="1056"/>
                    </a:lnTo>
                    <a:lnTo>
                      <a:pt x="883" y="1056"/>
                    </a:lnTo>
                    <a:lnTo>
                      <a:pt x="874" y="1054"/>
                    </a:lnTo>
                    <a:lnTo>
                      <a:pt x="864" y="1054"/>
                    </a:lnTo>
                    <a:lnTo>
                      <a:pt x="855" y="1052"/>
                    </a:lnTo>
                    <a:lnTo>
                      <a:pt x="845" y="1052"/>
                    </a:lnTo>
                    <a:lnTo>
                      <a:pt x="836" y="1049"/>
                    </a:lnTo>
                    <a:lnTo>
                      <a:pt x="826" y="1047"/>
                    </a:lnTo>
                    <a:lnTo>
                      <a:pt x="817" y="1047"/>
                    </a:lnTo>
                    <a:lnTo>
                      <a:pt x="807" y="1047"/>
                    </a:lnTo>
                    <a:lnTo>
                      <a:pt x="800" y="1047"/>
                    </a:lnTo>
                    <a:lnTo>
                      <a:pt x="793" y="1047"/>
                    </a:lnTo>
                    <a:lnTo>
                      <a:pt x="786" y="1044"/>
                    </a:lnTo>
                    <a:lnTo>
                      <a:pt x="779" y="1040"/>
                    </a:lnTo>
                    <a:lnTo>
                      <a:pt x="772" y="1035"/>
                    </a:lnTo>
                    <a:lnTo>
                      <a:pt x="764" y="1030"/>
                    </a:lnTo>
                    <a:lnTo>
                      <a:pt x="757" y="1023"/>
                    </a:lnTo>
                    <a:lnTo>
                      <a:pt x="750" y="1016"/>
                    </a:lnTo>
                    <a:lnTo>
                      <a:pt x="743" y="1007"/>
                    </a:lnTo>
                    <a:lnTo>
                      <a:pt x="736" y="999"/>
                    </a:lnTo>
                    <a:lnTo>
                      <a:pt x="729" y="990"/>
                    </a:lnTo>
                    <a:lnTo>
                      <a:pt x="724" y="983"/>
                    </a:lnTo>
                    <a:lnTo>
                      <a:pt x="717" y="976"/>
                    </a:lnTo>
                    <a:lnTo>
                      <a:pt x="712" y="969"/>
                    </a:lnTo>
                    <a:lnTo>
                      <a:pt x="707" y="957"/>
                    </a:lnTo>
                    <a:lnTo>
                      <a:pt x="705" y="954"/>
                    </a:lnTo>
                    <a:lnTo>
                      <a:pt x="703" y="952"/>
                    </a:lnTo>
                    <a:lnTo>
                      <a:pt x="700" y="950"/>
                    </a:lnTo>
                    <a:lnTo>
                      <a:pt x="693" y="943"/>
                    </a:lnTo>
                    <a:lnTo>
                      <a:pt x="688" y="938"/>
                    </a:lnTo>
                    <a:lnTo>
                      <a:pt x="677" y="928"/>
                    </a:lnTo>
                    <a:lnTo>
                      <a:pt x="667" y="919"/>
                    </a:lnTo>
                    <a:lnTo>
                      <a:pt x="660" y="912"/>
                    </a:lnTo>
                    <a:lnTo>
                      <a:pt x="653" y="907"/>
                    </a:lnTo>
                    <a:lnTo>
                      <a:pt x="646" y="902"/>
                    </a:lnTo>
                    <a:lnTo>
                      <a:pt x="639" y="898"/>
                    </a:lnTo>
                    <a:lnTo>
                      <a:pt x="631" y="893"/>
                    </a:lnTo>
                    <a:lnTo>
                      <a:pt x="627" y="890"/>
                    </a:lnTo>
                    <a:lnTo>
                      <a:pt x="620" y="886"/>
                    </a:lnTo>
                    <a:lnTo>
                      <a:pt x="615" y="881"/>
                    </a:lnTo>
                    <a:lnTo>
                      <a:pt x="605" y="876"/>
                    </a:lnTo>
                    <a:lnTo>
                      <a:pt x="598" y="874"/>
                    </a:lnTo>
                    <a:lnTo>
                      <a:pt x="589" y="867"/>
                    </a:lnTo>
                    <a:lnTo>
                      <a:pt x="582" y="864"/>
                    </a:lnTo>
                    <a:lnTo>
                      <a:pt x="570" y="857"/>
                    </a:lnTo>
                    <a:lnTo>
                      <a:pt x="560" y="853"/>
                    </a:lnTo>
                    <a:lnTo>
                      <a:pt x="551" y="845"/>
                    </a:lnTo>
                    <a:lnTo>
                      <a:pt x="539" y="841"/>
                    </a:lnTo>
                    <a:lnTo>
                      <a:pt x="527" y="834"/>
                    </a:lnTo>
                    <a:lnTo>
                      <a:pt x="515" y="829"/>
                    </a:lnTo>
                    <a:lnTo>
                      <a:pt x="506" y="819"/>
                    </a:lnTo>
                    <a:lnTo>
                      <a:pt x="494" y="815"/>
                    </a:lnTo>
                    <a:lnTo>
                      <a:pt x="482" y="808"/>
                    </a:lnTo>
                    <a:lnTo>
                      <a:pt x="468" y="800"/>
                    </a:lnTo>
                    <a:lnTo>
                      <a:pt x="456" y="791"/>
                    </a:lnTo>
                    <a:lnTo>
                      <a:pt x="444" y="786"/>
                    </a:lnTo>
                    <a:lnTo>
                      <a:pt x="432" y="777"/>
                    </a:lnTo>
                    <a:lnTo>
                      <a:pt x="420" y="770"/>
                    </a:lnTo>
                    <a:lnTo>
                      <a:pt x="408" y="763"/>
                    </a:lnTo>
                    <a:lnTo>
                      <a:pt x="396" y="755"/>
                    </a:lnTo>
                    <a:lnTo>
                      <a:pt x="385" y="748"/>
                    </a:lnTo>
                    <a:lnTo>
                      <a:pt x="373" y="741"/>
                    </a:lnTo>
                    <a:lnTo>
                      <a:pt x="361" y="732"/>
                    </a:lnTo>
                    <a:lnTo>
                      <a:pt x="351" y="725"/>
                    </a:lnTo>
                    <a:lnTo>
                      <a:pt x="339" y="718"/>
                    </a:lnTo>
                    <a:lnTo>
                      <a:pt x="330" y="710"/>
                    </a:lnTo>
                    <a:lnTo>
                      <a:pt x="318" y="701"/>
                    </a:lnTo>
                    <a:lnTo>
                      <a:pt x="311" y="694"/>
                    </a:lnTo>
                    <a:lnTo>
                      <a:pt x="301" y="684"/>
                    </a:lnTo>
                    <a:lnTo>
                      <a:pt x="294" y="677"/>
                    </a:lnTo>
                    <a:lnTo>
                      <a:pt x="285" y="670"/>
                    </a:lnTo>
                    <a:lnTo>
                      <a:pt x="278" y="663"/>
                    </a:lnTo>
                    <a:lnTo>
                      <a:pt x="271" y="654"/>
                    </a:lnTo>
                    <a:lnTo>
                      <a:pt x="263" y="647"/>
                    </a:lnTo>
                    <a:lnTo>
                      <a:pt x="256" y="639"/>
                    </a:lnTo>
                    <a:lnTo>
                      <a:pt x="254" y="635"/>
                    </a:lnTo>
                    <a:lnTo>
                      <a:pt x="242" y="620"/>
                    </a:lnTo>
                    <a:lnTo>
                      <a:pt x="233" y="606"/>
                    </a:lnTo>
                    <a:lnTo>
                      <a:pt x="225" y="594"/>
                    </a:lnTo>
                    <a:lnTo>
                      <a:pt x="218" y="585"/>
                    </a:lnTo>
                    <a:lnTo>
                      <a:pt x="211" y="573"/>
                    </a:lnTo>
                    <a:lnTo>
                      <a:pt x="206" y="566"/>
                    </a:lnTo>
                    <a:lnTo>
                      <a:pt x="204" y="557"/>
                    </a:lnTo>
                    <a:lnTo>
                      <a:pt x="199" y="549"/>
                    </a:lnTo>
                    <a:lnTo>
                      <a:pt x="192" y="540"/>
                    </a:lnTo>
                    <a:lnTo>
                      <a:pt x="185" y="538"/>
                    </a:lnTo>
                    <a:lnTo>
                      <a:pt x="178" y="535"/>
                    </a:lnTo>
                    <a:lnTo>
                      <a:pt x="168" y="533"/>
                    </a:lnTo>
                    <a:lnTo>
                      <a:pt x="157" y="530"/>
                    </a:lnTo>
                    <a:lnTo>
                      <a:pt x="145" y="528"/>
                    </a:lnTo>
                    <a:lnTo>
                      <a:pt x="135" y="526"/>
                    </a:lnTo>
                    <a:lnTo>
                      <a:pt x="128" y="523"/>
                    </a:lnTo>
                    <a:lnTo>
                      <a:pt x="121" y="521"/>
                    </a:lnTo>
                    <a:lnTo>
                      <a:pt x="114" y="521"/>
                    </a:lnTo>
                    <a:lnTo>
                      <a:pt x="104" y="516"/>
                    </a:lnTo>
                    <a:lnTo>
                      <a:pt x="97" y="514"/>
                    </a:lnTo>
                    <a:lnTo>
                      <a:pt x="88" y="512"/>
                    </a:lnTo>
                    <a:lnTo>
                      <a:pt x="81" y="509"/>
                    </a:lnTo>
                    <a:lnTo>
                      <a:pt x="71" y="504"/>
                    </a:lnTo>
                    <a:lnTo>
                      <a:pt x="64" y="502"/>
                    </a:lnTo>
                    <a:lnTo>
                      <a:pt x="54" y="497"/>
                    </a:lnTo>
                    <a:lnTo>
                      <a:pt x="47" y="493"/>
                    </a:lnTo>
                    <a:lnTo>
                      <a:pt x="40" y="490"/>
                    </a:lnTo>
                    <a:lnTo>
                      <a:pt x="31" y="485"/>
                    </a:lnTo>
                    <a:lnTo>
                      <a:pt x="26" y="483"/>
                    </a:lnTo>
                    <a:lnTo>
                      <a:pt x="21" y="478"/>
                    </a:lnTo>
                    <a:lnTo>
                      <a:pt x="9" y="469"/>
                    </a:lnTo>
                    <a:lnTo>
                      <a:pt x="5" y="457"/>
                    </a:lnTo>
                    <a:lnTo>
                      <a:pt x="0" y="448"/>
                    </a:lnTo>
                    <a:lnTo>
                      <a:pt x="0" y="438"/>
                    </a:lnTo>
                    <a:lnTo>
                      <a:pt x="0" y="429"/>
                    </a:lnTo>
                    <a:lnTo>
                      <a:pt x="2" y="419"/>
                    </a:lnTo>
                    <a:lnTo>
                      <a:pt x="2" y="412"/>
                    </a:lnTo>
                    <a:lnTo>
                      <a:pt x="5" y="407"/>
                    </a:lnTo>
                    <a:lnTo>
                      <a:pt x="7" y="393"/>
                    </a:lnTo>
                    <a:lnTo>
                      <a:pt x="12" y="381"/>
                    </a:lnTo>
                    <a:lnTo>
                      <a:pt x="19" y="369"/>
                    </a:lnTo>
                    <a:lnTo>
                      <a:pt x="24" y="360"/>
                    </a:lnTo>
                    <a:lnTo>
                      <a:pt x="31" y="351"/>
                    </a:lnTo>
                    <a:lnTo>
                      <a:pt x="38" y="341"/>
                    </a:lnTo>
                    <a:lnTo>
                      <a:pt x="45" y="334"/>
                    </a:lnTo>
                    <a:lnTo>
                      <a:pt x="52" y="324"/>
                    </a:lnTo>
                    <a:lnTo>
                      <a:pt x="59" y="317"/>
                    </a:lnTo>
                    <a:lnTo>
                      <a:pt x="69" y="313"/>
                    </a:lnTo>
                    <a:lnTo>
                      <a:pt x="76" y="306"/>
                    </a:lnTo>
                    <a:lnTo>
                      <a:pt x="85" y="298"/>
                    </a:lnTo>
                    <a:lnTo>
                      <a:pt x="95" y="296"/>
                    </a:lnTo>
                    <a:lnTo>
                      <a:pt x="104" y="291"/>
                    </a:lnTo>
                    <a:lnTo>
                      <a:pt x="111" y="287"/>
                    </a:lnTo>
                    <a:lnTo>
                      <a:pt x="121" y="282"/>
                    </a:lnTo>
                    <a:lnTo>
                      <a:pt x="130" y="277"/>
                    </a:lnTo>
                    <a:lnTo>
                      <a:pt x="140" y="275"/>
                    </a:lnTo>
                    <a:lnTo>
                      <a:pt x="147" y="270"/>
                    </a:lnTo>
                    <a:lnTo>
                      <a:pt x="157" y="265"/>
                    </a:lnTo>
                    <a:lnTo>
                      <a:pt x="164" y="263"/>
                    </a:lnTo>
                    <a:lnTo>
                      <a:pt x="173" y="261"/>
                    </a:lnTo>
                    <a:lnTo>
                      <a:pt x="180" y="253"/>
                    </a:lnTo>
                    <a:lnTo>
                      <a:pt x="187" y="251"/>
                    </a:lnTo>
                    <a:lnTo>
                      <a:pt x="195" y="246"/>
                    </a:lnTo>
                    <a:lnTo>
                      <a:pt x="204" y="244"/>
                    </a:lnTo>
                    <a:lnTo>
                      <a:pt x="216" y="234"/>
                    </a:lnTo>
                    <a:lnTo>
                      <a:pt x="228" y="223"/>
                    </a:lnTo>
                    <a:lnTo>
                      <a:pt x="240" y="206"/>
                    </a:lnTo>
                    <a:lnTo>
                      <a:pt x="142" y="185"/>
                    </a:lnTo>
                    <a:close/>
                  </a:path>
                </a:pathLst>
              </a:custGeom>
              <a:solidFill>
                <a:srgbClr val="FFDE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5" name="Freeform 16"/>
              <p:cNvSpPr>
                <a:spLocks/>
              </p:cNvSpPr>
              <p:nvPr/>
            </p:nvSpPr>
            <p:spPr bwMode="auto">
              <a:xfrm>
                <a:off x="2816" y="966"/>
                <a:ext cx="107" cy="116"/>
              </a:xfrm>
              <a:custGeom>
                <a:avLst/>
                <a:gdLst>
                  <a:gd name="T0" fmla="*/ 7 w 107"/>
                  <a:gd name="T1" fmla="*/ 55 h 116"/>
                  <a:gd name="T2" fmla="*/ 10 w 107"/>
                  <a:gd name="T3" fmla="*/ 50 h 116"/>
                  <a:gd name="T4" fmla="*/ 21 w 107"/>
                  <a:gd name="T5" fmla="*/ 43 h 116"/>
                  <a:gd name="T6" fmla="*/ 26 w 107"/>
                  <a:gd name="T7" fmla="*/ 36 h 116"/>
                  <a:gd name="T8" fmla="*/ 36 w 107"/>
                  <a:gd name="T9" fmla="*/ 31 h 116"/>
                  <a:gd name="T10" fmla="*/ 45 w 107"/>
                  <a:gd name="T11" fmla="*/ 24 h 116"/>
                  <a:gd name="T12" fmla="*/ 52 w 107"/>
                  <a:gd name="T13" fmla="*/ 19 h 116"/>
                  <a:gd name="T14" fmla="*/ 62 w 107"/>
                  <a:gd name="T15" fmla="*/ 12 h 116"/>
                  <a:gd name="T16" fmla="*/ 69 w 107"/>
                  <a:gd name="T17" fmla="*/ 7 h 116"/>
                  <a:gd name="T18" fmla="*/ 78 w 107"/>
                  <a:gd name="T19" fmla="*/ 3 h 116"/>
                  <a:gd name="T20" fmla="*/ 86 w 107"/>
                  <a:gd name="T21" fmla="*/ 3 h 116"/>
                  <a:gd name="T22" fmla="*/ 93 w 107"/>
                  <a:gd name="T23" fmla="*/ 0 h 116"/>
                  <a:gd name="T24" fmla="*/ 97 w 107"/>
                  <a:gd name="T25" fmla="*/ 3 h 116"/>
                  <a:gd name="T26" fmla="*/ 102 w 107"/>
                  <a:gd name="T27" fmla="*/ 5 h 116"/>
                  <a:gd name="T28" fmla="*/ 107 w 107"/>
                  <a:gd name="T29" fmla="*/ 12 h 116"/>
                  <a:gd name="T30" fmla="*/ 107 w 107"/>
                  <a:gd name="T31" fmla="*/ 17 h 116"/>
                  <a:gd name="T32" fmla="*/ 105 w 107"/>
                  <a:gd name="T33" fmla="*/ 24 h 116"/>
                  <a:gd name="T34" fmla="*/ 100 w 107"/>
                  <a:gd name="T35" fmla="*/ 33 h 116"/>
                  <a:gd name="T36" fmla="*/ 97 w 107"/>
                  <a:gd name="T37" fmla="*/ 43 h 116"/>
                  <a:gd name="T38" fmla="*/ 93 w 107"/>
                  <a:gd name="T39" fmla="*/ 50 h 116"/>
                  <a:gd name="T40" fmla="*/ 86 w 107"/>
                  <a:gd name="T41" fmla="*/ 59 h 116"/>
                  <a:gd name="T42" fmla="*/ 78 w 107"/>
                  <a:gd name="T43" fmla="*/ 67 h 116"/>
                  <a:gd name="T44" fmla="*/ 71 w 107"/>
                  <a:gd name="T45" fmla="*/ 76 h 116"/>
                  <a:gd name="T46" fmla="*/ 62 w 107"/>
                  <a:gd name="T47" fmla="*/ 83 h 116"/>
                  <a:gd name="T48" fmla="*/ 55 w 107"/>
                  <a:gd name="T49" fmla="*/ 90 h 116"/>
                  <a:gd name="T50" fmla="*/ 48 w 107"/>
                  <a:gd name="T51" fmla="*/ 97 h 116"/>
                  <a:gd name="T52" fmla="*/ 43 w 107"/>
                  <a:gd name="T53" fmla="*/ 104 h 116"/>
                  <a:gd name="T54" fmla="*/ 31 w 107"/>
                  <a:gd name="T55" fmla="*/ 112 h 116"/>
                  <a:gd name="T56" fmla="*/ 29 w 107"/>
                  <a:gd name="T57" fmla="*/ 116 h 116"/>
                  <a:gd name="T58" fmla="*/ 24 w 107"/>
                  <a:gd name="T59" fmla="*/ 112 h 116"/>
                  <a:gd name="T60" fmla="*/ 14 w 107"/>
                  <a:gd name="T61" fmla="*/ 104 h 116"/>
                  <a:gd name="T62" fmla="*/ 7 w 107"/>
                  <a:gd name="T63" fmla="*/ 97 h 116"/>
                  <a:gd name="T64" fmla="*/ 2 w 107"/>
                  <a:gd name="T65" fmla="*/ 90 h 116"/>
                  <a:gd name="T66" fmla="*/ 0 w 107"/>
                  <a:gd name="T67" fmla="*/ 83 h 116"/>
                  <a:gd name="T68" fmla="*/ 0 w 107"/>
                  <a:gd name="T69" fmla="*/ 76 h 116"/>
                  <a:gd name="T70" fmla="*/ 0 w 107"/>
                  <a:gd name="T71" fmla="*/ 64 h 116"/>
                  <a:gd name="T72" fmla="*/ 7 w 107"/>
                  <a:gd name="T73" fmla="*/ 55 h 116"/>
                  <a:gd name="T74" fmla="*/ 7 w 107"/>
                  <a:gd name="T75" fmla="*/ 55 h 1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
                  <a:gd name="T115" fmla="*/ 0 h 116"/>
                  <a:gd name="T116" fmla="*/ 107 w 107"/>
                  <a:gd name="T117" fmla="*/ 116 h 1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 h="116">
                    <a:moveTo>
                      <a:pt x="7" y="55"/>
                    </a:moveTo>
                    <a:lnTo>
                      <a:pt x="10" y="50"/>
                    </a:lnTo>
                    <a:lnTo>
                      <a:pt x="21" y="43"/>
                    </a:lnTo>
                    <a:lnTo>
                      <a:pt x="26" y="36"/>
                    </a:lnTo>
                    <a:lnTo>
                      <a:pt x="36" y="31"/>
                    </a:lnTo>
                    <a:lnTo>
                      <a:pt x="45" y="24"/>
                    </a:lnTo>
                    <a:lnTo>
                      <a:pt x="52" y="19"/>
                    </a:lnTo>
                    <a:lnTo>
                      <a:pt x="62" y="12"/>
                    </a:lnTo>
                    <a:lnTo>
                      <a:pt x="69" y="7"/>
                    </a:lnTo>
                    <a:lnTo>
                      <a:pt x="78" y="3"/>
                    </a:lnTo>
                    <a:lnTo>
                      <a:pt x="86" y="3"/>
                    </a:lnTo>
                    <a:lnTo>
                      <a:pt x="93" y="0"/>
                    </a:lnTo>
                    <a:lnTo>
                      <a:pt x="97" y="3"/>
                    </a:lnTo>
                    <a:lnTo>
                      <a:pt x="102" y="5"/>
                    </a:lnTo>
                    <a:lnTo>
                      <a:pt x="107" y="12"/>
                    </a:lnTo>
                    <a:lnTo>
                      <a:pt x="107" y="17"/>
                    </a:lnTo>
                    <a:lnTo>
                      <a:pt x="105" y="24"/>
                    </a:lnTo>
                    <a:lnTo>
                      <a:pt x="100" y="33"/>
                    </a:lnTo>
                    <a:lnTo>
                      <a:pt x="97" y="43"/>
                    </a:lnTo>
                    <a:lnTo>
                      <a:pt x="93" y="50"/>
                    </a:lnTo>
                    <a:lnTo>
                      <a:pt x="86" y="59"/>
                    </a:lnTo>
                    <a:lnTo>
                      <a:pt x="78" y="67"/>
                    </a:lnTo>
                    <a:lnTo>
                      <a:pt x="71" y="76"/>
                    </a:lnTo>
                    <a:lnTo>
                      <a:pt x="62" y="83"/>
                    </a:lnTo>
                    <a:lnTo>
                      <a:pt x="55" y="90"/>
                    </a:lnTo>
                    <a:lnTo>
                      <a:pt x="48" y="97"/>
                    </a:lnTo>
                    <a:lnTo>
                      <a:pt x="43" y="104"/>
                    </a:lnTo>
                    <a:lnTo>
                      <a:pt x="31" y="112"/>
                    </a:lnTo>
                    <a:lnTo>
                      <a:pt x="29" y="116"/>
                    </a:lnTo>
                    <a:lnTo>
                      <a:pt x="24" y="112"/>
                    </a:lnTo>
                    <a:lnTo>
                      <a:pt x="14" y="104"/>
                    </a:lnTo>
                    <a:lnTo>
                      <a:pt x="7" y="97"/>
                    </a:lnTo>
                    <a:lnTo>
                      <a:pt x="2" y="90"/>
                    </a:lnTo>
                    <a:lnTo>
                      <a:pt x="0" y="83"/>
                    </a:lnTo>
                    <a:lnTo>
                      <a:pt x="0" y="76"/>
                    </a:lnTo>
                    <a:lnTo>
                      <a:pt x="0" y="64"/>
                    </a:lnTo>
                    <a:lnTo>
                      <a:pt x="7" y="55"/>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6" name="Freeform 17"/>
              <p:cNvSpPr>
                <a:spLocks/>
              </p:cNvSpPr>
              <p:nvPr/>
            </p:nvSpPr>
            <p:spPr bwMode="auto">
              <a:xfrm>
                <a:off x="1344" y="599"/>
                <a:ext cx="180" cy="107"/>
              </a:xfrm>
              <a:custGeom>
                <a:avLst/>
                <a:gdLst>
                  <a:gd name="T0" fmla="*/ 180 w 180"/>
                  <a:gd name="T1" fmla="*/ 59 h 107"/>
                  <a:gd name="T2" fmla="*/ 178 w 180"/>
                  <a:gd name="T3" fmla="*/ 59 h 107"/>
                  <a:gd name="T4" fmla="*/ 173 w 180"/>
                  <a:gd name="T5" fmla="*/ 62 h 107"/>
                  <a:gd name="T6" fmla="*/ 166 w 180"/>
                  <a:gd name="T7" fmla="*/ 64 h 107"/>
                  <a:gd name="T8" fmla="*/ 159 w 180"/>
                  <a:gd name="T9" fmla="*/ 69 h 107"/>
                  <a:gd name="T10" fmla="*/ 147 w 180"/>
                  <a:gd name="T11" fmla="*/ 74 h 107"/>
                  <a:gd name="T12" fmla="*/ 138 w 180"/>
                  <a:gd name="T13" fmla="*/ 81 h 107"/>
                  <a:gd name="T14" fmla="*/ 123 w 180"/>
                  <a:gd name="T15" fmla="*/ 85 h 107"/>
                  <a:gd name="T16" fmla="*/ 112 w 180"/>
                  <a:gd name="T17" fmla="*/ 93 h 107"/>
                  <a:gd name="T18" fmla="*/ 104 w 180"/>
                  <a:gd name="T19" fmla="*/ 95 h 107"/>
                  <a:gd name="T20" fmla="*/ 95 w 180"/>
                  <a:gd name="T21" fmla="*/ 97 h 107"/>
                  <a:gd name="T22" fmla="*/ 88 w 180"/>
                  <a:gd name="T23" fmla="*/ 100 h 107"/>
                  <a:gd name="T24" fmla="*/ 81 w 180"/>
                  <a:gd name="T25" fmla="*/ 102 h 107"/>
                  <a:gd name="T26" fmla="*/ 74 w 180"/>
                  <a:gd name="T27" fmla="*/ 102 h 107"/>
                  <a:gd name="T28" fmla="*/ 66 w 180"/>
                  <a:gd name="T29" fmla="*/ 104 h 107"/>
                  <a:gd name="T30" fmla="*/ 59 w 180"/>
                  <a:gd name="T31" fmla="*/ 104 h 107"/>
                  <a:gd name="T32" fmla="*/ 52 w 180"/>
                  <a:gd name="T33" fmla="*/ 107 h 107"/>
                  <a:gd name="T34" fmla="*/ 45 w 180"/>
                  <a:gd name="T35" fmla="*/ 107 h 107"/>
                  <a:gd name="T36" fmla="*/ 38 w 180"/>
                  <a:gd name="T37" fmla="*/ 107 h 107"/>
                  <a:gd name="T38" fmla="*/ 31 w 180"/>
                  <a:gd name="T39" fmla="*/ 104 h 107"/>
                  <a:gd name="T40" fmla="*/ 26 w 180"/>
                  <a:gd name="T41" fmla="*/ 104 h 107"/>
                  <a:gd name="T42" fmla="*/ 14 w 180"/>
                  <a:gd name="T43" fmla="*/ 100 h 107"/>
                  <a:gd name="T44" fmla="*/ 5 w 180"/>
                  <a:gd name="T45" fmla="*/ 95 h 107"/>
                  <a:gd name="T46" fmla="*/ 2 w 180"/>
                  <a:gd name="T47" fmla="*/ 90 h 107"/>
                  <a:gd name="T48" fmla="*/ 0 w 180"/>
                  <a:gd name="T49" fmla="*/ 83 h 107"/>
                  <a:gd name="T50" fmla="*/ 2 w 180"/>
                  <a:gd name="T51" fmla="*/ 74 h 107"/>
                  <a:gd name="T52" fmla="*/ 12 w 180"/>
                  <a:gd name="T53" fmla="*/ 67 h 107"/>
                  <a:gd name="T54" fmla="*/ 17 w 180"/>
                  <a:gd name="T55" fmla="*/ 59 h 107"/>
                  <a:gd name="T56" fmla="*/ 24 w 180"/>
                  <a:gd name="T57" fmla="*/ 55 h 107"/>
                  <a:gd name="T58" fmla="*/ 33 w 180"/>
                  <a:gd name="T59" fmla="*/ 50 h 107"/>
                  <a:gd name="T60" fmla="*/ 45 w 180"/>
                  <a:gd name="T61" fmla="*/ 45 h 107"/>
                  <a:gd name="T62" fmla="*/ 57 w 180"/>
                  <a:gd name="T63" fmla="*/ 38 h 107"/>
                  <a:gd name="T64" fmla="*/ 66 w 180"/>
                  <a:gd name="T65" fmla="*/ 33 h 107"/>
                  <a:gd name="T66" fmla="*/ 76 w 180"/>
                  <a:gd name="T67" fmla="*/ 26 h 107"/>
                  <a:gd name="T68" fmla="*/ 83 w 180"/>
                  <a:gd name="T69" fmla="*/ 24 h 107"/>
                  <a:gd name="T70" fmla="*/ 93 w 180"/>
                  <a:gd name="T71" fmla="*/ 17 h 107"/>
                  <a:gd name="T72" fmla="*/ 100 w 180"/>
                  <a:gd name="T73" fmla="*/ 14 h 107"/>
                  <a:gd name="T74" fmla="*/ 107 w 180"/>
                  <a:gd name="T75" fmla="*/ 12 h 107"/>
                  <a:gd name="T76" fmla="*/ 112 w 180"/>
                  <a:gd name="T77" fmla="*/ 10 h 107"/>
                  <a:gd name="T78" fmla="*/ 121 w 180"/>
                  <a:gd name="T79" fmla="*/ 5 h 107"/>
                  <a:gd name="T80" fmla="*/ 128 w 180"/>
                  <a:gd name="T81" fmla="*/ 5 h 107"/>
                  <a:gd name="T82" fmla="*/ 133 w 180"/>
                  <a:gd name="T83" fmla="*/ 3 h 107"/>
                  <a:gd name="T84" fmla="*/ 135 w 180"/>
                  <a:gd name="T85" fmla="*/ 3 h 107"/>
                  <a:gd name="T86" fmla="*/ 138 w 180"/>
                  <a:gd name="T87" fmla="*/ 0 h 107"/>
                  <a:gd name="T88" fmla="*/ 147 w 180"/>
                  <a:gd name="T89" fmla="*/ 5 h 107"/>
                  <a:gd name="T90" fmla="*/ 152 w 180"/>
                  <a:gd name="T91" fmla="*/ 7 h 107"/>
                  <a:gd name="T92" fmla="*/ 161 w 180"/>
                  <a:gd name="T93" fmla="*/ 14 h 107"/>
                  <a:gd name="T94" fmla="*/ 164 w 180"/>
                  <a:gd name="T95" fmla="*/ 17 h 107"/>
                  <a:gd name="T96" fmla="*/ 168 w 180"/>
                  <a:gd name="T97" fmla="*/ 24 h 107"/>
                  <a:gd name="T98" fmla="*/ 171 w 180"/>
                  <a:gd name="T99" fmla="*/ 31 h 107"/>
                  <a:gd name="T100" fmla="*/ 176 w 180"/>
                  <a:gd name="T101" fmla="*/ 40 h 107"/>
                  <a:gd name="T102" fmla="*/ 180 w 180"/>
                  <a:gd name="T103" fmla="*/ 59 h 107"/>
                  <a:gd name="T104" fmla="*/ 180 w 180"/>
                  <a:gd name="T105" fmla="*/ 59 h 1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107"/>
                  <a:gd name="T161" fmla="*/ 180 w 180"/>
                  <a:gd name="T162" fmla="*/ 107 h 1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107">
                    <a:moveTo>
                      <a:pt x="180" y="59"/>
                    </a:moveTo>
                    <a:lnTo>
                      <a:pt x="178" y="59"/>
                    </a:lnTo>
                    <a:lnTo>
                      <a:pt x="173" y="62"/>
                    </a:lnTo>
                    <a:lnTo>
                      <a:pt x="166" y="64"/>
                    </a:lnTo>
                    <a:lnTo>
                      <a:pt x="159" y="69"/>
                    </a:lnTo>
                    <a:lnTo>
                      <a:pt x="147" y="74"/>
                    </a:lnTo>
                    <a:lnTo>
                      <a:pt x="138" y="81"/>
                    </a:lnTo>
                    <a:lnTo>
                      <a:pt x="123" y="85"/>
                    </a:lnTo>
                    <a:lnTo>
                      <a:pt x="112" y="93"/>
                    </a:lnTo>
                    <a:lnTo>
                      <a:pt x="104" y="95"/>
                    </a:lnTo>
                    <a:lnTo>
                      <a:pt x="95" y="97"/>
                    </a:lnTo>
                    <a:lnTo>
                      <a:pt x="88" y="100"/>
                    </a:lnTo>
                    <a:lnTo>
                      <a:pt x="81" y="102"/>
                    </a:lnTo>
                    <a:lnTo>
                      <a:pt x="74" y="102"/>
                    </a:lnTo>
                    <a:lnTo>
                      <a:pt x="66" y="104"/>
                    </a:lnTo>
                    <a:lnTo>
                      <a:pt x="59" y="104"/>
                    </a:lnTo>
                    <a:lnTo>
                      <a:pt x="52" y="107"/>
                    </a:lnTo>
                    <a:lnTo>
                      <a:pt x="45" y="107"/>
                    </a:lnTo>
                    <a:lnTo>
                      <a:pt x="38" y="107"/>
                    </a:lnTo>
                    <a:lnTo>
                      <a:pt x="31" y="104"/>
                    </a:lnTo>
                    <a:lnTo>
                      <a:pt x="26" y="104"/>
                    </a:lnTo>
                    <a:lnTo>
                      <a:pt x="14" y="100"/>
                    </a:lnTo>
                    <a:lnTo>
                      <a:pt x="5" y="95"/>
                    </a:lnTo>
                    <a:lnTo>
                      <a:pt x="2" y="90"/>
                    </a:lnTo>
                    <a:lnTo>
                      <a:pt x="0" y="83"/>
                    </a:lnTo>
                    <a:lnTo>
                      <a:pt x="2" y="74"/>
                    </a:lnTo>
                    <a:lnTo>
                      <a:pt x="12" y="67"/>
                    </a:lnTo>
                    <a:lnTo>
                      <a:pt x="17" y="59"/>
                    </a:lnTo>
                    <a:lnTo>
                      <a:pt x="24" y="55"/>
                    </a:lnTo>
                    <a:lnTo>
                      <a:pt x="33" y="50"/>
                    </a:lnTo>
                    <a:lnTo>
                      <a:pt x="45" y="45"/>
                    </a:lnTo>
                    <a:lnTo>
                      <a:pt x="57" y="38"/>
                    </a:lnTo>
                    <a:lnTo>
                      <a:pt x="66" y="33"/>
                    </a:lnTo>
                    <a:lnTo>
                      <a:pt x="76" y="26"/>
                    </a:lnTo>
                    <a:lnTo>
                      <a:pt x="83" y="24"/>
                    </a:lnTo>
                    <a:lnTo>
                      <a:pt x="93" y="17"/>
                    </a:lnTo>
                    <a:lnTo>
                      <a:pt x="100" y="14"/>
                    </a:lnTo>
                    <a:lnTo>
                      <a:pt x="107" y="12"/>
                    </a:lnTo>
                    <a:lnTo>
                      <a:pt x="112" y="10"/>
                    </a:lnTo>
                    <a:lnTo>
                      <a:pt x="121" y="5"/>
                    </a:lnTo>
                    <a:lnTo>
                      <a:pt x="128" y="5"/>
                    </a:lnTo>
                    <a:lnTo>
                      <a:pt x="133" y="3"/>
                    </a:lnTo>
                    <a:lnTo>
                      <a:pt x="135" y="3"/>
                    </a:lnTo>
                    <a:lnTo>
                      <a:pt x="138" y="0"/>
                    </a:lnTo>
                    <a:lnTo>
                      <a:pt x="147" y="5"/>
                    </a:lnTo>
                    <a:lnTo>
                      <a:pt x="152" y="7"/>
                    </a:lnTo>
                    <a:lnTo>
                      <a:pt x="161" y="14"/>
                    </a:lnTo>
                    <a:lnTo>
                      <a:pt x="164" y="17"/>
                    </a:lnTo>
                    <a:lnTo>
                      <a:pt x="168" y="24"/>
                    </a:lnTo>
                    <a:lnTo>
                      <a:pt x="171" y="31"/>
                    </a:lnTo>
                    <a:lnTo>
                      <a:pt x="176" y="40"/>
                    </a:lnTo>
                    <a:lnTo>
                      <a:pt x="180" y="5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7" name="Freeform 18"/>
              <p:cNvSpPr>
                <a:spLocks/>
              </p:cNvSpPr>
              <p:nvPr/>
            </p:nvSpPr>
            <p:spPr bwMode="auto">
              <a:xfrm>
                <a:off x="3623" y="47"/>
                <a:ext cx="224" cy="836"/>
              </a:xfrm>
              <a:custGeom>
                <a:avLst/>
                <a:gdLst>
                  <a:gd name="T0" fmla="*/ 76 w 224"/>
                  <a:gd name="T1" fmla="*/ 0 h 836"/>
                  <a:gd name="T2" fmla="*/ 76 w 224"/>
                  <a:gd name="T3" fmla="*/ 15 h 836"/>
                  <a:gd name="T4" fmla="*/ 79 w 224"/>
                  <a:gd name="T5" fmla="*/ 31 h 836"/>
                  <a:gd name="T6" fmla="*/ 81 w 224"/>
                  <a:gd name="T7" fmla="*/ 45 h 836"/>
                  <a:gd name="T8" fmla="*/ 81 w 224"/>
                  <a:gd name="T9" fmla="*/ 62 h 836"/>
                  <a:gd name="T10" fmla="*/ 83 w 224"/>
                  <a:gd name="T11" fmla="*/ 81 h 836"/>
                  <a:gd name="T12" fmla="*/ 88 w 224"/>
                  <a:gd name="T13" fmla="*/ 102 h 836"/>
                  <a:gd name="T14" fmla="*/ 91 w 224"/>
                  <a:gd name="T15" fmla="*/ 126 h 836"/>
                  <a:gd name="T16" fmla="*/ 93 w 224"/>
                  <a:gd name="T17" fmla="*/ 150 h 836"/>
                  <a:gd name="T18" fmla="*/ 98 w 224"/>
                  <a:gd name="T19" fmla="*/ 178 h 836"/>
                  <a:gd name="T20" fmla="*/ 100 w 224"/>
                  <a:gd name="T21" fmla="*/ 206 h 836"/>
                  <a:gd name="T22" fmla="*/ 105 w 224"/>
                  <a:gd name="T23" fmla="*/ 237 h 836"/>
                  <a:gd name="T24" fmla="*/ 110 w 224"/>
                  <a:gd name="T25" fmla="*/ 268 h 836"/>
                  <a:gd name="T26" fmla="*/ 114 w 224"/>
                  <a:gd name="T27" fmla="*/ 301 h 836"/>
                  <a:gd name="T28" fmla="*/ 121 w 224"/>
                  <a:gd name="T29" fmla="*/ 332 h 836"/>
                  <a:gd name="T30" fmla="*/ 126 w 224"/>
                  <a:gd name="T31" fmla="*/ 365 h 836"/>
                  <a:gd name="T32" fmla="*/ 131 w 224"/>
                  <a:gd name="T33" fmla="*/ 398 h 836"/>
                  <a:gd name="T34" fmla="*/ 136 w 224"/>
                  <a:gd name="T35" fmla="*/ 434 h 836"/>
                  <a:gd name="T36" fmla="*/ 143 w 224"/>
                  <a:gd name="T37" fmla="*/ 467 h 836"/>
                  <a:gd name="T38" fmla="*/ 148 w 224"/>
                  <a:gd name="T39" fmla="*/ 502 h 836"/>
                  <a:gd name="T40" fmla="*/ 155 w 224"/>
                  <a:gd name="T41" fmla="*/ 536 h 836"/>
                  <a:gd name="T42" fmla="*/ 162 w 224"/>
                  <a:gd name="T43" fmla="*/ 569 h 836"/>
                  <a:gd name="T44" fmla="*/ 169 w 224"/>
                  <a:gd name="T45" fmla="*/ 604 h 836"/>
                  <a:gd name="T46" fmla="*/ 174 w 224"/>
                  <a:gd name="T47" fmla="*/ 635 h 836"/>
                  <a:gd name="T48" fmla="*/ 181 w 224"/>
                  <a:gd name="T49" fmla="*/ 668 h 836"/>
                  <a:gd name="T50" fmla="*/ 188 w 224"/>
                  <a:gd name="T51" fmla="*/ 699 h 836"/>
                  <a:gd name="T52" fmla="*/ 197 w 224"/>
                  <a:gd name="T53" fmla="*/ 730 h 836"/>
                  <a:gd name="T54" fmla="*/ 205 w 224"/>
                  <a:gd name="T55" fmla="*/ 758 h 836"/>
                  <a:gd name="T56" fmla="*/ 212 w 224"/>
                  <a:gd name="T57" fmla="*/ 784 h 836"/>
                  <a:gd name="T58" fmla="*/ 219 w 224"/>
                  <a:gd name="T59" fmla="*/ 813 h 836"/>
                  <a:gd name="T60" fmla="*/ 157 w 224"/>
                  <a:gd name="T61" fmla="*/ 836 h 836"/>
                  <a:gd name="T62" fmla="*/ 155 w 224"/>
                  <a:gd name="T63" fmla="*/ 834 h 836"/>
                  <a:gd name="T64" fmla="*/ 150 w 224"/>
                  <a:gd name="T65" fmla="*/ 822 h 836"/>
                  <a:gd name="T66" fmla="*/ 143 w 224"/>
                  <a:gd name="T67" fmla="*/ 803 h 836"/>
                  <a:gd name="T68" fmla="*/ 133 w 224"/>
                  <a:gd name="T69" fmla="*/ 777 h 836"/>
                  <a:gd name="T70" fmla="*/ 126 w 224"/>
                  <a:gd name="T71" fmla="*/ 761 h 836"/>
                  <a:gd name="T72" fmla="*/ 121 w 224"/>
                  <a:gd name="T73" fmla="*/ 746 h 836"/>
                  <a:gd name="T74" fmla="*/ 114 w 224"/>
                  <a:gd name="T75" fmla="*/ 727 h 836"/>
                  <a:gd name="T76" fmla="*/ 110 w 224"/>
                  <a:gd name="T77" fmla="*/ 711 h 836"/>
                  <a:gd name="T78" fmla="*/ 100 w 224"/>
                  <a:gd name="T79" fmla="*/ 687 h 836"/>
                  <a:gd name="T80" fmla="*/ 95 w 224"/>
                  <a:gd name="T81" fmla="*/ 666 h 836"/>
                  <a:gd name="T82" fmla="*/ 88 w 224"/>
                  <a:gd name="T83" fmla="*/ 642 h 836"/>
                  <a:gd name="T84" fmla="*/ 81 w 224"/>
                  <a:gd name="T85" fmla="*/ 621 h 836"/>
                  <a:gd name="T86" fmla="*/ 74 w 224"/>
                  <a:gd name="T87" fmla="*/ 592 h 836"/>
                  <a:gd name="T88" fmla="*/ 67 w 224"/>
                  <a:gd name="T89" fmla="*/ 564 h 836"/>
                  <a:gd name="T90" fmla="*/ 60 w 224"/>
                  <a:gd name="T91" fmla="*/ 536 h 836"/>
                  <a:gd name="T92" fmla="*/ 53 w 224"/>
                  <a:gd name="T93" fmla="*/ 507 h 836"/>
                  <a:gd name="T94" fmla="*/ 45 w 224"/>
                  <a:gd name="T95" fmla="*/ 474 h 836"/>
                  <a:gd name="T96" fmla="*/ 38 w 224"/>
                  <a:gd name="T97" fmla="*/ 443 h 836"/>
                  <a:gd name="T98" fmla="*/ 34 w 224"/>
                  <a:gd name="T99" fmla="*/ 410 h 836"/>
                  <a:gd name="T100" fmla="*/ 29 w 224"/>
                  <a:gd name="T101" fmla="*/ 379 h 836"/>
                  <a:gd name="T102" fmla="*/ 22 w 224"/>
                  <a:gd name="T103" fmla="*/ 341 h 836"/>
                  <a:gd name="T104" fmla="*/ 17 w 224"/>
                  <a:gd name="T105" fmla="*/ 308 h 836"/>
                  <a:gd name="T106" fmla="*/ 12 w 224"/>
                  <a:gd name="T107" fmla="*/ 270 h 836"/>
                  <a:gd name="T108" fmla="*/ 7 w 224"/>
                  <a:gd name="T109" fmla="*/ 235 h 836"/>
                  <a:gd name="T110" fmla="*/ 5 w 224"/>
                  <a:gd name="T111" fmla="*/ 195 h 836"/>
                  <a:gd name="T112" fmla="*/ 3 w 224"/>
                  <a:gd name="T113" fmla="*/ 157 h 836"/>
                  <a:gd name="T114" fmla="*/ 0 w 224"/>
                  <a:gd name="T115" fmla="*/ 116 h 836"/>
                  <a:gd name="T116" fmla="*/ 0 w 224"/>
                  <a:gd name="T117" fmla="*/ 79 h 836"/>
                  <a:gd name="T118" fmla="*/ 0 w 224"/>
                  <a:gd name="T119" fmla="*/ 29 h 8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4"/>
                  <a:gd name="T181" fmla="*/ 0 h 836"/>
                  <a:gd name="T182" fmla="*/ 224 w 224"/>
                  <a:gd name="T183" fmla="*/ 836 h 8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4" h="836">
                    <a:moveTo>
                      <a:pt x="0" y="29"/>
                    </a:moveTo>
                    <a:lnTo>
                      <a:pt x="76" y="0"/>
                    </a:lnTo>
                    <a:lnTo>
                      <a:pt x="76" y="7"/>
                    </a:lnTo>
                    <a:lnTo>
                      <a:pt x="76" y="15"/>
                    </a:lnTo>
                    <a:lnTo>
                      <a:pt x="79" y="26"/>
                    </a:lnTo>
                    <a:lnTo>
                      <a:pt x="79" y="31"/>
                    </a:lnTo>
                    <a:lnTo>
                      <a:pt x="79" y="38"/>
                    </a:lnTo>
                    <a:lnTo>
                      <a:pt x="81" y="45"/>
                    </a:lnTo>
                    <a:lnTo>
                      <a:pt x="81" y="55"/>
                    </a:lnTo>
                    <a:lnTo>
                      <a:pt x="81" y="62"/>
                    </a:lnTo>
                    <a:lnTo>
                      <a:pt x="83" y="71"/>
                    </a:lnTo>
                    <a:lnTo>
                      <a:pt x="83" y="81"/>
                    </a:lnTo>
                    <a:lnTo>
                      <a:pt x="88" y="93"/>
                    </a:lnTo>
                    <a:lnTo>
                      <a:pt x="88" y="102"/>
                    </a:lnTo>
                    <a:lnTo>
                      <a:pt x="91" y="114"/>
                    </a:lnTo>
                    <a:lnTo>
                      <a:pt x="91" y="126"/>
                    </a:lnTo>
                    <a:lnTo>
                      <a:pt x="93" y="140"/>
                    </a:lnTo>
                    <a:lnTo>
                      <a:pt x="93" y="150"/>
                    </a:lnTo>
                    <a:lnTo>
                      <a:pt x="95" y="164"/>
                    </a:lnTo>
                    <a:lnTo>
                      <a:pt x="98" y="178"/>
                    </a:lnTo>
                    <a:lnTo>
                      <a:pt x="100" y="192"/>
                    </a:lnTo>
                    <a:lnTo>
                      <a:pt x="100" y="206"/>
                    </a:lnTo>
                    <a:lnTo>
                      <a:pt x="105" y="221"/>
                    </a:lnTo>
                    <a:lnTo>
                      <a:pt x="105" y="237"/>
                    </a:lnTo>
                    <a:lnTo>
                      <a:pt x="107" y="251"/>
                    </a:lnTo>
                    <a:lnTo>
                      <a:pt x="110" y="268"/>
                    </a:lnTo>
                    <a:lnTo>
                      <a:pt x="112" y="282"/>
                    </a:lnTo>
                    <a:lnTo>
                      <a:pt x="114" y="301"/>
                    </a:lnTo>
                    <a:lnTo>
                      <a:pt x="119" y="318"/>
                    </a:lnTo>
                    <a:lnTo>
                      <a:pt x="121" y="332"/>
                    </a:lnTo>
                    <a:lnTo>
                      <a:pt x="124" y="349"/>
                    </a:lnTo>
                    <a:lnTo>
                      <a:pt x="126" y="365"/>
                    </a:lnTo>
                    <a:lnTo>
                      <a:pt x="129" y="382"/>
                    </a:lnTo>
                    <a:lnTo>
                      <a:pt x="131" y="398"/>
                    </a:lnTo>
                    <a:lnTo>
                      <a:pt x="133" y="417"/>
                    </a:lnTo>
                    <a:lnTo>
                      <a:pt x="136" y="434"/>
                    </a:lnTo>
                    <a:lnTo>
                      <a:pt x="140" y="453"/>
                    </a:lnTo>
                    <a:lnTo>
                      <a:pt x="143" y="467"/>
                    </a:lnTo>
                    <a:lnTo>
                      <a:pt x="145" y="486"/>
                    </a:lnTo>
                    <a:lnTo>
                      <a:pt x="148" y="502"/>
                    </a:lnTo>
                    <a:lnTo>
                      <a:pt x="152" y="519"/>
                    </a:lnTo>
                    <a:lnTo>
                      <a:pt x="155" y="536"/>
                    </a:lnTo>
                    <a:lnTo>
                      <a:pt x="157" y="552"/>
                    </a:lnTo>
                    <a:lnTo>
                      <a:pt x="162" y="569"/>
                    </a:lnTo>
                    <a:lnTo>
                      <a:pt x="167" y="588"/>
                    </a:lnTo>
                    <a:lnTo>
                      <a:pt x="169" y="604"/>
                    </a:lnTo>
                    <a:lnTo>
                      <a:pt x="171" y="621"/>
                    </a:lnTo>
                    <a:lnTo>
                      <a:pt x="174" y="635"/>
                    </a:lnTo>
                    <a:lnTo>
                      <a:pt x="178" y="652"/>
                    </a:lnTo>
                    <a:lnTo>
                      <a:pt x="181" y="668"/>
                    </a:lnTo>
                    <a:lnTo>
                      <a:pt x="186" y="682"/>
                    </a:lnTo>
                    <a:lnTo>
                      <a:pt x="188" y="699"/>
                    </a:lnTo>
                    <a:lnTo>
                      <a:pt x="193" y="716"/>
                    </a:lnTo>
                    <a:lnTo>
                      <a:pt x="197" y="730"/>
                    </a:lnTo>
                    <a:lnTo>
                      <a:pt x="200" y="744"/>
                    </a:lnTo>
                    <a:lnTo>
                      <a:pt x="205" y="758"/>
                    </a:lnTo>
                    <a:lnTo>
                      <a:pt x="207" y="772"/>
                    </a:lnTo>
                    <a:lnTo>
                      <a:pt x="212" y="784"/>
                    </a:lnTo>
                    <a:lnTo>
                      <a:pt x="216" y="798"/>
                    </a:lnTo>
                    <a:lnTo>
                      <a:pt x="219" y="813"/>
                    </a:lnTo>
                    <a:lnTo>
                      <a:pt x="224" y="825"/>
                    </a:lnTo>
                    <a:lnTo>
                      <a:pt x="157" y="836"/>
                    </a:lnTo>
                    <a:lnTo>
                      <a:pt x="155" y="836"/>
                    </a:lnTo>
                    <a:lnTo>
                      <a:pt x="155" y="834"/>
                    </a:lnTo>
                    <a:lnTo>
                      <a:pt x="152" y="829"/>
                    </a:lnTo>
                    <a:lnTo>
                      <a:pt x="150" y="822"/>
                    </a:lnTo>
                    <a:lnTo>
                      <a:pt x="145" y="813"/>
                    </a:lnTo>
                    <a:lnTo>
                      <a:pt x="143" y="803"/>
                    </a:lnTo>
                    <a:lnTo>
                      <a:pt x="138" y="791"/>
                    </a:lnTo>
                    <a:lnTo>
                      <a:pt x="133" y="777"/>
                    </a:lnTo>
                    <a:lnTo>
                      <a:pt x="129" y="770"/>
                    </a:lnTo>
                    <a:lnTo>
                      <a:pt x="126" y="761"/>
                    </a:lnTo>
                    <a:lnTo>
                      <a:pt x="124" y="754"/>
                    </a:lnTo>
                    <a:lnTo>
                      <a:pt x="121" y="746"/>
                    </a:lnTo>
                    <a:lnTo>
                      <a:pt x="117" y="737"/>
                    </a:lnTo>
                    <a:lnTo>
                      <a:pt x="114" y="727"/>
                    </a:lnTo>
                    <a:lnTo>
                      <a:pt x="112" y="720"/>
                    </a:lnTo>
                    <a:lnTo>
                      <a:pt x="110" y="711"/>
                    </a:lnTo>
                    <a:lnTo>
                      <a:pt x="105" y="699"/>
                    </a:lnTo>
                    <a:lnTo>
                      <a:pt x="100" y="687"/>
                    </a:lnTo>
                    <a:lnTo>
                      <a:pt x="98" y="678"/>
                    </a:lnTo>
                    <a:lnTo>
                      <a:pt x="95" y="666"/>
                    </a:lnTo>
                    <a:lnTo>
                      <a:pt x="91" y="654"/>
                    </a:lnTo>
                    <a:lnTo>
                      <a:pt x="88" y="642"/>
                    </a:lnTo>
                    <a:lnTo>
                      <a:pt x="83" y="633"/>
                    </a:lnTo>
                    <a:lnTo>
                      <a:pt x="81" y="621"/>
                    </a:lnTo>
                    <a:lnTo>
                      <a:pt x="79" y="607"/>
                    </a:lnTo>
                    <a:lnTo>
                      <a:pt x="74" y="592"/>
                    </a:lnTo>
                    <a:lnTo>
                      <a:pt x="69" y="578"/>
                    </a:lnTo>
                    <a:lnTo>
                      <a:pt x="67" y="564"/>
                    </a:lnTo>
                    <a:lnTo>
                      <a:pt x="62" y="550"/>
                    </a:lnTo>
                    <a:lnTo>
                      <a:pt x="60" y="536"/>
                    </a:lnTo>
                    <a:lnTo>
                      <a:pt x="55" y="521"/>
                    </a:lnTo>
                    <a:lnTo>
                      <a:pt x="53" y="507"/>
                    </a:lnTo>
                    <a:lnTo>
                      <a:pt x="50" y="491"/>
                    </a:lnTo>
                    <a:lnTo>
                      <a:pt x="45" y="474"/>
                    </a:lnTo>
                    <a:lnTo>
                      <a:pt x="43" y="460"/>
                    </a:lnTo>
                    <a:lnTo>
                      <a:pt x="38" y="443"/>
                    </a:lnTo>
                    <a:lnTo>
                      <a:pt x="36" y="427"/>
                    </a:lnTo>
                    <a:lnTo>
                      <a:pt x="34" y="410"/>
                    </a:lnTo>
                    <a:lnTo>
                      <a:pt x="31" y="394"/>
                    </a:lnTo>
                    <a:lnTo>
                      <a:pt x="29" y="379"/>
                    </a:lnTo>
                    <a:lnTo>
                      <a:pt x="24" y="360"/>
                    </a:lnTo>
                    <a:lnTo>
                      <a:pt x="22" y="341"/>
                    </a:lnTo>
                    <a:lnTo>
                      <a:pt x="19" y="325"/>
                    </a:lnTo>
                    <a:lnTo>
                      <a:pt x="17" y="308"/>
                    </a:lnTo>
                    <a:lnTo>
                      <a:pt x="15" y="289"/>
                    </a:lnTo>
                    <a:lnTo>
                      <a:pt x="12" y="270"/>
                    </a:lnTo>
                    <a:lnTo>
                      <a:pt x="10" y="251"/>
                    </a:lnTo>
                    <a:lnTo>
                      <a:pt x="7" y="235"/>
                    </a:lnTo>
                    <a:lnTo>
                      <a:pt x="5" y="216"/>
                    </a:lnTo>
                    <a:lnTo>
                      <a:pt x="5" y="195"/>
                    </a:lnTo>
                    <a:lnTo>
                      <a:pt x="3" y="176"/>
                    </a:lnTo>
                    <a:lnTo>
                      <a:pt x="3" y="157"/>
                    </a:lnTo>
                    <a:lnTo>
                      <a:pt x="0" y="138"/>
                    </a:lnTo>
                    <a:lnTo>
                      <a:pt x="0" y="116"/>
                    </a:lnTo>
                    <a:lnTo>
                      <a:pt x="0" y="97"/>
                    </a:lnTo>
                    <a:lnTo>
                      <a:pt x="0" y="79"/>
                    </a:lnTo>
                    <a:lnTo>
                      <a:pt x="0"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8" name="Freeform 19"/>
              <p:cNvSpPr>
                <a:spLocks/>
              </p:cNvSpPr>
              <p:nvPr/>
            </p:nvSpPr>
            <p:spPr bwMode="auto">
              <a:xfrm>
                <a:off x="2127" y="701"/>
                <a:ext cx="1147" cy="301"/>
              </a:xfrm>
              <a:custGeom>
                <a:avLst/>
                <a:gdLst>
                  <a:gd name="T0" fmla="*/ 143 w 1147"/>
                  <a:gd name="T1" fmla="*/ 128 h 301"/>
                  <a:gd name="T2" fmla="*/ 176 w 1147"/>
                  <a:gd name="T3" fmla="*/ 133 h 301"/>
                  <a:gd name="T4" fmla="*/ 209 w 1147"/>
                  <a:gd name="T5" fmla="*/ 135 h 301"/>
                  <a:gd name="T6" fmla="*/ 250 w 1147"/>
                  <a:gd name="T7" fmla="*/ 133 h 301"/>
                  <a:gd name="T8" fmla="*/ 278 w 1147"/>
                  <a:gd name="T9" fmla="*/ 130 h 301"/>
                  <a:gd name="T10" fmla="*/ 307 w 1147"/>
                  <a:gd name="T11" fmla="*/ 123 h 301"/>
                  <a:gd name="T12" fmla="*/ 340 w 1147"/>
                  <a:gd name="T13" fmla="*/ 118 h 301"/>
                  <a:gd name="T14" fmla="*/ 376 w 1147"/>
                  <a:gd name="T15" fmla="*/ 111 h 301"/>
                  <a:gd name="T16" fmla="*/ 416 w 1147"/>
                  <a:gd name="T17" fmla="*/ 100 h 301"/>
                  <a:gd name="T18" fmla="*/ 454 w 1147"/>
                  <a:gd name="T19" fmla="*/ 88 h 301"/>
                  <a:gd name="T20" fmla="*/ 490 w 1147"/>
                  <a:gd name="T21" fmla="*/ 76 h 301"/>
                  <a:gd name="T22" fmla="*/ 523 w 1147"/>
                  <a:gd name="T23" fmla="*/ 69 h 301"/>
                  <a:gd name="T24" fmla="*/ 556 w 1147"/>
                  <a:gd name="T25" fmla="*/ 62 h 301"/>
                  <a:gd name="T26" fmla="*/ 585 w 1147"/>
                  <a:gd name="T27" fmla="*/ 55 h 301"/>
                  <a:gd name="T28" fmla="*/ 620 w 1147"/>
                  <a:gd name="T29" fmla="*/ 45 h 301"/>
                  <a:gd name="T30" fmla="*/ 668 w 1147"/>
                  <a:gd name="T31" fmla="*/ 38 h 301"/>
                  <a:gd name="T32" fmla="*/ 708 w 1147"/>
                  <a:gd name="T33" fmla="*/ 31 h 301"/>
                  <a:gd name="T34" fmla="*/ 739 w 1147"/>
                  <a:gd name="T35" fmla="*/ 28 h 301"/>
                  <a:gd name="T36" fmla="*/ 772 w 1147"/>
                  <a:gd name="T37" fmla="*/ 24 h 301"/>
                  <a:gd name="T38" fmla="*/ 803 w 1147"/>
                  <a:gd name="T39" fmla="*/ 21 h 301"/>
                  <a:gd name="T40" fmla="*/ 843 w 1147"/>
                  <a:gd name="T41" fmla="*/ 17 h 301"/>
                  <a:gd name="T42" fmla="*/ 893 w 1147"/>
                  <a:gd name="T43" fmla="*/ 14 h 301"/>
                  <a:gd name="T44" fmla="*/ 941 w 1147"/>
                  <a:gd name="T45" fmla="*/ 10 h 301"/>
                  <a:gd name="T46" fmla="*/ 979 w 1147"/>
                  <a:gd name="T47" fmla="*/ 10 h 301"/>
                  <a:gd name="T48" fmla="*/ 1029 w 1147"/>
                  <a:gd name="T49" fmla="*/ 5 h 301"/>
                  <a:gd name="T50" fmla="*/ 1071 w 1147"/>
                  <a:gd name="T51" fmla="*/ 2 h 301"/>
                  <a:gd name="T52" fmla="*/ 1105 w 1147"/>
                  <a:gd name="T53" fmla="*/ 0 h 301"/>
                  <a:gd name="T54" fmla="*/ 1143 w 1147"/>
                  <a:gd name="T55" fmla="*/ 88 h 301"/>
                  <a:gd name="T56" fmla="*/ 1114 w 1147"/>
                  <a:gd name="T57" fmla="*/ 78 h 301"/>
                  <a:gd name="T58" fmla="*/ 1083 w 1147"/>
                  <a:gd name="T59" fmla="*/ 76 h 301"/>
                  <a:gd name="T60" fmla="*/ 1040 w 1147"/>
                  <a:gd name="T61" fmla="*/ 76 h 301"/>
                  <a:gd name="T62" fmla="*/ 998 w 1147"/>
                  <a:gd name="T63" fmla="*/ 78 h 301"/>
                  <a:gd name="T64" fmla="*/ 969 w 1147"/>
                  <a:gd name="T65" fmla="*/ 85 h 301"/>
                  <a:gd name="T66" fmla="*/ 936 w 1147"/>
                  <a:gd name="T67" fmla="*/ 92 h 301"/>
                  <a:gd name="T68" fmla="*/ 900 w 1147"/>
                  <a:gd name="T69" fmla="*/ 104 h 301"/>
                  <a:gd name="T70" fmla="*/ 860 w 1147"/>
                  <a:gd name="T71" fmla="*/ 118 h 301"/>
                  <a:gd name="T72" fmla="*/ 817 w 1147"/>
                  <a:gd name="T73" fmla="*/ 137 h 301"/>
                  <a:gd name="T74" fmla="*/ 770 w 1147"/>
                  <a:gd name="T75" fmla="*/ 159 h 301"/>
                  <a:gd name="T76" fmla="*/ 729 w 1147"/>
                  <a:gd name="T77" fmla="*/ 178 h 301"/>
                  <a:gd name="T78" fmla="*/ 691 w 1147"/>
                  <a:gd name="T79" fmla="*/ 194 h 301"/>
                  <a:gd name="T80" fmla="*/ 661 w 1147"/>
                  <a:gd name="T81" fmla="*/ 211 h 301"/>
                  <a:gd name="T82" fmla="*/ 632 w 1147"/>
                  <a:gd name="T83" fmla="*/ 225 h 301"/>
                  <a:gd name="T84" fmla="*/ 599 w 1147"/>
                  <a:gd name="T85" fmla="*/ 244 h 301"/>
                  <a:gd name="T86" fmla="*/ 561 w 1147"/>
                  <a:gd name="T87" fmla="*/ 265 h 301"/>
                  <a:gd name="T88" fmla="*/ 530 w 1147"/>
                  <a:gd name="T89" fmla="*/ 279 h 301"/>
                  <a:gd name="T90" fmla="*/ 475 w 1147"/>
                  <a:gd name="T91" fmla="*/ 296 h 301"/>
                  <a:gd name="T92" fmla="*/ 447 w 1147"/>
                  <a:gd name="T93" fmla="*/ 301 h 301"/>
                  <a:gd name="T94" fmla="*/ 411 w 1147"/>
                  <a:gd name="T95" fmla="*/ 301 h 301"/>
                  <a:gd name="T96" fmla="*/ 383 w 1147"/>
                  <a:gd name="T97" fmla="*/ 301 h 301"/>
                  <a:gd name="T98" fmla="*/ 354 w 1147"/>
                  <a:gd name="T99" fmla="*/ 296 h 301"/>
                  <a:gd name="T100" fmla="*/ 302 w 1147"/>
                  <a:gd name="T101" fmla="*/ 284 h 301"/>
                  <a:gd name="T102" fmla="*/ 264 w 1147"/>
                  <a:gd name="T103" fmla="*/ 268 h 301"/>
                  <a:gd name="T104" fmla="*/ 231 w 1147"/>
                  <a:gd name="T105" fmla="*/ 246 h 301"/>
                  <a:gd name="T106" fmla="*/ 188 w 1147"/>
                  <a:gd name="T107" fmla="*/ 216 h 301"/>
                  <a:gd name="T108" fmla="*/ 157 w 1147"/>
                  <a:gd name="T109" fmla="*/ 189 h 301"/>
                  <a:gd name="T110" fmla="*/ 124 w 1147"/>
                  <a:gd name="T111" fmla="*/ 161 h 301"/>
                  <a:gd name="T112" fmla="*/ 86 w 1147"/>
                  <a:gd name="T113" fmla="*/ 130 h 301"/>
                  <a:gd name="T114" fmla="*/ 50 w 1147"/>
                  <a:gd name="T115" fmla="*/ 102 h 301"/>
                  <a:gd name="T116" fmla="*/ 15 w 1147"/>
                  <a:gd name="T117" fmla="*/ 71 h 301"/>
                  <a:gd name="T118" fmla="*/ 124 w 1147"/>
                  <a:gd name="T119" fmla="*/ 118 h 3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47"/>
                  <a:gd name="T181" fmla="*/ 0 h 301"/>
                  <a:gd name="T182" fmla="*/ 1147 w 1147"/>
                  <a:gd name="T183" fmla="*/ 301 h 3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47" h="301">
                    <a:moveTo>
                      <a:pt x="124" y="118"/>
                    </a:moveTo>
                    <a:lnTo>
                      <a:pt x="126" y="121"/>
                    </a:lnTo>
                    <a:lnTo>
                      <a:pt x="136" y="123"/>
                    </a:lnTo>
                    <a:lnTo>
                      <a:pt x="143" y="128"/>
                    </a:lnTo>
                    <a:lnTo>
                      <a:pt x="155" y="130"/>
                    </a:lnTo>
                    <a:lnTo>
                      <a:pt x="160" y="130"/>
                    </a:lnTo>
                    <a:lnTo>
                      <a:pt x="167" y="133"/>
                    </a:lnTo>
                    <a:lnTo>
                      <a:pt x="176" y="133"/>
                    </a:lnTo>
                    <a:lnTo>
                      <a:pt x="186" y="135"/>
                    </a:lnTo>
                    <a:lnTo>
                      <a:pt x="193" y="135"/>
                    </a:lnTo>
                    <a:lnTo>
                      <a:pt x="202" y="135"/>
                    </a:lnTo>
                    <a:lnTo>
                      <a:pt x="209" y="135"/>
                    </a:lnTo>
                    <a:lnTo>
                      <a:pt x="221" y="135"/>
                    </a:lnTo>
                    <a:lnTo>
                      <a:pt x="233" y="133"/>
                    </a:lnTo>
                    <a:lnTo>
                      <a:pt x="245" y="133"/>
                    </a:lnTo>
                    <a:lnTo>
                      <a:pt x="250" y="133"/>
                    </a:lnTo>
                    <a:lnTo>
                      <a:pt x="257" y="133"/>
                    </a:lnTo>
                    <a:lnTo>
                      <a:pt x="264" y="133"/>
                    </a:lnTo>
                    <a:lnTo>
                      <a:pt x="271" y="133"/>
                    </a:lnTo>
                    <a:lnTo>
                      <a:pt x="278" y="130"/>
                    </a:lnTo>
                    <a:lnTo>
                      <a:pt x="285" y="130"/>
                    </a:lnTo>
                    <a:lnTo>
                      <a:pt x="293" y="128"/>
                    </a:lnTo>
                    <a:lnTo>
                      <a:pt x="300" y="128"/>
                    </a:lnTo>
                    <a:lnTo>
                      <a:pt x="307" y="123"/>
                    </a:lnTo>
                    <a:lnTo>
                      <a:pt x="314" y="123"/>
                    </a:lnTo>
                    <a:lnTo>
                      <a:pt x="323" y="121"/>
                    </a:lnTo>
                    <a:lnTo>
                      <a:pt x="333" y="121"/>
                    </a:lnTo>
                    <a:lnTo>
                      <a:pt x="340" y="118"/>
                    </a:lnTo>
                    <a:lnTo>
                      <a:pt x="347" y="116"/>
                    </a:lnTo>
                    <a:lnTo>
                      <a:pt x="357" y="114"/>
                    </a:lnTo>
                    <a:lnTo>
                      <a:pt x="368" y="114"/>
                    </a:lnTo>
                    <a:lnTo>
                      <a:pt x="376" y="111"/>
                    </a:lnTo>
                    <a:lnTo>
                      <a:pt x="387" y="107"/>
                    </a:lnTo>
                    <a:lnTo>
                      <a:pt x="395" y="104"/>
                    </a:lnTo>
                    <a:lnTo>
                      <a:pt x="406" y="104"/>
                    </a:lnTo>
                    <a:lnTo>
                      <a:pt x="416" y="100"/>
                    </a:lnTo>
                    <a:lnTo>
                      <a:pt x="425" y="97"/>
                    </a:lnTo>
                    <a:lnTo>
                      <a:pt x="435" y="92"/>
                    </a:lnTo>
                    <a:lnTo>
                      <a:pt x="444" y="90"/>
                    </a:lnTo>
                    <a:lnTo>
                      <a:pt x="454" y="88"/>
                    </a:lnTo>
                    <a:lnTo>
                      <a:pt x="463" y="85"/>
                    </a:lnTo>
                    <a:lnTo>
                      <a:pt x="471" y="83"/>
                    </a:lnTo>
                    <a:lnTo>
                      <a:pt x="482" y="81"/>
                    </a:lnTo>
                    <a:lnTo>
                      <a:pt x="490" y="76"/>
                    </a:lnTo>
                    <a:lnTo>
                      <a:pt x="499" y="76"/>
                    </a:lnTo>
                    <a:lnTo>
                      <a:pt x="506" y="73"/>
                    </a:lnTo>
                    <a:lnTo>
                      <a:pt x="516" y="71"/>
                    </a:lnTo>
                    <a:lnTo>
                      <a:pt x="523" y="69"/>
                    </a:lnTo>
                    <a:lnTo>
                      <a:pt x="532" y="69"/>
                    </a:lnTo>
                    <a:lnTo>
                      <a:pt x="539" y="66"/>
                    </a:lnTo>
                    <a:lnTo>
                      <a:pt x="549" y="64"/>
                    </a:lnTo>
                    <a:lnTo>
                      <a:pt x="556" y="62"/>
                    </a:lnTo>
                    <a:lnTo>
                      <a:pt x="563" y="59"/>
                    </a:lnTo>
                    <a:lnTo>
                      <a:pt x="570" y="57"/>
                    </a:lnTo>
                    <a:lnTo>
                      <a:pt x="580" y="57"/>
                    </a:lnTo>
                    <a:lnTo>
                      <a:pt x="585" y="55"/>
                    </a:lnTo>
                    <a:lnTo>
                      <a:pt x="592" y="52"/>
                    </a:lnTo>
                    <a:lnTo>
                      <a:pt x="599" y="50"/>
                    </a:lnTo>
                    <a:lnTo>
                      <a:pt x="606" y="50"/>
                    </a:lnTo>
                    <a:lnTo>
                      <a:pt x="620" y="45"/>
                    </a:lnTo>
                    <a:lnTo>
                      <a:pt x="632" y="45"/>
                    </a:lnTo>
                    <a:lnTo>
                      <a:pt x="644" y="43"/>
                    </a:lnTo>
                    <a:lnTo>
                      <a:pt x="658" y="40"/>
                    </a:lnTo>
                    <a:lnTo>
                      <a:pt x="668" y="38"/>
                    </a:lnTo>
                    <a:lnTo>
                      <a:pt x="677" y="38"/>
                    </a:lnTo>
                    <a:lnTo>
                      <a:pt x="689" y="33"/>
                    </a:lnTo>
                    <a:lnTo>
                      <a:pt x="699" y="33"/>
                    </a:lnTo>
                    <a:lnTo>
                      <a:pt x="708" y="31"/>
                    </a:lnTo>
                    <a:lnTo>
                      <a:pt x="715" y="31"/>
                    </a:lnTo>
                    <a:lnTo>
                      <a:pt x="725" y="28"/>
                    </a:lnTo>
                    <a:lnTo>
                      <a:pt x="734" y="28"/>
                    </a:lnTo>
                    <a:lnTo>
                      <a:pt x="739" y="28"/>
                    </a:lnTo>
                    <a:lnTo>
                      <a:pt x="748" y="26"/>
                    </a:lnTo>
                    <a:lnTo>
                      <a:pt x="753" y="26"/>
                    </a:lnTo>
                    <a:lnTo>
                      <a:pt x="760" y="26"/>
                    </a:lnTo>
                    <a:lnTo>
                      <a:pt x="772" y="24"/>
                    </a:lnTo>
                    <a:lnTo>
                      <a:pt x="784" y="24"/>
                    </a:lnTo>
                    <a:lnTo>
                      <a:pt x="789" y="24"/>
                    </a:lnTo>
                    <a:lnTo>
                      <a:pt x="796" y="21"/>
                    </a:lnTo>
                    <a:lnTo>
                      <a:pt x="803" y="21"/>
                    </a:lnTo>
                    <a:lnTo>
                      <a:pt x="812" y="21"/>
                    </a:lnTo>
                    <a:lnTo>
                      <a:pt x="820" y="19"/>
                    </a:lnTo>
                    <a:lnTo>
                      <a:pt x="831" y="19"/>
                    </a:lnTo>
                    <a:lnTo>
                      <a:pt x="843" y="17"/>
                    </a:lnTo>
                    <a:lnTo>
                      <a:pt x="858" y="17"/>
                    </a:lnTo>
                    <a:lnTo>
                      <a:pt x="867" y="17"/>
                    </a:lnTo>
                    <a:lnTo>
                      <a:pt x="881" y="14"/>
                    </a:lnTo>
                    <a:lnTo>
                      <a:pt x="893" y="14"/>
                    </a:lnTo>
                    <a:lnTo>
                      <a:pt x="907" y="14"/>
                    </a:lnTo>
                    <a:lnTo>
                      <a:pt x="922" y="12"/>
                    </a:lnTo>
                    <a:lnTo>
                      <a:pt x="936" y="12"/>
                    </a:lnTo>
                    <a:lnTo>
                      <a:pt x="941" y="10"/>
                    </a:lnTo>
                    <a:lnTo>
                      <a:pt x="950" y="10"/>
                    </a:lnTo>
                    <a:lnTo>
                      <a:pt x="957" y="10"/>
                    </a:lnTo>
                    <a:lnTo>
                      <a:pt x="964" y="10"/>
                    </a:lnTo>
                    <a:lnTo>
                      <a:pt x="979" y="10"/>
                    </a:lnTo>
                    <a:lnTo>
                      <a:pt x="991" y="7"/>
                    </a:lnTo>
                    <a:lnTo>
                      <a:pt x="1002" y="5"/>
                    </a:lnTo>
                    <a:lnTo>
                      <a:pt x="1017" y="5"/>
                    </a:lnTo>
                    <a:lnTo>
                      <a:pt x="1029" y="5"/>
                    </a:lnTo>
                    <a:lnTo>
                      <a:pt x="1040" y="2"/>
                    </a:lnTo>
                    <a:lnTo>
                      <a:pt x="1052" y="2"/>
                    </a:lnTo>
                    <a:lnTo>
                      <a:pt x="1064" y="2"/>
                    </a:lnTo>
                    <a:lnTo>
                      <a:pt x="1071" y="2"/>
                    </a:lnTo>
                    <a:lnTo>
                      <a:pt x="1081" y="0"/>
                    </a:lnTo>
                    <a:lnTo>
                      <a:pt x="1088" y="0"/>
                    </a:lnTo>
                    <a:lnTo>
                      <a:pt x="1095" y="0"/>
                    </a:lnTo>
                    <a:lnTo>
                      <a:pt x="1105" y="0"/>
                    </a:lnTo>
                    <a:lnTo>
                      <a:pt x="1107" y="0"/>
                    </a:lnTo>
                    <a:lnTo>
                      <a:pt x="1147" y="90"/>
                    </a:lnTo>
                    <a:lnTo>
                      <a:pt x="1145" y="88"/>
                    </a:lnTo>
                    <a:lnTo>
                      <a:pt x="1143" y="88"/>
                    </a:lnTo>
                    <a:lnTo>
                      <a:pt x="1135" y="85"/>
                    </a:lnTo>
                    <a:lnTo>
                      <a:pt x="1128" y="83"/>
                    </a:lnTo>
                    <a:lnTo>
                      <a:pt x="1121" y="78"/>
                    </a:lnTo>
                    <a:lnTo>
                      <a:pt x="1114" y="78"/>
                    </a:lnTo>
                    <a:lnTo>
                      <a:pt x="1107" y="76"/>
                    </a:lnTo>
                    <a:lnTo>
                      <a:pt x="1100" y="76"/>
                    </a:lnTo>
                    <a:lnTo>
                      <a:pt x="1090" y="76"/>
                    </a:lnTo>
                    <a:lnTo>
                      <a:pt x="1083" y="76"/>
                    </a:lnTo>
                    <a:lnTo>
                      <a:pt x="1074" y="76"/>
                    </a:lnTo>
                    <a:lnTo>
                      <a:pt x="1064" y="76"/>
                    </a:lnTo>
                    <a:lnTo>
                      <a:pt x="1052" y="76"/>
                    </a:lnTo>
                    <a:lnTo>
                      <a:pt x="1040" y="76"/>
                    </a:lnTo>
                    <a:lnTo>
                      <a:pt x="1026" y="76"/>
                    </a:lnTo>
                    <a:lnTo>
                      <a:pt x="1014" y="78"/>
                    </a:lnTo>
                    <a:lnTo>
                      <a:pt x="1007" y="78"/>
                    </a:lnTo>
                    <a:lnTo>
                      <a:pt x="998" y="78"/>
                    </a:lnTo>
                    <a:lnTo>
                      <a:pt x="991" y="81"/>
                    </a:lnTo>
                    <a:lnTo>
                      <a:pt x="983" y="83"/>
                    </a:lnTo>
                    <a:lnTo>
                      <a:pt x="976" y="83"/>
                    </a:lnTo>
                    <a:lnTo>
                      <a:pt x="969" y="85"/>
                    </a:lnTo>
                    <a:lnTo>
                      <a:pt x="962" y="88"/>
                    </a:lnTo>
                    <a:lnTo>
                      <a:pt x="953" y="90"/>
                    </a:lnTo>
                    <a:lnTo>
                      <a:pt x="945" y="90"/>
                    </a:lnTo>
                    <a:lnTo>
                      <a:pt x="936" y="92"/>
                    </a:lnTo>
                    <a:lnTo>
                      <a:pt x="926" y="95"/>
                    </a:lnTo>
                    <a:lnTo>
                      <a:pt x="919" y="100"/>
                    </a:lnTo>
                    <a:lnTo>
                      <a:pt x="907" y="102"/>
                    </a:lnTo>
                    <a:lnTo>
                      <a:pt x="900" y="104"/>
                    </a:lnTo>
                    <a:lnTo>
                      <a:pt x="888" y="107"/>
                    </a:lnTo>
                    <a:lnTo>
                      <a:pt x="879" y="111"/>
                    </a:lnTo>
                    <a:lnTo>
                      <a:pt x="869" y="116"/>
                    </a:lnTo>
                    <a:lnTo>
                      <a:pt x="860" y="118"/>
                    </a:lnTo>
                    <a:lnTo>
                      <a:pt x="848" y="123"/>
                    </a:lnTo>
                    <a:lnTo>
                      <a:pt x="839" y="128"/>
                    </a:lnTo>
                    <a:lnTo>
                      <a:pt x="827" y="133"/>
                    </a:lnTo>
                    <a:lnTo>
                      <a:pt x="817" y="137"/>
                    </a:lnTo>
                    <a:lnTo>
                      <a:pt x="805" y="142"/>
                    </a:lnTo>
                    <a:lnTo>
                      <a:pt x="796" y="149"/>
                    </a:lnTo>
                    <a:lnTo>
                      <a:pt x="782" y="152"/>
                    </a:lnTo>
                    <a:lnTo>
                      <a:pt x="770" y="159"/>
                    </a:lnTo>
                    <a:lnTo>
                      <a:pt x="760" y="163"/>
                    </a:lnTo>
                    <a:lnTo>
                      <a:pt x="751" y="168"/>
                    </a:lnTo>
                    <a:lnTo>
                      <a:pt x="739" y="173"/>
                    </a:lnTo>
                    <a:lnTo>
                      <a:pt x="729" y="178"/>
                    </a:lnTo>
                    <a:lnTo>
                      <a:pt x="720" y="182"/>
                    </a:lnTo>
                    <a:lnTo>
                      <a:pt x="710" y="187"/>
                    </a:lnTo>
                    <a:lnTo>
                      <a:pt x="701" y="192"/>
                    </a:lnTo>
                    <a:lnTo>
                      <a:pt x="691" y="194"/>
                    </a:lnTo>
                    <a:lnTo>
                      <a:pt x="684" y="199"/>
                    </a:lnTo>
                    <a:lnTo>
                      <a:pt x="677" y="204"/>
                    </a:lnTo>
                    <a:lnTo>
                      <a:pt x="668" y="206"/>
                    </a:lnTo>
                    <a:lnTo>
                      <a:pt x="661" y="211"/>
                    </a:lnTo>
                    <a:lnTo>
                      <a:pt x="653" y="216"/>
                    </a:lnTo>
                    <a:lnTo>
                      <a:pt x="646" y="220"/>
                    </a:lnTo>
                    <a:lnTo>
                      <a:pt x="639" y="223"/>
                    </a:lnTo>
                    <a:lnTo>
                      <a:pt x="632" y="225"/>
                    </a:lnTo>
                    <a:lnTo>
                      <a:pt x="625" y="227"/>
                    </a:lnTo>
                    <a:lnTo>
                      <a:pt x="620" y="232"/>
                    </a:lnTo>
                    <a:lnTo>
                      <a:pt x="608" y="239"/>
                    </a:lnTo>
                    <a:lnTo>
                      <a:pt x="599" y="244"/>
                    </a:lnTo>
                    <a:lnTo>
                      <a:pt x="587" y="251"/>
                    </a:lnTo>
                    <a:lnTo>
                      <a:pt x="577" y="256"/>
                    </a:lnTo>
                    <a:lnTo>
                      <a:pt x="568" y="261"/>
                    </a:lnTo>
                    <a:lnTo>
                      <a:pt x="561" y="265"/>
                    </a:lnTo>
                    <a:lnTo>
                      <a:pt x="551" y="268"/>
                    </a:lnTo>
                    <a:lnTo>
                      <a:pt x="544" y="272"/>
                    </a:lnTo>
                    <a:lnTo>
                      <a:pt x="537" y="277"/>
                    </a:lnTo>
                    <a:lnTo>
                      <a:pt x="530" y="279"/>
                    </a:lnTo>
                    <a:lnTo>
                      <a:pt x="516" y="284"/>
                    </a:lnTo>
                    <a:lnTo>
                      <a:pt x="501" y="289"/>
                    </a:lnTo>
                    <a:lnTo>
                      <a:pt x="490" y="294"/>
                    </a:lnTo>
                    <a:lnTo>
                      <a:pt x="475" y="296"/>
                    </a:lnTo>
                    <a:lnTo>
                      <a:pt x="468" y="298"/>
                    </a:lnTo>
                    <a:lnTo>
                      <a:pt x="461" y="298"/>
                    </a:lnTo>
                    <a:lnTo>
                      <a:pt x="452" y="301"/>
                    </a:lnTo>
                    <a:lnTo>
                      <a:pt x="447" y="301"/>
                    </a:lnTo>
                    <a:lnTo>
                      <a:pt x="437" y="301"/>
                    </a:lnTo>
                    <a:lnTo>
                      <a:pt x="428" y="301"/>
                    </a:lnTo>
                    <a:lnTo>
                      <a:pt x="418" y="301"/>
                    </a:lnTo>
                    <a:lnTo>
                      <a:pt x="411" y="301"/>
                    </a:lnTo>
                    <a:lnTo>
                      <a:pt x="404" y="301"/>
                    </a:lnTo>
                    <a:lnTo>
                      <a:pt x="395" y="301"/>
                    </a:lnTo>
                    <a:lnTo>
                      <a:pt x="387" y="301"/>
                    </a:lnTo>
                    <a:lnTo>
                      <a:pt x="383" y="301"/>
                    </a:lnTo>
                    <a:lnTo>
                      <a:pt x="373" y="298"/>
                    </a:lnTo>
                    <a:lnTo>
                      <a:pt x="366" y="298"/>
                    </a:lnTo>
                    <a:lnTo>
                      <a:pt x="359" y="296"/>
                    </a:lnTo>
                    <a:lnTo>
                      <a:pt x="354" y="296"/>
                    </a:lnTo>
                    <a:lnTo>
                      <a:pt x="340" y="294"/>
                    </a:lnTo>
                    <a:lnTo>
                      <a:pt x="328" y="291"/>
                    </a:lnTo>
                    <a:lnTo>
                      <a:pt x="314" y="287"/>
                    </a:lnTo>
                    <a:lnTo>
                      <a:pt x="302" y="284"/>
                    </a:lnTo>
                    <a:lnTo>
                      <a:pt x="293" y="279"/>
                    </a:lnTo>
                    <a:lnTo>
                      <a:pt x="283" y="277"/>
                    </a:lnTo>
                    <a:lnTo>
                      <a:pt x="271" y="272"/>
                    </a:lnTo>
                    <a:lnTo>
                      <a:pt x="264" y="268"/>
                    </a:lnTo>
                    <a:lnTo>
                      <a:pt x="255" y="265"/>
                    </a:lnTo>
                    <a:lnTo>
                      <a:pt x="250" y="261"/>
                    </a:lnTo>
                    <a:lnTo>
                      <a:pt x="240" y="253"/>
                    </a:lnTo>
                    <a:lnTo>
                      <a:pt x="231" y="246"/>
                    </a:lnTo>
                    <a:lnTo>
                      <a:pt x="217" y="237"/>
                    </a:lnTo>
                    <a:lnTo>
                      <a:pt x="205" y="227"/>
                    </a:lnTo>
                    <a:lnTo>
                      <a:pt x="195" y="223"/>
                    </a:lnTo>
                    <a:lnTo>
                      <a:pt x="188" y="216"/>
                    </a:lnTo>
                    <a:lnTo>
                      <a:pt x="181" y="208"/>
                    </a:lnTo>
                    <a:lnTo>
                      <a:pt x="174" y="204"/>
                    </a:lnTo>
                    <a:lnTo>
                      <a:pt x="164" y="197"/>
                    </a:lnTo>
                    <a:lnTo>
                      <a:pt x="157" y="189"/>
                    </a:lnTo>
                    <a:lnTo>
                      <a:pt x="148" y="182"/>
                    </a:lnTo>
                    <a:lnTo>
                      <a:pt x="141" y="178"/>
                    </a:lnTo>
                    <a:lnTo>
                      <a:pt x="131" y="168"/>
                    </a:lnTo>
                    <a:lnTo>
                      <a:pt x="124" y="161"/>
                    </a:lnTo>
                    <a:lnTo>
                      <a:pt x="112" y="154"/>
                    </a:lnTo>
                    <a:lnTo>
                      <a:pt x="105" y="147"/>
                    </a:lnTo>
                    <a:lnTo>
                      <a:pt x="95" y="137"/>
                    </a:lnTo>
                    <a:lnTo>
                      <a:pt x="86" y="130"/>
                    </a:lnTo>
                    <a:lnTo>
                      <a:pt x="76" y="123"/>
                    </a:lnTo>
                    <a:lnTo>
                      <a:pt x="69" y="116"/>
                    </a:lnTo>
                    <a:lnTo>
                      <a:pt x="57" y="109"/>
                    </a:lnTo>
                    <a:lnTo>
                      <a:pt x="50" y="102"/>
                    </a:lnTo>
                    <a:lnTo>
                      <a:pt x="41" y="92"/>
                    </a:lnTo>
                    <a:lnTo>
                      <a:pt x="34" y="85"/>
                    </a:lnTo>
                    <a:lnTo>
                      <a:pt x="24" y="78"/>
                    </a:lnTo>
                    <a:lnTo>
                      <a:pt x="15" y="71"/>
                    </a:lnTo>
                    <a:lnTo>
                      <a:pt x="8" y="66"/>
                    </a:lnTo>
                    <a:lnTo>
                      <a:pt x="0" y="59"/>
                    </a:lnTo>
                    <a:lnTo>
                      <a:pt x="124" y="118"/>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59" name="Freeform 20"/>
              <p:cNvSpPr>
                <a:spLocks/>
              </p:cNvSpPr>
              <p:nvPr/>
            </p:nvSpPr>
            <p:spPr bwMode="auto">
              <a:xfrm>
                <a:off x="3452" y="744"/>
                <a:ext cx="117" cy="128"/>
              </a:xfrm>
              <a:custGeom>
                <a:avLst/>
                <a:gdLst>
                  <a:gd name="T0" fmla="*/ 7 w 117"/>
                  <a:gd name="T1" fmla="*/ 40 h 128"/>
                  <a:gd name="T2" fmla="*/ 7 w 117"/>
                  <a:gd name="T3" fmla="*/ 35 h 128"/>
                  <a:gd name="T4" fmla="*/ 17 w 117"/>
                  <a:gd name="T5" fmla="*/ 28 h 128"/>
                  <a:gd name="T6" fmla="*/ 19 w 117"/>
                  <a:gd name="T7" fmla="*/ 23 h 128"/>
                  <a:gd name="T8" fmla="*/ 26 w 117"/>
                  <a:gd name="T9" fmla="*/ 19 h 128"/>
                  <a:gd name="T10" fmla="*/ 34 w 117"/>
                  <a:gd name="T11" fmla="*/ 14 h 128"/>
                  <a:gd name="T12" fmla="*/ 41 w 117"/>
                  <a:gd name="T13" fmla="*/ 9 h 128"/>
                  <a:gd name="T14" fmla="*/ 48 w 117"/>
                  <a:gd name="T15" fmla="*/ 4 h 128"/>
                  <a:gd name="T16" fmla="*/ 55 w 117"/>
                  <a:gd name="T17" fmla="*/ 2 h 128"/>
                  <a:gd name="T18" fmla="*/ 62 w 117"/>
                  <a:gd name="T19" fmla="*/ 0 h 128"/>
                  <a:gd name="T20" fmla="*/ 72 w 117"/>
                  <a:gd name="T21" fmla="*/ 0 h 128"/>
                  <a:gd name="T22" fmla="*/ 79 w 117"/>
                  <a:gd name="T23" fmla="*/ 0 h 128"/>
                  <a:gd name="T24" fmla="*/ 88 w 117"/>
                  <a:gd name="T25" fmla="*/ 2 h 128"/>
                  <a:gd name="T26" fmla="*/ 98 w 117"/>
                  <a:gd name="T27" fmla="*/ 7 h 128"/>
                  <a:gd name="T28" fmla="*/ 107 w 117"/>
                  <a:gd name="T29" fmla="*/ 16 h 128"/>
                  <a:gd name="T30" fmla="*/ 112 w 117"/>
                  <a:gd name="T31" fmla="*/ 23 h 128"/>
                  <a:gd name="T32" fmla="*/ 114 w 117"/>
                  <a:gd name="T33" fmla="*/ 30 h 128"/>
                  <a:gd name="T34" fmla="*/ 117 w 117"/>
                  <a:gd name="T35" fmla="*/ 40 h 128"/>
                  <a:gd name="T36" fmla="*/ 117 w 117"/>
                  <a:gd name="T37" fmla="*/ 49 h 128"/>
                  <a:gd name="T38" fmla="*/ 117 w 117"/>
                  <a:gd name="T39" fmla="*/ 57 h 128"/>
                  <a:gd name="T40" fmla="*/ 114 w 117"/>
                  <a:gd name="T41" fmla="*/ 64 h 128"/>
                  <a:gd name="T42" fmla="*/ 112 w 117"/>
                  <a:gd name="T43" fmla="*/ 73 h 128"/>
                  <a:gd name="T44" fmla="*/ 110 w 117"/>
                  <a:gd name="T45" fmla="*/ 80 h 128"/>
                  <a:gd name="T46" fmla="*/ 100 w 117"/>
                  <a:gd name="T47" fmla="*/ 94 h 128"/>
                  <a:gd name="T48" fmla="*/ 93 w 117"/>
                  <a:gd name="T49" fmla="*/ 104 h 128"/>
                  <a:gd name="T50" fmla="*/ 86 w 117"/>
                  <a:gd name="T51" fmla="*/ 111 h 128"/>
                  <a:gd name="T52" fmla="*/ 83 w 117"/>
                  <a:gd name="T53" fmla="*/ 116 h 128"/>
                  <a:gd name="T54" fmla="*/ 81 w 117"/>
                  <a:gd name="T55" fmla="*/ 116 h 128"/>
                  <a:gd name="T56" fmla="*/ 79 w 117"/>
                  <a:gd name="T57" fmla="*/ 118 h 128"/>
                  <a:gd name="T58" fmla="*/ 72 w 117"/>
                  <a:gd name="T59" fmla="*/ 120 h 128"/>
                  <a:gd name="T60" fmla="*/ 64 w 117"/>
                  <a:gd name="T61" fmla="*/ 123 h 128"/>
                  <a:gd name="T62" fmla="*/ 55 w 117"/>
                  <a:gd name="T63" fmla="*/ 125 h 128"/>
                  <a:gd name="T64" fmla="*/ 45 w 117"/>
                  <a:gd name="T65" fmla="*/ 128 h 128"/>
                  <a:gd name="T66" fmla="*/ 36 w 117"/>
                  <a:gd name="T67" fmla="*/ 125 h 128"/>
                  <a:gd name="T68" fmla="*/ 26 w 117"/>
                  <a:gd name="T69" fmla="*/ 123 h 128"/>
                  <a:gd name="T70" fmla="*/ 17 w 117"/>
                  <a:gd name="T71" fmla="*/ 118 h 128"/>
                  <a:gd name="T72" fmla="*/ 10 w 117"/>
                  <a:gd name="T73" fmla="*/ 111 h 128"/>
                  <a:gd name="T74" fmla="*/ 5 w 117"/>
                  <a:gd name="T75" fmla="*/ 106 h 128"/>
                  <a:gd name="T76" fmla="*/ 3 w 117"/>
                  <a:gd name="T77" fmla="*/ 99 h 128"/>
                  <a:gd name="T78" fmla="*/ 0 w 117"/>
                  <a:gd name="T79" fmla="*/ 85 h 128"/>
                  <a:gd name="T80" fmla="*/ 0 w 117"/>
                  <a:gd name="T81" fmla="*/ 75 h 128"/>
                  <a:gd name="T82" fmla="*/ 0 w 117"/>
                  <a:gd name="T83" fmla="*/ 61 h 128"/>
                  <a:gd name="T84" fmla="*/ 3 w 117"/>
                  <a:gd name="T85" fmla="*/ 49 h 128"/>
                  <a:gd name="T86" fmla="*/ 5 w 117"/>
                  <a:gd name="T87" fmla="*/ 42 h 128"/>
                  <a:gd name="T88" fmla="*/ 7 w 117"/>
                  <a:gd name="T89" fmla="*/ 40 h 128"/>
                  <a:gd name="T90" fmla="*/ 7 w 117"/>
                  <a:gd name="T91" fmla="*/ 40 h 1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28"/>
                  <a:gd name="T140" fmla="*/ 117 w 117"/>
                  <a:gd name="T141" fmla="*/ 128 h 1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28">
                    <a:moveTo>
                      <a:pt x="7" y="40"/>
                    </a:moveTo>
                    <a:lnTo>
                      <a:pt x="7" y="35"/>
                    </a:lnTo>
                    <a:lnTo>
                      <a:pt x="17" y="28"/>
                    </a:lnTo>
                    <a:lnTo>
                      <a:pt x="19" y="23"/>
                    </a:lnTo>
                    <a:lnTo>
                      <a:pt x="26" y="19"/>
                    </a:lnTo>
                    <a:lnTo>
                      <a:pt x="34" y="14"/>
                    </a:lnTo>
                    <a:lnTo>
                      <a:pt x="41" y="9"/>
                    </a:lnTo>
                    <a:lnTo>
                      <a:pt x="48" y="4"/>
                    </a:lnTo>
                    <a:lnTo>
                      <a:pt x="55" y="2"/>
                    </a:lnTo>
                    <a:lnTo>
                      <a:pt x="62" y="0"/>
                    </a:lnTo>
                    <a:lnTo>
                      <a:pt x="72" y="0"/>
                    </a:lnTo>
                    <a:lnTo>
                      <a:pt x="79" y="0"/>
                    </a:lnTo>
                    <a:lnTo>
                      <a:pt x="88" y="2"/>
                    </a:lnTo>
                    <a:lnTo>
                      <a:pt x="98" y="7"/>
                    </a:lnTo>
                    <a:lnTo>
                      <a:pt x="107" y="16"/>
                    </a:lnTo>
                    <a:lnTo>
                      <a:pt x="112" y="23"/>
                    </a:lnTo>
                    <a:lnTo>
                      <a:pt x="114" y="30"/>
                    </a:lnTo>
                    <a:lnTo>
                      <a:pt x="117" y="40"/>
                    </a:lnTo>
                    <a:lnTo>
                      <a:pt x="117" y="49"/>
                    </a:lnTo>
                    <a:lnTo>
                      <a:pt x="117" y="57"/>
                    </a:lnTo>
                    <a:lnTo>
                      <a:pt x="114" y="64"/>
                    </a:lnTo>
                    <a:lnTo>
                      <a:pt x="112" y="73"/>
                    </a:lnTo>
                    <a:lnTo>
                      <a:pt x="110" y="80"/>
                    </a:lnTo>
                    <a:lnTo>
                      <a:pt x="100" y="94"/>
                    </a:lnTo>
                    <a:lnTo>
                      <a:pt x="93" y="104"/>
                    </a:lnTo>
                    <a:lnTo>
                      <a:pt x="86" y="111"/>
                    </a:lnTo>
                    <a:lnTo>
                      <a:pt x="83" y="116"/>
                    </a:lnTo>
                    <a:lnTo>
                      <a:pt x="81" y="116"/>
                    </a:lnTo>
                    <a:lnTo>
                      <a:pt x="79" y="118"/>
                    </a:lnTo>
                    <a:lnTo>
                      <a:pt x="72" y="120"/>
                    </a:lnTo>
                    <a:lnTo>
                      <a:pt x="64" y="123"/>
                    </a:lnTo>
                    <a:lnTo>
                      <a:pt x="55" y="125"/>
                    </a:lnTo>
                    <a:lnTo>
                      <a:pt x="45" y="128"/>
                    </a:lnTo>
                    <a:lnTo>
                      <a:pt x="36" y="125"/>
                    </a:lnTo>
                    <a:lnTo>
                      <a:pt x="26" y="123"/>
                    </a:lnTo>
                    <a:lnTo>
                      <a:pt x="17" y="118"/>
                    </a:lnTo>
                    <a:lnTo>
                      <a:pt x="10" y="111"/>
                    </a:lnTo>
                    <a:lnTo>
                      <a:pt x="5" y="106"/>
                    </a:lnTo>
                    <a:lnTo>
                      <a:pt x="3" y="99"/>
                    </a:lnTo>
                    <a:lnTo>
                      <a:pt x="0" y="85"/>
                    </a:lnTo>
                    <a:lnTo>
                      <a:pt x="0" y="75"/>
                    </a:lnTo>
                    <a:lnTo>
                      <a:pt x="0" y="61"/>
                    </a:lnTo>
                    <a:lnTo>
                      <a:pt x="3" y="49"/>
                    </a:lnTo>
                    <a:lnTo>
                      <a:pt x="5" y="42"/>
                    </a:lnTo>
                    <a:lnTo>
                      <a:pt x="7"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0" name="Freeform 21"/>
              <p:cNvSpPr>
                <a:spLocks/>
              </p:cNvSpPr>
              <p:nvPr/>
            </p:nvSpPr>
            <p:spPr bwMode="auto">
              <a:xfrm>
                <a:off x="1178" y="1101"/>
                <a:ext cx="612" cy="363"/>
              </a:xfrm>
              <a:custGeom>
                <a:avLst/>
                <a:gdLst>
                  <a:gd name="T0" fmla="*/ 38 w 612"/>
                  <a:gd name="T1" fmla="*/ 5 h 363"/>
                  <a:gd name="T2" fmla="*/ 66 w 612"/>
                  <a:gd name="T3" fmla="*/ 24 h 363"/>
                  <a:gd name="T4" fmla="*/ 97 w 612"/>
                  <a:gd name="T5" fmla="*/ 43 h 363"/>
                  <a:gd name="T6" fmla="*/ 123 w 612"/>
                  <a:gd name="T7" fmla="*/ 59 h 363"/>
                  <a:gd name="T8" fmla="*/ 152 w 612"/>
                  <a:gd name="T9" fmla="*/ 76 h 363"/>
                  <a:gd name="T10" fmla="*/ 180 w 612"/>
                  <a:gd name="T11" fmla="*/ 93 h 363"/>
                  <a:gd name="T12" fmla="*/ 209 w 612"/>
                  <a:gd name="T13" fmla="*/ 109 h 363"/>
                  <a:gd name="T14" fmla="*/ 232 w 612"/>
                  <a:gd name="T15" fmla="*/ 123 h 363"/>
                  <a:gd name="T16" fmla="*/ 259 w 612"/>
                  <a:gd name="T17" fmla="*/ 135 h 363"/>
                  <a:gd name="T18" fmla="*/ 280 w 612"/>
                  <a:gd name="T19" fmla="*/ 145 h 363"/>
                  <a:gd name="T20" fmla="*/ 301 w 612"/>
                  <a:gd name="T21" fmla="*/ 154 h 363"/>
                  <a:gd name="T22" fmla="*/ 330 w 612"/>
                  <a:gd name="T23" fmla="*/ 168 h 363"/>
                  <a:gd name="T24" fmla="*/ 370 w 612"/>
                  <a:gd name="T25" fmla="*/ 194 h 363"/>
                  <a:gd name="T26" fmla="*/ 408 w 612"/>
                  <a:gd name="T27" fmla="*/ 221 h 363"/>
                  <a:gd name="T28" fmla="*/ 444 w 612"/>
                  <a:gd name="T29" fmla="*/ 251 h 363"/>
                  <a:gd name="T30" fmla="*/ 479 w 612"/>
                  <a:gd name="T31" fmla="*/ 282 h 363"/>
                  <a:gd name="T32" fmla="*/ 510 w 612"/>
                  <a:gd name="T33" fmla="*/ 303 h 363"/>
                  <a:gd name="T34" fmla="*/ 536 w 612"/>
                  <a:gd name="T35" fmla="*/ 313 h 363"/>
                  <a:gd name="T36" fmla="*/ 562 w 612"/>
                  <a:gd name="T37" fmla="*/ 318 h 363"/>
                  <a:gd name="T38" fmla="*/ 586 w 612"/>
                  <a:gd name="T39" fmla="*/ 322 h 363"/>
                  <a:gd name="T40" fmla="*/ 612 w 612"/>
                  <a:gd name="T41" fmla="*/ 332 h 363"/>
                  <a:gd name="T42" fmla="*/ 598 w 612"/>
                  <a:gd name="T43" fmla="*/ 334 h 363"/>
                  <a:gd name="T44" fmla="*/ 562 w 612"/>
                  <a:gd name="T45" fmla="*/ 346 h 363"/>
                  <a:gd name="T46" fmla="*/ 541 w 612"/>
                  <a:gd name="T47" fmla="*/ 351 h 363"/>
                  <a:gd name="T48" fmla="*/ 513 w 612"/>
                  <a:gd name="T49" fmla="*/ 358 h 363"/>
                  <a:gd name="T50" fmla="*/ 484 w 612"/>
                  <a:gd name="T51" fmla="*/ 360 h 363"/>
                  <a:gd name="T52" fmla="*/ 458 w 612"/>
                  <a:gd name="T53" fmla="*/ 363 h 363"/>
                  <a:gd name="T54" fmla="*/ 427 w 612"/>
                  <a:gd name="T55" fmla="*/ 360 h 363"/>
                  <a:gd name="T56" fmla="*/ 401 w 612"/>
                  <a:gd name="T57" fmla="*/ 356 h 363"/>
                  <a:gd name="T58" fmla="*/ 377 w 612"/>
                  <a:gd name="T59" fmla="*/ 344 h 363"/>
                  <a:gd name="T60" fmla="*/ 358 w 612"/>
                  <a:gd name="T61" fmla="*/ 332 h 363"/>
                  <a:gd name="T62" fmla="*/ 339 w 612"/>
                  <a:gd name="T63" fmla="*/ 306 h 363"/>
                  <a:gd name="T64" fmla="*/ 339 w 612"/>
                  <a:gd name="T65" fmla="*/ 284 h 363"/>
                  <a:gd name="T66" fmla="*/ 346 w 612"/>
                  <a:gd name="T67" fmla="*/ 266 h 363"/>
                  <a:gd name="T68" fmla="*/ 361 w 612"/>
                  <a:gd name="T69" fmla="*/ 251 h 363"/>
                  <a:gd name="T70" fmla="*/ 339 w 612"/>
                  <a:gd name="T71" fmla="*/ 256 h 363"/>
                  <a:gd name="T72" fmla="*/ 311 w 612"/>
                  <a:gd name="T73" fmla="*/ 266 h 363"/>
                  <a:gd name="T74" fmla="*/ 285 w 612"/>
                  <a:gd name="T75" fmla="*/ 270 h 363"/>
                  <a:gd name="T76" fmla="*/ 259 w 612"/>
                  <a:gd name="T77" fmla="*/ 280 h 363"/>
                  <a:gd name="T78" fmla="*/ 225 w 612"/>
                  <a:gd name="T79" fmla="*/ 280 h 363"/>
                  <a:gd name="T80" fmla="*/ 197 w 612"/>
                  <a:gd name="T81" fmla="*/ 280 h 363"/>
                  <a:gd name="T82" fmla="*/ 171 w 612"/>
                  <a:gd name="T83" fmla="*/ 275 h 363"/>
                  <a:gd name="T84" fmla="*/ 147 w 612"/>
                  <a:gd name="T85" fmla="*/ 266 h 363"/>
                  <a:gd name="T86" fmla="*/ 130 w 612"/>
                  <a:gd name="T87" fmla="*/ 247 h 363"/>
                  <a:gd name="T88" fmla="*/ 126 w 612"/>
                  <a:gd name="T89" fmla="*/ 230 h 363"/>
                  <a:gd name="T90" fmla="*/ 137 w 612"/>
                  <a:gd name="T91" fmla="*/ 202 h 363"/>
                  <a:gd name="T92" fmla="*/ 152 w 612"/>
                  <a:gd name="T93" fmla="*/ 178 h 363"/>
                  <a:gd name="T94" fmla="*/ 175 w 612"/>
                  <a:gd name="T95" fmla="*/ 152 h 363"/>
                  <a:gd name="T96" fmla="*/ 183 w 612"/>
                  <a:gd name="T97" fmla="*/ 140 h 363"/>
                  <a:gd name="T98" fmla="*/ 154 w 612"/>
                  <a:gd name="T99" fmla="*/ 140 h 363"/>
                  <a:gd name="T100" fmla="*/ 133 w 612"/>
                  <a:gd name="T101" fmla="*/ 140 h 363"/>
                  <a:gd name="T102" fmla="*/ 107 w 612"/>
                  <a:gd name="T103" fmla="*/ 140 h 363"/>
                  <a:gd name="T104" fmla="*/ 78 w 612"/>
                  <a:gd name="T105" fmla="*/ 138 h 363"/>
                  <a:gd name="T106" fmla="*/ 52 w 612"/>
                  <a:gd name="T107" fmla="*/ 133 h 363"/>
                  <a:gd name="T108" fmla="*/ 31 w 612"/>
                  <a:gd name="T109" fmla="*/ 126 h 363"/>
                  <a:gd name="T110" fmla="*/ 4 w 612"/>
                  <a:gd name="T111" fmla="*/ 102 h 363"/>
                  <a:gd name="T112" fmla="*/ 2 w 612"/>
                  <a:gd name="T113" fmla="*/ 81 h 363"/>
                  <a:gd name="T114" fmla="*/ 2 w 612"/>
                  <a:gd name="T115" fmla="*/ 57 h 363"/>
                  <a:gd name="T116" fmla="*/ 7 w 612"/>
                  <a:gd name="T117" fmla="*/ 29 h 363"/>
                  <a:gd name="T118" fmla="*/ 12 w 612"/>
                  <a:gd name="T119" fmla="*/ 7 h 363"/>
                  <a:gd name="T120" fmla="*/ 31 w 612"/>
                  <a:gd name="T121" fmla="*/ 3 h 3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2"/>
                  <a:gd name="T184" fmla="*/ 0 h 363"/>
                  <a:gd name="T185" fmla="*/ 612 w 612"/>
                  <a:gd name="T186" fmla="*/ 363 h 3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2" h="363">
                    <a:moveTo>
                      <a:pt x="31" y="3"/>
                    </a:moveTo>
                    <a:lnTo>
                      <a:pt x="33" y="3"/>
                    </a:lnTo>
                    <a:lnTo>
                      <a:pt x="38" y="5"/>
                    </a:lnTo>
                    <a:lnTo>
                      <a:pt x="45" y="10"/>
                    </a:lnTo>
                    <a:lnTo>
                      <a:pt x="57" y="17"/>
                    </a:lnTo>
                    <a:lnTo>
                      <a:pt x="66" y="24"/>
                    </a:lnTo>
                    <a:lnTo>
                      <a:pt x="80" y="33"/>
                    </a:lnTo>
                    <a:lnTo>
                      <a:pt x="90" y="38"/>
                    </a:lnTo>
                    <a:lnTo>
                      <a:pt x="97" y="43"/>
                    </a:lnTo>
                    <a:lnTo>
                      <a:pt x="107" y="48"/>
                    </a:lnTo>
                    <a:lnTo>
                      <a:pt x="116" y="55"/>
                    </a:lnTo>
                    <a:lnTo>
                      <a:pt x="123" y="59"/>
                    </a:lnTo>
                    <a:lnTo>
                      <a:pt x="133" y="64"/>
                    </a:lnTo>
                    <a:lnTo>
                      <a:pt x="142" y="71"/>
                    </a:lnTo>
                    <a:lnTo>
                      <a:pt x="152" y="76"/>
                    </a:lnTo>
                    <a:lnTo>
                      <a:pt x="159" y="81"/>
                    </a:lnTo>
                    <a:lnTo>
                      <a:pt x="171" y="88"/>
                    </a:lnTo>
                    <a:lnTo>
                      <a:pt x="180" y="93"/>
                    </a:lnTo>
                    <a:lnTo>
                      <a:pt x="190" y="100"/>
                    </a:lnTo>
                    <a:lnTo>
                      <a:pt x="199" y="104"/>
                    </a:lnTo>
                    <a:lnTo>
                      <a:pt x="209" y="109"/>
                    </a:lnTo>
                    <a:lnTo>
                      <a:pt x="216" y="114"/>
                    </a:lnTo>
                    <a:lnTo>
                      <a:pt x="225" y="119"/>
                    </a:lnTo>
                    <a:lnTo>
                      <a:pt x="232" y="123"/>
                    </a:lnTo>
                    <a:lnTo>
                      <a:pt x="242" y="126"/>
                    </a:lnTo>
                    <a:lnTo>
                      <a:pt x="249" y="131"/>
                    </a:lnTo>
                    <a:lnTo>
                      <a:pt x="259" y="135"/>
                    </a:lnTo>
                    <a:lnTo>
                      <a:pt x="266" y="138"/>
                    </a:lnTo>
                    <a:lnTo>
                      <a:pt x="273" y="140"/>
                    </a:lnTo>
                    <a:lnTo>
                      <a:pt x="280" y="145"/>
                    </a:lnTo>
                    <a:lnTo>
                      <a:pt x="287" y="147"/>
                    </a:lnTo>
                    <a:lnTo>
                      <a:pt x="294" y="149"/>
                    </a:lnTo>
                    <a:lnTo>
                      <a:pt x="301" y="154"/>
                    </a:lnTo>
                    <a:lnTo>
                      <a:pt x="308" y="157"/>
                    </a:lnTo>
                    <a:lnTo>
                      <a:pt x="315" y="161"/>
                    </a:lnTo>
                    <a:lnTo>
                      <a:pt x="330" y="168"/>
                    </a:lnTo>
                    <a:lnTo>
                      <a:pt x="344" y="176"/>
                    </a:lnTo>
                    <a:lnTo>
                      <a:pt x="356" y="185"/>
                    </a:lnTo>
                    <a:lnTo>
                      <a:pt x="370" y="194"/>
                    </a:lnTo>
                    <a:lnTo>
                      <a:pt x="382" y="202"/>
                    </a:lnTo>
                    <a:lnTo>
                      <a:pt x="394" y="211"/>
                    </a:lnTo>
                    <a:lnTo>
                      <a:pt x="408" y="221"/>
                    </a:lnTo>
                    <a:lnTo>
                      <a:pt x="420" y="230"/>
                    </a:lnTo>
                    <a:lnTo>
                      <a:pt x="432" y="239"/>
                    </a:lnTo>
                    <a:lnTo>
                      <a:pt x="444" y="251"/>
                    </a:lnTo>
                    <a:lnTo>
                      <a:pt x="456" y="263"/>
                    </a:lnTo>
                    <a:lnTo>
                      <a:pt x="470" y="273"/>
                    </a:lnTo>
                    <a:lnTo>
                      <a:pt x="479" y="282"/>
                    </a:lnTo>
                    <a:lnTo>
                      <a:pt x="489" y="289"/>
                    </a:lnTo>
                    <a:lnTo>
                      <a:pt x="501" y="296"/>
                    </a:lnTo>
                    <a:lnTo>
                      <a:pt x="510" y="303"/>
                    </a:lnTo>
                    <a:lnTo>
                      <a:pt x="520" y="306"/>
                    </a:lnTo>
                    <a:lnTo>
                      <a:pt x="529" y="311"/>
                    </a:lnTo>
                    <a:lnTo>
                      <a:pt x="536" y="313"/>
                    </a:lnTo>
                    <a:lnTo>
                      <a:pt x="546" y="315"/>
                    </a:lnTo>
                    <a:lnTo>
                      <a:pt x="553" y="318"/>
                    </a:lnTo>
                    <a:lnTo>
                      <a:pt x="562" y="318"/>
                    </a:lnTo>
                    <a:lnTo>
                      <a:pt x="570" y="320"/>
                    </a:lnTo>
                    <a:lnTo>
                      <a:pt x="579" y="320"/>
                    </a:lnTo>
                    <a:lnTo>
                      <a:pt x="586" y="322"/>
                    </a:lnTo>
                    <a:lnTo>
                      <a:pt x="593" y="325"/>
                    </a:lnTo>
                    <a:lnTo>
                      <a:pt x="603" y="327"/>
                    </a:lnTo>
                    <a:lnTo>
                      <a:pt x="612" y="332"/>
                    </a:lnTo>
                    <a:lnTo>
                      <a:pt x="610" y="332"/>
                    </a:lnTo>
                    <a:lnTo>
                      <a:pt x="608" y="332"/>
                    </a:lnTo>
                    <a:lnTo>
                      <a:pt x="598" y="334"/>
                    </a:lnTo>
                    <a:lnTo>
                      <a:pt x="589" y="339"/>
                    </a:lnTo>
                    <a:lnTo>
                      <a:pt x="577" y="344"/>
                    </a:lnTo>
                    <a:lnTo>
                      <a:pt x="562" y="346"/>
                    </a:lnTo>
                    <a:lnTo>
                      <a:pt x="555" y="348"/>
                    </a:lnTo>
                    <a:lnTo>
                      <a:pt x="548" y="351"/>
                    </a:lnTo>
                    <a:lnTo>
                      <a:pt x="541" y="351"/>
                    </a:lnTo>
                    <a:lnTo>
                      <a:pt x="532" y="356"/>
                    </a:lnTo>
                    <a:lnTo>
                      <a:pt x="522" y="356"/>
                    </a:lnTo>
                    <a:lnTo>
                      <a:pt x="513" y="358"/>
                    </a:lnTo>
                    <a:lnTo>
                      <a:pt x="503" y="358"/>
                    </a:lnTo>
                    <a:lnTo>
                      <a:pt x="496" y="360"/>
                    </a:lnTo>
                    <a:lnTo>
                      <a:pt x="484" y="360"/>
                    </a:lnTo>
                    <a:lnTo>
                      <a:pt x="475" y="360"/>
                    </a:lnTo>
                    <a:lnTo>
                      <a:pt x="467" y="360"/>
                    </a:lnTo>
                    <a:lnTo>
                      <a:pt x="458" y="363"/>
                    </a:lnTo>
                    <a:lnTo>
                      <a:pt x="446" y="360"/>
                    </a:lnTo>
                    <a:lnTo>
                      <a:pt x="439" y="360"/>
                    </a:lnTo>
                    <a:lnTo>
                      <a:pt x="427" y="360"/>
                    </a:lnTo>
                    <a:lnTo>
                      <a:pt x="420" y="358"/>
                    </a:lnTo>
                    <a:lnTo>
                      <a:pt x="410" y="356"/>
                    </a:lnTo>
                    <a:lnTo>
                      <a:pt x="401" y="356"/>
                    </a:lnTo>
                    <a:lnTo>
                      <a:pt x="394" y="351"/>
                    </a:lnTo>
                    <a:lnTo>
                      <a:pt x="384" y="348"/>
                    </a:lnTo>
                    <a:lnTo>
                      <a:pt x="377" y="344"/>
                    </a:lnTo>
                    <a:lnTo>
                      <a:pt x="370" y="341"/>
                    </a:lnTo>
                    <a:lnTo>
                      <a:pt x="363" y="337"/>
                    </a:lnTo>
                    <a:lnTo>
                      <a:pt x="358" y="332"/>
                    </a:lnTo>
                    <a:lnTo>
                      <a:pt x="349" y="325"/>
                    </a:lnTo>
                    <a:lnTo>
                      <a:pt x="344" y="315"/>
                    </a:lnTo>
                    <a:lnTo>
                      <a:pt x="339" y="306"/>
                    </a:lnTo>
                    <a:lnTo>
                      <a:pt x="337" y="299"/>
                    </a:lnTo>
                    <a:lnTo>
                      <a:pt x="337" y="292"/>
                    </a:lnTo>
                    <a:lnTo>
                      <a:pt x="339" y="284"/>
                    </a:lnTo>
                    <a:lnTo>
                      <a:pt x="339" y="277"/>
                    </a:lnTo>
                    <a:lnTo>
                      <a:pt x="344" y="270"/>
                    </a:lnTo>
                    <a:lnTo>
                      <a:pt x="346" y="266"/>
                    </a:lnTo>
                    <a:lnTo>
                      <a:pt x="351" y="261"/>
                    </a:lnTo>
                    <a:lnTo>
                      <a:pt x="356" y="254"/>
                    </a:lnTo>
                    <a:lnTo>
                      <a:pt x="361" y="251"/>
                    </a:lnTo>
                    <a:lnTo>
                      <a:pt x="356" y="251"/>
                    </a:lnTo>
                    <a:lnTo>
                      <a:pt x="351" y="254"/>
                    </a:lnTo>
                    <a:lnTo>
                      <a:pt x="339" y="256"/>
                    </a:lnTo>
                    <a:lnTo>
                      <a:pt x="327" y="261"/>
                    </a:lnTo>
                    <a:lnTo>
                      <a:pt x="320" y="263"/>
                    </a:lnTo>
                    <a:lnTo>
                      <a:pt x="311" y="266"/>
                    </a:lnTo>
                    <a:lnTo>
                      <a:pt x="304" y="268"/>
                    </a:lnTo>
                    <a:lnTo>
                      <a:pt x="294" y="270"/>
                    </a:lnTo>
                    <a:lnTo>
                      <a:pt x="285" y="270"/>
                    </a:lnTo>
                    <a:lnTo>
                      <a:pt x="275" y="273"/>
                    </a:lnTo>
                    <a:lnTo>
                      <a:pt x="268" y="275"/>
                    </a:lnTo>
                    <a:lnTo>
                      <a:pt x="259" y="280"/>
                    </a:lnTo>
                    <a:lnTo>
                      <a:pt x="247" y="280"/>
                    </a:lnTo>
                    <a:lnTo>
                      <a:pt x="237" y="280"/>
                    </a:lnTo>
                    <a:lnTo>
                      <a:pt x="225" y="280"/>
                    </a:lnTo>
                    <a:lnTo>
                      <a:pt x="216" y="282"/>
                    </a:lnTo>
                    <a:lnTo>
                      <a:pt x="206" y="280"/>
                    </a:lnTo>
                    <a:lnTo>
                      <a:pt x="197" y="280"/>
                    </a:lnTo>
                    <a:lnTo>
                      <a:pt x="187" y="280"/>
                    </a:lnTo>
                    <a:lnTo>
                      <a:pt x="180" y="280"/>
                    </a:lnTo>
                    <a:lnTo>
                      <a:pt x="171" y="275"/>
                    </a:lnTo>
                    <a:lnTo>
                      <a:pt x="161" y="273"/>
                    </a:lnTo>
                    <a:lnTo>
                      <a:pt x="154" y="268"/>
                    </a:lnTo>
                    <a:lnTo>
                      <a:pt x="147" y="266"/>
                    </a:lnTo>
                    <a:lnTo>
                      <a:pt x="140" y="258"/>
                    </a:lnTo>
                    <a:lnTo>
                      <a:pt x="135" y="254"/>
                    </a:lnTo>
                    <a:lnTo>
                      <a:pt x="130" y="247"/>
                    </a:lnTo>
                    <a:lnTo>
                      <a:pt x="126" y="239"/>
                    </a:lnTo>
                    <a:lnTo>
                      <a:pt x="126" y="237"/>
                    </a:lnTo>
                    <a:lnTo>
                      <a:pt x="126" y="230"/>
                    </a:lnTo>
                    <a:lnTo>
                      <a:pt x="130" y="221"/>
                    </a:lnTo>
                    <a:lnTo>
                      <a:pt x="135" y="209"/>
                    </a:lnTo>
                    <a:lnTo>
                      <a:pt x="137" y="202"/>
                    </a:lnTo>
                    <a:lnTo>
                      <a:pt x="140" y="194"/>
                    </a:lnTo>
                    <a:lnTo>
                      <a:pt x="147" y="185"/>
                    </a:lnTo>
                    <a:lnTo>
                      <a:pt x="152" y="178"/>
                    </a:lnTo>
                    <a:lnTo>
                      <a:pt x="156" y="168"/>
                    </a:lnTo>
                    <a:lnTo>
                      <a:pt x="166" y="161"/>
                    </a:lnTo>
                    <a:lnTo>
                      <a:pt x="175" y="152"/>
                    </a:lnTo>
                    <a:lnTo>
                      <a:pt x="185" y="145"/>
                    </a:lnTo>
                    <a:lnTo>
                      <a:pt x="185" y="140"/>
                    </a:lnTo>
                    <a:lnTo>
                      <a:pt x="183" y="140"/>
                    </a:lnTo>
                    <a:lnTo>
                      <a:pt x="173" y="140"/>
                    </a:lnTo>
                    <a:lnTo>
                      <a:pt x="164" y="140"/>
                    </a:lnTo>
                    <a:lnTo>
                      <a:pt x="154" y="140"/>
                    </a:lnTo>
                    <a:lnTo>
                      <a:pt x="147" y="140"/>
                    </a:lnTo>
                    <a:lnTo>
                      <a:pt x="140" y="140"/>
                    </a:lnTo>
                    <a:lnTo>
                      <a:pt x="133" y="140"/>
                    </a:lnTo>
                    <a:lnTo>
                      <a:pt x="123" y="140"/>
                    </a:lnTo>
                    <a:lnTo>
                      <a:pt x="114" y="140"/>
                    </a:lnTo>
                    <a:lnTo>
                      <a:pt x="107" y="140"/>
                    </a:lnTo>
                    <a:lnTo>
                      <a:pt x="97" y="140"/>
                    </a:lnTo>
                    <a:lnTo>
                      <a:pt x="88" y="140"/>
                    </a:lnTo>
                    <a:lnTo>
                      <a:pt x="78" y="138"/>
                    </a:lnTo>
                    <a:lnTo>
                      <a:pt x="71" y="138"/>
                    </a:lnTo>
                    <a:lnTo>
                      <a:pt x="61" y="135"/>
                    </a:lnTo>
                    <a:lnTo>
                      <a:pt x="52" y="133"/>
                    </a:lnTo>
                    <a:lnTo>
                      <a:pt x="45" y="133"/>
                    </a:lnTo>
                    <a:lnTo>
                      <a:pt x="35" y="128"/>
                    </a:lnTo>
                    <a:lnTo>
                      <a:pt x="31" y="126"/>
                    </a:lnTo>
                    <a:lnTo>
                      <a:pt x="16" y="119"/>
                    </a:lnTo>
                    <a:lnTo>
                      <a:pt x="7" y="109"/>
                    </a:lnTo>
                    <a:lnTo>
                      <a:pt x="4" y="102"/>
                    </a:lnTo>
                    <a:lnTo>
                      <a:pt x="2" y="95"/>
                    </a:lnTo>
                    <a:lnTo>
                      <a:pt x="0" y="88"/>
                    </a:lnTo>
                    <a:lnTo>
                      <a:pt x="2" y="81"/>
                    </a:lnTo>
                    <a:lnTo>
                      <a:pt x="2" y="74"/>
                    </a:lnTo>
                    <a:lnTo>
                      <a:pt x="2" y="64"/>
                    </a:lnTo>
                    <a:lnTo>
                      <a:pt x="2" y="57"/>
                    </a:lnTo>
                    <a:lnTo>
                      <a:pt x="2" y="50"/>
                    </a:lnTo>
                    <a:lnTo>
                      <a:pt x="4" y="38"/>
                    </a:lnTo>
                    <a:lnTo>
                      <a:pt x="7" y="29"/>
                    </a:lnTo>
                    <a:lnTo>
                      <a:pt x="7" y="19"/>
                    </a:lnTo>
                    <a:lnTo>
                      <a:pt x="12" y="14"/>
                    </a:lnTo>
                    <a:lnTo>
                      <a:pt x="12" y="7"/>
                    </a:lnTo>
                    <a:lnTo>
                      <a:pt x="16" y="5"/>
                    </a:lnTo>
                    <a:lnTo>
                      <a:pt x="26" y="0"/>
                    </a:lnTo>
                    <a:lnTo>
                      <a:pt x="31" y="3"/>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1" name="Freeform 22"/>
              <p:cNvSpPr>
                <a:spLocks/>
              </p:cNvSpPr>
              <p:nvPr/>
            </p:nvSpPr>
            <p:spPr bwMode="auto">
              <a:xfrm>
                <a:off x="28" y="279"/>
                <a:ext cx="599" cy="898"/>
              </a:xfrm>
              <a:custGeom>
                <a:avLst/>
                <a:gdLst>
                  <a:gd name="T0" fmla="*/ 582 w 599"/>
                  <a:gd name="T1" fmla="*/ 877 h 898"/>
                  <a:gd name="T2" fmla="*/ 547 w 599"/>
                  <a:gd name="T3" fmla="*/ 884 h 898"/>
                  <a:gd name="T4" fmla="*/ 506 w 599"/>
                  <a:gd name="T5" fmla="*/ 889 h 898"/>
                  <a:gd name="T6" fmla="*/ 475 w 599"/>
                  <a:gd name="T7" fmla="*/ 893 h 898"/>
                  <a:gd name="T8" fmla="*/ 440 w 599"/>
                  <a:gd name="T9" fmla="*/ 896 h 898"/>
                  <a:gd name="T10" fmla="*/ 402 w 599"/>
                  <a:gd name="T11" fmla="*/ 896 h 898"/>
                  <a:gd name="T12" fmla="*/ 359 w 599"/>
                  <a:gd name="T13" fmla="*/ 896 h 898"/>
                  <a:gd name="T14" fmla="*/ 312 w 599"/>
                  <a:gd name="T15" fmla="*/ 896 h 898"/>
                  <a:gd name="T16" fmla="*/ 262 w 599"/>
                  <a:gd name="T17" fmla="*/ 893 h 898"/>
                  <a:gd name="T18" fmla="*/ 207 w 599"/>
                  <a:gd name="T19" fmla="*/ 889 h 898"/>
                  <a:gd name="T20" fmla="*/ 150 w 599"/>
                  <a:gd name="T21" fmla="*/ 881 h 898"/>
                  <a:gd name="T22" fmla="*/ 88 w 599"/>
                  <a:gd name="T23" fmla="*/ 872 h 898"/>
                  <a:gd name="T24" fmla="*/ 41 w 599"/>
                  <a:gd name="T25" fmla="*/ 860 h 898"/>
                  <a:gd name="T26" fmla="*/ 34 w 599"/>
                  <a:gd name="T27" fmla="*/ 827 h 898"/>
                  <a:gd name="T28" fmla="*/ 22 w 599"/>
                  <a:gd name="T29" fmla="*/ 780 h 898"/>
                  <a:gd name="T30" fmla="*/ 15 w 599"/>
                  <a:gd name="T31" fmla="*/ 744 h 898"/>
                  <a:gd name="T32" fmla="*/ 10 w 599"/>
                  <a:gd name="T33" fmla="*/ 709 h 898"/>
                  <a:gd name="T34" fmla="*/ 5 w 599"/>
                  <a:gd name="T35" fmla="*/ 673 h 898"/>
                  <a:gd name="T36" fmla="*/ 3 w 599"/>
                  <a:gd name="T37" fmla="*/ 633 h 898"/>
                  <a:gd name="T38" fmla="*/ 0 w 599"/>
                  <a:gd name="T39" fmla="*/ 593 h 898"/>
                  <a:gd name="T40" fmla="*/ 0 w 599"/>
                  <a:gd name="T41" fmla="*/ 552 h 898"/>
                  <a:gd name="T42" fmla="*/ 0 w 599"/>
                  <a:gd name="T43" fmla="*/ 507 h 898"/>
                  <a:gd name="T44" fmla="*/ 5 w 599"/>
                  <a:gd name="T45" fmla="*/ 462 h 898"/>
                  <a:gd name="T46" fmla="*/ 12 w 599"/>
                  <a:gd name="T47" fmla="*/ 417 h 898"/>
                  <a:gd name="T48" fmla="*/ 22 w 599"/>
                  <a:gd name="T49" fmla="*/ 375 h 898"/>
                  <a:gd name="T50" fmla="*/ 34 w 599"/>
                  <a:gd name="T51" fmla="*/ 332 h 898"/>
                  <a:gd name="T52" fmla="*/ 46 w 599"/>
                  <a:gd name="T53" fmla="*/ 289 h 898"/>
                  <a:gd name="T54" fmla="*/ 60 w 599"/>
                  <a:gd name="T55" fmla="*/ 252 h 898"/>
                  <a:gd name="T56" fmla="*/ 74 w 599"/>
                  <a:gd name="T57" fmla="*/ 216 h 898"/>
                  <a:gd name="T58" fmla="*/ 88 w 599"/>
                  <a:gd name="T59" fmla="*/ 183 h 898"/>
                  <a:gd name="T60" fmla="*/ 105 w 599"/>
                  <a:gd name="T61" fmla="*/ 152 h 898"/>
                  <a:gd name="T62" fmla="*/ 119 w 599"/>
                  <a:gd name="T63" fmla="*/ 124 h 898"/>
                  <a:gd name="T64" fmla="*/ 148 w 599"/>
                  <a:gd name="T65" fmla="*/ 81 h 898"/>
                  <a:gd name="T66" fmla="*/ 174 w 599"/>
                  <a:gd name="T67" fmla="*/ 43 h 898"/>
                  <a:gd name="T68" fmla="*/ 200 w 599"/>
                  <a:gd name="T69" fmla="*/ 12 h 898"/>
                  <a:gd name="T70" fmla="*/ 592 w 599"/>
                  <a:gd name="T71" fmla="*/ 29 h 898"/>
                  <a:gd name="T72" fmla="*/ 570 w 599"/>
                  <a:gd name="T73" fmla="*/ 45 h 898"/>
                  <a:gd name="T74" fmla="*/ 547 w 599"/>
                  <a:gd name="T75" fmla="*/ 74 h 898"/>
                  <a:gd name="T76" fmla="*/ 530 w 599"/>
                  <a:gd name="T77" fmla="*/ 105 h 898"/>
                  <a:gd name="T78" fmla="*/ 520 w 599"/>
                  <a:gd name="T79" fmla="*/ 133 h 898"/>
                  <a:gd name="T80" fmla="*/ 511 w 599"/>
                  <a:gd name="T81" fmla="*/ 166 h 898"/>
                  <a:gd name="T82" fmla="*/ 501 w 599"/>
                  <a:gd name="T83" fmla="*/ 207 h 898"/>
                  <a:gd name="T84" fmla="*/ 494 w 599"/>
                  <a:gd name="T85" fmla="*/ 252 h 898"/>
                  <a:gd name="T86" fmla="*/ 492 w 599"/>
                  <a:gd name="T87" fmla="*/ 304 h 898"/>
                  <a:gd name="T88" fmla="*/ 492 w 599"/>
                  <a:gd name="T89" fmla="*/ 365 h 898"/>
                  <a:gd name="T90" fmla="*/ 494 w 599"/>
                  <a:gd name="T91" fmla="*/ 434 h 898"/>
                  <a:gd name="T92" fmla="*/ 504 w 599"/>
                  <a:gd name="T93" fmla="*/ 510 h 898"/>
                  <a:gd name="T94" fmla="*/ 513 w 599"/>
                  <a:gd name="T95" fmla="*/ 566 h 898"/>
                  <a:gd name="T96" fmla="*/ 523 w 599"/>
                  <a:gd name="T97" fmla="*/ 604 h 898"/>
                  <a:gd name="T98" fmla="*/ 528 w 599"/>
                  <a:gd name="T99" fmla="*/ 640 h 898"/>
                  <a:gd name="T100" fmla="*/ 535 w 599"/>
                  <a:gd name="T101" fmla="*/ 671 h 898"/>
                  <a:gd name="T102" fmla="*/ 542 w 599"/>
                  <a:gd name="T103" fmla="*/ 701 h 898"/>
                  <a:gd name="T104" fmla="*/ 549 w 599"/>
                  <a:gd name="T105" fmla="*/ 730 h 898"/>
                  <a:gd name="T106" fmla="*/ 556 w 599"/>
                  <a:gd name="T107" fmla="*/ 758 h 898"/>
                  <a:gd name="T108" fmla="*/ 568 w 599"/>
                  <a:gd name="T109" fmla="*/ 801 h 898"/>
                  <a:gd name="T110" fmla="*/ 582 w 599"/>
                  <a:gd name="T111" fmla="*/ 844 h 898"/>
                  <a:gd name="T112" fmla="*/ 599 w 599"/>
                  <a:gd name="T113" fmla="*/ 874 h 8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9"/>
                  <a:gd name="T172" fmla="*/ 0 h 898"/>
                  <a:gd name="T173" fmla="*/ 599 w 599"/>
                  <a:gd name="T174" fmla="*/ 898 h 8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9" h="898">
                    <a:moveTo>
                      <a:pt x="599" y="874"/>
                    </a:moveTo>
                    <a:lnTo>
                      <a:pt x="594" y="874"/>
                    </a:lnTo>
                    <a:lnTo>
                      <a:pt x="587" y="874"/>
                    </a:lnTo>
                    <a:lnTo>
                      <a:pt x="582" y="877"/>
                    </a:lnTo>
                    <a:lnTo>
                      <a:pt x="575" y="879"/>
                    </a:lnTo>
                    <a:lnTo>
                      <a:pt x="568" y="879"/>
                    </a:lnTo>
                    <a:lnTo>
                      <a:pt x="558" y="881"/>
                    </a:lnTo>
                    <a:lnTo>
                      <a:pt x="547" y="884"/>
                    </a:lnTo>
                    <a:lnTo>
                      <a:pt x="537" y="884"/>
                    </a:lnTo>
                    <a:lnTo>
                      <a:pt x="525" y="886"/>
                    </a:lnTo>
                    <a:lnTo>
                      <a:pt x="513" y="889"/>
                    </a:lnTo>
                    <a:lnTo>
                      <a:pt x="506" y="889"/>
                    </a:lnTo>
                    <a:lnTo>
                      <a:pt x="497" y="889"/>
                    </a:lnTo>
                    <a:lnTo>
                      <a:pt x="490" y="891"/>
                    </a:lnTo>
                    <a:lnTo>
                      <a:pt x="482" y="893"/>
                    </a:lnTo>
                    <a:lnTo>
                      <a:pt x="475" y="893"/>
                    </a:lnTo>
                    <a:lnTo>
                      <a:pt x="466" y="893"/>
                    </a:lnTo>
                    <a:lnTo>
                      <a:pt x="459" y="896"/>
                    </a:lnTo>
                    <a:lnTo>
                      <a:pt x="452" y="896"/>
                    </a:lnTo>
                    <a:lnTo>
                      <a:pt x="440" y="896"/>
                    </a:lnTo>
                    <a:lnTo>
                      <a:pt x="433" y="896"/>
                    </a:lnTo>
                    <a:lnTo>
                      <a:pt x="421" y="896"/>
                    </a:lnTo>
                    <a:lnTo>
                      <a:pt x="411" y="896"/>
                    </a:lnTo>
                    <a:lnTo>
                      <a:pt x="402" y="896"/>
                    </a:lnTo>
                    <a:lnTo>
                      <a:pt x="392" y="896"/>
                    </a:lnTo>
                    <a:lnTo>
                      <a:pt x="380" y="896"/>
                    </a:lnTo>
                    <a:lnTo>
                      <a:pt x="371" y="898"/>
                    </a:lnTo>
                    <a:lnTo>
                      <a:pt x="359" y="896"/>
                    </a:lnTo>
                    <a:lnTo>
                      <a:pt x="347" y="896"/>
                    </a:lnTo>
                    <a:lnTo>
                      <a:pt x="335" y="896"/>
                    </a:lnTo>
                    <a:lnTo>
                      <a:pt x="326" y="896"/>
                    </a:lnTo>
                    <a:lnTo>
                      <a:pt x="312" y="896"/>
                    </a:lnTo>
                    <a:lnTo>
                      <a:pt x="300" y="896"/>
                    </a:lnTo>
                    <a:lnTo>
                      <a:pt x="288" y="896"/>
                    </a:lnTo>
                    <a:lnTo>
                      <a:pt x="276" y="896"/>
                    </a:lnTo>
                    <a:lnTo>
                      <a:pt x="262" y="893"/>
                    </a:lnTo>
                    <a:lnTo>
                      <a:pt x="250" y="893"/>
                    </a:lnTo>
                    <a:lnTo>
                      <a:pt x="236" y="891"/>
                    </a:lnTo>
                    <a:lnTo>
                      <a:pt x="221" y="889"/>
                    </a:lnTo>
                    <a:lnTo>
                      <a:pt x="207" y="889"/>
                    </a:lnTo>
                    <a:lnTo>
                      <a:pt x="193" y="886"/>
                    </a:lnTo>
                    <a:lnTo>
                      <a:pt x="179" y="886"/>
                    </a:lnTo>
                    <a:lnTo>
                      <a:pt x="164" y="884"/>
                    </a:lnTo>
                    <a:lnTo>
                      <a:pt x="150" y="881"/>
                    </a:lnTo>
                    <a:lnTo>
                      <a:pt x="133" y="879"/>
                    </a:lnTo>
                    <a:lnTo>
                      <a:pt x="119" y="877"/>
                    </a:lnTo>
                    <a:lnTo>
                      <a:pt x="105" y="874"/>
                    </a:lnTo>
                    <a:lnTo>
                      <a:pt x="88" y="872"/>
                    </a:lnTo>
                    <a:lnTo>
                      <a:pt x="74" y="870"/>
                    </a:lnTo>
                    <a:lnTo>
                      <a:pt x="57" y="867"/>
                    </a:lnTo>
                    <a:lnTo>
                      <a:pt x="43" y="865"/>
                    </a:lnTo>
                    <a:lnTo>
                      <a:pt x="41" y="860"/>
                    </a:lnTo>
                    <a:lnTo>
                      <a:pt x="38" y="851"/>
                    </a:lnTo>
                    <a:lnTo>
                      <a:pt x="36" y="844"/>
                    </a:lnTo>
                    <a:lnTo>
                      <a:pt x="36" y="836"/>
                    </a:lnTo>
                    <a:lnTo>
                      <a:pt x="34" y="827"/>
                    </a:lnTo>
                    <a:lnTo>
                      <a:pt x="31" y="818"/>
                    </a:lnTo>
                    <a:lnTo>
                      <a:pt x="27" y="806"/>
                    </a:lnTo>
                    <a:lnTo>
                      <a:pt x="24" y="794"/>
                    </a:lnTo>
                    <a:lnTo>
                      <a:pt x="22" y="780"/>
                    </a:lnTo>
                    <a:lnTo>
                      <a:pt x="22" y="765"/>
                    </a:lnTo>
                    <a:lnTo>
                      <a:pt x="19" y="758"/>
                    </a:lnTo>
                    <a:lnTo>
                      <a:pt x="17" y="751"/>
                    </a:lnTo>
                    <a:lnTo>
                      <a:pt x="15" y="744"/>
                    </a:lnTo>
                    <a:lnTo>
                      <a:pt x="15" y="735"/>
                    </a:lnTo>
                    <a:lnTo>
                      <a:pt x="12" y="728"/>
                    </a:lnTo>
                    <a:lnTo>
                      <a:pt x="12" y="718"/>
                    </a:lnTo>
                    <a:lnTo>
                      <a:pt x="10" y="709"/>
                    </a:lnTo>
                    <a:lnTo>
                      <a:pt x="10" y="701"/>
                    </a:lnTo>
                    <a:lnTo>
                      <a:pt x="8" y="692"/>
                    </a:lnTo>
                    <a:lnTo>
                      <a:pt x="8" y="683"/>
                    </a:lnTo>
                    <a:lnTo>
                      <a:pt x="5" y="673"/>
                    </a:lnTo>
                    <a:lnTo>
                      <a:pt x="5" y="664"/>
                    </a:lnTo>
                    <a:lnTo>
                      <a:pt x="5" y="654"/>
                    </a:lnTo>
                    <a:lnTo>
                      <a:pt x="3" y="645"/>
                    </a:lnTo>
                    <a:lnTo>
                      <a:pt x="3" y="633"/>
                    </a:lnTo>
                    <a:lnTo>
                      <a:pt x="3" y="626"/>
                    </a:lnTo>
                    <a:lnTo>
                      <a:pt x="0" y="614"/>
                    </a:lnTo>
                    <a:lnTo>
                      <a:pt x="0" y="602"/>
                    </a:lnTo>
                    <a:lnTo>
                      <a:pt x="0" y="593"/>
                    </a:lnTo>
                    <a:lnTo>
                      <a:pt x="0" y="583"/>
                    </a:lnTo>
                    <a:lnTo>
                      <a:pt x="0" y="571"/>
                    </a:lnTo>
                    <a:lnTo>
                      <a:pt x="0" y="562"/>
                    </a:lnTo>
                    <a:lnTo>
                      <a:pt x="0" y="552"/>
                    </a:lnTo>
                    <a:lnTo>
                      <a:pt x="0" y="540"/>
                    </a:lnTo>
                    <a:lnTo>
                      <a:pt x="0" y="529"/>
                    </a:lnTo>
                    <a:lnTo>
                      <a:pt x="0" y="519"/>
                    </a:lnTo>
                    <a:lnTo>
                      <a:pt x="0" y="507"/>
                    </a:lnTo>
                    <a:lnTo>
                      <a:pt x="3" y="495"/>
                    </a:lnTo>
                    <a:lnTo>
                      <a:pt x="3" y="484"/>
                    </a:lnTo>
                    <a:lnTo>
                      <a:pt x="5" y="474"/>
                    </a:lnTo>
                    <a:lnTo>
                      <a:pt x="5" y="462"/>
                    </a:lnTo>
                    <a:lnTo>
                      <a:pt x="8" y="453"/>
                    </a:lnTo>
                    <a:lnTo>
                      <a:pt x="8" y="441"/>
                    </a:lnTo>
                    <a:lnTo>
                      <a:pt x="10" y="429"/>
                    </a:lnTo>
                    <a:lnTo>
                      <a:pt x="12" y="417"/>
                    </a:lnTo>
                    <a:lnTo>
                      <a:pt x="15" y="408"/>
                    </a:lnTo>
                    <a:lnTo>
                      <a:pt x="17" y="396"/>
                    </a:lnTo>
                    <a:lnTo>
                      <a:pt x="19" y="387"/>
                    </a:lnTo>
                    <a:lnTo>
                      <a:pt x="22" y="375"/>
                    </a:lnTo>
                    <a:lnTo>
                      <a:pt x="27" y="365"/>
                    </a:lnTo>
                    <a:lnTo>
                      <a:pt x="27" y="353"/>
                    </a:lnTo>
                    <a:lnTo>
                      <a:pt x="29" y="342"/>
                    </a:lnTo>
                    <a:lnTo>
                      <a:pt x="34" y="332"/>
                    </a:lnTo>
                    <a:lnTo>
                      <a:pt x="36" y="320"/>
                    </a:lnTo>
                    <a:lnTo>
                      <a:pt x="38" y="311"/>
                    </a:lnTo>
                    <a:lnTo>
                      <a:pt x="41" y="299"/>
                    </a:lnTo>
                    <a:lnTo>
                      <a:pt x="46" y="289"/>
                    </a:lnTo>
                    <a:lnTo>
                      <a:pt x="50" y="280"/>
                    </a:lnTo>
                    <a:lnTo>
                      <a:pt x="53" y="270"/>
                    </a:lnTo>
                    <a:lnTo>
                      <a:pt x="55" y="261"/>
                    </a:lnTo>
                    <a:lnTo>
                      <a:pt x="60" y="252"/>
                    </a:lnTo>
                    <a:lnTo>
                      <a:pt x="62" y="242"/>
                    </a:lnTo>
                    <a:lnTo>
                      <a:pt x="67" y="233"/>
                    </a:lnTo>
                    <a:lnTo>
                      <a:pt x="72" y="223"/>
                    </a:lnTo>
                    <a:lnTo>
                      <a:pt x="74" y="216"/>
                    </a:lnTo>
                    <a:lnTo>
                      <a:pt x="79" y="209"/>
                    </a:lnTo>
                    <a:lnTo>
                      <a:pt x="81" y="199"/>
                    </a:lnTo>
                    <a:lnTo>
                      <a:pt x="86" y="190"/>
                    </a:lnTo>
                    <a:lnTo>
                      <a:pt x="88" y="183"/>
                    </a:lnTo>
                    <a:lnTo>
                      <a:pt x="93" y="176"/>
                    </a:lnTo>
                    <a:lnTo>
                      <a:pt x="98" y="166"/>
                    </a:lnTo>
                    <a:lnTo>
                      <a:pt x="100" y="159"/>
                    </a:lnTo>
                    <a:lnTo>
                      <a:pt x="105" y="152"/>
                    </a:lnTo>
                    <a:lnTo>
                      <a:pt x="107" y="145"/>
                    </a:lnTo>
                    <a:lnTo>
                      <a:pt x="112" y="138"/>
                    </a:lnTo>
                    <a:lnTo>
                      <a:pt x="117" y="131"/>
                    </a:lnTo>
                    <a:lnTo>
                      <a:pt x="119" y="124"/>
                    </a:lnTo>
                    <a:lnTo>
                      <a:pt x="124" y="117"/>
                    </a:lnTo>
                    <a:lnTo>
                      <a:pt x="131" y="105"/>
                    </a:lnTo>
                    <a:lnTo>
                      <a:pt x="141" y="93"/>
                    </a:lnTo>
                    <a:lnTo>
                      <a:pt x="148" y="81"/>
                    </a:lnTo>
                    <a:lnTo>
                      <a:pt x="152" y="72"/>
                    </a:lnTo>
                    <a:lnTo>
                      <a:pt x="160" y="60"/>
                    </a:lnTo>
                    <a:lnTo>
                      <a:pt x="167" y="53"/>
                    </a:lnTo>
                    <a:lnTo>
                      <a:pt x="174" y="43"/>
                    </a:lnTo>
                    <a:lnTo>
                      <a:pt x="179" y="36"/>
                    </a:lnTo>
                    <a:lnTo>
                      <a:pt x="186" y="29"/>
                    </a:lnTo>
                    <a:lnTo>
                      <a:pt x="193" y="22"/>
                    </a:lnTo>
                    <a:lnTo>
                      <a:pt x="200" y="12"/>
                    </a:lnTo>
                    <a:lnTo>
                      <a:pt x="207" y="5"/>
                    </a:lnTo>
                    <a:lnTo>
                      <a:pt x="212" y="0"/>
                    </a:lnTo>
                    <a:lnTo>
                      <a:pt x="214" y="0"/>
                    </a:lnTo>
                    <a:lnTo>
                      <a:pt x="592" y="29"/>
                    </a:lnTo>
                    <a:lnTo>
                      <a:pt x="589" y="29"/>
                    </a:lnTo>
                    <a:lnTo>
                      <a:pt x="585" y="31"/>
                    </a:lnTo>
                    <a:lnTo>
                      <a:pt x="577" y="36"/>
                    </a:lnTo>
                    <a:lnTo>
                      <a:pt x="570" y="45"/>
                    </a:lnTo>
                    <a:lnTo>
                      <a:pt x="563" y="50"/>
                    </a:lnTo>
                    <a:lnTo>
                      <a:pt x="558" y="57"/>
                    </a:lnTo>
                    <a:lnTo>
                      <a:pt x="554" y="64"/>
                    </a:lnTo>
                    <a:lnTo>
                      <a:pt x="547" y="74"/>
                    </a:lnTo>
                    <a:lnTo>
                      <a:pt x="542" y="81"/>
                    </a:lnTo>
                    <a:lnTo>
                      <a:pt x="537" y="93"/>
                    </a:lnTo>
                    <a:lnTo>
                      <a:pt x="532" y="98"/>
                    </a:lnTo>
                    <a:lnTo>
                      <a:pt x="530" y="105"/>
                    </a:lnTo>
                    <a:lnTo>
                      <a:pt x="528" y="112"/>
                    </a:lnTo>
                    <a:lnTo>
                      <a:pt x="525" y="119"/>
                    </a:lnTo>
                    <a:lnTo>
                      <a:pt x="523" y="126"/>
                    </a:lnTo>
                    <a:lnTo>
                      <a:pt x="520" y="133"/>
                    </a:lnTo>
                    <a:lnTo>
                      <a:pt x="516" y="140"/>
                    </a:lnTo>
                    <a:lnTo>
                      <a:pt x="513" y="150"/>
                    </a:lnTo>
                    <a:lnTo>
                      <a:pt x="511" y="157"/>
                    </a:lnTo>
                    <a:lnTo>
                      <a:pt x="511" y="166"/>
                    </a:lnTo>
                    <a:lnTo>
                      <a:pt x="509" y="176"/>
                    </a:lnTo>
                    <a:lnTo>
                      <a:pt x="506" y="185"/>
                    </a:lnTo>
                    <a:lnTo>
                      <a:pt x="501" y="195"/>
                    </a:lnTo>
                    <a:lnTo>
                      <a:pt x="501" y="207"/>
                    </a:lnTo>
                    <a:lnTo>
                      <a:pt x="499" y="216"/>
                    </a:lnTo>
                    <a:lnTo>
                      <a:pt x="499" y="228"/>
                    </a:lnTo>
                    <a:lnTo>
                      <a:pt x="497" y="240"/>
                    </a:lnTo>
                    <a:lnTo>
                      <a:pt x="494" y="252"/>
                    </a:lnTo>
                    <a:lnTo>
                      <a:pt x="494" y="266"/>
                    </a:lnTo>
                    <a:lnTo>
                      <a:pt x="494" y="280"/>
                    </a:lnTo>
                    <a:lnTo>
                      <a:pt x="494" y="289"/>
                    </a:lnTo>
                    <a:lnTo>
                      <a:pt x="492" y="304"/>
                    </a:lnTo>
                    <a:lnTo>
                      <a:pt x="492" y="318"/>
                    </a:lnTo>
                    <a:lnTo>
                      <a:pt x="492" y="334"/>
                    </a:lnTo>
                    <a:lnTo>
                      <a:pt x="492" y="349"/>
                    </a:lnTo>
                    <a:lnTo>
                      <a:pt x="492" y="365"/>
                    </a:lnTo>
                    <a:lnTo>
                      <a:pt x="492" y="382"/>
                    </a:lnTo>
                    <a:lnTo>
                      <a:pt x="494" y="401"/>
                    </a:lnTo>
                    <a:lnTo>
                      <a:pt x="494" y="415"/>
                    </a:lnTo>
                    <a:lnTo>
                      <a:pt x="494" y="434"/>
                    </a:lnTo>
                    <a:lnTo>
                      <a:pt x="497" y="453"/>
                    </a:lnTo>
                    <a:lnTo>
                      <a:pt x="499" y="472"/>
                    </a:lnTo>
                    <a:lnTo>
                      <a:pt x="501" y="491"/>
                    </a:lnTo>
                    <a:lnTo>
                      <a:pt x="504" y="510"/>
                    </a:lnTo>
                    <a:lnTo>
                      <a:pt x="509" y="531"/>
                    </a:lnTo>
                    <a:lnTo>
                      <a:pt x="511" y="555"/>
                    </a:lnTo>
                    <a:lnTo>
                      <a:pt x="511" y="557"/>
                    </a:lnTo>
                    <a:lnTo>
                      <a:pt x="513" y="566"/>
                    </a:lnTo>
                    <a:lnTo>
                      <a:pt x="513" y="574"/>
                    </a:lnTo>
                    <a:lnTo>
                      <a:pt x="516" y="583"/>
                    </a:lnTo>
                    <a:lnTo>
                      <a:pt x="518" y="593"/>
                    </a:lnTo>
                    <a:lnTo>
                      <a:pt x="523" y="604"/>
                    </a:lnTo>
                    <a:lnTo>
                      <a:pt x="523" y="616"/>
                    </a:lnTo>
                    <a:lnTo>
                      <a:pt x="525" y="628"/>
                    </a:lnTo>
                    <a:lnTo>
                      <a:pt x="528" y="633"/>
                    </a:lnTo>
                    <a:lnTo>
                      <a:pt x="528" y="640"/>
                    </a:lnTo>
                    <a:lnTo>
                      <a:pt x="530" y="647"/>
                    </a:lnTo>
                    <a:lnTo>
                      <a:pt x="532" y="656"/>
                    </a:lnTo>
                    <a:lnTo>
                      <a:pt x="532" y="661"/>
                    </a:lnTo>
                    <a:lnTo>
                      <a:pt x="535" y="671"/>
                    </a:lnTo>
                    <a:lnTo>
                      <a:pt x="537" y="678"/>
                    </a:lnTo>
                    <a:lnTo>
                      <a:pt x="539" y="685"/>
                    </a:lnTo>
                    <a:lnTo>
                      <a:pt x="539" y="692"/>
                    </a:lnTo>
                    <a:lnTo>
                      <a:pt x="542" y="701"/>
                    </a:lnTo>
                    <a:lnTo>
                      <a:pt x="544" y="709"/>
                    </a:lnTo>
                    <a:lnTo>
                      <a:pt x="547" y="716"/>
                    </a:lnTo>
                    <a:lnTo>
                      <a:pt x="547" y="723"/>
                    </a:lnTo>
                    <a:lnTo>
                      <a:pt x="549" y="730"/>
                    </a:lnTo>
                    <a:lnTo>
                      <a:pt x="549" y="737"/>
                    </a:lnTo>
                    <a:lnTo>
                      <a:pt x="554" y="744"/>
                    </a:lnTo>
                    <a:lnTo>
                      <a:pt x="554" y="751"/>
                    </a:lnTo>
                    <a:lnTo>
                      <a:pt x="556" y="758"/>
                    </a:lnTo>
                    <a:lnTo>
                      <a:pt x="558" y="765"/>
                    </a:lnTo>
                    <a:lnTo>
                      <a:pt x="561" y="775"/>
                    </a:lnTo>
                    <a:lnTo>
                      <a:pt x="563" y="787"/>
                    </a:lnTo>
                    <a:lnTo>
                      <a:pt x="568" y="801"/>
                    </a:lnTo>
                    <a:lnTo>
                      <a:pt x="570" y="813"/>
                    </a:lnTo>
                    <a:lnTo>
                      <a:pt x="575" y="825"/>
                    </a:lnTo>
                    <a:lnTo>
                      <a:pt x="577" y="836"/>
                    </a:lnTo>
                    <a:lnTo>
                      <a:pt x="582" y="844"/>
                    </a:lnTo>
                    <a:lnTo>
                      <a:pt x="585" y="853"/>
                    </a:lnTo>
                    <a:lnTo>
                      <a:pt x="587" y="863"/>
                    </a:lnTo>
                    <a:lnTo>
                      <a:pt x="592" y="870"/>
                    </a:lnTo>
                    <a:lnTo>
                      <a:pt x="599" y="8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2" name="Freeform 23"/>
              <p:cNvSpPr>
                <a:spLocks/>
              </p:cNvSpPr>
              <p:nvPr/>
            </p:nvSpPr>
            <p:spPr bwMode="auto">
              <a:xfrm>
                <a:off x="209" y="945"/>
                <a:ext cx="190" cy="154"/>
              </a:xfrm>
              <a:custGeom>
                <a:avLst/>
                <a:gdLst>
                  <a:gd name="T0" fmla="*/ 78 w 190"/>
                  <a:gd name="T1" fmla="*/ 7 h 154"/>
                  <a:gd name="T2" fmla="*/ 78 w 190"/>
                  <a:gd name="T3" fmla="*/ 5 h 154"/>
                  <a:gd name="T4" fmla="*/ 83 w 190"/>
                  <a:gd name="T5" fmla="*/ 5 h 154"/>
                  <a:gd name="T6" fmla="*/ 90 w 190"/>
                  <a:gd name="T7" fmla="*/ 2 h 154"/>
                  <a:gd name="T8" fmla="*/ 100 w 190"/>
                  <a:gd name="T9" fmla="*/ 2 h 154"/>
                  <a:gd name="T10" fmla="*/ 109 w 190"/>
                  <a:gd name="T11" fmla="*/ 0 h 154"/>
                  <a:gd name="T12" fmla="*/ 121 w 190"/>
                  <a:gd name="T13" fmla="*/ 0 h 154"/>
                  <a:gd name="T14" fmla="*/ 133 w 190"/>
                  <a:gd name="T15" fmla="*/ 0 h 154"/>
                  <a:gd name="T16" fmla="*/ 147 w 190"/>
                  <a:gd name="T17" fmla="*/ 2 h 154"/>
                  <a:gd name="T18" fmla="*/ 157 w 190"/>
                  <a:gd name="T19" fmla="*/ 5 h 154"/>
                  <a:gd name="T20" fmla="*/ 166 w 190"/>
                  <a:gd name="T21" fmla="*/ 9 h 154"/>
                  <a:gd name="T22" fmla="*/ 176 w 190"/>
                  <a:gd name="T23" fmla="*/ 14 h 154"/>
                  <a:gd name="T24" fmla="*/ 183 w 190"/>
                  <a:gd name="T25" fmla="*/ 24 h 154"/>
                  <a:gd name="T26" fmla="*/ 185 w 190"/>
                  <a:gd name="T27" fmla="*/ 26 h 154"/>
                  <a:gd name="T28" fmla="*/ 188 w 190"/>
                  <a:gd name="T29" fmla="*/ 33 h 154"/>
                  <a:gd name="T30" fmla="*/ 190 w 190"/>
                  <a:gd name="T31" fmla="*/ 40 h 154"/>
                  <a:gd name="T32" fmla="*/ 190 w 190"/>
                  <a:gd name="T33" fmla="*/ 47 h 154"/>
                  <a:gd name="T34" fmla="*/ 190 w 190"/>
                  <a:gd name="T35" fmla="*/ 54 h 154"/>
                  <a:gd name="T36" fmla="*/ 190 w 190"/>
                  <a:gd name="T37" fmla="*/ 64 h 154"/>
                  <a:gd name="T38" fmla="*/ 188 w 190"/>
                  <a:gd name="T39" fmla="*/ 73 h 154"/>
                  <a:gd name="T40" fmla="*/ 183 w 190"/>
                  <a:gd name="T41" fmla="*/ 85 h 154"/>
                  <a:gd name="T42" fmla="*/ 178 w 190"/>
                  <a:gd name="T43" fmla="*/ 95 h 154"/>
                  <a:gd name="T44" fmla="*/ 173 w 190"/>
                  <a:gd name="T45" fmla="*/ 104 h 154"/>
                  <a:gd name="T46" fmla="*/ 169 w 190"/>
                  <a:gd name="T47" fmla="*/ 111 h 154"/>
                  <a:gd name="T48" fmla="*/ 164 w 190"/>
                  <a:gd name="T49" fmla="*/ 118 h 154"/>
                  <a:gd name="T50" fmla="*/ 150 w 190"/>
                  <a:gd name="T51" fmla="*/ 130 h 154"/>
                  <a:gd name="T52" fmla="*/ 138 w 190"/>
                  <a:gd name="T53" fmla="*/ 142 h 154"/>
                  <a:gd name="T54" fmla="*/ 131 w 190"/>
                  <a:gd name="T55" fmla="*/ 144 h 154"/>
                  <a:gd name="T56" fmla="*/ 123 w 190"/>
                  <a:gd name="T57" fmla="*/ 147 h 154"/>
                  <a:gd name="T58" fmla="*/ 116 w 190"/>
                  <a:gd name="T59" fmla="*/ 149 h 154"/>
                  <a:gd name="T60" fmla="*/ 112 w 190"/>
                  <a:gd name="T61" fmla="*/ 152 h 154"/>
                  <a:gd name="T62" fmla="*/ 102 w 190"/>
                  <a:gd name="T63" fmla="*/ 152 h 154"/>
                  <a:gd name="T64" fmla="*/ 95 w 190"/>
                  <a:gd name="T65" fmla="*/ 154 h 154"/>
                  <a:gd name="T66" fmla="*/ 88 w 190"/>
                  <a:gd name="T67" fmla="*/ 154 h 154"/>
                  <a:gd name="T68" fmla="*/ 83 w 190"/>
                  <a:gd name="T69" fmla="*/ 154 h 154"/>
                  <a:gd name="T70" fmla="*/ 74 w 190"/>
                  <a:gd name="T71" fmla="*/ 152 h 154"/>
                  <a:gd name="T72" fmla="*/ 66 w 190"/>
                  <a:gd name="T73" fmla="*/ 149 h 154"/>
                  <a:gd name="T74" fmla="*/ 59 w 190"/>
                  <a:gd name="T75" fmla="*/ 147 h 154"/>
                  <a:gd name="T76" fmla="*/ 55 w 190"/>
                  <a:gd name="T77" fmla="*/ 144 h 154"/>
                  <a:gd name="T78" fmla="*/ 43 w 190"/>
                  <a:gd name="T79" fmla="*/ 140 h 154"/>
                  <a:gd name="T80" fmla="*/ 31 w 190"/>
                  <a:gd name="T81" fmla="*/ 133 h 154"/>
                  <a:gd name="T82" fmla="*/ 21 w 190"/>
                  <a:gd name="T83" fmla="*/ 125 h 154"/>
                  <a:gd name="T84" fmla="*/ 14 w 190"/>
                  <a:gd name="T85" fmla="*/ 116 h 154"/>
                  <a:gd name="T86" fmla="*/ 9 w 190"/>
                  <a:gd name="T87" fmla="*/ 109 h 154"/>
                  <a:gd name="T88" fmla="*/ 9 w 190"/>
                  <a:gd name="T89" fmla="*/ 102 h 154"/>
                  <a:gd name="T90" fmla="*/ 7 w 190"/>
                  <a:gd name="T91" fmla="*/ 92 h 154"/>
                  <a:gd name="T92" fmla="*/ 5 w 190"/>
                  <a:gd name="T93" fmla="*/ 85 h 154"/>
                  <a:gd name="T94" fmla="*/ 5 w 190"/>
                  <a:gd name="T95" fmla="*/ 78 h 154"/>
                  <a:gd name="T96" fmla="*/ 2 w 190"/>
                  <a:gd name="T97" fmla="*/ 73 h 154"/>
                  <a:gd name="T98" fmla="*/ 0 w 190"/>
                  <a:gd name="T99" fmla="*/ 66 h 154"/>
                  <a:gd name="T100" fmla="*/ 0 w 190"/>
                  <a:gd name="T101" fmla="*/ 59 h 154"/>
                  <a:gd name="T102" fmla="*/ 0 w 190"/>
                  <a:gd name="T103" fmla="*/ 52 h 154"/>
                  <a:gd name="T104" fmla="*/ 7 w 190"/>
                  <a:gd name="T105" fmla="*/ 43 h 154"/>
                  <a:gd name="T106" fmla="*/ 9 w 190"/>
                  <a:gd name="T107" fmla="*/ 38 h 154"/>
                  <a:gd name="T108" fmla="*/ 17 w 190"/>
                  <a:gd name="T109" fmla="*/ 33 h 154"/>
                  <a:gd name="T110" fmla="*/ 24 w 190"/>
                  <a:gd name="T111" fmla="*/ 24 h 154"/>
                  <a:gd name="T112" fmla="*/ 33 w 190"/>
                  <a:gd name="T113" fmla="*/ 19 h 154"/>
                  <a:gd name="T114" fmla="*/ 57 w 190"/>
                  <a:gd name="T115" fmla="*/ 9 h 154"/>
                  <a:gd name="T116" fmla="*/ 78 w 190"/>
                  <a:gd name="T117" fmla="*/ 7 h 154"/>
                  <a:gd name="T118" fmla="*/ 78 w 190"/>
                  <a:gd name="T119" fmla="*/ 7 h 1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154"/>
                  <a:gd name="T182" fmla="*/ 190 w 190"/>
                  <a:gd name="T183" fmla="*/ 154 h 1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154">
                    <a:moveTo>
                      <a:pt x="78" y="7"/>
                    </a:moveTo>
                    <a:lnTo>
                      <a:pt x="78" y="5"/>
                    </a:lnTo>
                    <a:lnTo>
                      <a:pt x="83" y="5"/>
                    </a:lnTo>
                    <a:lnTo>
                      <a:pt x="90" y="2"/>
                    </a:lnTo>
                    <a:lnTo>
                      <a:pt x="100" y="2"/>
                    </a:lnTo>
                    <a:lnTo>
                      <a:pt x="109" y="0"/>
                    </a:lnTo>
                    <a:lnTo>
                      <a:pt x="121" y="0"/>
                    </a:lnTo>
                    <a:lnTo>
                      <a:pt x="133" y="0"/>
                    </a:lnTo>
                    <a:lnTo>
                      <a:pt x="147" y="2"/>
                    </a:lnTo>
                    <a:lnTo>
                      <a:pt x="157" y="5"/>
                    </a:lnTo>
                    <a:lnTo>
                      <a:pt x="166" y="9"/>
                    </a:lnTo>
                    <a:lnTo>
                      <a:pt x="176" y="14"/>
                    </a:lnTo>
                    <a:lnTo>
                      <a:pt x="183" y="24"/>
                    </a:lnTo>
                    <a:lnTo>
                      <a:pt x="185" y="26"/>
                    </a:lnTo>
                    <a:lnTo>
                      <a:pt x="188" y="33"/>
                    </a:lnTo>
                    <a:lnTo>
                      <a:pt x="190" y="40"/>
                    </a:lnTo>
                    <a:lnTo>
                      <a:pt x="190" y="47"/>
                    </a:lnTo>
                    <a:lnTo>
                      <a:pt x="190" y="54"/>
                    </a:lnTo>
                    <a:lnTo>
                      <a:pt x="190" y="64"/>
                    </a:lnTo>
                    <a:lnTo>
                      <a:pt x="188" y="73"/>
                    </a:lnTo>
                    <a:lnTo>
                      <a:pt x="183" y="85"/>
                    </a:lnTo>
                    <a:lnTo>
                      <a:pt x="178" y="95"/>
                    </a:lnTo>
                    <a:lnTo>
                      <a:pt x="173" y="104"/>
                    </a:lnTo>
                    <a:lnTo>
                      <a:pt x="169" y="111"/>
                    </a:lnTo>
                    <a:lnTo>
                      <a:pt x="164" y="118"/>
                    </a:lnTo>
                    <a:lnTo>
                      <a:pt x="150" y="130"/>
                    </a:lnTo>
                    <a:lnTo>
                      <a:pt x="138" y="142"/>
                    </a:lnTo>
                    <a:lnTo>
                      <a:pt x="131" y="144"/>
                    </a:lnTo>
                    <a:lnTo>
                      <a:pt x="123" y="147"/>
                    </a:lnTo>
                    <a:lnTo>
                      <a:pt x="116" y="149"/>
                    </a:lnTo>
                    <a:lnTo>
                      <a:pt x="112" y="152"/>
                    </a:lnTo>
                    <a:lnTo>
                      <a:pt x="102" y="152"/>
                    </a:lnTo>
                    <a:lnTo>
                      <a:pt x="95" y="154"/>
                    </a:lnTo>
                    <a:lnTo>
                      <a:pt x="88" y="154"/>
                    </a:lnTo>
                    <a:lnTo>
                      <a:pt x="83" y="154"/>
                    </a:lnTo>
                    <a:lnTo>
                      <a:pt x="74" y="152"/>
                    </a:lnTo>
                    <a:lnTo>
                      <a:pt x="66" y="149"/>
                    </a:lnTo>
                    <a:lnTo>
                      <a:pt x="59" y="147"/>
                    </a:lnTo>
                    <a:lnTo>
                      <a:pt x="55" y="144"/>
                    </a:lnTo>
                    <a:lnTo>
                      <a:pt x="43" y="140"/>
                    </a:lnTo>
                    <a:lnTo>
                      <a:pt x="31" y="133"/>
                    </a:lnTo>
                    <a:lnTo>
                      <a:pt x="21" y="125"/>
                    </a:lnTo>
                    <a:lnTo>
                      <a:pt x="14" y="116"/>
                    </a:lnTo>
                    <a:lnTo>
                      <a:pt x="9" y="109"/>
                    </a:lnTo>
                    <a:lnTo>
                      <a:pt x="9" y="102"/>
                    </a:lnTo>
                    <a:lnTo>
                      <a:pt x="7" y="92"/>
                    </a:lnTo>
                    <a:lnTo>
                      <a:pt x="5" y="85"/>
                    </a:lnTo>
                    <a:lnTo>
                      <a:pt x="5" y="78"/>
                    </a:lnTo>
                    <a:lnTo>
                      <a:pt x="2" y="73"/>
                    </a:lnTo>
                    <a:lnTo>
                      <a:pt x="0" y="66"/>
                    </a:lnTo>
                    <a:lnTo>
                      <a:pt x="0" y="59"/>
                    </a:lnTo>
                    <a:lnTo>
                      <a:pt x="0" y="52"/>
                    </a:lnTo>
                    <a:lnTo>
                      <a:pt x="7" y="43"/>
                    </a:lnTo>
                    <a:lnTo>
                      <a:pt x="9" y="38"/>
                    </a:lnTo>
                    <a:lnTo>
                      <a:pt x="17" y="33"/>
                    </a:lnTo>
                    <a:lnTo>
                      <a:pt x="24" y="24"/>
                    </a:lnTo>
                    <a:lnTo>
                      <a:pt x="33" y="19"/>
                    </a:lnTo>
                    <a:lnTo>
                      <a:pt x="57" y="9"/>
                    </a:lnTo>
                    <a:lnTo>
                      <a:pt x="78"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3" name="Freeform 24"/>
              <p:cNvSpPr>
                <a:spLocks/>
              </p:cNvSpPr>
              <p:nvPr/>
            </p:nvSpPr>
            <p:spPr bwMode="auto">
              <a:xfrm>
                <a:off x="608" y="954"/>
                <a:ext cx="384" cy="109"/>
              </a:xfrm>
              <a:custGeom>
                <a:avLst/>
                <a:gdLst>
                  <a:gd name="T0" fmla="*/ 7 w 384"/>
                  <a:gd name="T1" fmla="*/ 0 h 109"/>
                  <a:gd name="T2" fmla="*/ 19 w 384"/>
                  <a:gd name="T3" fmla="*/ 0 h 109"/>
                  <a:gd name="T4" fmla="*/ 31 w 384"/>
                  <a:gd name="T5" fmla="*/ 0 h 109"/>
                  <a:gd name="T6" fmla="*/ 47 w 384"/>
                  <a:gd name="T7" fmla="*/ 0 h 109"/>
                  <a:gd name="T8" fmla="*/ 64 w 384"/>
                  <a:gd name="T9" fmla="*/ 0 h 109"/>
                  <a:gd name="T10" fmla="*/ 85 w 384"/>
                  <a:gd name="T11" fmla="*/ 0 h 109"/>
                  <a:gd name="T12" fmla="*/ 109 w 384"/>
                  <a:gd name="T13" fmla="*/ 3 h 109"/>
                  <a:gd name="T14" fmla="*/ 130 w 384"/>
                  <a:gd name="T15" fmla="*/ 3 h 109"/>
                  <a:gd name="T16" fmla="*/ 154 w 384"/>
                  <a:gd name="T17" fmla="*/ 8 h 109"/>
                  <a:gd name="T18" fmla="*/ 176 w 384"/>
                  <a:gd name="T19" fmla="*/ 10 h 109"/>
                  <a:gd name="T20" fmla="*/ 199 w 384"/>
                  <a:gd name="T21" fmla="*/ 12 h 109"/>
                  <a:gd name="T22" fmla="*/ 221 w 384"/>
                  <a:gd name="T23" fmla="*/ 17 h 109"/>
                  <a:gd name="T24" fmla="*/ 240 w 384"/>
                  <a:gd name="T25" fmla="*/ 24 h 109"/>
                  <a:gd name="T26" fmla="*/ 256 w 384"/>
                  <a:gd name="T27" fmla="*/ 29 h 109"/>
                  <a:gd name="T28" fmla="*/ 273 w 384"/>
                  <a:gd name="T29" fmla="*/ 36 h 109"/>
                  <a:gd name="T30" fmla="*/ 292 w 384"/>
                  <a:gd name="T31" fmla="*/ 50 h 109"/>
                  <a:gd name="T32" fmla="*/ 313 w 384"/>
                  <a:gd name="T33" fmla="*/ 64 h 109"/>
                  <a:gd name="T34" fmla="*/ 332 w 384"/>
                  <a:gd name="T35" fmla="*/ 76 h 109"/>
                  <a:gd name="T36" fmla="*/ 349 w 384"/>
                  <a:gd name="T37" fmla="*/ 88 h 109"/>
                  <a:gd name="T38" fmla="*/ 368 w 384"/>
                  <a:gd name="T39" fmla="*/ 100 h 109"/>
                  <a:gd name="T40" fmla="*/ 382 w 384"/>
                  <a:gd name="T41" fmla="*/ 107 h 109"/>
                  <a:gd name="T42" fmla="*/ 382 w 384"/>
                  <a:gd name="T43" fmla="*/ 109 h 109"/>
                  <a:gd name="T44" fmla="*/ 366 w 384"/>
                  <a:gd name="T45" fmla="*/ 105 h 109"/>
                  <a:gd name="T46" fmla="*/ 347 w 384"/>
                  <a:gd name="T47" fmla="*/ 100 h 109"/>
                  <a:gd name="T48" fmla="*/ 330 w 384"/>
                  <a:gd name="T49" fmla="*/ 95 h 109"/>
                  <a:gd name="T50" fmla="*/ 311 w 384"/>
                  <a:gd name="T51" fmla="*/ 90 h 109"/>
                  <a:gd name="T52" fmla="*/ 292 w 384"/>
                  <a:gd name="T53" fmla="*/ 88 h 109"/>
                  <a:gd name="T54" fmla="*/ 271 w 384"/>
                  <a:gd name="T55" fmla="*/ 83 h 109"/>
                  <a:gd name="T56" fmla="*/ 247 w 384"/>
                  <a:gd name="T57" fmla="*/ 79 h 109"/>
                  <a:gd name="T58" fmla="*/ 223 w 384"/>
                  <a:gd name="T59" fmla="*/ 74 h 109"/>
                  <a:gd name="T60" fmla="*/ 202 w 384"/>
                  <a:gd name="T61" fmla="*/ 71 h 109"/>
                  <a:gd name="T62" fmla="*/ 176 w 384"/>
                  <a:gd name="T63" fmla="*/ 69 h 109"/>
                  <a:gd name="T64" fmla="*/ 154 w 384"/>
                  <a:gd name="T65" fmla="*/ 69 h 109"/>
                  <a:gd name="T66" fmla="*/ 130 w 384"/>
                  <a:gd name="T67" fmla="*/ 69 h 109"/>
                  <a:gd name="T68" fmla="*/ 111 w 384"/>
                  <a:gd name="T69" fmla="*/ 69 h 109"/>
                  <a:gd name="T70" fmla="*/ 90 w 384"/>
                  <a:gd name="T71" fmla="*/ 71 h 109"/>
                  <a:gd name="T72" fmla="*/ 73 w 384"/>
                  <a:gd name="T73" fmla="*/ 71 h 109"/>
                  <a:gd name="T74" fmla="*/ 59 w 384"/>
                  <a:gd name="T75" fmla="*/ 74 h 109"/>
                  <a:gd name="T76" fmla="*/ 47 w 384"/>
                  <a:gd name="T77" fmla="*/ 74 h 109"/>
                  <a:gd name="T78" fmla="*/ 33 w 384"/>
                  <a:gd name="T79" fmla="*/ 76 h 109"/>
                  <a:gd name="T80" fmla="*/ 21 w 384"/>
                  <a:gd name="T81" fmla="*/ 76 h 109"/>
                  <a:gd name="T82" fmla="*/ 14 w 384"/>
                  <a:gd name="T83" fmla="*/ 76 h 109"/>
                  <a:gd name="T84" fmla="*/ 14 w 384"/>
                  <a:gd name="T85" fmla="*/ 71 h 109"/>
                  <a:gd name="T86" fmla="*/ 9 w 384"/>
                  <a:gd name="T87" fmla="*/ 53 h 109"/>
                  <a:gd name="T88" fmla="*/ 2 w 384"/>
                  <a:gd name="T89" fmla="*/ 31 h 109"/>
                  <a:gd name="T90" fmla="*/ 0 w 384"/>
                  <a:gd name="T91" fmla="*/ 17 h 109"/>
                  <a:gd name="T92" fmla="*/ 0 w 384"/>
                  <a:gd name="T93" fmla="*/ 3 h 109"/>
                  <a:gd name="T94" fmla="*/ 5 w 384"/>
                  <a:gd name="T95" fmla="*/ 0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4"/>
                  <a:gd name="T145" fmla="*/ 0 h 109"/>
                  <a:gd name="T146" fmla="*/ 384 w 38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4" h="109">
                    <a:moveTo>
                      <a:pt x="5" y="0"/>
                    </a:moveTo>
                    <a:lnTo>
                      <a:pt x="7" y="0"/>
                    </a:lnTo>
                    <a:lnTo>
                      <a:pt x="14" y="0"/>
                    </a:lnTo>
                    <a:lnTo>
                      <a:pt x="19" y="0"/>
                    </a:lnTo>
                    <a:lnTo>
                      <a:pt x="24" y="0"/>
                    </a:lnTo>
                    <a:lnTo>
                      <a:pt x="31" y="0"/>
                    </a:lnTo>
                    <a:lnTo>
                      <a:pt x="38" y="0"/>
                    </a:lnTo>
                    <a:lnTo>
                      <a:pt x="47" y="0"/>
                    </a:lnTo>
                    <a:lnTo>
                      <a:pt x="54" y="0"/>
                    </a:lnTo>
                    <a:lnTo>
                      <a:pt x="64" y="0"/>
                    </a:lnTo>
                    <a:lnTo>
                      <a:pt x="73" y="0"/>
                    </a:lnTo>
                    <a:lnTo>
                      <a:pt x="85" y="0"/>
                    </a:lnTo>
                    <a:lnTo>
                      <a:pt x="97" y="0"/>
                    </a:lnTo>
                    <a:lnTo>
                      <a:pt x="109" y="3"/>
                    </a:lnTo>
                    <a:lnTo>
                      <a:pt x="119" y="3"/>
                    </a:lnTo>
                    <a:lnTo>
                      <a:pt x="130" y="3"/>
                    </a:lnTo>
                    <a:lnTo>
                      <a:pt x="142" y="5"/>
                    </a:lnTo>
                    <a:lnTo>
                      <a:pt x="154" y="8"/>
                    </a:lnTo>
                    <a:lnTo>
                      <a:pt x="164" y="8"/>
                    </a:lnTo>
                    <a:lnTo>
                      <a:pt x="176" y="10"/>
                    </a:lnTo>
                    <a:lnTo>
                      <a:pt x="187" y="12"/>
                    </a:lnTo>
                    <a:lnTo>
                      <a:pt x="199" y="12"/>
                    </a:lnTo>
                    <a:lnTo>
                      <a:pt x="211" y="15"/>
                    </a:lnTo>
                    <a:lnTo>
                      <a:pt x="221" y="17"/>
                    </a:lnTo>
                    <a:lnTo>
                      <a:pt x="230" y="19"/>
                    </a:lnTo>
                    <a:lnTo>
                      <a:pt x="240" y="24"/>
                    </a:lnTo>
                    <a:lnTo>
                      <a:pt x="249" y="26"/>
                    </a:lnTo>
                    <a:lnTo>
                      <a:pt x="256" y="29"/>
                    </a:lnTo>
                    <a:lnTo>
                      <a:pt x="266" y="34"/>
                    </a:lnTo>
                    <a:lnTo>
                      <a:pt x="273" y="36"/>
                    </a:lnTo>
                    <a:lnTo>
                      <a:pt x="282" y="43"/>
                    </a:lnTo>
                    <a:lnTo>
                      <a:pt x="292" y="50"/>
                    </a:lnTo>
                    <a:lnTo>
                      <a:pt x="304" y="57"/>
                    </a:lnTo>
                    <a:lnTo>
                      <a:pt x="313" y="64"/>
                    </a:lnTo>
                    <a:lnTo>
                      <a:pt x="323" y="71"/>
                    </a:lnTo>
                    <a:lnTo>
                      <a:pt x="332" y="76"/>
                    </a:lnTo>
                    <a:lnTo>
                      <a:pt x="342" y="83"/>
                    </a:lnTo>
                    <a:lnTo>
                      <a:pt x="349" y="88"/>
                    </a:lnTo>
                    <a:lnTo>
                      <a:pt x="356" y="93"/>
                    </a:lnTo>
                    <a:lnTo>
                      <a:pt x="368" y="100"/>
                    </a:lnTo>
                    <a:lnTo>
                      <a:pt x="377" y="105"/>
                    </a:lnTo>
                    <a:lnTo>
                      <a:pt x="382" y="107"/>
                    </a:lnTo>
                    <a:lnTo>
                      <a:pt x="384" y="109"/>
                    </a:lnTo>
                    <a:lnTo>
                      <a:pt x="382" y="109"/>
                    </a:lnTo>
                    <a:lnTo>
                      <a:pt x="375" y="107"/>
                    </a:lnTo>
                    <a:lnTo>
                      <a:pt x="366" y="105"/>
                    </a:lnTo>
                    <a:lnTo>
                      <a:pt x="354" y="102"/>
                    </a:lnTo>
                    <a:lnTo>
                      <a:pt x="347" y="100"/>
                    </a:lnTo>
                    <a:lnTo>
                      <a:pt x="339" y="98"/>
                    </a:lnTo>
                    <a:lnTo>
                      <a:pt x="330" y="95"/>
                    </a:lnTo>
                    <a:lnTo>
                      <a:pt x="323" y="93"/>
                    </a:lnTo>
                    <a:lnTo>
                      <a:pt x="311" y="90"/>
                    </a:lnTo>
                    <a:lnTo>
                      <a:pt x="301" y="90"/>
                    </a:lnTo>
                    <a:lnTo>
                      <a:pt x="292" y="88"/>
                    </a:lnTo>
                    <a:lnTo>
                      <a:pt x="282" y="86"/>
                    </a:lnTo>
                    <a:lnTo>
                      <a:pt x="271" y="83"/>
                    </a:lnTo>
                    <a:lnTo>
                      <a:pt x="259" y="81"/>
                    </a:lnTo>
                    <a:lnTo>
                      <a:pt x="247" y="79"/>
                    </a:lnTo>
                    <a:lnTo>
                      <a:pt x="235" y="76"/>
                    </a:lnTo>
                    <a:lnTo>
                      <a:pt x="223" y="74"/>
                    </a:lnTo>
                    <a:lnTo>
                      <a:pt x="211" y="74"/>
                    </a:lnTo>
                    <a:lnTo>
                      <a:pt x="202" y="71"/>
                    </a:lnTo>
                    <a:lnTo>
                      <a:pt x="190" y="71"/>
                    </a:lnTo>
                    <a:lnTo>
                      <a:pt x="176" y="69"/>
                    </a:lnTo>
                    <a:lnTo>
                      <a:pt x="164" y="69"/>
                    </a:lnTo>
                    <a:lnTo>
                      <a:pt x="154" y="69"/>
                    </a:lnTo>
                    <a:lnTo>
                      <a:pt x="142" y="69"/>
                    </a:lnTo>
                    <a:lnTo>
                      <a:pt x="130" y="69"/>
                    </a:lnTo>
                    <a:lnTo>
                      <a:pt x="121" y="69"/>
                    </a:lnTo>
                    <a:lnTo>
                      <a:pt x="111" y="69"/>
                    </a:lnTo>
                    <a:lnTo>
                      <a:pt x="102" y="71"/>
                    </a:lnTo>
                    <a:lnTo>
                      <a:pt x="90" y="71"/>
                    </a:lnTo>
                    <a:lnTo>
                      <a:pt x="83" y="71"/>
                    </a:lnTo>
                    <a:lnTo>
                      <a:pt x="73" y="71"/>
                    </a:lnTo>
                    <a:lnTo>
                      <a:pt x="66" y="74"/>
                    </a:lnTo>
                    <a:lnTo>
                      <a:pt x="59" y="74"/>
                    </a:lnTo>
                    <a:lnTo>
                      <a:pt x="52" y="74"/>
                    </a:lnTo>
                    <a:lnTo>
                      <a:pt x="47" y="74"/>
                    </a:lnTo>
                    <a:lnTo>
                      <a:pt x="43" y="76"/>
                    </a:lnTo>
                    <a:lnTo>
                      <a:pt x="33" y="76"/>
                    </a:lnTo>
                    <a:lnTo>
                      <a:pt x="26" y="76"/>
                    </a:lnTo>
                    <a:lnTo>
                      <a:pt x="21" y="76"/>
                    </a:lnTo>
                    <a:lnTo>
                      <a:pt x="19" y="76"/>
                    </a:lnTo>
                    <a:lnTo>
                      <a:pt x="14" y="76"/>
                    </a:lnTo>
                    <a:lnTo>
                      <a:pt x="16" y="76"/>
                    </a:lnTo>
                    <a:lnTo>
                      <a:pt x="14" y="71"/>
                    </a:lnTo>
                    <a:lnTo>
                      <a:pt x="12" y="62"/>
                    </a:lnTo>
                    <a:lnTo>
                      <a:pt x="9" y="53"/>
                    </a:lnTo>
                    <a:lnTo>
                      <a:pt x="5" y="38"/>
                    </a:lnTo>
                    <a:lnTo>
                      <a:pt x="2" y="31"/>
                    </a:lnTo>
                    <a:lnTo>
                      <a:pt x="2" y="24"/>
                    </a:lnTo>
                    <a:lnTo>
                      <a:pt x="0" y="17"/>
                    </a:lnTo>
                    <a:lnTo>
                      <a:pt x="0" y="12"/>
                    </a:lnTo>
                    <a:lnTo>
                      <a:pt x="0" y="3"/>
                    </a:lnTo>
                    <a:lnTo>
                      <a:pt x="5" y="0"/>
                    </a:lnTo>
                    <a:close/>
                  </a:path>
                </a:pathLst>
              </a:custGeom>
              <a:solidFill>
                <a:srgbClr val="DEAD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4" name="Freeform 25"/>
              <p:cNvSpPr>
                <a:spLocks/>
              </p:cNvSpPr>
              <p:nvPr/>
            </p:nvSpPr>
            <p:spPr bwMode="auto">
              <a:xfrm>
                <a:off x="1748" y="509"/>
                <a:ext cx="42" cy="109"/>
              </a:xfrm>
              <a:custGeom>
                <a:avLst/>
                <a:gdLst>
                  <a:gd name="T0" fmla="*/ 0 w 42"/>
                  <a:gd name="T1" fmla="*/ 3 h 109"/>
                  <a:gd name="T2" fmla="*/ 2 w 42"/>
                  <a:gd name="T3" fmla="*/ 0 h 109"/>
                  <a:gd name="T4" fmla="*/ 9 w 42"/>
                  <a:gd name="T5" fmla="*/ 0 h 109"/>
                  <a:gd name="T6" fmla="*/ 21 w 42"/>
                  <a:gd name="T7" fmla="*/ 0 h 109"/>
                  <a:gd name="T8" fmla="*/ 35 w 42"/>
                  <a:gd name="T9" fmla="*/ 5 h 109"/>
                  <a:gd name="T10" fmla="*/ 35 w 42"/>
                  <a:gd name="T11" fmla="*/ 10 h 109"/>
                  <a:gd name="T12" fmla="*/ 38 w 42"/>
                  <a:gd name="T13" fmla="*/ 17 h 109"/>
                  <a:gd name="T14" fmla="*/ 40 w 42"/>
                  <a:gd name="T15" fmla="*/ 29 h 109"/>
                  <a:gd name="T16" fmla="*/ 40 w 42"/>
                  <a:gd name="T17" fmla="*/ 33 h 109"/>
                  <a:gd name="T18" fmla="*/ 42 w 42"/>
                  <a:gd name="T19" fmla="*/ 40 h 109"/>
                  <a:gd name="T20" fmla="*/ 42 w 42"/>
                  <a:gd name="T21" fmla="*/ 48 h 109"/>
                  <a:gd name="T22" fmla="*/ 42 w 42"/>
                  <a:gd name="T23" fmla="*/ 57 h 109"/>
                  <a:gd name="T24" fmla="*/ 42 w 42"/>
                  <a:gd name="T25" fmla="*/ 64 h 109"/>
                  <a:gd name="T26" fmla="*/ 42 w 42"/>
                  <a:gd name="T27" fmla="*/ 74 h 109"/>
                  <a:gd name="T28" fmla="*/ 42 w 42"/>
                  <a:gd name="T29" fmla="*/ 85 h 109"/>
                  <a:gd name="T30" fmla="*/ 42 w 42"/>
                  <a:gd name="T31" fmla="*/ 97 h 109"/>
                  <a:gd name="T32" fmla="*/ 30 w 42"/>
                  <a:gd name="T33" fmla="*/ 109 h 109"/>
                  <a:gd name="T34" fmla="*/ 28 w 42"/>
                  <a:gd name="T35" fmla="*/ 107 h 109"/>
                  <a:gd name="T36" fmla="*/ 28 w 42"/>
                  <a:gd name="T37" fmla="*/ 102 h 109"/>
                  <a:gd name="T38" fmla="*/ 28 w 42"/>
                  <a:gd name="T39" fmla="*/ 95 h 109"/>
                  <a:gd name="T40" fmla="*/ 28 w 42"/>
                  <a:gd name="T41" fmla="*/ 83 h 109"/>
                  <a:gd name="T42" fmla="*/ 28 w 42"/>
                  <a:gd name="T43" fmla="*/ 76 h 109"/>
                  <a:gd name="T44" fmla="*/ 26 w 42"/>
                  <a:gd name="T45" fmla="*/ 69 h 109"/>
                  <a:gd name="T46" fmla="*/ 26 w 42"/>
                  <a:gd name="T47" fmla="*/ 62 h 109"/>
                  <a:gd name="T48" fmla="*/ 23 w 42"/>
                  <a:gd name="T49" fmla="*/ 55 h 109"/>
                  <a:gd name="T50" fmla="*/ 21 w 42"/>
                  <a:gd name="T51" fmla="*/ 45 h 109"/>
                  <a:gd name="T52" fmla="*/ 19 w 42"/>
                  <a:gd name="T53" fmla="*/ 38 h 109"/>
                  <a:gd name="T54" fmla="*/ 14 w 42"/>
                  <a:gd name="T55" fmla="*/ 31 h 109"/>
                  <a:gd name="T56" fmla="*/ 11 w 42"/>
                  <a:gd name="T57" fmla="*/ 24 h 109"/>
                  <a:gd name="T58" fmla="*/ 0 w 42"/>
                  <a:gd name="T59" fmla="*/ 3 h 109"/>
                  <a:gd name="T60" fmla="*/ 0 w 42"/>
                  <a:gd name="T61" fmla="*/ 3 h 1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2"/>
                  <a:gd name="T94" fmla="*/ 0 h 109"/>
                  <a:gd name="T95" fmla="*/ 42 w 42"/>
                  <a:gd name="T96" fmla="*/ 109 h 1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2" h="109">
                    <a:moveTo>
                      <a:pt x="0" y="3"/>
                    </a:moveTo>
                    <a:lnTo>
                      <a:pt x="2" y="0"/>
                    </a:lnTo>
                    <a:lnTo>
                      <a:pt x="9" y="0"/>
                    </a:lnTo>
                    <a:lnTo>
                      <a:pt x="21" y="0"/>
                    </a:lnTo>
                    <a:lnTo>
                      <a:pt x="35" y="5"/>
                    </a:lnTo>
                    <a:lnTo>
                      <a:pt x="35" y="10"/>
                    </a:lnTo>
                    <a:lnTo>
                      <a:pt x="38" y="17"/>
                    </a:lnTo>
                    <a:lnTo>
                      <a:pt x="40" y="29"/>
                    </a:lnTo>
                    <a:lnTo>
                      <a:pt x="40" y="33"/>
                    </a:lnTo>
                    <a:lnTo>
                      <a:pt x="42" y="40"/>
                    </a:lnTo>
                    <a:lnTo>
                      <a:pt x="42" y="48"/>
                    </a:lnTo>
                    <a:lnTo>
                      <a:pt x="42" y="57"/>
                    </a:lnTo>
                    <a:lnTo>
                      <a:pt x="42" y="64"/>
                    </a:lnTo>
                    <a:lnTo>
                      <a:pt x="42" y="74"/>
                    </a:lnTo>
                    <a:lnTo>
                      <a:pt x="42" y="85"/>
                    </a:lnTo>
                    <a:lnTo>
                      <a:pt x="42" y="97"/>
                    </a:lnTo>
                    <a:lnTo>
                      <a:pt x="30" y="109"/>
                    </a:lnTo>
                    <a:lnTo>
                      <a:pt x="28" y="107"/>
                    </a:lnTo>
                    <a:lnTo>
                      <a:pt x="28" y="102"/>
                    </a:lnTo>
                    <a:lnTo>
                      <a:pt x="28" y="95"/>
                    </a:lnTo>
                    <a:lnTo>
                      <a:pt x="28" y="83"/>
                    </a:lnTo>
                    <a:lnTo>
                      <a:pt x="28" y="76"/>
                    </a:lnTo>
                    <a:lnTo>
                      <a:pt x="26" y="69"/>
                    </a:lnTo>
                    <a:lnTo>
                      <a:pt x="26" y="62"/>
                    </a:lnTo>
                    <a:lnTo>
                      <a:pt x="23" y="55"/>
                    </a:lnTo>
                    <a:lnTo>
                      <a:pt x="21" y="45"/>
                    </a:lnTo>
                    <a:lnTo>
                      <a:pt x="19" y="38"/>
                    </a:lnTo>
                    <a:lnTo>
                      <a:pt x="14" y="31"/>
                    </a:lnTo>
                    <a:lnTo>
                      <a:pt x="11" y="24"/>
                    </a:lnTo>
                    <a:lnTo>
                      <a:pt x="0" y="3"/>
                    </a:lnTo>
                    <a:close/>
                  </a:path>
                </a:pathLst>
              </a:custGeom>
              <a:solidFill>
                <a:srgbClr val="C299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5" name="Freeform 26"/>
              <p:cNvSpPr>
                <a:spLocks/>
              </p:cNvSpPr>
              <p:nvPr/>
            </p:nvSpPr>
            <p:spPr bwMode="auto">
              <a:xfrm>
                <a:off x="2474" y="940"/>
                <a:ext cx="454" cy="301"/>
              </a:xfrm>
              <a:custGeom>
                <a:avLst/>
                <a:gdLst>
                  <a:gd name="T0" fmla="*/ 24 w 454"/>
                  <a:gd name="T1" fmla="*/ 123 h 301"/>
                  <a:gd name="T2" fmla="*/ 45 w 454"/>
                  <a:gd name="T3" fmla="*/ 119 h 301"/>
                  <a:gd name="T4" fmla="*/ 67 w 454"/>
                  <a:gd name="T5" fmla="*/ 116 h 301"/>
                  <a:gd name="T6" fmla="*/ 93 w 454"/>
                  <a:gd name="T7" fmla="*/ 112 h 301"/>
                  <a:gd name="T8" fmla="*/ 124 w 454"/>
                  <a:gd name="T9" fmla="*/ 104 h 301"/>
                  <a:gd name="T10" fmla="*/ 154 w 454"/>
                  <a:gd name="T11" fmla="*/ 95 h 301"/>
                  <a:gd name="T12" fmla="*/ 192 w 454"/>
                  <a:gd name="T13" fmla="*/ 85 h 301"/>
                  <a:gd name="T14" fmla="*/ 230 w 454"/>
                  <a:gd name="T15" fmla="*/ 71 h 301"/>
                  <a:gd name="T16" fmla="*/ 271 w 454"/>
                  <a:gd name="T17" fmla="*/ 55 h 301"/>
                  <a:gd name="T18" fmla="*/ 309 w 454"/>
                  <a:gd name="T19" fmla="*/ 38 h 301"/>
                  <a:gd name="T20" fmla="*/ 344 w 454"/>
                  <a:gd name="T21" fmla="*/ 22 h 301"/>
                  <a:gd name="T22" fmla="*/ 371 w 454"/>
                  <a:gd name="T23" fmla="*/ 10 h 301"/>
                  <a:gd name="T24" fmla="*/ 394 w 454"/>
                  <a:gd name="T25" fmla="*/ 3 h 301"/>
                  <a:gd name="T26" fmla="*/ 418 w 454"/>
                  <a:gd name="T27" fmla="*/ 0 h 301"/>
                  <a:gd name="T28" fmla="*/ 439 w 454"/>
                  <a:gd name="T29" fmla="*/ 3 h 301"/>
                  <a:gd name="T30" fmla="*/ 451 w 454"/>
                  <a:gd name="T31" fmla="*/ 10 h 301"/>
                  <a:gd name="T32" fmla="*/ 447 w 454"/>
                  <a:gd name="T33" fmla="*/ 12 h 301"/>
                  <a:gd name="T34" fmla="*/ 425 w 454"/>
                  <a:gd name="T35" fmla="*/ 24 h 301"/>
                  <a:gd name="T36" fmla="*/ 394 w 454"/>
                  <a:gd name="T37" fmla="*/ 40 h 301"/>
                  <a:gd name="T38" fmla="*/ 363 w 454"/>
                  <a:gd name="T39" fmla="*/ 59 h 301"/>
                  <a:gd name="T40" fmla="*/ 344 w 454"/>
                  <a:gd name="T41" fmla="*/ 81 h 301"/>
                  <a:gd name="T42" fmla="*/ 344 w 454"/>
                  <a:gd name="T43" fmla="*/ 107 h 301"/>
                  <a:gd name="T44" fmla="*/ 359 w 454"/>
                  <a:gd name="T45" fmla="*/ 133 h 301"/>
                  <a:gd name="T46" fmla="*/ 368 w 454"/>
                  <a:gd name="T47" fmla="*/ 142 h 301"/>
                  <a:gd name="T48" fmla="*/ 352 w 454"/>
                  <a:gd name="T49" fmla="*/ 161 h 301"/>
                  <a:gd name="T50" fmla="*/ 330 w 454"/>
                  <a:gd name="T51" fmla="*/ 183 h 301"/>
                  <a:gd name="T52" fmla="*/ 302 w 454"/>
                  <a:gd name="T53" fmla="*/ 206 h 301"/>
                  <a:gd name="T54" fmla="*/ 266 w 454"/>
                  <a:gd name="T55" fmla="*/ 223 h 301"/>
                  <a:gd name="T56" fmla="*/ 228 w 454"/>
                  <a:gd name="T57" fmla="*/ 232 h 301"/>
                  <a:gd name="T58" fmla="*/ 192 w 454"/>
                  <a:gd name="T59" fmla="*/ 239 h 301"/>
                  <a:gd name="T60" fmla="*/ 157 w 454"/>
                  <a:gd name="T61" fmla="*/ 251 h 301"/>
                  <a:gd name="T62" fmla="*/ 116 w 454"/>
                  <a:gd name="T63" fmla="*/ 263 h 301"/>
                  <a:gd name="T64" fmla="*/ 88 w 454"/>
                  <a:gd name="T65" fmla="*/ 273 h 301"/>
                  <a:gd name="T66" fmla="*/ 67 w 454"/>
                  <a:gd name="T67" fmla="*/ 282 h 301"/>
                  <a:gd name="T68" fmla="*/ 43 w 454"/>
                  <a:gd name="T69" fmla="*/ 292 h 301"/>
                  <a:gd name="T70" fmla="*/ 10 w 454"/>
                  <a:gd name="T71" fmla="*/ 287 h 301"/>
                  <a:gd name="T72" fmla="*/ 24 w 454"/>
                  <a:gd name="T73" fmla="*/ 261 h 301"/>
                  <a:gd name="T74" fmla="*/ 38 w 454"/>
                  <a:gd name="T75" fmla="*/ 228 h 301"/>
                  <a:gd name="T76" fmla="*/ 43 w 454"/>
                  <a:gd name="T77" fmla="*/ 192 h 301"/>
                  <a:gd name="T78" fmla="*/ 36 w 454"/>
                  <a:gd name="T79" fmla="*/ 161 h 301"/>
                  <a:gd name="T80" fmla="*/ 19 w 454"/>
                  <a:gd name="T81" fmla="*/ 135 h 301"/>
                  <a:gd name="T82" fmla="*/ 12 w 454"/>
                  <a:gd name="T83" fmla="*/ 121 h 301"/>
                  <a:gd name="T84" fmla="*/ 17 w 454"/>
                  <a:gd name="T85" fmla="*/ 123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4"/>
                  <a:gd name="T130" fmla="*/ 0 h 301"/>
                  <a:gd name="T131" fmla="*/ 454 w 454"/>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4" h="301">
                    <a:moveTo>
                      <a:pt x="17" y="123"/>
                    </a:moveTo>
                    <a:lnTo>
                      <a:pt x="17" y="123"/>
                    </a:lnTo>
                    <a:lnTo>
                      <a:pt x="24" y="123"/>
                    </a:lnTo>
                    <a:lnTo>
                      <a:pt x="29" y="121"/>
                    </a:lnTo>
                    <a:lnTo>
                      <a:pt x="40" y="121"/>
                    </a:lnTo>
                    <a:lnTo>
                      <a:pt x="45" y="119"/>
                    </a:lnTo>
                    <a:lnTo>
                      <a:pt x="52" y="119"/>
                    </a:lnTo>
                    <a:lnTo>
                      <a:pt x="59" y="116"/>
                    </a:lnTo>
                    <a:lnTo>
                      <a:pt x="67" y="116"/>
                    </a:lnTo>
                    <a:lnTo>
                      <a:pt x="74" y="114"/>
                    </a:lnTo>
                    <a:lnTo>
                      <a:pt x="83" y="114"/>
                    </a:lnTo>
                    <a:lnTo>
                      <a:pt x="93" y="112"/>
                    </a:lnTo>
                    <a:lnTo>
                      <a:pt x="105" y="112"/>
                    </a:lnTo>
                    <a:lnTo>
                      <a:pt x="114" y="107"/>
                    </a:lnTo>
                    <a:lnTo>
                      <a:pt x="124" y="104"/>
                    </a:lnTo>
                    <a:lnTo>
                      <a:pt x="133" y="102"/>
                    </a:lnTo>
                    <a:lnTo>
                      <a:pt x="145" y="100"/>
                    </a:lnTo>
                    <a:lnTo>
                      <a:pt x="154" y="95"/>
                    </a:lnTo>
                    <a:lnTo>
                      <a:pt x="166" y="93"/>
                    </a:lnTo>
                    <a:lnTo>
                      <a:pt x="181" y="88"/>
                    </a:lnTo>
                    <a:lnTo>
                      <a:pt x="192" y="85"/>
                    </a:lnTo>
                    <a:lnTo>
                      <a:pt x="204" y="81"/>
                    </a:lnTo>
                    <a:lnTo>
                      <a:pt x="216" y="76"/>
                    </a:lnTo>
                    <a:lnTo>
                      <a:pt x="230" y="71"/>
                    </a:lnTo>
                    <a:lnTo>
                      <a:pt x="242" y="67"/>
                    </a:lnTo>
                    <a:lnTo>
                      <a:pt x="257" y="59"/>
                    </a:lnTo>
                    <a:lnTo>
                      <a:pt x="271" y="55"/>
                    </a:lnTo>
                    <a:lnTo>
                      <a:pt x="283" y="50"/>
                    </a:lnTo>
                    <a:lnTo>
                      <a:pt x="297" y="45"/>
                    </a:lnTo>
                    <a:lnTo>
                      <a:pt x="309" y="38"/>
                    </a:lnTo>
                    <a:lnTo>
                      <a:pt x="321" y="31"/>
                    </a:lnTo>
                    <a:lnTo>
                      <a:pt x="333" y="26"/>
                    </a:lnTo>
                    <a:lnTo>
                      <a:pt x="344" y="22"/>
                    </a:lnTo>
                    <a:lnTo>
                      <a:pt x="352" y="17"/>
                    </a:lnTo>
                    <a:lnTo>
                      <a:pt x="361" y="14"/>
                    </a:lnTo>
                    <a:lnTo>
                      <a:pt x="371" y="10"/>
                    </a:lnTo>
                    <a:lnTo>
                      <a:pt x="380" y="10"/>
                    </a:lnTo>
                    <a:lnTo>
                      <a:pt x="387" y="5"/>
                    </a:lnTo>
                    <a:lnTo>
                      <a:pt x="394" y="3"/>
                    </a:lnTo>
                    <a:lnTo>
                      <a:pt x="401" y="3"/>
                    </a:lnTo>
                    <a:lnTo>
                      <a:pt x="406" y="3"/>
                    </a:lnTo>
                    <a:lnTo>
                      <a:pt x="418" y="0"/>
                    </a:lnTo>
                    <a:lnTo>
                      <a:pt x="428" y="0"/>
                    </a:lnTo>
                    <a:lnTo>
                      <a:pt x="435" y="0"/>
                    </a:lnTo>
                    <a:lnTo>
                      <a:pt x="439" y="3"/>
                    </a:lnTo>
                    <a:lnTo>
                      <a:pt x="442" y="3"/>
                    </a:lnTo>
                    <a:lnTo>
                      <a:pt x="449" y="5"/>
                    </a:lnTo>
                    <a:lnTo>
                      <a:pt x="451" y="10"/>
                    </a:lnTo>
                    <a:lnTo>
                      <a:pt x="454" y="12"/>
                    </a:lnTo>
                    <a:lnTo>
                      <a:pt x="451" y="12"/>
                    </a:lnTo>
                    <a:lnTo>
                      <a:pt x="447" y="12"/>
                    </a:lnTo>
                    <a:lnTo>
                      <a:pt x="439" y="14"/>
                    </a:lnTo>
                    <a:lnTo>
                      <a:pt x="435" y="19"/>
                    </a:lnTo>
                    <a:lnTo>
                      <a:pt x="425" y="24"/>
                    </a:lnTo>
                    <a:lnTo>
                      <a:pt x="416" y="26"/>
                    </a:lnTo>
                    <a:lnTo>
                      <a:pt x="406" y="31"/>
                    </a:lnTo>
                    <a:lnTo>
                      <a:pt x="394" y="40"/>
                    </a:lnTo>
                    <a:lnTo>
                      <a:pt x="385" y="45"/>
                    </a:lnTo>
                    <a:lnTo>
                      <a:pt x="373" y="50"/>
                    </a:lnTo>
                    <a:lnTo>
                      <a:pt x="363" y="59"/>
                    </a:lnTo>
                    <a:lnTo>
                      <a:pt x="356" y="67"/>
                    </a:lnTo>
                    <a:lnTo>
                      <a:pt x="349" y="74"/>
                    </a:lnTo>
                    <a:lnTo>
                      <a:pt x="344" y="81"/>
                    </a:lnTo>
                    <a:lnTo>
                      <a:pt x="342" y="88"/>
                    </a:lnTo>
                    <a:lnTo>
                      <a:pt x="342" y="97"/>
                    </a:lnTo>
                    <a:lnTo>
                      <a:pt x="344" y="107"/>
                    </a:lnTo>
                    <a:lnTo>
                      <a:pt x="349" y="119"/>
                    </a:lnTo>
                    <a:lnTo>
                      <a:pt x="352" y="126"/>
                    </a:lnTo>
                    <a:lnTo>
                      <a:pt x="359" y="133"/>
                    </a:lnTo>
                    <a:lnTo>
                      <a:pt x="366" y="138"/>
                    </a:lnTo>
                    <a:lnTo>
                      <a:pt x="373" y="140"/>
                    </a:lnTo>
                    <a:lnTo>
                      <a:pt x="368" y="142"/>
                    </a:lnTo>
                    <a:lnTo>
                      <a:pt x="363" y="149"/>
                    </a:lnTo>
                    <a:lnTo>
                      <a:pt x="356" y="154"/>
                    </a:lnTo>
                    <a:lnTo>
                      <a:pt x="352" y="161"/>
                    </a:lnTo>
                    <a:lnTo>
                      <a:pt x="344" y="168"/>
                    </a:lnTo>
                    <a:lnTo>
                      <a:pt x="340" y="175"/>
                    </a:lnTo>
                    <a:lnTo>
                      <a:pt x="330" y="183"/>
                    </a:lnTo>
                    <a:lnTo>
                      <a:pt x="321" y="190"/>
                    </a:lnTo>
                    <a:lnTo>
                      <a:pt x="311" y="197"/>
                    </a:lnTo>
                    <a:lnTo>
                      <a:pt x="302" y="206"/>
                    </a:lnTo>
                    <a:lnTo>
                      <a:pt x="290" y="211"/>
                    </a:lnTo>
                    <a:lnTo>
                      <a:pt x="278" y="218"/>
                    </a:lnTo>
                    <a:lnTo>
                      <a:pt x="266" y="223"/>
                    </a:lnTo>
                    <a:lnTo>
                      <a:pt x="254" y="228"/>
                    </a:lnTo>
                    <a:lnTo>
                      <a:pt x="242" y="228"/>
                    </a:lnTo>
                    <a:lnTo>
                      <a:pt x="228" y="232"/>
                    </a:lnTo>
                    <a:lnTo>
                      <a:pt x="216" y="235"/>
                    </a:lnTo>
                    <a:lnTo>
                      <a:pt x="207" y="237"/>
                    </a:lnTo>
                    <a:lnTo>
                      <a:pt x="192" y="239"/>
                    </a:lnTo>
                    <a:lnTo>
                      <a:pt x="181" y="244"/>
                    </a:lnTo>
                    <a:lnTo>
                      <a:pt x="169" y="249"/>
                    </a:lnTo>
                    <a:lnTo>
                      <a:pt x="157" y="251"/>
                    </a:lnTo>
                    <a:lnTo>
                      <a:pt x="143" y="256"/>
                    </a:lnTo>
                    <a:lnTo>
                      <a:pt x="131" y="261"/>
                    </a:lnTo>
                    <a:lnTo>
                      <a:pt x="116" y="263"/>
                    </a:lnTo>
                    <a:lnTo>
                      <a:pt x="105" y="268"/>
                    </a:lnTo>
                    <a:lnTo>
                      <a:pt x="97" y="270"/>
                    </a:lnTo>
                    <a:lnTo>
                      <a:pt x="88" y="273"/>
                    </a:lnTo>
                    <a:lnTo>
                      <a:pt x="81" y="275"/>
                    </a:lnTo>
                    <a:lnTo>
                      <a:pt x="74" y="280"/>
                    </a:lnTo>
                    <a:lnTo>
                      <a:pt x="67" y="282"/>
                    </a:lnTo>
                    <a:lnTo>
                      <a:pt x="59" y="284"/>
                    </a:lnTo>
                    <a:lnTo>
                      <a:pt x="52" y="287"/>
                    </a:lnTo>
                    <a:lnTo>
                      <a:pt x="43" y="292"/>
                    </a:lnTo>
                    <a:lnTo>
                      <a:pt x="0" y="301"/>
                    </a:lnTo>
                    <a:lnTo>
                      <a:pt x="2" y="296"/>
                    </a:lnTo>
                    <a:lnTo>
                      <a:pt x="10" y="287"/>
                    </a:lnTo>
                    <a:lnTo>
                      <a:pt x="14" y="277"/>
                    </a:lnTo>
                    <a:lnTo>
                      <a:pt x="21" y="270"/>
                    </a:lnTo>
                    <a:lnTo>
                      <a:pt x="24" y="261"/>
                    </a:lnTo>
                    <a:lnTo>
                      <a:pt x="31" y="251"/>
                    </a:lnTo>
                    <a:lnTo>
                      <a:pt x="36" y="239"/>
                    </a:lnTo>
                    <a:lnTo>
                      <a:pt x="38" y="228"/>
                    </a:lnTo>
                    <a:lnTo>
                      <a:pt x="40" y="216"/>
                    </a:lnTo>
                    <a:lnTo>
                      <a:pt x="43" y="204"/>
                    </a:lnTo>
                    <a:lnTo>
                      <a:pt x="43" y="192"/>
                    </a:lnTo>
                    <a:lnTo>
                      <a:pt x="43" y="180"/>
                    </a:lnTo>
                    <a:lnTo>
                      <a:pt x="38" y="171"/>
                    </a:lnTo>
                    <a:lnTo>
                      <a:pt x="36" y="161"/>
                    </a:lnTo>
                    <a:lnTo>
                      <a:pt x="26" y="152"/>
                    </a:lnTo>
                    <a:lnTo>
                      <a:pt x="24" y="145"/>
                    </a:lnTo>
                    <a:lnTo>
                      <a:pt x="19" y="135"/>
                    </a:lnTo>
                    <a:lnTo>
                      <a:pt x="17" y="133"/>
                    </a:lnTo>
                    <a:lnTo>
                      <a:pt x="12" y="123"/>
                    </a:lnTo>
                    <a:lnTo>
                      <a:pt x="12" y="121"/>
                    </a:lnTo>
                    <a:lnTo>
                      <a:pt x="14" y="121"/>
                    </a:lnTo>
                    <a:lnTo>
                      <a:pt x="17" y="12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6" name="Freeform 27"/>
              <p:cNvSpPr>
                <a:spLocks/>
              </p:cNvSpPr>
              <p:nvPr/>
            </p:nvSpPr>
            <p:spPr bwMode="auto">
              <a:xfrm>
                <a:off x="2491" y="1189"/>
                <a:ext cx="118" cy="133"/>
              </a:xfrm>
              <a:custGeom>
                <a:avLst/>
                <a:gdLst>
                  <a:gd name="T0" fmla="*/ 35 w 118"/>
                  <a:gd name="T1" fmla="*/ 26 h 133"/>
                  <a:gd name="T2" fmla="*/ 118 w 118"/>
                  <a:gd name="T3" fmla="*/ 0 h 133"/>
                  <a:gd name="T4" fmla="*/ 116 w 118"/>
                  <a:gd name="T5" fmla="*/ 5 h 133"/>
                  <a:gd name="T6" fmla="*/ 114 w 118"/>
                  <a:gd name="T7" fmla="*/ 16 h 133"/>
                  <a:gd name="T8" fmla="*/ 111 w 118"/>
                  <a:gd name="T9" fmla="*/ 24 h 133"/>
                  <a:gd name="T10" fmla="*/ 107 w 118"/>
                  <a:gd name="T11" fmla="*/ 33 h 133"/>
                  <a:gd name="T12" fmla="*/ 102 w 118"/>
                  <a:gd name="T13" fmla="*/ 43 h 133"/>
                  <a:gd name="T14" fmla="*/ 99 w 118"/>
                  <a:gd name="T15" fmla="*/ 54 h 133"/>
                  <a:gd name="T16" fmla="*/ 92 w 118"/>
                  <a:gd name="T17" fmla="*/ 64 h 133"/>
                  <a:gd name="T18" fmla="*/ 85 w 118"/>
                  <a:gd name="T19" fmla="*/ 76 h 133"/>
                  <a:gd name="T20" fmla="*/ 76 w 118"/>
                  <a:gd name="T21" fmla="*/ 85 h 133"/>
                  <a:gd name="T22" fmla="*/ 69 w 118"/>
                  <a:gd name="T23" fmla="*/ 95 h 133"/>
                  <a:gd name="T24" fmla="*/ 59 w 118"/>
                  <a:gd name="T25" fmla="*/ 104 h 133"/>
                  <a:gd name="T26" fmla="*/ 47 w 118"/>
                  <a:gd name="T27" fmla="*/ 114 h 133"/>
                  <a:gd name="T28" fmla="*/ 35 w 118"/>
                  <a:gd name="T29" fmla="*/ 121 h 133"/>
                  <a:gd name="T30" fmla="*/ 23 w 118"/>
                  <a:gd name="T31" fmla="*/ 125 h 133"/>
                  <a:gd name="T32" fmla="*/ 0 w 118"/>
                  <a:gd name="T33" fmla="*/ 133 h 133"/>
                  <a:gd name="T34" fmla="*/ 0 w 118"/>
                  <a:gd name="T35" fmla="*/ 130 h 133"/>
                  <a:gd name="T36" fmla="*/ 7 w 118"/>
                  <a:gd name="T37" fmla="*/ 125 h 133"/>
                  <a:gd name="T38" fmla="*/ 12 w 118"/>
                  <a:gd name="T39" fmla="*/ 121 h 133"/>
                  <a:gd name="T40" fmla="*/ 19 w 118"/>
                  <a:gd name="T41" fmla="*/ 114 h 133"/>
                  <a:gd name="T42" fmla="*/ 26 w 118"/>
                  <a:gd name="T43" fmla="*/ 102 h 133"/>
                  <a:gd name="T44" fmla="*/ 31 w 118"/>
                  <a:gd name="T45" fmla="*/ 92 h 133"/>
                  <a:gd name="T46" fmla="*/ 35 w 118"/>
                  <a:gd name="T47" fmla="*/ 78 h 133"/>
                  <a:gd name="T48" fmla="*/ 38 w 118"/>
                  <a:gd name="T49" fmla="*/ 66 h 133"/>
                  <a:gd name="T50" fmla="*/ 38 w 118"/>
                  <a:gd name="T51" fmla="*/ 59 h 133"/>
                  <a:gd name="T52" fmla="*/ 38 w 118"/>
                  <a:gd name="T53" fmla="*/ 52 h 133"/>
                  <a:gd name="T54" fmla="*/ 38 w 118"/>
                  <a:gd name="T55" fmla="*/ 47 h 133"/>
                  <a:gd name="T56" fmla="*/ 38 w 118"/>
                  <a:gd name="T57" fmla="*/ 45 h 133"/>
                  <a:gd name="T58" fmla="*/ 35 w 118"/>
                  <a:gd name="T59" fmla="*/ 35 h 133"/>
                  <a:gd name="T60" fmla="*/ 35 w 118"/>
                  <a:gd name="T61" fmla="*/ 33 h 133"/>
                  <a:gd name="T62" fmla="*/ 35 w 118"/>
                  <a:gd name="T63" fmla="*/ 26 h 133"/>
                  <a:gd name="T64" fmla="*/ 35 w 118"/>
                  <a:gd name="T65" fmla="*/ 26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133"/>
                  <a:gd name="T101" fmla="*/ 118 w 118"/>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133">
                    <a:moveTo>
                      <a:pt x="35" y="26"/>
                    </a:moveTo>
                    <a:lnTo>
                      <a:pt x="118" y="0"/>
                    </a:lnTo>
                    <a:lnTo>
                      <a:pt x="116" y="5"/>
                    </a:lnTo>
                    <a:lnTo>
                      <a:pt x="114" y="16"/>
                    </a:lnTo>
                    <a:lnTo>
                      <a:pt x="111" y="24"/>
                    </a:lnTo>
                    <a:lnTo>
                      <a:pt x="107" y="33"/>
                    </a:lnTo>
                    <a:lnTo>
                      <a:pt x="102" y="43"/>
                    </a:lnTo>
                    <a:lnTo>
                      <a:pt x="99" y="54"/>
                    </a:lnTo>
                    <a:lnTo>
                      <a:pt x="92" y="64"/>
                    </a:lnTo>
                    <a:lnTo>
                      <a:pt x="85" y="76"/>
                    </a:lnTo>
                    <a:lnTo>
                      <a:pt x="76" y="85"/>
                    </a:lnTo>
                    <a:lnTo>
                      <a:pt x="69" y="95"/>
                    </a:lnTo>
                    <a:lnTo>
                      <a:pt x="59" y="104"/>
                    </a:lnTo>
                    <a:lnTo>
                      <a:pt x="47" y="114"/>
                    </a:lnTo>
                    <a:lnTo>
                      <a:pt x="35" y="121"/>
                    </a:lnTo>
                    <a:lnTo>
                      <a:pt x="23" y="125"/>
                    </a:lnTo>
                    <a:lnTo>
                      <a:pt x="0" y="133"/>
                    </a:lnTo>
                    <a:lnTo>
                      <a:pt x="0" y="130"/>
                    </a:lnTo>
                    <a:lnTo>
                      <a:pt x="7" y="125"/>
                    </a:lnTo>
                    <a:lnTo>
                      <a:pt x="12" y="121"/>
                    </a:lnTo>
                    <a:lnTo>
                      <a:pt x="19" y="114"/>
                    </a:lnTo>
                    <a:lnTo>
                      <a:pt x="26" y="102"/>
                    </a:lnTo>
                    <a:lnTo>
                      <a:pt x="31" y="92"/>
                    </a:lnTo>
                    <a:lnTo>
                      <a:pt x="35" y="78"/>
                    </a:lnTo>
                    <a:lnTo>
                      <a:pt x="38" y="66"/>
                    </a:lnTo>
                    <a:lnTo>
                      <a:pt x="38" y="59"/>
                    </a:lnTo>
                    <a:lnTo>
                      <a:pt x="38" y="52"/>
                    </a:lnTo>
                    <a:lnTo>
                      <a:pt x="38" y="47"/>
                    </a:lnTo>
                    <a:lnTo>
                      <a:pt x="38" y="45"/>
                    </a:lnTo>
                    <a:lnTo>
                      <a:pt x="35" y="35"/>
                    </a:lnTo>
                    <a:lnTo>
                      <a:pt x="35" y="33"/>
                    </a:lnTo>
                    <a:lnTo>
                      <a:pt x="35" y="26"/>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7" name="Freeform 28"/>
              <p:cNvSpPr>
                <a:spLocks/>
              </p:cNvSpPr>
              <p:nvPr/>
            </p:nvSpPr>
            <p:spPr bwMode="auto">
              <a:xfrm>
                <a:off x="548" y="324"/>
                <a:ext cx="293" cy="974"/>
              </a:xfrm>
              <a:custGeom>
                <a:avLst/>
                <a:gdLst>
                  <a:gd name="T0" fmla="*/ 283 w 293"/>
                  <a:gd name="T1" fmla="*/ 768 h 974"/>
                  <a:gd name="T2" fmla="*/ 293 w 293"/>
                  <a:gd name="T3" fmla="*/ 810 h 974"/>
                  <a:gd name="T4" fmla="*/ 290 w 293"/>
                  <a:gd name="T5" fmla="*/ 851 h 974"/>
                  <a:gd name="T6" fmla="*/ 276 w 293"/>
                  <a:gd name="T7" fmla="*/ 893 h 974"/>
                  <a:gd name="T8" fmla="*/ 233 w 293"/>
                  <a:gd name="T9" fmla="*/ 941 h 974"/>
                  <a:gd name="T10" fmla="*/ 198 w 293"/>
                  <a:gd name="T11" fmla="*/ 967 h 974"/>
                  <a:gd name="T12" fmla="*/ 162 w 293"/>
                  <a:gd name="T13" fmla="*/ 969 h 974"/>
                  <a:gd name="T14" fmla="*/ 126 w 293"/>
                  <a:gd name="T15" fmla="*/ 934 h 974"/>
                  <a:gd name="T16" fmla="*/ 110 w 293"/>
                  <a:gd name="T17" fmla="*/ 903 h 974"/>
                  <a:gd name="T18" fmla="*/ 98 w 293"/>
                  <a:gd name="T19" fmla="*/ 872 h 974"/>
                  <a:gd name="T20" fmla="*/ 86 w 293"/>
                  <a:gd name="T21" fmla="*/ 839 h 974"/>
                  <a:gd name="T22" fmla="*/ 72 w 293"/>
                  <a:gd name="T23" fmla="*/ 796 h 974"/>
                  <a:gd name="T24" fmla="*/ 60 w 293"/>
                  <a:gd name="T25" fmla="*/ 751 h 974"/>
                  <a:gd name="T26" fmla="*/ 48 w 293"/>
                  <a:gd name="T27" fmla="*/ 704 h 974"/>
                  <a:gd name="T28" fmla="*/ 36 w 293"/>
                  <a:gd name="T29" fmla="*/ 654 h 974"/>
                  <a:gd name="T30" fmla="*/ 24 w 293"/>
                  <a:gd name="T31" fmla="*/ 600 h 974"/>
                  <a:gd name="T32" fmla="*/ 17 w 293"/>
                  <a:gd name="T33" fmla="*/ 543 h 974"/>
                  <a:gd name="T34" fmla="*/ 8 w 293"/>
                  <a:gd name="T35" fmla="*/ 488 h 974"/>
                  <a:gd name="T36" fmla="*/ 3 w 293"/>
                  <a:gd name="T37" fmla="*/ 434 h 974"/>
                  <a:gd name="T38" fmla="*/ 0 w 293"/>
                  <a:gd name="T39" fmla="*/ 377 h 974"/>
                  <a:gd name="T40" fmla="*/ 0 w 293"/>
                  <a:gd name="T41" fmla="*/ 325 h 974"/>
                  <a:gd name="T42" fmla="*/ 3 w 293"/>
                  <a:gd name="T43" fmla="*/ 273 h 974"/>
                  <a:gd name="T44" fmla="*/ 10 w 293"/>
                  <a:gd name="T45" fmla="*/ 225 h 974"/>
                  <a:gd name="T46" fmla="*/ 17 w 293"/>
                  <a:gd name="T47" fmla="*/ 180 h 974"/>
                  <a:gd name="T48" fmla="*/ 24 w 293"/>
                  <a:gd name="T49" fmla="*/ 145 h 974"/>
                  <a:gd name="T50" fmla="*/ 36 w 293"/>
                  <a:gd name="T51" fmla="*/ 114 h 974"/>
                  <a:gd name="T52" fmla="*/ 55 w 293"/>
                  <a:gd name="T53" fmla="*/ 76 h 974"/>
                  <a:gd name="T54" fmla="*/ 79 w 293"/>
                  <a:gd name="T55" fmla="*/ 41 h 974"/>
                  <a:gd name="T56" fmla="*/ 112 w 293"/>
                  <a:gd name="T57" fmla="*/ 10 h 974"/>
                  <a:gd name="T58" fmla="*/ 145 w 293"/>
                  <a:gd name="T59" fmla="*/ 0 h 974"/>
                  <a:gd name="T60" fmla="*/ 162 w 293"/>
                  <a:gd name="T61" fmla="*/ 5 h 974"/>
                  <a:gd name="T62" fmla="*/ 205 w 293"/>
                  <a:gd name="T63" fmla="*/ 24 h 974"/>
                  <a:gd name="T64" fmla="*/ 252 w 293"/>
                  <a:gd name="T65" fmla="*/ 62 h 974"/>
                  <a:gd name="T66" fmla="*/ 276 w 293"/>
                  <a:gd name="T67" fmla="*/ 95 h 974"/>
                  <a:gd name="T68" fmla="*/ 285 w 293"/>
                  <a:gd name="T69" fmla="*/ 131 h 974"/>
                  <a:gd name="T70" fmla="*/ 271 w 293"/>
                  <a:gd name="T71" fmla="*/ 133 h 974"/>
                  <a:gd name="T72" fmla="*/ 245 w 293"/>
                  <a:gd name="T73" fmla="*/ 124 h 974"/>
                  <a:gd name="T74" fmla="*/ 209 w 293"/>
                  <a:gd name="T75" fmla="*/ 119 h 974"/>
                  <a:gd name="T76" fmla="*/ 179 w 293"/>
                  <a:gd name="T77" fmla="*/ 121 h 974"/>
                  <a:gd name="T78" fmla="*/ 136 w 293"/>
                  <a:gd name="T79" fmla="*/ 147 h 974"/>
                  <a:gd name="T80" fmla="*/ 112 w 293"/>
                  <a:gd name="T81" fmla="*/ 176 h 974"/>
                  <a:gd name="T82" fmla="*/ 88 w 293"/>
                  <a:gd name="T83" fmla="*/ 218 h 974"/>
                  <a:gd name="T84" fmla="*/ 74 w 293"/>
                  <a:gd name="T85" fmla="*/ 254 h 974"/>
                  <a:gd name="T86" fmla="*/ 65 w 293"/>
                  <a:gd name="T87" fmla="*/ 287 h 974"/>
                  <a:gd name="T88" fmla="*/ 57 w 293"/>
                  <a:gd name="T89" fmla="*/ 325 h 974"/>
                  <a:gd name="T90" fmla="*/ 53 w 293"/>
                  <a:gd name="T91" fmla="*/ 370 h 974"/>
                  <a:gd name="T92" fmla="*/ 53 w 293"/>
                  <a:gd name="T93" fmla="*/ 417 h 974"/>
                  <a:gd name="T94" fmla="*/ 53 w 293"/>
                  <a:gd name="T95" fmla="*/ 474 h 974"/>
                  <a:gd name="T96" fmla="*/ 55 w 293"/>
                  <a:gd name="T97" fmla="*/ 536 h 974"/>
                  <a:gd name="T98" fmla="*/ 62 w 293"/>
                  <a:gd name="T99" fmla="*/ 600 h 974"/>
                  <a:gd name="T100" fmla="*/ 72 w 293"/>
                  <a:gd name="T101" fmla="*/ 649 h 974"/>
                  <a:gd name="T102" fmla="*/ 86 w 293"/>
                  <a:gd name="T103" fmla="*/ 692 h 974"/>
                  <a:gd name="T104" fmla="*/ 100 w 293"/>
                  <a:gd name="T105" fmla="*/ 728 h 974"/>
                  <a:gd name="T106" fmla="*/ 131 w 293"/>
                  <a:gd name="T107" fmla="*/ 763 h 974"/>
                  <a:gd name="T108" fmla="*/ 171 w 293"/>
                  <a:gd name="T109" fmla="*/ 782 h 974"/>
                  <a:gd name="T110" fmla="*/ 207 w 293"/>
                  <a:gd name="T111" fmla="*/ 782 h 974"/>
                  <a:gd name="T112" fmla="*/ 240 w 293"/>
                  <a:gd name="T113" fmla="*/ 773 h 974"/>
                  <a:gd name="T114" fmla="*/ 276 w 293"/>
                  <a:gd name="T115" fmla="*/ 751 h 9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974"/>
                  <a:gd name="T176" fmla="*/ 293 w 293"/>
                  <a:gd name="T177" fmla="*/ 974 h 9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974">
                    <a:moveTo>
                      <a:pt x="278" y="751"/>
                    </a:moveTo>
                    <a:lnTo>
                      <a:pt x="281" y="756"/>
                    </a:lnTo>
                    <a:lnTo>
                      <a:pt x="281" y="761"/>
                    </a:lnTo>
                    <a:lnTo>
                      <a:pt x="283" y="768"/>
                    </a:lnTo>
                    <a:lnTo>
                      <a:pt x="285" y="777"/>
                    </a:lnTo>
                    <a:lnTo>
                      <a:pt x="288" y="787"/>
                    </a:lnTo>
                    <a:lnTo>
                      <a:pt x="290" y="799"/>
                    </a:lnTo>
                    <a:lnTo>
                      <a:pt x="293" y="810"/>
                    </a:lnTo>
                    <a:lnTo>
                      <a:pt x="293" y="822"/>
                    </a:lnTo>
                    <a:lnTo>
                      <a:pt x="293" y="836"/>
                    </a:lnTo>
                    <a:lnTo>
                      <a:pt x="290" y="844"/>
                    </a:lnTo>
                    <a:lnTo>
                      <a:pt x="290" y="851"/>
                    </a:lnTo>
                    <a:lnTo>
                      <a:pt x="288" y="858"/>
                    </a:lnTo>
                    <a:lnTo>
                      <a:pt x="288" y="867"/>
                    </a:lnTo>
                    <a:lnTo>
                      <a:pt x="283" y="879"/>
                    </a:lnTo>
                    <a:lnTo>
                      <a:pt x="276" y="893"/>
                    </a:lnTo>
                    <a:lnTo>
                      <a:pt x="266" y="905"/>
                    </a:lnTo>
                    <a:lnTo>
                      <a:pt x="257" y="922"/>
                    </a:lnTo>
                    <a:lnTo>
                      <a:pt x="245" y="931"/>
                    </a:lnTo>
                    <a:lnTo>
                      <a:pt x="233" y="941"/>
                    </a:lnTo>
                    <a:lnTo>
                      <a:pt x="221" y="948"/>
                    </a:lnTo>
                    <a:lnTo>
                      <a:pt x="214" y="957"/>
                    </a:lnTo>
                    <a:lnTo>
                      <a:pt x="205" y="962"/>
                    </a:lnTo>
                    <a:lnTo>
                      <a:pt x="198" y="967"/>
                    </a:lnTo>
                    <a:lnTo>
                      <a:pt x="190" y="969"/>
                    </a:lnTo>
                    <a:lnTo>
                      <a:pt x="186" y="974"/>
                    </a:lnTo>
                    <a:lnTo>
                      <a:pt x="174" y="971"/>
                    </a:lnTo>
                    <a:lnTo>
                      <a:pt x="162" y="969"/>
                    </a:lnTo>
                    <a:lnTo>
                      <a:pt x="148" y="960"/>
                    </a:lnTo>
                    <a:lnTo>
                      <a:pt x="136" y="948"/>
                    </a:lnTo>
                    <a:lnTo>
                      <a:pt x="131" y="941"/>
                    </a:lnTo>
                    <a:lnTo>
                      <a:pt x="126" y="934"/>
                    </a:lnTo>
                    <a:lnTo>
                      <a:pt x="122" y="926"/>
                    </a:lnTo>
                    <a:lnTo>
                      <a:pt x="117" y="915"/>
                    </a:lnTo>
                    <a:lnTo>
                      <a:pt x="112" y="910"/>
                    </a:lnTo>
                    <a:lnTo>
                      <a:pt x="110" y="903"/>
                    </a:lnTo>
                    <a:lnTo>
                      <a:pt x="107" y="896"/>
                    </a:lnTo>
                    <a:lnTo>
                      <a:pt x="105" y="889"/>
                    </a:lnTo>
                    <a:lnTo>
                      <a:pt x="100" y="881"/>
                    </a:lnTo>
                    <a:lnTo>
                      <a:pt x="98" y="872"/>
                    </a:lnTo>
                    <a:lnTo>
                      <a:pt x="95" y="865"/>
                    </a:lnTo>
                    <a:lnTo>
                      <a:pt x="93" y="858"/>
                    </a:lnTo>
                    <a:lnTo>
                      <a:pt x="88" y="848"/>
                    </a:lnTo>
                    <a:lnTo>
                      <a:pt x="86" y="839"/>
                    </a:lnTo>
                    <a:lnTo>
                      <a:pt x="81" y="827"/>
                    </a:lnTo>
                    <a:lnTo>
                      <a:pt x="79" y="820"/>
                    </a:lnTo>
                    <a:lnTo>
                      <a:pt x="74" y="808"/>
                    </a:lnTo>
                    <a:lnTo>
                      <a:pt x="72" y="796"/>
                    </a:lnTo>
                    <a:lnTo>
                      <a:pt x="69" y="787"/>
                    </a:lnTo>
                    <a:lnTo>
                      <a:pt x="67" y="777"/>
                    </a:lnTo>
                    <a:lnTo>
                      <a:pt x="65" y="763"/>
                    </a:lnTo>
                    <a:lnTo>
                      <a:pt x="60" y="751"/>
                    </a:lnTo>
                    <a:lnTo>
                      <a:pt x="57" y="739"/>
                    </a:lnTo>
                    <a:lnTo>
                      <a:pt x="55" y="730"/>
                    </a:lnTo>
                    <a:lnTo>
                      <a:pt x="50" y="716"/>
                    </a:lnTo>
                    <a:lnTo>
                      <a:pt x="48" y="704"/>
                    </a:lnTo>
                    <a:lnTo>
                      <a:pt x="46" y="692"/>
                    </a:lnTo>
                    <a:lnTo>
                      <a:pt x="43" y="680"/>
                    </a:lnTo>
                    <a:lnTo>
                      <a:pt x="38" y="666"/>
                    </a:lnTo>
                    <a:lnTo>
                      <a:pt x="36" y="654"/>
                    </a:lnTo>
                    <a:lnTo>
                      <a:pt x="34" y="640"/>
                    </a:lnTo>
                    <a:lnTo>
                      <a:pt x="31" y="626"/>
                    </a:lnTo>
                    <a:lnTo>
                      <a:pt x="27" y="611"/>
                    </a:lnTo>
                    <a:lnTo>
                      <a:pt x="24" y="600"/>
                    </a:lnTo>
                    <a:lnTo>
                      <a:pt x="22" y="585"/>
                    </a:lnTo>
                    <a:lnTo>
                      <a:pt x="22" y="571"/>
                    </a:lnTo>
                    <a:lnTo>
                      <a:pt x="17" y="557"/>
                    </a:lnTo>
                    <a:lnTo>
                      <a:pt x="17" y="543"/>
                    </a:lnTo>
                    <a:lnTo>
                      <a:pt x="12" y="529"/>
                    </a:lnTo>
                    <a:lnTo>
                      <a:pt x="12" y="517"/>
                    </a:lnTo>
                    <a:lnTo>
                      <a:pt x="10" y="503"/>
                    </a:lnTo>
                    <a:lnTo>
                      <a:pt x="8" y="488"/>
                    </a:lnTo>
                    <a:lnTo>
                      <a:pt x="8" y="474"/>
                    </a:lnTo>
                    <a:lnTo>
                      <a:pt x="8" y="462"/>
                    </a:lnTo>
                    <a:lnTo>
                      <a:pt x="5" y="446"/>
                    </a:lnTo>
                    <a:lnTo>
                      <a:pt x="3" y="434"/>
                    </a:lnTo>
                    <a:lnTo>
                      <a:pt x="3" y="417"/>
                    </a:lnTo>
                    <a:lnTo>
                      <a:pt x="3" y="405"/>
                    </a:lnTo>
                    <a:lnTo>
                      <a:pt x="0" y="391"/>
                    </a:lnTo>
                    <a:lnTo>
                      <a:pt x="0" y="377"/>
                    </a:lnTo>
                    <a:lnTo>
                      <a:pt x="0" y="363"/>
                    </a:lnTo>
                    <a:lnTo>
                      <a:pt x="0" y="351"/>
                    </a:lnTo>
                    <a:lnTo>
                      <a:pt x="0" y="337"/>
                    </a:lnTo>
                    <a:lnTo>
                      <a:pt x="0" y="325"/>
                    </a:lnTo>
                    <a:lnTo>
                      <a:pt x="0" y="311"/>
                    </a:lnTo>
                    <a:lnTo>
                      <a:pt x="3" y="299"/>
                    </a:lnTo>
                    <a:lnTo>
                      <a:pt x="3" y="285"/>
                    </a:lnTo>
                    <a:lnTo>
                      <a:pt x="3" y="273"/>
                    </a:lnTo>
                    <a:lnTo>
                      <a:pt x="5" y="261"/>
                    </a:lnTo>
                    <a:lnTo>
                      <a:pt x="8" y="249"/>
                    </a:lnTo>
                    <a:lnTo>
                      <a:pt x="8" y="237"/>
                    </a:lnTo>
                    <a:lnTo>
                      <a:pt x="10" y="225"/>
                    </a:lnTo>
                    <a:lnTo>
                      <a:pt x="10" y="214"/>
                    </a:lnTo>
                    <a:lnTo>
                      <a:pt x="12" y="202"/>
                    </a:lnTo>
                    <a:lnTo>
                      <a:pt x="15" y="190"/>
                    </a:lnTo>
                    <a:lnTo>
                      <a:pt x="17" y="180"/>
                    </a:lnTo>
                    <a:lnTo>
                      <a:pt x="19" y="171"/>
                    </a:lnTo>
                    <a:lnTo>
                      <a:pt x="22" y="164"/>
                    </a:lnTo>
                    <a:lnTo>
                      <a:pt x="22" y="152"/>
                    </a:lnTo>
                    <a:lnTo>
                      <a:pt x="24" y="145"/>
                    </a:lnTo>
                    <a:lnTo>
                      <a:pt x="27" y="135"/>
                    </a:lnTo>
                    <a:lnTo>
                      <a:pt x="31" y="128"/>
                    </a:lnTo>
                    <a:lnTo>
                      <a:pt x="34" y="121"/>
                    </a:lnTo>
                    <a:lnTo>
                      <a:pt x="36" y="114"/>
                    </a:lnTo>
                    <a:lnTo>
                      <a:pt x="38" y="107"/>
                    </a:lnTo>
                    <a:lnTo>
                      <a:pt x="43" y="100"/>
                    </a:lnTo>
                    <a:lnTo>
                      <a:pt x="48" y="86"/>
                    </a:lnTo>
                    <a:lnTo>
                      <a:pt x="55" y="76"/>
                    </a:lnTo>
                    <a:lnTo>
                      <a:pt x="60" y="64"/>
                    </a:lnTo>
                    <a:lnTo>
                      <a:pt x="67" y="57"/>
                    </a:lnTo>
                    <a:lnTo>
                      <a:pt x="72" y="45"/>
                    </a:lnTo>
                    <a:lnTo>
                      <a:pt x="79" y="41"/>
                    </a:lnTo>
                    <a:lnTo>
                      <a:pt x="84" y="31"/>
                    </a:lnTo>
                    <a:lnTo>
                      <a:pt x="91" y="29"/>
                    </a:lnTo>
                    <a:lnTo>
                      <a:pt x="100" y="17"/>
                    </a:lnTo>
                    <a:lnTo>
                      <a:pt x="112" y="10"/>
                    </a:lnTo>
                    <a:lnTo>
                      <a:pt x="124" y="5"/>
                    </a:lnTo>
                    <a:lnTo>
                      <a:pt x="131" y="3"/>
                    </a:lnTo>
                    <a:lnTo>
                      <a:pt x="138" y="0"/>
                    </a:lnTo>
                    <a:lnTo>
                      <a:pt x="145" y="0"/>
                    </a:lnTo>
                    <a:lnTo>
                      <a:pt x="148" y="0"/>
                    </a:lnTo>
                    <a:lnTo>
                      <a:pt x="152" y="3"/>
                    </a:lnTo>
                    <a:lnTo>
                      <a:pt x="157" y="3"/>
                    </a:lnTo>
                    <a:lnTo>
                      <a:pt x="162" y="5"/>
                    </a:lnTo>
                    <a:lnTo>
                      <a:pt x="171" y="8"/>
                    </a:lnTo>
                    <a:lnTo>
                      <a:pt x="179" y="12"/>
                    </a:lnTo>
                    <a:lnTo>
                      <a:pt x="193" y="17"/>
                    </a:lnTo>
                    <a:lnTo>
                      <a:pt x="205" y="24"/>
                    </a:lnTo>
                    <a:lnTo>
                      <a:pt x="219" y="34"/>
                    </a:lnTo>
                    <a:lnTo>
                      <a:pt x="231" y="41"/>
                    </a:lnTo>
                    <a:lnTo>
                      <a:pt x="243" y="50"/>
                    </a:lnTo>
                    <a:lnTo>
                      <a:pt x="252" y="62"/>
                    </a:lnTo>
                    <a:lnTo>
                      <a:pt x="264" y="76"/>
                    </a:lnTo>
                    <a:lnTo>
                      <a:pt x="269" y="81"/>
                    </a:lnTo>
                    <a:lnTo>
                      <a:pt x="271" y="88"/>
                    </a:lnTo>
                    <a:lnTo>
                      <a:pt x="276" y="95"/>
                    </a:lnTo>
                    <a:lnTo>
                      <a:pt x="281" y="105"/>
                    </a:lnTo>
                    <a:lnTo>
                      <a:pt x="283" y="112"/>
                    </a:lnTo>
                    <a:lnTo>
                      <a:pt x="285" y="121"/>
                    </a:lnTo>
                    <a:lnTo>
                      <a:pt x="285" y="131"/>
                    </a:lnTo>
                    <a:lnTo>
                      <a:pt x="288" y="140"/>
                    </a:lnTo>
                    <a:lnTo>
                      <a:pt x="285" y="138"/>
                    </a:lnTo>
                    <a:lnTo>
                      <a:pt x="278" y="135"/>
                    </a:lnTo>
                    <a:lnTo>
                      <a:pt x="271" y="133"/>
                    </a:lnTo>
                    <a:lnTo>
                      <a:pt x="266" y="131"/>
                    </a:lnTo>
                    <a:lnTo>
                      <a:pt x="259" y="128"/>
                    </a:lnTo>
                    <a:lnTo>
                      <a:pt x="252" y="126"/>
                    </a:lnTo>
                    <a:lnTo>
                      <a:pt x="245" y="124"/>
                    </a:lnTo>
                    <a:lnTo>
                      <a:pt x="236" y="121"/>
                    </a:lnTo>
                    <a:lnTo>
                      <a:pt x="226" y="119"/>
                    </a:lnTo>
                    <a:lnTo>
                      <a:pt x="219" y="119"/>
                    </a:lnTo>
                    <a:lnTo>
                      <a:pt x="209" y="119"/>
                    </a:lnTo>
                    <a:lnTo>
                      <a:pt x="202" y="119"/>
                    </a:lnTo>
                    <a:lnTo>
                      <a:pt x="193" y="119"/>
                    </a:lnTo>
                    <a:lnTo>
                      <a:pt x="188" y="121"/>
                    </a:lnTo>
                    <a:lnTo>
                      <a:pt x="179" y="121"/>
                    </a:lnTo>
                    <a:lnTo>
                      <a:pt x="169" y="126"/>
                    </a:lnTo>
                    <a:lnTo>
                      <a:pt x="157" y="133"/>
                    </a:lnTo>
                    <a:lnTo>
                      <a:pt x="145" y="143"/>
                    </a:lnTo>
                    <a:lnTo>
                      <a:pt x="136" y="147"/>
                    </a:lnTo>
                    <a:lnTo>
                      <a:pt x="131" y="152"/>
                    </a:lnTo>
                    <a:lnTo>
                      <a:pt x="124" y="159"/>
                    </a:lnTo>
                    <a:lnTo>
                      <a:pt x="119" y="166"/>
                    </a:lnTo>
                    <a:lnTo>
                      <a:pt x="112" y="176"/>
                    </a:lnTo>
                    <a:lnTo>
                      <a:pt x="107" y="185"/>
                    </a:lnTo>
                    <a:lnTo>
                      <a:pt x="100" y="195"/>
                    </a:lnTo>
                    <a:lnTo>
                      <a:pt x="95" y="207"/>
                    </a:lnTo>
                    <a:lnTo>
                      <a:pt x="88" y="218"/>
                    </a:lnTo>
                    <a:lnTo>
                      <a:pt x="84" y="230"/>
                    </a:lnTo>
                    <a:lnTo>
                      <a:pt x="79" y="237"/>
                    </a:lnTo>
                    <a:lnTo>
                      <a:pt x="76" y="244"/>
                    </a:lnTo>
                    <a:lnTo>
                      <a:pt x="74" y="254"/>
                    </a:lnTo>
                    <a:lnTo>
                      <a:pt x="72" y="261"/>
                    </a:lnTo>
                    <a:lnTo>
                      <a:pt x="69" y="270"/>
                    </a:lnTo>
                    <a:lnTo>
                      <a:pt x="67" y="278"/>
                    </a:lnTo>
                    <a:lnTo>
                      <a:pt x="65" y="287"/>
                    </a:lnTo>
                    <a:lnTo>
                      <a:pt x="65" y="297"/>
                    </a:lnTo>
                    <a:lnTo>
                      <a:pt x="62" y="304"/>
                    </a:lnTo>
                    <a:lnTo>
                      <a:pt x="60" y="315"/>
                    </a:lnTo>
                    <a:lnTo>
                      <a:pt x="57" y="325"/>
                    </a:lnTo>
                    <a:lnTo>
                      <a:pt x="57" y="337"/>
                    </a:lnTo>
                    <a:lnTo>
                      <a:pt x="55" y="346"/>
                    </a:lnTo>
                    <a:lnTo>
                      <a:pt x="55" y="358"/>
                    </a:lnTo>
                    <a:lnTo>
                      <a:pt x="53" y="370"/>
                    </a:lnTo>
                    <a:lnTo>
                      <a:pt x="53" y="379"/>
                    </a:lnTo>
                    <a:lnTo>
                      <a:pt x="53" y="391"/>
                    </a:lnTo>
                    <a:lnTo>
                      <a:pt x="53" y="405"/>
                    </a:lnTo>
                    <a:lnTo>
                      <a:pt x="53" y="417"/>
                    </a:lnTo>
                    <a:lnTo>
                      <a:pt x="53" y="432"/>
                    </a:lnTo>
                    <a:lnTo>
                      <a:pt x="53" y="446"/>
                    </a:lnTo>
                    <a:lnTo>
                      <a:pt x="53" y="460"/>
                    </a:lnTo>
                    <a:lnTo>
                      <a:pt x="53" y="474"/>
                    </a:lnTo>
                    <a:lnTo>
                      <a:pt x="53" y="488"/>
                    </a:lnTo>
                    <a:lnTo>
                      <a:pt x="53" y="505"/>
                    </a:lnTo>
                    <a:lnTo>
                      <a:pt x="55" y="519"/>
                    </a:lnTo>
                    <a:lnTo>
                      <a:pt x="55" y="536"/>
                    </a:lnTo>
                    <a:lnTo>
                      <a:pt x="57" y="555"/>
                    </a:lnTo>
                    <a:lnTo>
                      <a:pt x="57" y="569"/>
                    </a:lnTo>
                    <a:lnTo>
                      <a:pt x="62" y="585"/>
                    </a:lnTo>
                    <a:lnTo>
                      <a:pt x="62" y="600"/>
                    </a:lnTo>
                    <a:lnTo>
                      <a:pt x="65" y="614"/>
                    </a:lnTo>
                    <a:lnTo>
                      <a:pt x="67" y="626"/>
                    </a:lnTo>
                    <a:lnTo>
                      <a:pt x="69" y="640"/>
                    </a:lnTo>
                    <a:lnTo>
                      <a:pt x="72" y="649"/>
                    </a:lnTo>
                    <a:lnTo>
                      <a:pt x="76" y="664"/>
                    </a:lnTo>
                    <a:lnTo>
                      <a:pt x="79" y="673"/>
                    </a:lnTo>
                    <a:lnTo>
                      <a:pt x="81" y="683"/>
                    </a:lnTo>
                    <a:lnTo>
                      <a:pt x="86" y="692"/>
                    </a:lnTo>
                    <a:lnTo>
                      <a:pt x="88" y="701"/>
                    </a:lnTo>
                    <a:lnTo>
                      <a:pt x="93" y="709"/>
                    </a:lnTo>
                    <a:lnTo>
                      <a:pt x="98" y="718"/>
                    </a:lnTo>
                    <a:lnTo>
                      <a:pt x="100" y="728"/>
                    </a:lnTo>
                    <a:lnTo>
                      <a:pt x="107" y="735"/>
                    </a:lnTo>
                    <a:lnTo>
                      <a:pt x="114" y="746"/>
                    </a:lnTo>
                    <a:lnTo>
                      <a:pt x="124" y="756"/>
                    </a:lnTo>
                    <a:lnTo>
                      <a:pt x="131" y="763"/>
                    </a:lnTo>
                    <a:lnTo>
                      <a:pt x="141" y="773"/>
                    </a:lnTo>
                    <a:lnTo>
                      <a:pt x="150" y="777"/>
                    </a:lnTo>
                    <a:lnTo>
                      <a:pt x="160" y="780"/>
                    </a:lnTo>
                    <a:lnTo>
                      <a:pt x="171" y="782"/>
                    </a:lnTo>
                    <a:lnTo>
                      <a:pt x="181" y="784"/>
                    </a:lnTo>
                    <a:lnTo>
                      <a:pt x="188" y="784"/>
                    </a:lnTo>
                    <a:lnTo>
                      <a:pt x="198" y="784"/>
                    </a:lnTo>
                    <a:lnTo>
                      <a:pt x="207" y="782"/>
                    </a:lnTo>
                    <a:lnTo>
                      <a:pt x="217" y="782"/>
                    </a:lnTo>
                    <a:lnTo>
                      <a:pt x="224" y="777"/>
                    </a:lnTo>
                    <a:lnTo>
                      <a:pt x="233" y="775"/>
                    </a:lnTo>
                    <a:lnTo>
                      <a:pt x="240" y="773"/>
                    </a:lnTo>
                    <a:lnTo>
                      <a:pt x="247" y="770"/>
                    </a:lnTo>
                    <a:lnTo>
                      <a:pt x="259" y="763"/>
                    </a:lnTo>
                    <a:lnTo>
                      <a:pt x="269" y="758"/>
                    </a:lnTo>
                    <a:lnTo>
                      <a:pt x="276" y="751"/>
                    </a:lnTo>
                    <a:lnTo>
                      <a:pt x="278" y="7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8" name="Freeform 29"/>
              <p:cNvSpPr>
                <a:spLocks/>
              </p:cNvSpPr>
              <p:nvPr/>
            </p:nvSpPr>
            <p:spPr bwMode="auto">
              <a:xfrm>
                <a:off x="2427" y="1052"/>
                <a:ext cx="45" cy="123"/>
              </a:xfrm>
              <a:custGeom>
                <a:avLst/>
                <a:gdLst>
                  <a:gd name="T0" fmla="*/ 16 w 45"/>
                  <a:gd name="T1" fmla="*/ 0 h 123"/>
                  <a:gd name="T2" fmla="*/ 42 w 45"/>
                  <a:gd name="T3" fmla="*/ 2 h 123"/>
                  <a:gd name="T4" fmla="*/ 42 w 45"/>
                  <a:gd name="T5" fmla="*/ 7 h 123"/>
                  <a:gd name="T6" fmla="*/ 45 w 45"/>
                  <a:gd name="T7" fmla="*/ 11 h 123"/>
                  <a:gd name="T8" fmla="*/ 45 w 45"/>
                  <a:gd name="T9" fmla="*/ 21 h 123"/>
                  <a:gd name="T10" fmla="*/ 45 w 45"/>
                  <a:gd name="T11" fmla="*/ 26 h 123"/>
                  <a:gd name="T12" fmla="*/ 45 w 45"/>
                  <a:gd name="T13" fmla="*/ 33 h 123"/>
                  <a:gd name="T14" fmla="*/ 42 w 45"/>
                  <a:gd name="T15" fmla="*/ 40 h 123"/>
                  <a:gd name="T16" fmla="*/ 42 w 45"/>
                  <a:gd name="T17" fmla="*/ 49 h 123"/>
                  <a:gd name="T18" fmla="*/ 42 w 45"/>
                  <a:gd name="T19" fmla="*/ 59 h 123"/>
                  <a:gd name="T20" fmla="*/ 40 w 45"/>
                  <a:gd name="T21" fmla="*/ 71 h 123"/>
                  <a:gd name="T22" fmla="*/ 40 w 45"/>
                  <a:gd name="T23" fmla="*/ 78 h 123"/>
                  <a:gd name="T24" fmla="*/ 38 w 45"/>
                  <a:gd name="T25" fmla="*/ 82 h 123"/>
                  <a:gd name="T26" fmla="*/ 38 w 45"/>
                  <a:gd name="T27" fmla="*/ 92 h 123"/>
                  <a:gd name="T28" fmla="*/ 38 w 45"/>
                  <a:gd name="T29" fmla="*/ 99 h 123"/>
                  <a:gd name="T30" fmla="*/ 0 w 45"/>
                  <a:gd name="T31" fmla="*/ 123 h 123"/>
                  <a:gd name="T32" fmla="*/ 0 w 45"/>
                  <a:gd name="T33" fmla="*/ 120 h 123"/>
                  <a:gd name="T34" fmla="*/ 4 w 45"/>
                  <a:gd name="T35" fmla="*/ 113 h 123"/>
                  <a:gd name="T36" fmla="*/ 4 w 45"/>
                  <a:gd name="T37" fmla="*/ 108 h 123"/>
                  <a:gd name="T38" fmla="*/ 9 w 45"/>
                  <a:gd name="T39" fmla="*/ 99 h 123"/>
                  <a:gd name="T40" fmla="*/ 11 w 45"/>
                  <a:gd name="T41" fmla="*/ 90 h 123"/>
                  <a:gd name="T42" fmla="*/ 14 w 45"/>
                  <a:gd name="T43" fmla="*/ 78 h 123"/>
                  <a:gd name="T44" fmla="*/ 14 w 45"/>
                  <a:gd name="T45" fmla="*/ 71 h 123"/>
                  <a:gd name="T46" fmla="*/ 14 w 45"/>
                  <a:gd name="T47" fmla="*/ 66 h 123"/>
                  <a:gd name="T48" fmla="*/ 14 w 45"/>
                  <a:gd name="T49" fmla="*/ 56 h 123"/>
                  <a:gd name="T50" fmla="*/ 16 w 45"/>
                  <a:gd name="T51" fmla="*/ 52 h 123"/>
                  <a:gd name="T52" fmla="*/ 16 w 45"/>
                  <a:gd name="T53" fmla="*/ 42 h 123"/>
                  <a:gd name="T54" fmla="*/ 19 w 45"/>
                  <a:gd name="T55" fmla="*/ 35 h 123"/>
                  <a:gd name="T56" fmla="*/ 19 w 45"/>
                  <a:gd name="T57" fmla="*/ 26 h 123"/>
                  <a:gd name="T58" fmla="*/ 19 w 45"/>
                  <a:gd name="T59" fmla="*/ 16 h 123"/>
                  <a:gd name="T60" fmla="*/ 16 w 45"/>
                  <a:gd name="T61" fmla="*/ 0 h 123"/>
                  <a:gd name="T62" fmla="*/ 16 w 45"/>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
                  <a:gd name="T97" fmla="*/ 0 h 123"/>
                  <a:gd name="T98" fmla="*/ 45 w 45"/>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 h="123">
                    <a:moveTo>
                      <a:pt x="16" y="0"/>
                    </a:moveTo>
                    <a:lnTo>
                      <a:pt x="42" y="2"/>
                    </a:lnTo>
                    <a:lnTo>
                      <a:pt x="42" y="7"/>
                    </a:lnTo>
                    <a:lnTo>
                      <a:pt x="45" y="11"/>
                    </a:lnTo>
                    <a:lnTo>
                      <a:pt x="45" y="21"/>
                    </a:lnTo>
                    <a:lnTo>
                      <a:pt x="45" y="26"/>
                    </a:lnTo>
                    <a:lnTo>
                      <a:pt x="45" y="33"/>
                    </a:lnTo>
                    <a:lnTo>
                      <a:pt x="42" y="40"/>
                    </a:lnTo>
                    <a:lnTo>
                      <a:pt x="42" y="49"/>
                    </a:lnTo>
                    <a:lnTo>
                      <a:pt x="42" y="59"/>
                    </a:lnTo>
                    <a:lnTo>
                      <a:pt x="40" y="71"/>
                    </a:lnTo>
                    <a:lnTo>
                      <a:pt x="40" y="78"/>
                    </a:lnTo>
                    <a:lnTo>
                      <a:pt x="38" y="82"/>
                    </a:lnTo>
                    <a:lnTo>
                      <a:pt x="38" y="92"/>
                    </a:lnTo>
                    <a:lnTo>
                      <a:pt x="38" y="99"/>
                    </a:lnTo>
                    <a:lnTo>
                      <a:pt x="0" y="123"/>
                    </a:lnTo>
                    <a:lnTo>
                      <a:pt x="0" y="120"/>
                    </a:lnTo>
                    <a:lnTo>
                      <a:pt x="4" y="113"/>
                    </a:lnTo>
                    <a:lnTo>
                      <a:pt x="4" y="108"/>
                    </a:lnTo>
                    <a:lnTo>
                      <a:pt x="9" y="99"/>
                    </a:lnTo>
                    <a:lnTo>
                      <a:pt x="11" y="90"/>
                    </a:lnTo>
                    <a:lnTo>
                      <a:pt x="14" y="78"/>
                    </a:lnTo>
                    <a:lnTo>
                      <a:pt x="14" y="71"/>
                    </a:lnTo>
                    <a:lnTo>
                      <a:pt x="14" y="66"/>
                    </a:lnTo>
                    <a:lnTo>
                      <a:pt x="14" y="56"/>
                    </a:lnTo>
                    <a:lnTo>
                      <a:pt x="16" y="52"/>
                    </a:lnTo>
                    <a:lnTo>
                      <a:pt x="16" y="42"/>
                    </a:lnTo>
                    <a:lnTo>
                      <a:pt x="19" y="35"/>
                    </a:lnTo>
                    <a:lnTo>
                      <a:pt x="19" y="26"/>
                    </a:lnTo>
                    <a:lnTo>
                      <a:pt x="19" y="16"/>
                    </a:lnTo>
                    <a:lnTo>
                      <a:pt x="16" y="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69" name="Freeform 30"/>
              <p:cNvSpPr>
                <a:spLocks/>
              </p:cNvSpPr>
              <p:nvPr/>
            </p:nvSpPr>
            <p:spPr bwMode="auto">
              <a:xfrm>
                <a:off x="43" y="275"/>
                <a:ext cx="524" cy="900"/>
              </a:xfrm>
              <a:custGeom>
                <a:avLst/>
                <a:gdLst>
                  <a:gd name="T0" fmla="*/ 439 w 524"/>
                  <a:gd name="T1" fmla="*/ 111 h 900"/>
                  <a:gd name="T2" fmla="*/ 406 w 524"/>
                  <a:gd name="T3" fmla="*/ 94 h 900"/>
                  <a:gd name="T4" fmla="*/ 370 w 524"/>
                  <a:gd name="T5" fmla="*/ 83 h 900"/>
                  <a:gd name="T6" fmla="*/ 337 w 524"/>
                  <a:gd name="T7" fmla="*/ 73 h 900"/>
                  <a:gd name="T8" fmla="*/ 306 w 524"/>
                  <a:gd name="T9" fmla="*/ 64 h 900"/>
                  <a:gd name="T10" fmla="*/ 278 w 524"/>
                  <a:gd name="T11" fmla="*/ 61 h 900"/>
                  <a:gd name="T12" fmla="*/ 247 w 524"/>
                  <a:gd name="T13" fmla="*/ 66 h 900"/>
                  <a:gd name="T14" fmla="*/ 218 w 524"/>
                  <a:gd name="T15" fmla="*/ 102 h 900"/>
                  <a:gd name="T16" fmla="*/ 190 w 524"/>
                  <a:gd name="T17" fmla="*/ 147 h 900"/>
                  <a:gd name="T18" fmla="*/ 171 w 524"/>
                  <a:gd name="T19" fmla="*/ 182 h 900"/>
                  <a:gd name="T20" fmla="*/ 156 w 524"/>
                  <a:gd name="T21" fmla="*/ 213 h 900"/>
                  <a:gd name="T22" fmla="*/ 140 w 524"/>
                  <a:gd name="T23" fmla="*/ 241 h 900"/>
                  <a:gd name="T24" fmla="*/ 126 w 524"/>
                  <a:gd name="T25" fmla="*/ 272 h 900"/>
                  <a:gd name="T26" fmla="*/ 109 w 524"/>
                  <a:gd name="T27" fmla="*/ 305 h 900"/>
                  <a:gd name="T28" fmla="*/ 95 w 524"/>
                  <a:gd name="T29" fmla="*/ 336 h 900"/>
                  <a:gd name="T30" fmla="*/ 83 w 524"/>
                  <a:gd name="T31" fmla="*/ 364 h 900"/>
                  <a:gd name="T32" fmla="*/ 71 w 524"/>
                  <a:gd name="T33" fmla="*/ 393 h 900"/>
                  <a:gd name="T34" fmla="*/ 57 w 524"/>
                  <a:gd name="T35" fmla="*/ 438 h 900"/>
                  <a:gd name="T36" fmla="*/ 45 w 524"/>
                  <a:gd name="T37" fmla="*/ 483 h 900"/>
                  <a:gd name="T38" fmla="*/ 40 w 524"/>
                  <a:gd name="T39" fmla="*/ 530 h 900"/>
                  <a:gd name="T40" fmla="*/ 40 w 524"/>
                  <a:gd name="T41" fmla="*/ 563 h 900"/>
                  <a:gd name="T42" fmla="*/ 40 w 524"/>
                  <a:gd name="T43" fmla="*/ 594 h 900"/>
                  <a:gd name="T44" fmla="*/ 40 w 524"/>
                  <a:gd name="T45" fmla="*/ 630 h 900"/>
                  <a:gd name="T46" fmla="*/ 40 w 524"/>
                  <a:gd name="T47" fmla="*/ 660 h 900"/>
                  <a:gd name="T48" fmla="*/ 42 w 524"/>
                  <a:gd name="T49" fmla="*/ 694 h 900"/>
                  <a:gd name="T50" fmla="*/ 42 w 524"/>
                  <a:gd name="T51" fmla="*/ 724 h 900"/>
                  <a:gd name="T52" fmla="*/ 45 w 524"/>
                  <a:gd name="T53" fmla="*/ 760 h 900"/>
                  <a:gd name="T54" fmla="*/ 52 w 524"/>
                  <a:gd name="T55" fmla="*/ 807 h 900"/>
                  <a:gd name="T56" fmla="*/ 54 w 524"/>
                  <a:gd name="T57" fmla="*/ 840 h 900"/>
                  <a:gd name="T58" fmla="*/ 42 w 524"/>
                  <a:gd name="T59" fmla="*/ 890 h 900"/>
                  <a:gd name="T60" fmla="*/ 35 w 524"/>
                  <a:gd name="T61" fmla="*/ 862 h 900"/>
                  <a:gd name="T62" fmla="*/ 23 w 524"/>
                  <a:gd name="T63" fmla="*/ 822 h 900"/>
                  <a:gd name="T64" fmla="*/ 14 w 524"/>
                  <a:gd name="T65" fmla="*/ 779 h 900"/>
                  <a:gd name="T66" fmla="*/ 9 w 524"/>
                  <a:gd name="T67" fmla="*/ 748 h 900"/>
                  <a:gd name="T68" fmla="*/ 4 w 524"/>
                  <a:gd name="T69" fmla="*/ 713 h 900"/>
                  <a:gd name="T70" fmla="*/ 2 w 524"/>
                  <a:gd name="T71" fmla="*/ 677 h 900"/>
                  <a:gd name="T72" fmla="*/ 0 w 524"/>
                  <a:gd name="T73" fmla="*/ 637 h 900"/>
                  <a:gd name="T74" fmla="*/ 2 w 524"/>
                  <a:gd name="T75" fmla="*/ 594 h 900"/>
                  <a:gd name="T76" fmla="*/ 4 w 524"/>
                  <a:gd name="T77" fmla="*/ 552 h 900"/>
                  <a:gd name="T78" fmla="*/ 12 w 524"/>
                  <a:gd name="T79" fmla="*/ 504 h 900"/>
                  <a:gd name="T80" fmla="*/ 19 w 524"/>
                  <a:gd name="T81" fmla="*/ 457 h 900"/>
                  <a:gd name="T82" fmla="*/ 31 w 524"/>
                  <a:gd name="T83" fmla="*/ 409 h 900"/>
                  <a:gd name="T84" fmla="*/ 45 w 524"/>
                  <a:gd name="T85" fmla="*/ 362 h 900"/>
                  <a:gd name="T86" fmla="*/ 59 w 524"/>
                  <a:gd name="T87" fmla="*/ 317 h 900"/>
                  <a:gd name="T88" fmla="*/ 73 w 524"/>
                  <a:gd name="T89" fmla="*/ 274 h 900"/>
                  <a:gd name="T90" fmla="*/ 90 w 524"/>
                  <a:gd name="T91" fmla="*/ 234 h 900"/>
                  <a:gd name="T92" fmla="*/ 107 w 524"/>
                  <a:gd name="T93" fmla="*/ 199 h 900"/>
                  <a:gd name="T94" fmla="*/ 123 w 524"/>
                  <a:gd name="T95" fmla="*/ 163 h 900"/>
                  <a:gd name="T96" fmla="*/ 137 w 524"/>
                  <a:gd name="T97" fmla="*/ 132 h 900"/>
                  <a:gd name="T98" fmla="*/ 154 w 524"/>
                  <a:gd name="T99" fmla="*/ 102 h 900"/>
                  <a:gd name="T100" fmla="*/ 175 w 524"/>
                  <a:gd name="T101" fmla="*/ 66 h 900"/>
                  <a:gd name="T102" fmla="*/ 199 w 524"/>
                  <a:gd name="T103" fmla="*/ 31 h 900"/>
                  <a:gd name="T104" fmla="*/ 216 w 524"/>
                  <a:gd name="T105" fmla="*/ 7 h 9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4"/>
                  <a:gd name="T160" fmla="*/ 0 h 900"/>
                  <a:gd name="T161" fmla="*/ 524 w 524"/>
                  <a:gd name="T162" fmla="*/ 900 h 9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4" h="900">
                    <a:moveTo>
                      <a:pt x="223" y="0"/>
                    </a:moveTo>
                    <a:lnTo>
                      <a:pt x="524" y="54"/>
                    </a:lnTo>
                    <a:lnTo>
                      <a:pt x="441" y="111"/>
                    </a:lnTo>
                    <a:lnTo>
                      <a:pt x="439" y="111"/>
                    </a:lnTo>
                    <a:lnTo>
                      <a:pt x="434" y="109"/>
                    </a:lnTo>
                    <a:lnTo>
                      <a:pt x="427" y="104"/>
                    </a:lnTo>
                    <a:lnTo>
                      <a:pt x="418" y="102"/>
                    </a:lnTo>
                    <a:lnTo>
                      <a:pt x="406" y="94"/>
                    </a:lnTo>
                    <a:lnTo>
                      <a:pt x="392" y="92"/>
                    </a:lnTo>
                    <a:lnTo>
                      <a:pt x="384" y="87"/>
                    </a:lnTo>
                    <a:lnTo>
                      <a:pt x="377" y="85"/>
                    </a:lnTo>
                    <a:lnTo>
                      <a:pt x="370" y="83"/>
                    </a:lnTo>
                    <a:lnTo>
                      <a:pt x="363" y="80"/>
                    </a:lnTo>
                    <a:lnTo>
                      <a:pt x="354" y="78"/>
                    </a:lnTo>
                    <a:lnTo>
                      <a:pt x="346" y="76"/>
                    </a:lnTo>
                    <a:lnTo>
                      <a:pt x="337" y="73"/>
                    </a:lnTo>
                    <a:lnTo>
                      <a:pt x="330" y="71"/>
                    </a:lnTo>
                    <a:lnTo>
                      <a:pt x="320" y="68"/>
                    </a:lnTo>
                    <a:lnTo>
                      <a:pt x="313" y="66"/>
                    </a:lnTo>
                    <a:lnTo>
                      <a:pt x="306" y="64"/>
                    </a:lnTo>
                    <a:lnTo>
                      <a:pt x="299" y="64"/>
                    </a:lnTo>
                    <a:lnTo>
                      <a:pt x="292" y="61"/>
                    </a:lnTo>
                    <a:lnTo>
                      <a:pt x="285" y="61"/>
                    </a:lnTo>
                    <a:lnTo>
                      <a:pt x="278" y="61"/>
                    </a:lnTo>
                    <a:lnTo>
                      <a:pt x="273" y="61"/>
                    </a:lnTo>
                    <a:lnTo>
                      <a:pt x="263" y="61"/>
                    </a:lnTo>
                    <a:lnTo>
                      <a:pt x="256" y="64"/>
                    </a:lnTo>
                    <a:lnTo>
                      <a:pt x="247" y="66"/>
                    </a:lnTo>
                    <a:lnTo>
                      <a:pt x="237" y="78"/>
                    </a:lnTo>
                    <a:lnTo>
                      <a:pt x="230" y="85"/>
                    </a:lnTo>
                    <a:lnTo>
                      <a:pt x="223" y="94"/>
                    </a:lnTo>
                    <a:lnTo>
                      <a:pt x="218" y="102"/>
                    </a:lnTo>
                    <a:lnTo>
                      <a:pt x="211" y="113"/>
                    </a:lnTo>
                    <a:lnTo>
                      <a:pt x="204" y="123"/>
                    </a:lnTo>
                    <a:lnTo>
                      <a:pt x="197" y="135"/>
                    </a:lnTo>
                    <a:lnTo>
                      <a:pt x="190" y="147"/>
                    </a:lnTo>
                    <a:lnTo>
                      <a:pt x="183" y="161"/>
                    </a:lnTo>
                    <a:lnTo>
                      <a:pt x="178" y="168"/>
                    </a:lnTo>
                    <a:lnTo>
                      <a:pt x="175" y="173"/>
                    </a:lnTo>
                    <a:lnTo>
                      <a:pt x="171" y="182"/>
                    </a:lnTo>
                    <a:lnTo>
                      <a:pt x="166" y="189"/>
                    </a:lnTo>
                    <a:lnTo>
                      <a:pt x="164" y="196"/>
                    </a:lnTo>
                    <a:lnTo>
                      <a:pt x="159" y="203"/>
                    </a:lnTo>
                    <a:lnTo>
                      <a:pt x="156" y="213"/>
                    </a:lnTo>
                    <a:lnTo>
                      <a:pt x="152" y="220"/>
                    </a:lnTo>
                    <a:lnTo>
                      <a:pt x="147" y="227"/>
                    </a:lnTo>
                    <a:lnTo>
                      <a:pt x="145" y="234"/>
                    </a:lnTo>
                    <a:lnTo>
                      <a:pt x="140" y="241"/>
                    </a:lnTo>
                    <a:lnTo>
                      <a:pt x="135" y="248"/>
                    </a:lnTo>
                    <a:lnTo>
                      <a:pt x="133" y="258"/>
                    </a:lnTo>
                    <a:lnTo>
                      <a:pt x="128" y="265"/>
                    </a:lnTo>
                    <a:lnTo>
                      <a:pt x="126" y="272"/>
                    </a:lnTo>
                    <a:lnTo>
                      <a:pt x="121" y="282"/>
                    </a:lnTo>
                    <a:lnTo>
                      <a:pt x="116" y="289"/>
                    </a:lnTo>
                    <a:lnTo>
                      <a:pt x="114" y="296"/>
                    </a:lnTo>
                    <a:lnTo>
                      <a:pt x="109" y="305"/>
                    </a:lnTo>
                    <a:lnTo>
                      <a:pt x="104" y="312"/>
                    </a:lnTo>
                    <a:lnTo>
                      <a:pt x="102" y="319"/>
                    </a:lnTo>
                    <a:lnTo>
                      <a:pt x="99" y="329"/>
                    </a:lnTo>
                    <a:lnTo>
                      <a:pt x="95" y="336"/>
                    </a:lnTo>
                    <a:lnTo>
                      <a:pt x="92" y="343"/>
                    </a:lnTo>
                    <a:lnTo>
                      <a:pt x="88" y="350"/>
                    </a:lnTo>
                    <a:lnTo>
                      <a:pt x="85" y="357"/>
                    </a:lnTo>
                    <a:lnTo>
                      <a:pt x="83" y="364"/>
                    </a:lnTo>
                    <a:lnTo>
                      <a:pt x="80" y="372"/>
                    </a:lnTo>
                    <a:lnTo>
                      <a:pt x="76" y="379"/>
                    </a:lnTo>
                    <a:lnTo>
                      <a:pt x="73" y="386"/>
                    </a:lnTo>
                    <a:lnTo>
                      <a:pt x="71" y="393"/>
                    </a:lnTo>
                    <a:lnTo>
                      <a:pt x="69" y="400"/>
                    </a:lnTo>
                    <a:lnTo>
                      <a:pt x="64" y="412"/>
                    </a:lnTo>
                    <a:lnTo>
                      <a:pt x="59" y="426"/>
                    </a:lnTo>
                    <a:lnTo>
                      <a:pt x="57" y="438"/>
                    </a:lnTo>
                    <a:lnTo>
                      <a:pt x="54" y="450"/>
                    </a:lnTo>
                    <a:lnTo>
                      <a:pt x="50" y="457"/>
                    </a:lnTo>
                    <a:lnTo>
                      <a:pt x="47" y="471"/>
                    </a:lnTo>
                    <a:lnTo>
                      <a:pt x="45" y="483"/>
                    </a:lnTo>
                    <a:lnTo>
                      <a:pt x="45" y="497"/>
                    </a:lnTo>
                    <a:lnTo>
                      <a:pt x="42" y="509"/>
                    </a:lnTo>
                    <a:lnTo>
                      <a:pt x="40" y="523"/>
                    </a:lnTo>
                    <a:lnTo>
                      <a:pt x="40" y="530"/>
                    </a:lnTo>
                    <a:lnTo>
                      <a:pt x="40" y="540"/>
                    </a:lnTo>
                    <a:lnTo>
                      <a:pt x="40" y="547"/>
                    </a:lnTo>
                    <a:lnTo>
                      <a:pt x="40" y="556"/>
                    </a:lnTo>
                    <a:lnTo>
                      <a:pt x="40" y="563"/>
                    </a:lnTo>
                    <a:lnTo>
                      <a:pt x="40" y="570"/>
                    </a:lnTo>
                    <a:lnTo>
                      <a:pt x="40" y="578"/>
                    </a:lnTo>
                    <a:lnTo>
                      <a:pt x="40" y="587"/>
                    </a:lnTo>
                    <a:lnTo>
                      <a:pt x="40" y="594"/>
                    </a:lnTo>
                    <a:lnTo>
                      <a:pt x="40" y="604"/>
                    </a:lnTo>
                    <a:lnTo>
                      <a:pt x="40" y="613"/>
                    </a:lnTo>
                    <a:lnTo>
                      <a:pt x="40" y="620"/>
                    </a:lnTo>
                    <a:lnTo>
                      <a:pt x="40" y="630"/>
                    </a:lnTo>
                    <a:lnTo>
                      <a:pt x="40" y="637"/>
                    </a:lnTo>
                    <a:lnTo>
                      <a:pt x="40" y="644"/>
                    </a:lnTo>
                    <a:lnTo>
                      <a:pt x="40" y="653"/>
                    </a:lnTo>
                    <a:lnTo>
                      <a:pt x="40" y="660"/>
                    </a:lnTo>
                    <a:lnTo>
                      <a:pt x="42" y="670"/>
                    </a:lnTo>
                    <a:lnTo>
                      <a:pt x="42" y="677"/>
                    </a:lnTo>
                    <a:lnTo>
                      <a:pt x="42" y="687"/>
                    </a:lnTo>
                    <a:lnTo>
                      <a:pt x="42" y="694"/>
                    </a:lnTo>
                    <a:lnTo>
                      <a:pt x="42" y="701"/>
                    </a:lnTo>
                    <a:lnTo>
                      <a:pt x="42" y="708"/>
                    </a:lnTo>
                    <a:lnTo>
                      <a:pt x="42" y="715"/>
                    </a:lnTo>
                    <a:lnTo>
                      <a:pt x="42" y="724"/>
                    </a:lnTo>
                    <a:lnTo>
                      <a:pt x="45" y="732"/>
                    </a:lnTo>
                    <a:lnTo>
                      <a:pt x="45" y="739"/>
                    </a:lnTo>
                    <a:lnTo>
                      <a:pt x="45" y="748"/>
                    </a:lnTo>
                    <a:lnTo>
                      <a:pt x="45" y="760"/>
                    </a:lnTo>
                    <a:lnTo>
                      <a:pt x="47" y="772"/>
                    </a:lnTo>
                    <a:lnTo>
                      <a:pt x="47" y="784"/>
                    </a:lnTo>
                    <a:lnTo>
                      <a:pt x="52" y="798"/>
                    </a:lnTo>
                    <a:lnTo>
                      <a:pt x="52" y="807"/>
                    </a:lnTo>
                    <a:lnTo>
                      <a:pt x="52" y="817"/>
                    </a:lnTo>
                    <a:lnTo>
                      <a:pt x="52" y="824"/>
                    </a:lnTo>
                    <a:lnTo>
                      <a:pt x="54" y="831"/>
                    </a:lnTo>
                    <a:lnTo>
                      <a:pt x="54" y="840"/>
                    </a:lnTo>
                    <a:lnTo>
                      <a:pt x="57" y="845"/>
                    </a:lnTo>
                    <a:lnTo>
                      <a:pt x="47" y="900"/>
                    </a:lnTo>
                    <a:lnTo>
                      <a:pt x="45" y="897"/>
                    </a:lnTo>
                    <a:lnTo>
                      <a:pt x="42" y="890"/>
                    </a:lnTo>
                    <a:lnTo>
                      <a:pt x="40" y="883"/>
                    </a:lnTo>
                    <a:lnTo>
                      <a:pt x="40" y="878"/>
                    </a:lnTo>
                    <a:lnTo>
                      <a:pt x="38" y="871"/>
                    </a:lnTo>
                    <a:lnTo>
                      <a:pt x="35" y="862"/>
                    </a:lnTo>
                    <a:lnTo>
                      <a:pt x="31" y="852"/>
                    </a:lnTo>
                    <a:lnTo>
                      <a:pt x="28" y="843"/>
                    </a:lnTo>
                    <a:lnTo>
                      <a:pt x="26" y="831"/>
                    </a:lnTo>
                    <a:lnTo>
                      <a:pt x="23" y="822"/>
                    </a:lnTo>
                    <a:lnTo>
                      <a:pt x="21" y="807"/>
                    </a:lnTo>
                    <a:lnTo>
                      <a:pt x="19" y="793"/>
                    </a:lnTo>
                    <a:lnTo>
                      <a:pt x="16" y="786"/>
                    </a:lnTo>
                    <a:lnTo>
                      <a:pt x="14" y="779"/>
                    </a:lnTo>
                    <a:lnTo>
                      <a:pt x="14" y="772"/>
                    </a:lnTo>
                    <a:lnTo>
                      <a:pt x="14" y="765"/>
                    </a:lnTo>
                    <a:lnTo>
                      <a:pt x="12" y="755"/>
                    </a:lnTo>
                    <a:lnTo>
                      <a:pt x="9" y="748"/>
                    </a:lnTo>
                    <a:lnTo>
                      <a:pt x="9" y="739"/>
                    </a:lnTo>
                    <a:lnTo>
                      <a:pt x="7" y="732"/>
                    </a:lnTo>
                    <a:lnTo>
                      <a:pt x="7" y="722"/>
                    </a:lnTo>
                    <a:lnTo>
                      <a:pt x="4" y="713"/>
                    </a:lnTo>
                    <a:lnTo>
                      <a:pt x="4" y="705"/>
                    </a:lnTo>
                    <a:lnTo>
                      <a:pt x="4" y="696"/>
                    </a:lnTo>
                    <a:lnTo>
                      <a:pt x="2" y="687"/>
                    </a:lnTo>
                    <a:lnTo>
                      <a:pt x="2" y="677"/>
                    </a:lnTo>
                    <a:lnTo>
                      <a:pt x="0" y="665"/>
                    </a:lnTo>
                    <a:lnTo>
                      <a:pt x="0" y="658"/>
                    </a:lnTo>
                    <a:lnTo>
                      <a:pt x="0" y="646"/>
                    </a:lnTo>
                    <a:lnTo>
                      <a:pt x="0" y="637"/>
                    </a:lnTo>
                    <a:lnTo>
                      <a:pt x="0" y="625"/>
                    </a:lnTo>
                    <a:lnTo>
                      <a:pt x="2" y="618"/>
                    </a:lnTo>
                    <a:lnTo>
                      <a:pt x="2" y="606"/>
                    </a:lnTo>
                    <a:lnTo>
                      <a:pt x="2" y="594"/>
                    </a:lnTo>
                    <a:lnTo>
                      <a:pt x="2" y="585"/>
                    </a:lnTo>
                    <a:lnTo>
                      <a:pt x="4" y="573"/>
                    </a:lnTo>
                    <a:lnTo>
                      <a:pt x="4" y="561"/>
                    </a:lnTo>
                    <a:lnTo>
                      <a:pt x="4" y="552"/>
                    </a:lnTo>
                    <a:lnTo>
                      <a:pt x="7" y="540"/>
                    </a:lnTo>
                    <a:lnTo>
                      <a:pt x="9" y="530"/>
                    </a:lnTo>
                    <a:lnTo>
                      <a:pt x="9" y="516"/>
                    </a:lnTo>
                    <a:lnTo>
                      <a:pt x="12" y="504"/>
                    </a:lnTo>
                    <a:lnTo>
                      <a:pt x="12" y="495"/>
                    </a:lnTo>
                    <a:lnTo>
                      <a:pt x="14" y="483"/>
                    </a:lnTo>
                    <a:lnTo>
                      <a:pt x="16" y="469"/>
                    </a:lnTo>
                    <a:lnTo>
                      <a:pt x="19" y="457"/>
                    </a:lnTo>
                    <a:lnTo>
                      <a:pt x="23" y="447"/>
                    </a:lnTo>
                    <a:lnTo>
                      <a:pt x="26" y="436"/>
                    </a:lnTo>
                    <a:lnTo>
                      <a:pt x="28" y="421"/>
                    </a:lnTo>
                    <a:lnTo>
                      <a:pt x="31" y="409"/>
                    </a:lnTo>
                    <a:lnTo>
                      <a:pt x="35" y="398"/>
                    </a:lnTo>
                    <a:lnTo>
                      <a:pt x="38" y="386"/>
                    </a:lnTo>
                    <a:lnTo>
                      <a:pt x="40" y="374"/>
                    </a:lnTo>
                    <a:lnTo>
                      <a:pt x="45" y="362"/>
                    </a:lnTo>
                    <a:lnTo>
                      <a:pt x="47" y="350"/>
                    </a:lnTo>
                    <a:lnTo>
                      <a:pt x="52" y="338"/>
                    </a:lnTo>
                    <a:lnTo>
                      <a:pt x="54" y="329"/>
                    </a:lnTo>
                    <a:lnTo>
                      <a:pt x="59" y="317"/>
                    </a:lnTo>
                    <a:lnTo>
                      <a:pt x="64" y="305"/>
                    </a:lnTo>
                    <a:lnTo>
                      <a:pt x="66" y="296"/>
                    </a:lnTo>
                    <a:lnTo>
                      <a:pt x="71" y="284"/>
                    </a:lnTo>
                    <a:lnTo>
                      <a:pt x="73" y="274"/>
                    </a:lnTo>
                    <a:lnTo>
                      <a:pt x="78" y="265"/>
                    </a:lnTo>
                    <a:lnTo>
                      <a:pt x="83" y="256"/>
                    </a:lnTo>
                    <a:lnTo>
                      <a:pt x="88" y="244"/>
                    </a:lnTo>
                    <a:lnTo>
                      <a:pt x="90" y="234"/>
                    </a:lnTo>
                    <a:lnTo>
                      <a:pt x="95" y="225"/>
                    </a:lnTo>
                    <a:lnTo>
                      <a:pt x="99" y="215"/>
                    </a:lnTo>
                    <a:lnTo>
                      <a:pt x="102" y="208"/>
                    </a:lnTo>
                    <a:lnTo>
                      <a:pt x="107" y="199"/>
                    </a:lnTo>
                    <a:lnTo>
                      <a:pt x="111" y="189"/>
                    </a:lnTo>
                    <a:lnTo>
                      <a:pt x="116" y="182"/>
                    </a:lnTo>
                    <a:lnTo>
                      <a:pt x="118" y="173"/>
                    </a:lnTo>
                    <a:lnTo>
                      <a:pt x="123" y="163"/>
                    </a:lnTo>
                    <a:lnTo>
                      <a:pt x="128" y="156"/>
                    </a:lnTo>
                    <a:lnTo>
                      <a:pt x="130" y="147"/>
                    </a:lnTo>
                    <a:lnTo>
                      <a:pt x="135" y="139"/>
                    </a:lnTo>
                    <a:lnTo>
                      <a:pt x="137" y="132"/>
                    </a:lnTo>
                    <a:lnTo>
                      <a:pt x="142" y="125"/>
                    </a:lnTo>
                    <a:lnTo>
                      <a:pt x="147" y="118"/>
                    </a:lnTo>
                    <a:lnTo>
                      <a:pt x="149" y="111"/>
                    </a:lnTo>
                    <a:lnTo>
                      <a:pt x="154" y="102"/>
                    </a:lnTo>
                    <a:lnTo>
                      <a:pt x="159" y="97"/>
                    </a:lnTo>
                    <a:lnTo>
                      <a:pt x="161" y="90"/>
                    </a:lnTo>
                    <a:lnTo>
                      <a:pt x="168" y="78"/>
                    </a:lnTo>
                    <a:lnTo>
                      <a:pt x="175" y="66"/>
                    </a:lnTo>
                    <a:lnTo>
                      <a:pt x="180" y="54"/>
                    </a:lnTo>
                    <a:lnTo>
                      <a:pt x="187" y="47"/>
                    </a:lnTo>
                    <a:lnTo>
                      <a:pt x="194" y="38"/>
                    </a:lnTo>
                    <a:lnTo>
                      <a:pt x="199" y="31"/>
                    </a:lnTo>
                    <a:lnTo>
                      <a:pt x="204" y="21"/>
                    </a:lnTo>
                    <a:lnTo>
                      <a:pt x="209" y="16"/>
                    </a:lnTo>
                    <a:lnTo>
                      <a:pt x="211" y="9"/>
                    </a:lnTo>
                    <a:lnTo>
                      <a:pt x="216" y="7"/>
                    </a:lnTo>
                    <a:lnTo>
                      <a:pt x="221" y="2"/>
                    </a:lnTo>
                    <a:lnTo>
                      <a:pt x="2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0" name="Freeform 31"/>
              <p:cNvSpPr>
                <a:spLocks/>
              </p:cNvSpPr>
              <p:nvPr/>
            </p:nvSpPr>
            <p:spPr bwMode="auto">
              <a:xfrm>
                <a:off x="0" y="1080"/>
                <a:ext cx="551" cy="113"/>
              </a:xfrm>
              <a:custGeom>
                <a:avLst/>
                <a:gdLst>
                  <a:gd name="T0" fmla="*/ 0 w 551"/>
                  <a:gd name="T1" fmla="*/ 0 h 113"/>
                  <a:gd name="T2" fmla="*/ 3 w 551"/>
                  <a:gd name="T3" fmla="*/ 0 h 113"/>
                  <a:gd name="T4" fmla="*/ 7 w 551"/>
                  <a:gd name="T5" fmla="*/ 0 h 113"/>
                  <a:gd name="T6" fmla="*/ 17 w 551"/>
                  <a:gd name="T7" fmla="*/ 2 h 113"/>
                  <a:gd name="T8" fmla="*/ 29 w 551"/>
                  <a:gd name="T9" fmla="*/ 2 h 113"/>
                  <a:gd name="T10" fmla="*/ 41 w 551"/>
                  <a:gd name="T11" fmla="*/ 7 h 113"/>
                  <a:gd name="T12" fmla="*/ 48 w 551"/>
                  <a:gd name="T13" fmla="*/ 7 h 113"/>
                  <a:gd name="T14" fmla="*/ 55 w 551"/>
                  <a:gd name="T15" fmla="*/ 7 h 113"/>
                  <a:gd name="T16" fmla="*/ 62 w 551"/>
                  <a:gd name="T17" fmla="*/ 9 h 113"/>
                  <a:gd name="T18" fmla="*/ 71 w 551"/>
                  <a:gd name="T19" fmla="*/ 9 h 113"/>
                  <a:gd name="T20" fmla="*/ 79 w 551"/>
                  <a:gd name="T21" fmla="*/ 9 h 113"/>
                  <a:gd name="T22" fmla="*/ 88 w 551"/>
                  <a:gd name="T23" fmla="*/ 12 h 113"/>
                  <a:gd name="T24" fmla="*/ 98 w 551"/>
                  <a:gd name="T25" fmla="*/ 12 h 113"/>
                  <a:gd name="T26" fmla="*/ 107 w 551"/>
                  <a:gd name="T27" fmla="*/ 14 h 113"/>
                  <a:gd name="T28" fmla="*/ 119 w 551"/>
                  <a:gd name="T29" fmla="*/ 14 h 113"/>
                  <a:gd name="T30" fmla="*/ 128 w 551"/>
                  <a:gd name="T31" fmla="*/ 14 h 113"/>
                  <a:gd name="T32" fmla="*/ 140 w 551"/>
                  <a:gd name="T33" fmla="*/ 16 h 113"/>
                  <a:gd name="T34" fmla="*/ 152 w 551"/>
                  <a:gd name="T35" fmla="*/ 19 h 113"/>
                  <a:gd name="T36" fmla="*/ 164 w 551"/>
                  <a:gd name="T37" fmla="*/ 19 h 113"/>
                  <a:gd name="T38" fmla="*/ 176 w 551"/>
                  <a:gd name="T39" fmla="*/ 19 h 113"/>
                  <a:gd name="T40" fmla="*/ 188 w 551"/>
                  <a:gd name="T41" fmla="*/ 19 h 113"/>
                  <a:gd name="T42" fmla="*/ 202 w 551"/>
                  <a:gd name="T43" fmla="*/ 21 h 113"/>
                  <a:gd name="T44" fmla="*/ 214 w 551"/>
                  <a:gd name="T45" fmla="*/ 21 h 113"/>
                  <a:gd name="T46" fmla="*/ 228 w 551"/>
                  <a:gd name="T47" fmla="*/ 21 h 113"/>
                  <a:gd name="T48" fmla="*/ 233 w 551"/>
                  <a:gd name="T49" fmla="*/ 21 h 113"/>
                  <a:gd name="T50" fmla="*/ 242 w 551"/>
                  <a:gd name="T51" fmla="*/ 23 h 113"/>
                  <a:gd name="T52" fmla="*/ 250 w 551"/>
                  <a:gd name="T53" fmla="*/ 23 h 113"/>
                  <a:gd name="T54" fmla="*/ 257 w 551"/>
                  <a:gd name="T55" fmla="*/ 23 h 113"/>
                  <a:gd name="T56" fmla="*/ 269 w 551"/>
                  <a:gd name="T57" fmla="*/ 23 h 113"/>
                  <a:gd name="T58" fmla="*/ 278 w 551"/>
                  <a:gd name="T59" fmla="*/ 23 h 113"/>
                  <a:gd name="T60" fmla="*/ 290 w 551"/>
                  <a:gd name="T61" fmla="*/ 23 h 113"/>
                  <a:gd name="T62" fmla="*/ 304 w 551"/>
                  <a:gd name="T63" fmla="*/ 26 h 113"/>
                  <a:gd name="T64" fmla="*/ 316 w 551"/>
                  <a:gd name="T65" fmla="*/ 26 h 113"/>
                  <a:gd name="T66" fmla="*/ 328 w 551"/>
                  <a:gd name="T67" fmla="*/ 26 h 113"/>
                  <a:gd name="T68" fmla="*/ 340 w 551"/>
                  <a:gd name="T69" fmla="*/ 26 h 113"/>
                  <a:gd name="T70" fmla="*/ 354 w 551"/>
                  <a:gd name="T71" fmla="*/ 26 h 113"/>
                  <a:gd name="T72" fmla="*/ 361 w 551"/>
                  <a:gd name="T73" fmla="*/ 26 h 113"/>
                  <a:gd name="T74" fmla="*/ 368 w 551"/>
                  <a:gd name="T75" fmla="*/ 26 h 113"/>
                  <a:gd name="T76" fmla="*/ 378 w 551"/>
                  <a:gd name="T77" fmla="*/ 26 h 113"/>
                  <a:gd name="T78" fmla="*/ 385 w 551"/>
                  <a:gd name="T79" fmla="*/ 26 h 113"/>
                  <a:gd name="T80" fmla="*/ 392 w 551"/>
                  <a:gd name="T81" fmla="*/ 23 h 113"/>
                  <a:gd name="T82" fmla="*/ 399 w 551"/>
                  <a:gd name="T83" fmla="*/ 23 h 113"/>
                  <a:gd name="T84" fmla="*/ 409 w 551"/>
                  <a:gd name="T85" fmla="*/ 23 h 113"/>
                  <a:gd name="T86" fmla="*/ 416 w 551"/>
                  <a:gd name="T87" fmla="*/ 23 h 113"/>
                  <a:gd name="T88" fmla="*/ 425 w 551"/>
                  <a:gd name="T89" fmla="*/ 23 h 113"/>
                  <a:gd name="T90" fmla="*/ 432 w 551"/>
                  <a:gd name="T91" fmla="*/ 23 h 113"/>
                  <a:gd name="T92" fmla="*/ 439 w 551"/>
                  <a:gd name="T93" fmla="*/ 23 h 113"/>
                  <a:gd name="T94" fmla="*/ 449 w 551"/>
                  <a:gd name="T95" fmla="*/ 23 h 113"/>
                  <a:gd name="T96" fmla="*/ 456 w 551"/>
                  <a:gd name="T97" fmla="*/ 23 h 113"/>
                  <a:gd name="T98" fmla="*/ 466 w 551"/>
                  <a:gd name="T99" fmla="*/ 23 h 113"/>
                  <a:gd name="T100" fmla="*/ 473 w 551"/>
                  <a:gd name="T101" fmla="*/ 23 h 113"/>
                  <a:gd name="T102" fmla="*/ 482 w 551"/>
                  <a:gd name="T103" fmla="*/ 23 h 113"/>
                  <a:gd name="T104" fmla="*/ 551 w 551"/>
                  <a:gd name="T105" fmla="*/ 113 h 113"/>
                  <a:gd name="T106" fmla="*/ 52 w 551"/>
                  <a:gd name="T107" fmla="*/ 38 h 113"/>
                  <a:gd name="T108" fmla="*/ 0 w 551"/>
                  <a:gd name="T109" fmla="*/ 0 h 113"/>
                  <a:gd name="T110" fmla="*/ 0 w 551"/>
                  <a:gd name="T111" fmla="*/ 0 h 1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1"/>
                  <a:gd name="T169" fmla="*/ 0 h 113"/>
                  <a:gd name="T170" fmla="*/ 551 w 551"/>
                  <a:gd name="T171" fmla="*/ 113 h 1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1" h="113">
                    <a:moveTo>
                      <a:pt x="0" y="0"/>
                    </a:moveTo>
                    <a:lnTo>
                      <a:pt x="3" y="0"/>
                    </a:lnTo>
                    <a:lnTo>
                      <a:pt x="7" y="0"/>
                    </a:lnTo>
                    <a:lnTo>
                      <a:pt x="17" y="2"/>
                    </a:lnTo>
                    <a:lnTo>
                      <a:pt x="29" y="2"/>
                    </a:lnTo>
                    <a:lnTo>
                      <a:pt x="41" y="7"/>
                    </a:lnTo>
                    <a:lnTo>
                      <a:pt x="48" y="7"/>
                    </a:lnTo>
                    <a:lnTo>
                      <a:pt x="55" y="7"/>
                    </a:lnTo>
                    <a:lnTo>
                      <a:pt x="62" y="9"/>
                    </a:lnTo>
                    <a:lnTo>
                      <a:pt x="71" y="9"/>
                    </a:lnTo>
                    <a:lnTo>
                      <a:pt x="79" y="9"/>
                    </a:lnTo>
                    <a:lnTo>
                      <a:pt x="88" y="12"/>
                    </a:lnTo>
                    <a:lnTo>
                      <a:pt x="98" y="12"/>
                    </a:lnTo>
                    <a:lnTo>
                      <a:pt x="107" y="14"/>
                    </a:lnTo>
                    <a:lnTo>
                      <a:pt x="119" y="14"/>
                    </a:lnTo>
                    <a:lnTo>
                      <a:pt x="128" y="14"/>
                    </a:lnTo>
                    <a:lnTo>
                      <a:pt x="140" y="16"/>
                    </a:lnTo>
                    <a:lnTo>
                      <a:pt x="152" y="19"/>
                    </a:lnTo>
                    <a:lnTo>
                      <a:pt x="164" y="19"/>
                    </a:lnTo>
                    <a:lnTo>
                      <a:pt x="176" y="19"/>
                    </a:lnTo>
                    <a:lnTo>
                      <a:pt x="188" y="19"/>
                    </a:lnTo>
                    <a:lnTo>
                      <a:pt x="202" y="21"/>
                    </a:lnTo>
                    <a:lnTo>
                      <a:pt x="214" y="21"/>
                    </a:lnTo>
                    <a:lnTo>
                      <a:pt x="228" y="21"/>
                    </a:lnTo>
                    <a:lnTo>
                      <a:pt x="233" y="21"/>
                    </a:lnTo>
                    <a:lnTo>
                      <a:pt x="242" y="23"/>
                    </a:lnTo>
                    <a:lnTo>
                      <a:pt x="250" y="23"/>
                    </a:lnTo>
                    <a:lnTo>
                      <a:pt x="257" y="23"/>
                    </a:lnTo>
                    <a:lnTo>
                      <a:pt x="269" y="23"/>
                    </a:lnTo>
                    <a:lnTo>
                      <a:pt x="278" y="23"/>
                    </a:lnTo>
                    <a:lnTo>
                      <a:pt x="290" y="23"/>
                    </a:lnTo>
                    <a:lnTo>
                      <a:pt x="304" y="26"/>
                    </a:lnTo>
                    <a:lnTo>
                      <a:pt x="316" y="26"/>
                    </a:lnTo>
                    <a:lnTo>
                      <a:pt x="328" y="26"/>
                    </a:lnTo>
                    <a:lnTo>
                      <a:pt x="340" y="26"/>
                    </a:lnTo>
                    <a:lnTo>
                      <a:pt x="354" y="26"/>
                    </a:lnTo>
                    <a:lnTo>
                      <a:pt x="361" y="26"/>
                    </a:lnTo>
                    <a:lnTo>
                      <a:pt x="368" y="26"/>
                    </a:lnTo>
                    <a:lnTo>
                      <a:pt x="378" y="26"/>
                    </a:lnTo>
                    <a:lnTo>
                      <a:pt x="385" y="26"/>
                    </a:lnTo>
                    <a:lnTo>
                      <a:pt x="392" y="23"/>
                    </a:lnTo>
                    <a:lnTo>
                      <a:pt x="399" y="23"/>
                    </a:lnTo>
                    <a:lnTo>
                      <a:pt x="409" y="23"/>
                    </a:lnTo>
                    <a:lnTo>
                      <a:pt x="416" y="23"/>
                    </a:lnTo>
                    <a:lnTo>
                      <a:pt x="425" y="23"/>
                    </a:lnTo>
                    <a:lnTo>
                      <a:pt x="432" y="23"/>
                    </a:lnTo>
                    <a:lnTo>
                      <a:pt x="439" y="23"/>
                    </a:lnTo>
                    <a:lnTo>
                      <a:pt x="449" y="23"/>
                    </a:lnTo>
                    <a:lnTo>
                      <a:pt x="456" y="23"/>
                    </a:lnTo>
                    <a:lnTo>
                      <a:pt x="466" y="23"/>
                    </a:lnTo>
                    <a:lnTo>
                      <a:pt x="473" y="23"/>
                    </a:lnTo>
                    <a:lnTo>
                      <a:pt x="482" y="23"/>
                    </a:lnTo>
                    <a:lnTo>
                      <a:pt x="551" y="113"/>
                    </a:lnTo>
                    <a:lnTo>
                      <a:pt x="52" y="3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1" name="Freeform 32"/>
              <p:cNvSpPr>
                <a:spLocks/>
              </p:cNvSpPr>
              <p:nvPr/>
            </p:nvSpPr>
            <p:spPr bwMode="auto">
              <a:xfrm>
                <a:off x="641" y="938"/>
                <a:ext cx="1064" cy="497"/>
              </a:xfrm>
              <a:custGeom>
                <a:avLst/>
                <a:gdLst>
                  <a:gd name="T0" fmla="*/ 17 w 1064"/>
                  <a:gd name="T1" fmla="*/ 0 h 497"/>
                  <a:gd name="T2" fmla="*/ 52 w 1064"/>
                  <a:gd name="T3" fmla="*/ 0 h 497"/>
                  <a:gd name="T4" fmla="*/ 88 w 1064"/>
                  <a:gd name="T5" fmla="*/ 0 h 497"/>
                  <a:gd name="T6" fmla="*/ 128 w 1064"/>
                  <a:gd name="T7" fmla="*/ 2 h 497"/>
                  <a:gd name="T8" fmla="*/ 169 w 1064"/>
                  <a:gd name="T9" fmla="*/ 5 h 497"/>
                  <a:gd name="T10" fmla="*/ 204 w 1064"/>
                  <a:gd name="T11" fmla="*/ 12 h 497"/>
                  <a:gd name="T12" fmla="*/ 230 w 1064"/>
                  <a:gd name="T13" fmla="*/ 21 h 497"/>
                  <a:gd name="T14" fmla="*/ 268 w 1064"/>
                  <a:gd name="T15" fmla="*/ 42 h 497"/>
                  <a:gd name="T16" fmla="*/ 311 w 1064"/>
                  <a:gd name="T17" fmla="*/ 61 h 497"/>
                  <a:gd name="T18" fmla="*/ 347 w 1064"/>
                  <a:gd name="T19" fmla="*/ 76 h 497"/>
                  <a:gd name="T20" fmla="*/ 385 w 1064"/>
                  <a:gd name="T21" fmla="*/ 80 h 497"/>
                  <a:gd name="T22" fmla="*/ 413 w 1064"/>
                  <a:gd name="T23" fmla="*/ 85 h 497"/>
                  <a:gd name="T24" fmla="*/ 442 w 1064"/>
                  <a:gd name="T25" fmla="*/ 85 h 497"/>
                  <a:gd name="T26" fmla="*/ 482 w 1064"/>
                  <a:gd name="T27" fmla="*/ 76 h 497"/>
                  <a:gd name="T28" fmla="*/ 513 w 1064"/>
                  <a:gd name="T29" fmla="*/ 71 h 497"/>
                  <a:gd name="T30" fmla="*/ 534 w 1064"/>
                  <a:gd name="T31" fmla="*/ 69 h 497"/>
                  <a:gd name="T32" fmla="*/ 553 w 1064"/>
                  <a:gd name="T33" fmla="*/ 80 h 497"/>
                  <a:gd name="T34" fmla="*/ 589 w 1064"/>
                  <a:gd name="T35" fmla="*/ 109 h 497"/>
                  <a:gd name="T36" fmla="*/ 641 w 1064"/>
                  <a:gd name="T37" fmla="*/ 147 h 497"/>
                  <a:gd name="T38" fmla="*/ 677 w 1064"/>
                  <a:gd name="T39" fmla="*/ 175 h 497"/>
                  <a:gd name="T40" fmla="*/ 710 w 1064"/>
                  <a:gd name="T41" fmla="*/ 196 h 497"/>
                  <a:gd name="T42" fmla="*/ 743 w 1064"/>
                  <a:gd name="T43" fmla="*/ 218 h 497"/>
                  <a:gd name="T44" fmla="*/ 777 w 1064"/>
                  <a:gd name="T45" fmla="*/ 239 h 497"/>
                  <a:gd name="T46" fmla="*/ 812 w 1064"/>
                  <a:gd name="T47" fmla="*/ 263 h 497"/>
                  <a:gd name="T48" fmla="*/ 843 w 1064"/>
                  <a:gd name="T49" fmla="*/ 284 h 497"/>
                  <a:gd name="T50" fmla="*/ 876 w 1064"/>
                  <a:gd name="T51" fmla="*/ 303 h 497"/>
                  <a:gd name="T52" fmla="*/ 907 w 1064"/>
                  <a:gd name="T53" fmla="*/ 320 h 497"/>
                  <a:gd name="T54" fmla="*/ 936 w 1064"/>
                  <a:gd name="T55" fmla="*/ 336 h 497"/>
                  <a:gd name="T56" fmla="*/ 962 w 1064"/>
                  <a:gd name="T57" fmla="*/ 355 h 497"/>
                  <a:gd name="T58" fmla="*/ 997 w 1064"/>
                  <a:gd name="T59" fmla="*/ 388 h 497"/>
                  <a:gd name="T60" fmla="*/ 1035 w 1064"/>
                  <a:gd name="T61" fmla="*/ 429 h 497"/>
                  <a:gd name="T62" fmla="*/ 1064 w 1064"/>
                  <a:gd name="T63" fmla="*/ 497 h 497"/>
                  <a:gd name="T64" fmla="*/ 1042 w 1064"/>
                  <a:gd name="T65" fmla="*/ 476 h 497"/>
                  <a:gd name="T66" fmla="*/ 1009 w 1064"/>
                  <a:gd name="T67" fmla="*/ 443 h 497"/>
                  <a:gd name="T68" fmla="*/ 966 w 1064"/>
                  <a:gd name="T69" fmla="*/ 405 h 497"/>
                  <a:gd name="T70" fmla="*/ 928 w 1064"/>
                  <a:gd name="T71" fmla="*/ 379 h 497"/>
                  <a:gd name="T72" fmla="*/ 893 w 1064"/>
                  <a:gd name="T73" fmla="*/ 360 h 497"/>
                  <a:gd name="T74" fmla="*/ 850 w 1064"/>
                  <a:gd name="T75" fmla="*/ 339 h 497"/>
                  <a:gd name="T76" fmla="*/ 805 w 1064"/>
                  <a:gd name="T77" fmla="*/ 315 h 497"/>
                  <a:gd name="T78" fmla="*/ 753 w 1064"/>
                  <a:gd name="T79" fmla="*/ 289 h 497"/>
                  <a:gd name="T80" fmla="*/ 701 w 1064"/>
                  <a:gd name="T81" fmla="*/ 263 h 497"/>
                  <a:gd name="T82" fmla="*/ 648 w 1064"/>
                  <a:gd name="T83" fmla="*/ 234 h 497"/>
                  <a:gd name="T84" fmla="*/ 603 w 1064"/>
                  <a:gd name="T85" fmla="*/ 206 h 497"/>
                  <a:gd name="T86" fmla="*/ 572 w 1064"/>
                  <a:gd name="T87" fmla="*/ 185 h 497"/>
                  <a:gd name="T88" fmla="*/ 544 w 1064"/>
                  <a:gd name="T89" fmla="*/ 173 h 497"/>
                  <a:gd name="T90" fmla="*/ 496 w 1064"/>
                  <a:gd name="T91" fmla="*/ 161 h 497"/>
                  <a:gd name="T92" fmla="*/ 463 w 1064"/>
                  <a:gd name="T93" fmla="*/ 159 h 497"/>
                  <a:gd name="T94" fmla="*/ 427 w 1064"/>
                  <a:gd name="T95" fmla="*/ 161 h 497"/>
                  <a:gd name="T96" fmla="*/ 408 w 1064"/>
                  <a:gd name="T97" fmla="*/ 154 h 497"/>
                  <a:gd name="T98" fmla="*/ 361 w 1064"/>
                  <a:gd name="T99" fmla="*/ 137 h 497"/>
                  <a:gd name="T100" fmla="*/ 330 w 1064"/>
                  <a:gd name="T101" fmla="*/ 123 h 497"/>
                  <a:gd name="T102" fmla="*/ 304 w 1064"/>
                  <a:gd name="T103" fmla="*/ 109 h 497"/>
                  <a:gd name="T104" fmla="*/ 252 w 1064"/>
                  <a:gd name="T105" fmla="*/ 73 h 497"/>
                  <a:gd name="T106" fmla="*/ 235 w 1064"/>
                  <a:gd name="T107" fmla="*/ 64 h 497"/>
                  <a:gd name="T108" fmla="*/ 202 w 1064"/>
                  <a:gd name="T109" fmla="*/ 52 h 497"/>
                  <a:gd name="T110" fmla="*/ 171 w 1064"/>
                  <a:gd name="T111" fmla="*/ 47 h 497"/>
                  <a:gd name="T112" fmla="*/ 131 w 1064"/>
                  <a:gd name="T113" fmla="*/ 40 h 497"/>
                  <a:gd name="T114" fmla="*/ 86 w 1064"/>
                  <a:gd name="T115" fmla="*/ 40 h 497"/>
                  <a:gd name="T116" fmla="*/ 36 w 1064"/>
                  <a:gd name="T117" fmla="*/ 42 h 497"/>
                  <a:gd name="T118" fmla="*/ 0 w 1064"/>
                  <a:gd name="T119" fmla="*/ 2 h 4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4"/>
                  <a:gd name="T181" fmla="*/ 0 h 497"/>
                  <a:gd name="T182" fmla="*/ 1064 w 1064"/>
                  <a:gd name="T183" fmla="*/ 497 h 4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4" h="497">
                    <a:moveTo>
                      <a:pt x="0" y="2"/>
                    </a:moveTo>
                    <a:lnTo>
                      <a:pt x="0" y="0"/>
                    </a:lnTo>
                    <a:lnTo>
                      <a:pt x="7" y="0"/>
                    </a:lnTo>
                    <a:lnTo>
                      <a:pt x="17" y="0"/>
                    </a:lnTo>
                    <a:lnTo>
                      <a:pt x="29" y="0"/>
                    </a:lnTo>
                    <a:lnTo>
                      <a:pt x="36" y="0"/>
                    </a:lnTo>
                    <a:lnTo>
                      <a:pt x="43" y="0"/>
                    </a:lnTo>
                    <a:lnTo>
                      <a:pt x="52" y="0"/>
                    </a:lnTo>
                    <a:lnTo>
                      <a:pt x="62" y="0"/>
                    </a:lnTo>
                    <a:lnTo>
                      <a:pt x="69" y="0"/>
                    </a:lnTo>
                    <a:lnTo>
                      <a:pt x="78" y="0"/>
                    </a:lnTo>
                    <a:lnTo>
                      <a:pt x="88" y="0"/>
                    </a:lnTo>
                    <a:lnTo>
                      <a:pt x="100" y="2"/>
                    </a:lnTo>
                    <a:lnTo>
                      <a:pt x="109" y="2"/>
                    </a:lnTo>
                    <a:lnTo>
                      <a:pt x="119" y="2"/>
                    </a:lnTo>
                    <a:lnTo>
                      <a:pt x="128" y="2"/>
                    </a:lnTo>
                    <a:lnTo>
                      <a:pt x="140" y="2"/>
                    </a:lnTo>
                    <a:lnTo>
                      <a:pt x="147" y="2"/>
                    </a:lnTo>
                    <a:lnTo>
                      <a:pt x="159" y="5"/>
                    </a:lnTo>
                    <a:lnTo>
                      <a:pt x="169" y="5"/>
                    </a:lnTo>
                    <a:lnTo>
                      <a:pt x="178" y="7"/>
                    </a:lnTo>
                    <a:lnTo>
                      <a:pt x="188" y="7"/>
                    </a:lnTo>
                    <a:lnTo>
                      <a:pt x="195" y="9"/>
                    </a:lnTo>
                    <a:lnTo>
                      <a:pt x="204" y="12"/>
                    </a:lnTo>
                    <a:lnTo>
                      <a:pt x="211" y="14"/>
                    </a:lnTo>
                    <a:lnTo>
                      <a:pt x="219" y="16"/>
                    </a:lnTo>
                    <a:lnTo>
                      <a:pt x="226" y="19"/>
                    </a:lnTo>
                    <a:lnTo>
                      <a:pt x="230" y="21"/>
                    </a:lnTo>
                    <a:lnTo>
                      <a:pt x="238" y="26"/>
                    </a:lnTo>
                    <a:lnTo>
                      <a:pt x="245" y="31"/>
                    </a:lnTo>
                    <a:lnTo>
                      <a:pt x="257" y="35"/>
                    </a:lnTo>
                    <a:lnTo>
                      <a:pt x="268" y="42"/>
                    </a:lnTo>
                    <a:lnTo>
                      <a:pt x="280" y="50"/>
                    </a:lnTo>
                    <a:lnTo>
                      <a:pt x="292" y="54"/>
                    </a:lnTo>
                    <a:lnTo>
                      <a:pt x="306" y="59"/>
                    </a:lnTo>
                    <a:lnTo>
                      <a:pt x="311" y="61"/>
                    </a:lnTo>
                    <a:lnTo>
                      <a:pt x="318" y="64"/>
                    </a:lnTo>
                    <a:lnTo>
                      <a:pt x="325" y="69"/>
                    </a:lnTo>
                    <a:lnTo>
                      <a:pt x="335" y="71"/>
                    </a:lnTo>
                    <a:lnTo>
                      <a:pt x="347" y="76"/>
                    </a:lnTo>
                    <a:lnTo>
                      <a:pt x="361" y="78"/>
                    </a:lnTo>
                    <a:lnTo>
                      <a:pt x="368" y="78"/>
                    </a:lnTo>
                    <a:lnTo>
                      <a:pt x="375" y="80"/>
                    </a:lnTo>
                    <a:lnTo>
                      <a:pt x="385" y="80"/>
                    </a:lnTo>
                    <a:lnTo>
                      <a:pt x="392" y="85"/>
                    </a:lnTo>
                    <a:lnTo>
                      <a:pt x="399" y="85"/>
                    </a:lnTo>
                    <a:lnTo>
                      <a:pt x="406" y="85"/>
                    </a:lnTo>
                    <a:lnTo>
                      <a:pt x="413" y="85"/>
                    </a:lnTo>
                    <a:lnTo>
                      <a:pt x="420" y="85"/>
                    </a:lnTo>
                    <a:lnTo>
                      <a:pt x="427" y="85"/>
                    </a:lnTo>
                    <a:lnTo>
                      <a:pt x="435" y="85"/>
                    </a:lnTo>
                    <a:lnTo>
                      <a:pt x="442" y="85"/>
                    </a:lnTo>
                    <a:lnTo>
                      <a:pt x="449" y="85"/>
                    </a:lnTo>
                    <a:lnTo>
                      <a:pt x="461" y="80"/>
                    </a:lnTo>
                    <a:lnTo>
                      <a:pt x="473" y="78"/>
                    </a:lnTo>
                    <a:lnTo>
                      <a:pt x="482" y="76"/>
                    </a:lnTo>
                    <a:lnTo>
                      <a:pt x="492" y="76"/>
                    </a:lnTo>
                    <a:lnTo>
                      <a:pt x="499" y="73"/>
                    </a:lnTo>
                    <a:lnTo>
                      <a:pt x="508" y="71"/>
                    </a:lnTo>
                    <a:lnTo>
                      <a:pt x="513" y="71"/>
                    </a:lnTo>
                    <a:lnTo>
                      <a:pt x="520" y="71"/>
                    </a:lnTo>
                    <a:lnTo>
                      <a:pt x="527" y="69"/>
                    </a:lnTo>
                    <a:lnTo>
                      <a:pt x="532" y="69"/>
                    </a:lnTo>
                    <a:lnTo>
                      <a:pt x="534" y="69"/>
                    </a:lnTo>
                    <a:lnTo>
                      <a:pt x="537" y="69"/>
                    </a:lnTo>
                    <a:lnTo>
                      <a:pt x="539" y="71"/>
                    </a:lnTo>
                    <a:lnTo>
                      <a:pt x="549" y="76"/>
                    </a:lnTo>
                    <a:lnTo>
                      <a:pt x="553" y="80"/>
                    </a:lnTo>
                    <a:lnTo>
                      <a:pt x="560" y="87"/>
                    </a:lnTo>
                    <a:lnTo>
                      <a:pt x="568" y="92"/>
                    </a:lnTo>
                    <a:lnTo>
                      <a:pt x="579" y="102"/>
                    </a:lnTo>
                    <a:lnTo>
                      <a:pt x="589" y="109"/>
                    </a:lnTo>
                    <a:lnTo>
                      <a:pt x="601" y="116"/>
                    </a:lnTo>
                    <a:lnTo>
                      <a:pt x="613" y="125"/>
                    </a:lnTo>
                    <a:lnTo>
                      <a:pt x="627" y="137"/>
                    </a:lnTo>
                    <a:lnTo>
                      <a:pt x="641" y="147"/>
                    </a:lnTo>
                    <a:lnTo>
                      <a:pt x="655" y="159"/>
                    </a:lnTo>
                    <a:lnTo>
                      <a:pt x="663" y="163"/>
                    </a:lnTo>
                    <a:lnTo>
                      <a:pt x="670" y="168"/>
                    </a:lnTo>
                    <a:lnTo>
                      <a:pt x="677" y="175"/>
                    </a:lnTo>
                    <a:lnTo>
                      <a:pt x="686" y="180"/>
                    </a:lnTo>
                    <a:lnTo>
                      <a:pt x="693" y="185"/>
                    </a:lnTo>
                    <a:lnTo>
                      <a:pt x="703" y="192"/>
                    </a:lnTo>
                    <a:lnTo>
                      <a:pt x="710" y="196"/>
                    </a:lnTo>
                    <a:lnTo>
                      <a:pt x="717" y="204"/>
                    </a:lnTo>
                    <a:lnTo>
                      <a:pt x="724" y="206"/>
                    </a:lnTo>
                    <a:lnTo>
                      <a:pt x="734" y="213"/>
                    </a:lnTo>
                    <a:lnTo>
                      <a:pt x="743" y="218"/>
                    </a:lnTo>
                    <a:lnTo>
                      <a:pt x="753" y="225"/>
                    </a:lnTo>
                    <a:lnTo>
                      <a:pt x="760" y="230"/>
                    </a:lnTo>
                    <a:lnTo>
                      <a:pt x="767" y="234"/>
                    </a:lnTo>
                    <a:lnTo>
                      <a:pt x="777" y="239"/>
                    </a:lnTo>
                    <a:lnTo>
                      <a:pt x="786" y="246"/>
                    </a:lnTo>
                    <a:lnTo>
                      <a:pt x="793" y="251"/>
                    </a:lnTo>
                    <a:lnTo>
                      <a:pt x="803" y="258"/>
                    </a:lnTo>
                    <a:lnTo>
                      <a:pt x="812" y="263"/>
                    </a:lnTo>
                    <a:lnTo>
                      <a:pt x="822" y="270"/>
                    </a:lnTo>
                    <a:lnTo>
                      <a:pt x="829" y="272"/>
                    </a:lnTo>
                    <a:lnTo>
                      <a:pt x="836" y="279"/>
                    </a:lnTo>
                    <a:lnTo>
                      <a:pt x="843" y="284"/>
                    </a:lnTo>
                    <a:lnTo>
                      <a:pt x="852" y="289"/>
                    </a:lnTo>
                    <a:lnTo>
                      <a:pt x="860" y="294"/>
                    </a:lnTo>
                    <a:lnTo>
                      <a:pt x="869" y="298"/>
                    </a:lnTo>
                    <a:lnTo>
                      <a:pt x="876" y="303"/>
                    </a:lnTo>
                    <a:lnTo>
                      <a:pt x="886" y="310"/>
                    </a:lnTo>
                    <a:lnTo>
                      <a:pt x="890" y="312"/>
                    </a:lnTo>
                    <a:lnTo>
                      <a:pt x="900" y="317"/>
                    </a:lnTo>
                    <a:lnTo>
                      <a:pt x="907" y="320"/>
                    </a:lnTo>
                    <a:lnTo>
                      <a:pt x="914" y="324"/>
                    </a:lnTo>
                    <a:lnTo>
                      <a:pt x="921" y="329"/>
                    </a:lnTo>
                    <a:lnTo>
                      <a:pt x="928" y="331"/>
                    </a:lnTo>
                    <a:lnTo>
                      <a:pt x="936" y="336"/>
                    </a:lnTo>
                    <a:lnTo>
                      <a:pt x="943" y="341"/>
                    </a:lnTo>
                    <a:lnTo>
                      <a:pt x="945" y="343"/>
                    </a:lnTo>
                    <a:lnTo>
                      <a:pt x="957" y="350"/>
                    </a:lnTo>
                    <a:lnTo>
                      <a:pt x="962" y="355"/>
                    </a:lnTo>
                    <a:lnTo>
                      <a:pt x="971" y="362"/>
                    </a:lnTo>
                    <a:lnTo>
                      <a:pt x="978" y="372"/>
                    </a:lnTo>
                    <a:lnTo>
                      <a:pt x="990" y="381"/>
                    </a:lnTo>
                    <a:lnTo>
                      <a:pt x="997" y="388"/>
                    </a:lnTo>
                    <a:lnTo>
                      <a:pt x="1007" y="400"/>
                    </a:lnTo>
                    <a:lnTo>
                      <a:pt x="1016" y="407"/>
                    </a:lnTo>
                    <a:lnTo>
                      <a:pt x="1026" y="419"/>
                    </a:lnTo>
                    <a:lnTo>
                      <a:pt x="1035" y="429"/>
                    </a:lnTo>
                    <a:lnTo>
                      <a:pt x="1042" y="438"/>
                    </a:lnTo>
                    <a:lnTo>
                      <a:pt x="1047" y="447"/>
                    </a:lnTo>
                    <a:lnTo>
                      <a:pt x="1054" y="457"/>
                    </a:lnTo>
                    <a:lnTo>
                      <a:pt x="1064" y="497"/>
                    </a:lnTo>
                    <a:lnTo>
                      <a:pt x="1059" y="495"/>
                    </a:lnTo>
                    <a:lnTo>
                      <a:pt x="1054" y="488"/>
                    </a:lnTo>
                    <a:lnTo>
                      <a:pt x="1047" y="481"/>
                    </a:lnTo>
                    <a:lnTo>
                      <a:pt x="1042" y="476"/>
                    </a:lnTo>
                    <a:lnTo>
                      <a:pt x="1035" y="466"/>
                    </a:lnTo>
                    <a:lnTo>
                      <a:pt x="1028" y="462"/>
                    </a:lnTo>
                    <a:lnTo>
                      <a:pt x="1019" y="452"/>
                    </a:lnTo>
                    <a:lnTo>
                      <a:pt x="1009" y="443"/>
                    </a:lnTo>
                    <a:lnTo>
                      <a:pt x="997" y="433"/>
                    </a:lnTo>
                    <a:lnTo>
                      <a:pt x="990" y="426"/>
                    </a:lnTo>
                    <a:lnTo>
                      <a:pt x="978" y="414"/>
                    </a:lnTo>
                    <a:lnTo>
                      <a:pt x="966" y="405"/>
                    </a:lnTo>
                    <a:lnTo>
                      <a:pt x="955" y="398"/>
                    </a:lnTo>
                    <a:lnTo>
                      <a:pt x="943" y="388"/>
                    </a:lnTo>
                    <a:lnTo>
                      <a:pt x="936" y="384"/>
                    </a:lnTo>
                    <a:lnTo>
                      <a:pt x="928" y="379"/>
                    </a:lnTo>
                    <a:lnTo>
                      <a:pt x="919" y="374"/>
                    </a:lnTo>
                    <a:lnTo>
                      <a:pt x="912" y="369"/>
                    </a:lnTo>
                    <a:lnTo>
                      <a:pt x="902" y="365"/>
                    </a:lnTo>
                    <a:lnTo>
                      <a:pt x="893" y="360"/>
                    </a:lnTo>
                    <a:lnTo>
                      <a:pt x="883" y="355"/>
                    </a:lnTo>
                    <a:lnTo>
                      <a:pt x="874" y="348"/>
                    </a:lnTo>
                    <a:lnTo>
                      <a:pt x="862" y="343"/>
                    </a:lnTo>
                    <a:lnTo>
                      <a:pt x="850" y="339"/>
                    </a:lnTo>
                    <a:lnTo>
                      <a:pt x="838" y="331"/>
                    </a:lnTo>
                    <a:lnTo>
                      <a:pt x="829" y="327"/>
                    </a:lnTo>
                    <a:lnTo>
                      <a:pt x="815" y="320"/>
                    </a:lnTo>
                    <a:lnTo>
                      <a:pt x="805" y="315"/>
                    </a:lnTo>
                    <a:lnTo>
                      <a:pt x="791" y="308"/>
                    </a:lnTo>
                    <a:lnTo>
                      <a:pt x="779" y="303"/>
                    </a:lnTo>
                    <a:lnTo>
                      <a:pt x="765" y="296"/>
                    </a:lnTo>
                    <a:lnTo>
                      <a:pt x="753" y="289"/>
                    </a:lnTo>
                    <a:lnTo>
                      <a:pt x="739" y="282"/>
                    </a:lnTo>
                    <a:lnTo>
                      <a:pt x="727" y="275"/>
                    </a:lnTo>
                    <a:lnTo>
                      <a:pt x="712" y="267"/>
                    </a:lnTo>
                    <a:lnTo>
                      <a:pt x="701" y="263"/>
                    </a:lnTo>
                    <a:lnTo>
                      <a:pt x="686" y="256"/>
                    </a:lnTo>
                    <a:lnTo>
                      <a:pt x="674" y="249"/>
                    </a:lnTo>
                    <a:lnTo>
                      <a:pt x="663" y="241"/>
                    </a:lnTo>
                    <a:lnTo>
                      <a:pt x="648" y="234"/>
                    </a:lnTo>
                    <a:lnTo>
                      <a:pt x="639" y="227"/>
                    </a:lnTo>
                    <a:lnTo>
                      <a:pt x="627" y="220"/>
                    </a:lnTo>
                    <a:lnTo>
                      <a:pt x="615" y="213"/>
                    </a:lnTo>
                    <a:lnTo>
                      <a:pt x="603" y="206"/>
                    </a:lnTo>
                    <a:lnTo>
                      <a:pt x="594" y="196"/>
                    </a:lnTo>
                    <a:lnTo>
                      <a:pt x="584" y="192"/>
                    </a:lnTo>
                    <a:lnTo>
                      <a:pt x="579" y="189"/>
                    </a:lnTo>
                    <a:lnTo>
                      <a:pt x="572" y="185"/>
                    </a:lnTo>
                    <a:lnTo>
                      <a:pt x="568" y="180"/>
                    </a:lnTo>
                    <a:lnTo>
                      <a:pt x="560" y="177"/>
                    </a:lnTo>
                    <a:lnTo>
                      <a:pt x="553" y="175"/>
                    </a:lnTo>
                    <a:lnTo>
                      <a:pt x="544" y="173"/>
                    </a:lnTo>
                    <a:lnTo>
                      <a:pt x="534" y="168"/>
                    </a:lnTo>
                    <a:lnTo>
                      <a:pt x="522" y="166"/>
                    </a:lnTo>
                    <a:lnTo>
                      <a:pt x="508" y="163"/>
                    </a:lnTo>
                    <a:lnTo>
                      <a:pt x="496" y="161"/>
                    </a:lnTo>
                    <a:lnTo>
                      <a:pt x="487" y="161"/>
                    </a:lnTo>
                    <a:lnTo>
                      <a:pt x="480" y="159"/>
                    </a:lnTo>
                    <a:lnTo>
                      <a:pt x="473" y="159"/>
                    </a:lnTo>
                    <a:lnTo>
                      <a:pt x="463" y="159"/>
                    </a:lnTo>
                    <a:lnTo>
                      <a:pt x="456" y="159"/>
                    </a:lnTo>
                    <a:lnTo>
                      <a:pt x="446" y="159"/>
                    </a:lnTo>
                    <a:lnTo>
                      <a:pt x="437" y="159"/>
                    </a:lnTo>
                    <a:lnTo>
                      <a:pt x="427" y="161"/>
                    </a:lnTo>
                    <a:lnTo>
                      <a:pt x="425" y="159"/>
                    </a:lnTo>
                    <a:lnTo>
                      <a:pt x="420" y="159"/>
                    </a:lnTo>
                    <a:lnTo>
                      <a:pt x="416" y="154"/>
                    </a:lnTo>
                    <a:lnTo>
                      <a:pt x="408" y="154"/>
                    </a:lnTo>
                    <a:lnTo>
                      <a:pt x="397" y="149"/>
                    </a:lnTo>
                    <a:lnTo>
                      <a:pt x="385" y="147"/>
                    </a:lnTo>
                    <a:lnTo>
                      <a:pt x="373" y="140"/>
                    </a:lnTo>
                    <a:lnTo>
                      <a:pt x="361" y="137"/>
                    </a:lnTo>
                    <a:lnTo>
                      <a:pt x="354" y="132"/>
                    </a:lnTo>
                    <a:lnTo>
                      <a:pt x="344" y="130"/>
                    </a:lnTo>
                    <a:lnTo>
                      <a:pt x="337" y="125"/>
                    </a:lnTo>
                    <a:lnTo>
                      <a:pt x="330" y="123"/>
                    </a:lnTo>
                    <a:lnTo>
                      <a:pt x="323" y="121"/>
                    </a:lnTo>
                    <a:lnTo>
                      <a:pt x="318" y="116"/>
                    </a:lnTo>
                    <a:lnTo>
                      <a:pt x="309" y="114"/>
                    </a:lnTo>
                    <a:lnTo>
                      <a:pt x="304" y="109"/>
                    </a:lnTo>
                    <a:lnTo>
                      <a:pt x="290" y="102"/>
                    </a:lnTo>
                    <a:lnTo>
                      <a:pt x="276" y="92"/>
                    </a:lnTo>
                    <a:lnTo>
                      <a:pt x="264" y="80"/>
                    </a:lnTo>
                    <a:lnTo>
                      <a:pt x="252" y="73"/>
                    </a:lnTo>
                    <a:lnTo>
                      <a:pt x="249" y="71"/>
                    </a:lnTo>
                    <a:lnTo>
                      <a:pt x="247" y="71"/>
                    </a:lnTo>
                    <a:lnTo>
                      <a:pt x="240" y="69"/>
                    </a:lnTo>
                    <a:lnTo>
                      <a:pt x="235" y="64"/>
                    </a:lnTo>
                    <a:lnTo>
                      <a:pt x="223" y="61"/>
                    </a:lnTo>
                    <a:lnTo>
                      <a:pt x="214" y="57"/>
                    </a:lnTo>
                    <a:lnTo>
                      <a:pt x="207" y="54"/>
                    </a:lnTo>
                    <a:lnTo>
                      <a:pt x="202" y="52"/>
                    </a:lnTo>
                    <a:lnTo>
                      <a:pt x="192" y="50"/>
                    </a:lnTo>
                    <a:lnTo>
                      <a:pt x="188" y="50"/>
                    </a:lnTo>
                    <a:lnTo>
                      <a:pt x="178" y="47"/>
                    </a:lnTo>
                    <a:lnTo>
                      <a:pt x="171" y="47"/>
                    </a:lnTo>
                    <a:lnTo>
                      <a:pt x="162" y="45"/>
                    </a:lnTo>
                    <a:lnTo>
                      <a:pt x="152" y="42"/>
                    </a:lnTo>
                    <a:lnTo>
                      <a:pt x="143" y="42"/>
                    </a:lnTo>
                    <a:lnTo>
                      <a:pt x="131" y="40"/>
                    </a:lnTo>
                    <a:lnTo>
                      <a:pt x="121" y="40"/>
                    </a:lnTo>
                    <a:lnTo>
                      <a:pt x="112" y="40"/>
                    </a:lnTo>
                    <a:lnTo>
                      <a:pt x="97" y="40"/>
                    </a:lnTo>
                    <a:lnTo>
                      <a:pt x="86" y="40"/>
                    </a:lnTo>
                    <a:lnTo>
                      <a:pt x="74" y="40"/>
                    </a:lnTo>
                    <a:lnTo>
                      <a:pt x="62" y="40"/>
                    </a:lnTo>
                    <a:lnTo>
                      <a:pt x="48" y="40"/>
                    </a:lnTo>
                    <a:lnTo>
                      <a:pt x="36" y="42"/>
                    </a:lnTo>
                    <a:lnTo>
                      <a:pt x="21" y="42"/>
                    </a:lnTo>
                    <a:lnTo>
                      <a:pt x="10" y="47"/>
                    </a:lnTo>
                    <a:lnTo>
                      <a:pt x="0" y="2"/>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2" name="Freeform 33"/>
              <p:cNvSpPr>
                <a:spLocks/>
              </p:cNvSpPr>
              <p:nvPr/>
            </p:nvSpPr>
            <p:spPr bwMode="auto">
              <a:xfrm>
                <a:off x="639" y="1009"/>
                <a:ext cx="306" cy="59"/>
              </a:xfrm>
              <a:custGeom>
                <a:avLst/>
                <a:gdLst>
                  <a:gd name="T0" fmla="*/ 2 w 306"/>
                  <a:gd name="T1" fmla="*/ 0 h 59"/>
                  <a:gd name="T2" fmla="*/ 16 w 306"/>
                  <a:gd name="T3" fmla="*/ 0 h 59"/>
                  <a:gd name="T4" fmla="*/ 35 w 306"/>
                  <a:gd name="T5" fmla="*/ 0 h 59"/>
                  <a:gd name="T6" fmla="*/ 50 w 306"/>
                  <a:gd name="T7" fmla="*/ 0 h 59"/>
                  <a:gd name="T8" fmla="*/ 69 w 306"/>
                  <a:gd name="T9" fmla="*/ 0 h 59"/>
                  <a:gd name="T10" fmla="*/ 88 w 306"/>
                  <a:gd name="T11" fmla="*/ 0 h 59"/>
                  <a:gd name="T12" fmla="*/ 111 w 306"/>
                  <a:gd name="T13" fmla="*/ 0 h 59"/>
                  <a:gd name="T14" fmla="*/ 133 w 306"/>
                  <a:gd name="T15" fmla="*/ 2 h 59"/>
                  <a:gd name="T16" fmla="*/ 154 w 306"/>
                  <a:gd name="T17" fmla="*/ 2 h 59"/>
                  <a:gd name="T18" fmla="*/ 178 w 306"/>
                  <a:gd name="T19" fmla="*/ 5 h 59"/>
                  <a:gd name="T20" fmla="*/ 199 w 306"/>
                  <a:gd name="T21" fmla="*/ 9 h 59"/>
                  <a:gd name="T22" fmla="*/ 221 w 306"/>
                  <a:gd name="T23" fmla="*/ 14 h 59"/>
                  <a:gd name="T24" fmla="*/ 242 w 306"/>
                  <a:gd name="T25" fmla="*/ 19 h 59"/>
                  <a:gd name="T26" fmla="*/ 263 w 306"/>
                  <a:gd name="T27" fmla="*/ 28 h 59"/>
                  <a:gd name="T28" fmla="*/ 306 w 306"/>
                  <a:gd name="T29" fmla="*/ 54 h 59"/>
                  <a:gd name="T30" fmla="*/ 301 w 306"/>
                  <a:gd name="T31" fmla="*/ 52 h 59"/>
                  <a:gd name="T32" fmla="*/ 287 w 306"/>
                  <a:gd name="T33" fmla="*/ 50 h 59"/>
                  <a:gd name="T34" fmla="*/ 263 w 306"/>
                  <a:gd name="T35" fmla="*/ 47 h 59"/>
                  <a:gd name="T36" fmla="*/ 249 w 306"/>
                  <a:gd name="T37" fmla="*/ 45 h 59"/>
                  <a:gd name="T38" fmla="*/ 232 w 306"/>
                  <a:gd name="T39" fmla="*/ 45 h 59"/>
                  <a:gd name="T40" fmla="*/ 213 w 306"/>
                  <a:gd name="T41" fmla="*/ 43 h 59"/>
                  <a:gd name="T42" fmla="*/ 192 w 306"/>
                  <a:gd name="T43" fmla="*/ 43 h 59"/>
                  <a:gd name="T44" fmla="*/ 171 w 306"/>
                  <a:gd name="T45" fmla="*/ 43 h 59"/>
                  <a:gd name="T46" fmla="*/ 147 w 306"/>
                  <a:gd name="T47" fmla="*/ 45 h 59"/>
                  <a:gd name="T48" fmla="*/ 133 w 306"/>
                  <a:gd name="T49" fmla="*/ 45 h 59"/>
                  <a:gd name="T50" fmla="*/ 118 w 306"/>
                  <a:gd name="T51" fmla="*/ 45 h 59"/>
                  <a:gd name="T52" fmla="*/ 90 w 306"/>
                  <a:gd name="T53" fmla="*/ 50 h 59"/>
                  <a:gd name="T54" fmla="*/ 76 w 306"/>
                  <a:gd name="T55" fmla="*/ 50 h 59"/>
                  <a:gd name="T56" fmla="*/ 61 w 306"/>
                  <a:gd name="T57" fmla="*/ 52 h 59"/>
                  <a:gd name="T58" fmla="*/ 45 w 306"/>
                  <a:gd name="T59" fmla="*/ 54 h 59"/>
                  <a:gd name="T60" fmla="*/ 28 w 306"/>
                  <a:gd name="T61" fmla="*/ 59 h 59"/>
                  <a:gd name="T62" fmla="*/ 0 w 306"/>
                  <a:gd name="T63" fmla="*/ 2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59"/>
                  <a:gd name="T98" fmla="*/ 306 w 306"/>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59">
                    <a:moveTo>
                      <a:pt x="0" y="2"/>
                    </a:moveTo>
                    <a:lnTo>
                      <a:pt x="2" y="0"/>
                    </a:lnTo>
                    <a:lnTo>
                      <a:pt x="7" y="0"/>
                    </a:lnTo>
                    <a:lnTo>
                      <a:pt x="16" y="0"/>
                    </a:lnTo>
                    <a:lnTo>
                      <a:pt x="28" y="0"/>
                    </a:lnTo>
                    <a:lnTo>
                      <a:pt x="35" y="0"/>
                    </a:lnTo>
                    <a:lnTo>
                      <a:pt x="42" y="0"/>
                    </a:lnTo>
                    <a:lnTo>
                      <a:pt x="50" y="0"/>
                    </a:lnTo>
                    <a:lnTo>
                      <a:pt x="61" y="0"/>
                    </a:lnTo>
                    <a:lnTo>
                      <a:pt x="69" y="0"/>
                    </a:lnTo>
                    <a:lnTo>
                      <a:pt x="78" y="0"/>
                    </a:lnTo>
                    <a:lnTo>
                      <a:pt x="88" y="0"/>
                    </a:lnTo>
                    <a:lnTo>
                      <a:pt x="99" y="0"/>
                    </a:lnTo>
                    <a:lnTo>
                      <a:pt x="111" y="0"/>
                    </a:lnTo>
                    <a:lnTo>
                      <a:pt x="121" y="0"/>
                    </a:lnTo>
                    <a:lnTo>
                      <a:pt x="133" y="2"/>
                    </a:lnTo>
                    <a:lnTo>
                      <a:pt x="145" y="2"/>
                    </a:lnTo>
                    <a:lnTo>
                      <a:pt x="154" y="2"/>
                    </a:lnTo>
                    <a:lnTo>
                      <a:pt x="166" y="5"/>
                    </a:lnTo>
                    <a:lnTo>
                      <a:pt x="178" y="5"/>
                    </a:lnTo>
                    <a:lnTo>
                      <a:pt x="190" y="7"/>
                    </a:lnTo>
                    <a:lnTo>
                      <a:pt x="199" y="9"/>
                    </a:lnTo>
                    <a:lnTo>
                      <a:pt x="211" y="12"/>
                    </a:lnTo>
                    <a:lnTo>
                      <a:pt x="221" y="14"/>
                    </a:lnTo>
                    <a:lnTo>
                      <a:pt x="232" y="16"/>
                    </a:lnTo>
                    <a:lnTo>
                      <a:pt x="242" y="19"/>
                    </a:lnTo>
                    <a:lnTo>
                      <a:pt x="251" y="24"/>
                    </a:lnTo>
                    <a:lnTo>
                      <a:pt x="263" y="28"/>
                    </a:lnTo>
                    <a:lnTo>
                      <a:pt x="273" y="31"/>
                    </a:lnTo>
                    <a:lnTo>
                      <a:pt x="306" y="54"/>
                    </a:lnTo>
                    <a:lnTo>
                      <a:pt x="304" y="54"/>
                    </a:lnTo>
                    <a:lnTo>
                      <a:pt x="301" y="52"/>
                    </a:lnTo>
                    <a:lnTo>
                      <a:pt x="294" y="52"/>
                    </a:lnTo>
                    <a:lnTo>
                      <a:pt x="287" y="50"/>
                    </a:lnTo>
                    <a:lnTo>
                      <a:pt x="275" y="47"/>
                    </a:lnTo>
                    <a:lnTo>
                      <a:pt x="263" y="47"/>
                    </a:lnTo>
                    <a:lnTo>
                      <a:pt x="256" y="45"/>
                    </a:lnTo>
                    <a:lnTo>
                      <a:pt x="249" y="45"/>
                    </a:lnTo>
                    <a:lnTo>
                      <a:pt x="240" y="45"/>
                    </a:lnTo>
                    <a:lnTo>
                      <a:pt x="232" y="45"/>
                    </a:lnTo>
                    <a:lnTo>
                      <a:pt x="223" y="43"/>
                    </a:lnTo>
                    <a:lnTo>
                      <a:pt x="213" y="43"/>
                    </a:lnTo>
                    <a:lnTo>
                      <a:pt x="204" y="43"/>
                    </a:lnTo>
                    <a:lnTo>
                      <a:pt x="192" y="43"/>
                    </a:lnTo>
                    <a:lnTo>
                      <a:pt x="180" y="43"/>
                    </a:lnTo>
                    <a:lnTo>
                      <a:pt x="171" y="43"/>
                    </a:lnTo>
                    <a:lnTo>
                      <a:pt x="159" y="43"/>
                    </a:lnTo>
                    <a:lnTo>
                      <a:pt x="147" y="45"/>
                    </a:lnTo>
                    <a:lnTo>
                      <a:pt x="140" y="45"/>
                    </a:lnTo>
                    <a:lnTo>
                      <a:pt x="133" y="45"/>
                    </a:lnTo>
                    <a:lnTo>
                      <a:pt x="126" y="45"/>
                    </a:lnTo>
                    <a:lnTo>
                      <a:pt x="118" y="45"/>
                    </a:lnTo>
                    <a:lnTo>
                      <a:pt x="104" y="47"/>
                    </a:lnTo>
                    <a:lnTo>
                      <a:pt x="90" y="50"/>
                    </a:lnTo>
                    <a:lnTo>
                      <a:pt x="83" y="50"/>
                    </a:lnTo>
                    <a:lnTo>
                      <a:pt x="76" y="50"/>
                    </a:lnTo>
                    <a:lnTo>
                      <a:pt x="69" y="52"/>
                    </a:lnTo>
                    <a:lnTo>
                      <a:pt x="61" y="52"/>
                    </a:lnTo>
                    <a:lnTo>
                      <a:pt x="52" y="52"/>
                    </a:lnTo>
                    <a:lnTo>
                      <a:pt x="45" y="54"/>
                    </a:lnTo>
                    <a:lnTo>
                      <a:pt x="38" y="57"/>
                    </a:lnTo>
                    <a:lnTo>
                      <a:pt x="28" y="59"/>
                    </a:lnTo>
                    <a:lnTo>
                      <a:pt x="16" y="33"/>
                    </a:lnTo>
                    <a:lnTo>
                      <a:pt x="0" y="2"/>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3" name="Freeform 34"/>
              <p:cNvSpPr>
                <a:spLocks/>
              </p:cNvSpPr>
              <p:nvPr/>
            </p:nvSpPr>
            <p:spPr bwMode="auto">
              <a:xfrm>
                <a:off x="684" y="353"/>
                <a:ext cx="1237" cy="227"/>
              </a:xfrm>
              <a:custGeom>
                <a:avLst/>
                <a:gdLst>
                  <a:gd name="T0" fmla="*/ 7 w 1237"/>
                  <a:gd name="T1" fmla="*/ 142 h 227"/>
                  <a:gd name="T2" fmla="*/ 28 w 1237"/>
                  <a:gd name="T3" fmla="*/ 123 h 227"/>
                  <a:gd name="T4" fmla="*/ 69 w 1237"/>
                  <a:gd name="T5" fmla="*/ 114 h 227"/>
                  <a:gd name="T6" fmla="*/ 100 w 1237"/>
                  <a:gd name="T7" fmla="*/ 116 h 227"/>
                  <a:gd name="T8" fmla="*/ 140 w 1237"/>
                  <a:gd name="T9" fmla="*/ 125 h 227"/>
                  <a:gd name="T10" fmla="*/ 178 w 1237"/>
                  <a:gd name="T11" fmla="*/ 135 h 227"/>
                  <a:gd name="T12" fmla="*/ 216 w 1237"/>
                  <a:gd name="T13" fmla="*/ 144 h 227"/>
                  <a:gd name="T14" fmla="*/ 249 w 1237"/>
                  <a:gd name="T15" fmla="*/ 151 h 227"/>
                  <a:gd name="T16" fmla="*/ 282 w 1237"/>
                  <a:gd name="T17" fmla="*/ 156 h 227"/>
                  <a:gd name="T18" fmla="*/ 311 w 1237"/>
                  <a:gd name="T19" fmla="*/ 161 h 227"/>
                  <a:gd name="T20" fmla="*/ 346 w 1237"/>
                  <a:gd name="T21" fmla="*/ 161 h 227"/>
                  <a:gd name="T22" fmla="*/ 396 w 1237"/>
                  <a:gd name="T23" fmla="*/ 151 h 227"/>
                  <a:gd name="T24" fmla="*/ 434 w 1237"/>
                  <a:gd name="T25" fmla="*/ 140 h 227"/>
                  <a:gd name="T26" fmla="*/ 472 w 1237"/>
                  <a:gd name="T27" fmla="*/ 130 h 227"/>
                  <a:gd name="T28" fmla="*/ 508 w 1237"/>
                  <a:gd name="T29" fmla="*/ 118 h 227"/>
                  <a:gd name="T30" fmla="*/ 541 w 1237"/>
                  <a:gd name="T31" fmla="*/ 104 h 227"/>
                  <a:gd name="T32" fmla="*/ 570 w 1237"/>
                  <a:gd name="T33" fmla="*/ 95 h 227"/>
                  <a:gd name="T34" fmla="*/ 601 w 1237"/>
                  <a:gd name="T35" fmla="*/ 85 h 227"/>
                  <a:gd name="T36" fmla="*/ 627 w 1237"/>
                  <a:gd name="T37" fmla="*/ 66 h 227"/>
                  <a:gd name="T38" fmla="*/ 665 w 1237"/>
                  <a:gd name="T39" fmla="*/ 45 h 227"/>
                  <a:gd name="T40" fmla="*/ 693 w 1237"/>
                  <a:gd name="T41" fmla="*/ 33 h 227"/>
                  <a:gd name="T42" fmla="*/ 724 w 1237"/>
                  <a:gd name="T43" fmla="*/ 24 h 227"/>
                  <a:gd name="T44" fmla="*/ 757 w 1237"/>
                  <a:gd name="T45" fmla="*/ 21 h 227"/>
                  <a:gd name="T46" fmla="*/ 793 w 1237"/>
                  <a:gd name="T47" fmla="*/ 24 h 227"/>
                  <a:gd name="T48" fmla="*/ 826 w 1237"/>
                  <a:gd name="T49" fmla="*/ 28 h 227"/>
                  <a:gd name="T50" fmla="*/ 862 w 1237"/>
                  <a:gd name="T51" fmla="*/ 26 h 227"/>
                  <a:gd name="T52" fmla="*/ 897 w 1237"/>
                  <a:gd name="T53" fmla="*/ 21 h 227"/>
                  <a:gd name="T54" fmla="*/ 931 w 1237"/>
                  <a:gd name="T55" fmla="*/ 16 h 227"/>
                  <a:gd name="T56" fmla="*/ 964 w 1237"/>
                  <a:gd name="T57" fmla="*/ 7 h 227"/>
                  <a:gd name="T58" fmla="*/ 992 w 1237"/>
                  <a:gd name="T59" fmla="*/ 0 h 227"/>
                  <a:gd name="T60" fmla="*/ 1144 w 1237"/>
                  <a:gd name="T61" fmla="*/ 57 h 227"/>
                  <a:gd name="T62" fmla="*/ 1113 w 1237"/>
                  <a:gd name="T63" fmla="*/ 50 h 227"/>
                  <a:gd name="T64" fmla="*/ 1078 w 1237"/>
                  <a:gd name="T65" fmla="*/ 45 h 227"/>
                  <a:gd name="T66" fmla="*/ 1047 w 1237"/>
                  <a:gd name="T67" fmla="*/ 43 h 227"/>
                  <a:gd name="T68" fmla="*/ 1016 w 1237"/>
                  <a:gd name="T69" fmla="*/ 43 h 227"/>
                  <a:gd name="T70" fmla="*/ 988 w 1237"/>
                  <a:gd name="T71" fmla="*/ 43 h 227"/>
                  <a:gd name="T72" fmla="*/ 950 w 1237"/>
                  <a:gd name="T73" fmla="*/ 54 h 227"/>
                  <a:gd name="T74" fmla="*/ 904 w 1237"/>
                  <a:gd name="T75" fmla="*/ 71 h 227"/>
                  <a:gd name="T76" fmla="*/ 862 w 1237"/>
                  <a:gd name="T77" fmla="*/ 85 h 227"/>
                  <a:gd name="T78" fmla="*/ 833 w 1237"/>
                  <a:gd name="T79" fmla="*/ 92 h 227"/>
                  <a:gd name="T80" fmla="*/ 802 w 1237"/>
                  <a:gd name="T81" fmla="*/ 97 h 227"/>
                  <a:gd name="T82" fmla="*/ 769 w 1237"/>
                  <a:gd name="T83" fmla="*/ 104 h 227"/>
                  <a:gd name="T84" fmla="*/ 738 w 1237"/>
                  <a:gd name="T85" fmla="*/ 106 h 227"/>
                  <a:gd name="T86" fmla="*/ 710 w 1237"/>
                  <a:gd name="T87" fmla="*/ 109 h 227"/>
                  <a:gd name="T88" fmla="*/ 679 w 1237"/>
                  <a:gd name="T89" fmla="*/ 111 h 227"/>
                  <a:gd name="T90" fmla="*/ 641 w 1237"/>
                  <a:gd name="T91" fmla="*/ 118 h 227"/>
                  <a:gd name="T92" fmla="*/ 596 w 1237"/>
                  <a:gd name="T93" fmla="*/ 130 h 227"/>
                  <a:gd name="T94" fmla="*/ 546 w 1237"/>
                  <a:gd name="T95" fmla="*/ 149 h 227"/>
                  <a:gd name="T96" fmla="*/ 494 w 1237"/>
                  <a:gd name="T97" fmla="*/ 173 h 227"/>
                  <a:gd name="T98" fmla="*/ 539 w 1237"/>
                  <a:gd name="T99" fmla="*/ 213 h 227"/>
                  <a:gd name="T100" fmla="*/ 465 w 1237"/>
                  <a:gd name="T101" fmla="*/ 225 h 227"/>
                  <a:gd name="T102" fmla="*/ 432 w 1237"/>
                  <a:gd name="T103" fmla="*/ 223 h 227"/>
                  <a:gd name="T104" fmla="*/ 387 w 1237"/>
                  <a:gd name="T105" fmla="*/ 220 h 227"/>
                  <a:gd name="T106" fmla="*/ 358 w 1237"/>
                  <a:gd name="T107" fmla="*/ 218 h 227"/>
                  <a:gd name="T108" fmla="*/ 327 w 1237"/>
                  <a:gd name="T109" fmla="*/ 215 h 227"/>
                  <a:gd name="T110" fmla="*/ 292 w 1237"/>
                  <a:gd name="T111" fmla="*/ 211 h 227"/>
                  <a:gd name="T112" fmla="*/ 254 w 1237"/>
                  <a:gd name="T113" fmla="*/ 206 h 227"/>
                  <a:gd name="T114" fmla="*/ 216 w 1237"/>
                  <a:gd name="T115" fmla="*/ 199 h 227"/>
                  <a:gd name="T116" fmla="*/ 178 w 1237"/>
                  <a:gd name="T117" fmla="*/ 194 h 227"/>
                  <a:gd name="T118" fmla="*/ 138 w 1237"/>
                  <a:gd name="T119" fmla="*/ 187 h 227"/>
                  <a:gd name="T120" fmla="*/ 97 w 1237"/>
                  <a:gd name="T121" fmla="*/ 180 h 227"/>
                  <a:gd name="T122" fmla="*/ 57 w 1237"/>
                  <a:gd name="T123" fmla="*/ 168 h 227"/>
                  <a:gd name="T124" fmla="*/ 0 w 1237"/>
                  <a:gd name="T125" fmla="*/ 156 h 2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37"/>
                  <a:gd name="T190" fmla="*/ 0 h 227"/>
                  <a:gd name="T191" fmla="*/ 1237 w 1237"/>
                  <a:gd name="T192" fmla="*/ 227 h 2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37" h="227">
                    <a:moveTo>
                      <a:pt x="0" y="156"/>
                    </a:moveTo>
                    <a:lnTo>
                      <a:pt x="0" y="154"/>
                    </a:lnTo>
                    <a:lnTo>
                      <a:pt x="5" y="147"/>
                    </a:lnTo>
                    <a:lnTo>
                      <a:pt x="7" y="142"/>
                    </a:lnTo>
                    <a:lnTo>
                      <a:pt x="9" y="137"/>
                    </a:lnTo>
                    <a:lnTo>
                      <a:pt x="16" y="133"/>
                    </a:lnTo>
                    <a:lnTo>
                      <a:pt x="24" y="128"/>
                    </a:lnTo>
                    <a:lnTo>
                      <a:pt x="28" y="123"/>
                    </a:lnTo>
                    <a:lnTo>
                      <a:pt x="38" y="118"/>
                    </a:lnTo>
                    <a:lnTo>
                      <a:pt x="50" y="116"/>
                    </a:lnTo>
                    <a:lnTo>
                      <a:pt x="62" y="116"/>
                    </a:lnTo>
                    <a:lnTo>
                      <a:pt x="69" y="114"/>
                    </a:lnTo>
                    <a:lnTo>
                      <a:pt x="76" y="114"/>
                    </a:lnTo>
                    <a:lnTo>
                      <a:pt x="83" y="114"/>
                    </a:lnTo>
                    <a:lnTo>
                      <a:pt x="92" y="116"/>
                    </a:lnTo>
                    <a:lnTo>
                      <a:pt x="100" y="116"/>
                    </a:lnTo>
                    <a:lnTo>
                      <a:pt x="111" y="118"/>
                    </a:lnTo>
                    <a:lnTo>
                      <a:pt x="119" y="121"/>
                    </a:lnTo>
                    <a:lnTo>
                      <a:pt x="130" y="123"/>
                    </a:lnTo>
                    <a:lnTo>
                      <a:pt x="140" y="125"/>
                    </a:lnTo>
                    <a:lnTo>
                      <a:pt x="149" y="128"/>
                    </a:lnTo>
                    <a:lnTo>
                      <a:pt x="159" y="130"/>
                    </a:lnTo>
                    <a:lnTo>
                      <a:pt x="171" y="133"/>
                    </a:lnTo>
                    <a:lnTo>
                      <a:pt x="178" y="135"/>
                    </a:lnTo>
                    <a:lnTo>
                      <a:pt x="190" y="137"/>
                    </a:lnTo>
                    <a:lnTo>
                      <a:pt x="197" y="140"/>
                    </a:lnTo>
                    <a:lnTo>
                      <a:pt x="209" y="142"/>
                    </a:lnTo>
                    <a:lnTo>
                      <a:pt x="216" y="144"/>
                    </a:lnTo>
                    <a:lnTo>
                      <a:pt x="225" y="147"/>
                    </a:lnTo>
                    <a:lnTo>
                      <a:pt x="233" y="147"/>
                    </a:lnTo>
                    <a:lnTo>
                      <a:pt x="242" y="149"/>
                    </a:lnTo>
                    <a:lnTo>
                      <a:pt x="249" y="151"/>
                    </a:lnTo>
                    <a:lnTo>
                      <a:pt x="259" y="154"/>
                    </a:lnTo>
                    <a:lnTo>
                      <a:pt x="266" y="154"/>
                    </a:lnTo>
                    <a:lnTo>
                      <a:pt x="275" y="156"/>
                    </a:lnTo>
                    <a:lnTo>
                      <a:pt x="282" y="156"/>
                    </a:lnTo>
                    <a:lnTo>
                      <a:pt x="290" y="159"/>
                    </a:lnTo>
                    <a:lnTo>
                      <a:pt x="297" y="159"/>
                    </a:lnTo>
                    <a:lnTo>
                      <a:pt x="304" y="161"/>
                    </a:lnTo>
                    <a:lnTo>
                      <a:pt x="311" y="161"/>
                    </a:lnTo>
                    <a:lnTo>
                      <a:pt x="320" y="161"/>
                    </a:lnTo>
                    <a:lnTo>
                      <a:pt x="325" y="161"/>
                    </a:lnTo>
                    <a:lnTo>
                      <a:pt x="332" y="163"/>
                    </a:lnTo>
                    <a:lnTo>
                      <a:pt x="346" y="161"/>
                    </a:lnTo>
                    <a:lnTo>
                      <a:pt x="358" y="161"/>
                    </a:lnTo>
                    <a:lnTo>
                      <a:pt x="373" y="159"/>
                    </a:lnTo>
                    <a:lnTo>
                      <a:pt x="384" y="156"/>
                    </a:lnTo>
                    <a:lnTo>
                      <a:pt x="396" y="151"/>
                    </a:lnTo>
                    <a:lnTo>
                      <a:pt x="411" y="149"/>
                    </a:lnTo>
                    <a:lnTo>
                      <a:pt x="418" y="144"/>
                    </a:lnTo>
                    <a:lnTo>
                      <a:pt x="427" y="142"/>
                    </a:lnTo>
                    <a:lnTo>
                      <a:pt x="434" y="140"/>
                    </a:lnTo>
                    <a:lnTo>
                      <a:pt x="446" y="137"/>
                    </a:lnTo>
                    <a:lnTo>
                      <a:pt x="453" y="135"/>
                    </a:lnTo>
                    <a:lnTo>
                      <a:pt x="463" y="133"/>
                    </a:lnTo>
                    <a:lnTo>
                      <a:pt x="472" y="130"/>
                    </a:lnTo>
                    <a:lnTo>
                      <a:pt x="482" y="125"/>
                    </a:lnTo>
                    <a:lnTo>
                      <a:pt x="489" y="123"/>
                    </a:lnTo>
                    <a:lnTo>
                      <a:pt x="498" y="121"/>
                    </a:lnTo>
                    <a:lnTo>
                      <a:pt x="508" y="118"/>
                    </a:lnTo>
                    <a:lnTo>
                      <a:pt x="517" y="116"/>
                    </a:lnTo>
                    <a:lnTo>
                      <a:pt x="525" y="111"/>
                    </a:lnTo>
                    <a:lnTo>
                      <a:pt x="534" y="106"/>
                    </a:lnTo>
                    <a:lnTo>
                      <a:pt x="541" y="104"/>
                    </a:lnTo>
                    <a:lnTo>
                      <a:pt x="551" y="102"/>
                    </a:lnTo>
                    <a:lnTo>
                      <a:pt x="555" y="97"/>
                    </a:lnTo>
                    <a:lnTo>
                      <a:pt x="565" y="97"/>
                    </a:lnTo>
                    <a:lnTo>
                      <a:pt x="570" y="95"/>
                    </a:lnTo>
                    <a:lnTo>
                      <a:pt x="579" y="92"/>
                    </a:lnTo>
                    <a:lnTo>
                      <a:pt x="589" y="90"/>
                    </a:lnTo>
                    <a:lnTo>
                      <a:pt x="596" y="88"/>
                    </a:lnTo>
                    <a:lnTo>
                      <a:pt x="601" y="85"/>
                    </a:lnTo>
                    <a:lnTo>
                      <a:pt x="603" y="85"/>
                    </a:lnTo>
                    <a:lnTo>
                      <a:pt x="605" y="80"/>
                    </a:lnTo>
                    <a:lnTo>
                      <a:pt x="617" y="73"/>
                    </a:lnTo>
                    <a:lnTo>
                      <a:pt x="627" y="66"/>
                    </a:lnTo>
                    <a:lnTo>
                      <a:pt x="636" y="61"/>
                    </a:lnTo>
                    <a:lnTo>
                      <a:pt x="646" y="54"/>
                    </a:lnTo>
                    <a:lnTo>
                      <a:pt x="660" y="50"/>
                    </a:lnTo>
                    <a:lnTo>
                      <a:pt x="665" y="45"/>
                    </a:lnTo>
                    <a:lnTo>
                      <a:pt x="672" y="43"/>
                    </a:lnTo>
                    <a:lnTo>
                      <a:pt x="679" y="40"/>
                    </a:lnTo>
                    <a:lnTo>
                      <a:pt x="686" y="35"/>
                    </a:lnTo>
                    <a:lnTo>
                      <a:pt x="693" y="33"/>
                    </a:lnTo>
                    <a:lnTo>
                      <a:pt x="703" y="31"/>
                    </a:lnTo>
                    <a:lnTo>
                      <a:pt x="710" y="28"/>
                    </a:lnTo>
                    <a:lnTo>
                      <a:pt x="717" y="28"/>
                    </a:lnTo>
                    <a:lnTo>
                      <a:pt x="724" y="24"/>
                    </a:lnTo>
                    <a:lnTo>
                      <a:pt x="734" y="24"/>
                    </a:lnTo>
                    <a:lnTo>
                      <a:pt x="741" y="21"/>
                    </a:lnTo>
                    <a:lnTo>
                      <a:pt x="750" y="21"/>
                    </a:lnTo>
                    <a:lnTo>
                      <a:pt x="757" y="21"/>
                    </a:lnTo>
                    <a:lnTo>
                      <a:pt x="767" y="21"/>
                    </a:lnTo>
                    <a:lnTo>
                      <a:pt x="776" y="21"/>
                    </a:lnTo>
                    <a:lnTo>
                      <a:pt x="783" y="24"/>
                    </a:lnTo>
                    <a:lnTo>
                      <a:pt x="793" y="24"/>
                    </a:lnTo>
                    <a:lnTo>
                      <a:pt x="800" y="26"/>
                    </a:lnTo>
                    <a:lnTo>
                      <a:pt x="809" y="26"/>
                    </a:lnTo>
                    <a:lnTo>
                      <a:pt x="817" y="28"/>
                    </a:lnTo>
                    <a:lnTo>
                      <a:pt x="826" y="28"/>
                    </a:lnTo>
                    <a:lnTo>
                      <a:pt x="836" y="28"/>
                    </a:lnTo>
                    <a:lnTo>
                      <a:pt x="845" y="28"/>
                    </a:lnTo>
                    <a:lnTo>
                      <a:pt x="855" y="28"/>
                    </a:lnTo>
                    <a:lnTo>
                      <a:pt x="862" y="26"/>
                    </a:lnTo>
                    <a:lnTo>
                      <a:pt x="871" y="24"/>
                    </a:lnTo>
                    <a:lnTo>
                      <a:pt x="881" y="24"/>
                    </a:lnTo>
                    <a:lnTo>
                      <a:pt x="890" y="21"/>
                    </a:lnTo>
                    <a:lnTo>
                      <a:pt x="897" y="21"/>
                    </a:lnTo>
                    <a:lnTo>
                      <a:pt x="907" y="19"/>
                    </a:lnTo>
                    <a:lnTo>
                      <a:pt x="914" y="19"/>
                    </a:lnTo>
                    <a:lnTo>
                      <a:pt x="923" y="19"/>
                    </a:lnTo>
                    <a:lnTo>
                      <a:pt x="931" y="16"/>
                    </a:lnTo>
                    <a:lnTo>
                      <a:pt x="938" y="14"/>
                    </a:lnTo>
                    <a:lnTo>
                      <a:pt x="945" y="12"/>
                    </a:lnTo>
                    <a:lnTo>
                      <a:pt x="952" y="12"/>
                    </a:lnTo>
                    <a:lnTo>
                      <a:pt x="964" y="7"/>
                    </a:lnTo>
                    <a:lnTo>
                      <a:pt x="976" y="5"/>
                    </a:lnTo>
                    <a:lnTo>
                      <a:pt x="983" y="2"/>
                    </a:lnTo>
                    <a:lnTo>
                      <a:pt x="990" y="0"/>
                    </a:lnTo>
                    <a:lnTo>
                      <a:pt x="992" y="0"/>
                    </a:lnTo>
                    <a:lnTo>
                      <a:pt x="995" y="0"/>
                    </a:lnTo>
                    <a:lnTo>
                      <a:pt x="1237" y="33"/>
                    </a:lnTo>
                    <a:lnTo>
                      <a:pt x="1147" y="59"/>
                    </a:lnTo>
                    <a:lnTo>
                      <a:pt x="1144" y="57"/>
                    </a:lnTo>
                    <a:lnTo>
                      <a:pt x="1142" y="57"/>
                    </a:lnTo>
                    <a:lnTo>
                      <a:pt x="1132" y="54"/>
                    </a:lnTo>
                    <a:lnTo>
                      <a:pt x="1123" y="52"/>
                    </a:lnTo>
                    <a:lnTo>
                      <a:pt x="1113" y="50"/>
                    </a:lnTo>
                    <a:lnTo>
                      <a:pt x="1099" y="50"/>
                    </a:lnTo>
                    <a:lnTo>
                      <a:pt x="1092" y="47"/>
                    </a:lnTo>
                    <a:lnTo>
                      <a:pt x="1085" y="47"/>
                    </a:lnTo>
                    <a:lnTo>
                      <a:pt x="1078" y="45"/>
                    </a:lnTo>
                    <a:lnTo>
                      <a:pt x="1073" y="45"/>
                    </a:lnTo>
                    <a:lnTo>
                      <a:pt x="1064" y="45"/>
                    </a:lnTo>
                    <a:lnTo>
                      <a:pt x="1056" y="43"/>
                    </a:lnTo>
                    <a:lnTo>
                      <a:pt x="1047" y="43"/>
                    </a:lnTo>
                    <a:lnTo>
                      <a:pt x="1040" y="43"/>
                    </a:lnTo>
                    <a:lnTo>
                      <a:pt x="1033" y="43"/>
                    </a:lnTo>
                    <a:lnTo>
                      <a:pt x="1026" y="43"/>
                    </a:lnTo>
                    <a:lnTo>
                      <a:pt x="1016" y="43"/>
                    </a:lnTo>
                    <a:lnTo>
                      <a:pt x="1009" y="43"/>
                    </a:lnTo>
                    <a:lnTo>
                      <a:pt x="1002" y="43"/>
                    </a:lnTo>
                    <a:lnTo>
                      <a:pt x="995" y="43"/>
                    </a:lnTo>
                    <a:lnTo>
                      <a:pt x="988" y="43"/>
                    </a:lnTo>
                    <a:lnTo>
                      <a:pt x="980" y="43"/>
                    </a:lnTo>
                    <a:lnTo>
                      <a:pt x="969" y="45"/>
                    </a:lnTo>
                    <a:lnTo>
                      <a:pt x="959" y="50"/>
                    </a:lnTo>
                    <a:lnTo>
                      <a:pt x="950" y="54"/>
                    </a:lnTo>
                    <a:lnTo>
                      <a:pt x="938" y="59"/>
                    </a:lnTo>
                    <a:lnTo>
                      <a:pt x="928" y="61"/>
                    </a:lnTo>
                    <a:lnTo>
                      <a:pt x="919" y="66"/>
                    </a:lnTo>
                    <a:lnTo>
                      <a:pt x="904" y="71"/>
                    </a:lnTo>
                    <a:lnTo>
                      <a:pt x="893" y="76"/>
                    </a:lnTo>
                    <a:lnTo>
                      <a:pt x="883" y="78"/>
                    </a:lnTo>
                    <a:lnTo>
                      <a:pt x="871" y="85"/>
                    </a:lnTo>
                    <a:lnTo>
                      <a:pt x="862" y="85"/>
                    </a:lnTo>
                    <a:lnTo>
                      <a:pt x="857" y="88"/>
                    </a:lnTo>
                    <a:lnTo>
                      <a:pt x="847" y="88"/>
                    </a:lnTo>
                    <a:lnTo>
                      <a:pt x="843" y="90"/>
                    </a:lnTo>
                    <a:lnTo>
                      <a:pt x="833" y="92"/>
                    </a:lnTo>
                    <a:lnTo>
                      <a:pt x="826" y="95"/>
                    </a:lnTo>
                    <a:lnTo>
                      <a:pt x="819" y="95"/>
                    </a:lnTo>
                    <a:lnTo>
                      <a:pt x="812" y="97"/>
                    </a:lnTo>
                    <a:lnTo>
                      <a:pt x="802" y="97"/>
                    </a:lnTo>
                    <a:lnTo>
                      <a:pt x="795" y="102"/>
                    </a:lnTo>
                    <a:lnTo>
                      <a:pt x="786" y="102"/>
                    </a:lnTo>
                    <a:lnTo>
                      <a:pt x="779" y="104"/>
                    </a:lnTo>
                    <a:lnTo>
                      <a:pt x="769" y="104"/>
                    </a:lnTo>
                    <a:lnTo>
                      <a:pt x="760" y="104"/>
                    </a:lnTo>
                    <a:lnTo>
                      <a:pt x="750" y="106"/>
                    </a:lnTo>
                    <a:lnTo>
                      <a:pt x="741" y="106"/>
                    </a:lnTo>
                    <a:lnTo>
                      <a:pt x="738" y="106"/>
                    </a:lnTo>
                    <a:lnTo>
                      <a:pt x="736" y="106"/>
                    </a:lnTo>
                    <a:lnTo>
                      <a:pt x="726" y="106"/>
                    </a:lnTo>
                    <a:lnTo>
                      <a:pt x="717" y="109"/>
                    </a:lnTo>
                    <a:lnTo>
                      <a:pt x="710" y="109"/>
                    </a:lnTo>
                    <a:lnTo>
                      <a:pt x="703" y="109"/>
                    </a:lnTo>
                    <a:lnTo>
                      <a:pt x="696" y="109"/>
                    </a:lnTo>
                    <a:lnTo>
                      <a:pt x="688" y="111"/>
                    </a:lnTo>
                    <a:lnTo>
                      <a:pt x="679" y="111"/>
                    </a:lnTo>
                    <a:lnTo>
                      <a:pt x="672" y="114"/>
                    </a:lnTo>
                    <a:lnTo>
                      <a:pt x="662" y="116"/>
                    </a:lnTo>
                    <a:lnTo>
                      <a:pt x="653" y="118"/>
                    </a:lnTo>
                    <a:lnTo>
                      <a:pt x="641" y="118"/>
                    </a:lnTo>
                    <a:lnTo>
                      <a:pt x="631" y="121"/>
                    </a:lnTo>
                    <a:lnTo>
                      <a:pt x="620" y="123"/>
                    </a:lnTo>
                    <a:lnTo>
                      <a:pt x="608" y="128"/>
                    </a:lnTo>
                    <a:lnTo>
                      <a:pt x="596" y="130"/>
                    </a:lnTo>
                    <a:lnTo>
                      <a:pt x="584" y="135"/>
                    </a:lnTo>
                    <a:lnTo>
                      <a:pt x="572" y="140"/>
                    </a:lnTo>
                    <a:lnTo>
                      <a:pt x="560" y="144"/>
                    </a:lnTo>
                    <a:lnTo>
                      <a:pt x="546" y="149"/>
                    </a:lnTo>
                    <a:lnTo>
                      <a:pt x="534" y="154"/>
                    </a:lnTo>
                    <a:lnTo>
                      <a:pt x="520" y="159"/>
                    </a:lnTo>
                    <a:lnTo>
                      <a:pt x="508" y="166"/>
                    </a:lnTo>
                    <a:lnTo>
                      <a:pt x="494" y="173"/>
                    </a:lnTo>
                    <a:lnTo>
                      <a:pt x="479" y="180"/>
                    </a:lnTo>
                    <a:lnTo>
                      <a:pt x="465" y="187"/>
                    </a:lnTo>
                    <a:lnTo>
                      <a:pt x="453" y="196"/>
                    </a:lnTo>
                    <a:lnTo>
                      <a:pt x="539" y="213"/>
                    </a:lnTo>
                    <a:lnTo>
                      <a:pt x="484" y="227"/>
                    </a:lnTo>
                    <a:lnTo>
                      <a:pt x="482" y="225"/>
                    </a:lnTo>
                    <a:lnTo>
                      <a:pt x="475" y="225"/>
                    </a:lnTo>
                    <a:lnTo>
                      <a:pt x="465" y="225"/>
                    </a:lnTo>
                    <a:lnTo>
                      <a:pt x="460" y="225"/>
                    </a:lnTo>
                    <a:lnTo>
                      <a:pt x="451" y="225"/>
                    </a:lnTo>
                    <a:lnTo>
                      <a:pt x="444" y="225"/>
                    </a:lnTo>
                    <a:lnTo>
                      <a:pt x="432" y="223"/>
                    </a:lnTo>
                    <a:lnTo>
                      <a:pt x="420" y="223"/>
                    </a:lnTo>
                    <a:lnTo>
                      <a:pt x="408" y="223"/>
                    </a:lnTo>
                    <a:lnTo>
                      <a:pt x="394" y="223"/>
                    </a:lnTo>
                    <a:lnTo>
                      <a:pt x="387" y="220"/>
                    </a:lnTo>
                    <a:lnTo>
                      <a:pt x="382" y="220"/>
                    </a:lnTo>
                    <a:lnTo>
                      <a:pt x="373" y="218"/>
                    </a:lnTo>
                    <a:lnTo>
                      <a:pt x="368" y="218"/>
                    </a:lnTo>
                    <a:lnTo>
                      <a:pt x="358" y="218"/>
                    </a:lnTo>
                    <a:lnTo>
                      <a:pt x="351" y="218"/>
                    </a:lnTo>
                    <a:lnTo>
                      <a:pt x="344" y="218"/>
                    </a:lnTo>
                    <a:lnTo>
                      <a:pt x="337" y="218"/>
                    </a:lnTo>
                    <a:lnTo>
                      <a:pt x="327" y="215"/>
                    </a:lnTo>
                    <a:lnTo>
                      <a:pt x="318" y="215"/>
                    </a:lnTo>
                    <a:lnTo>
                      <a:pt x="308" y="213"/>
                    </a:lnTo>
                    <a:lnTo>
                      <a:pt x="301" y="213"/>
                    </a:lnTo>
                    <a:lnTo>
                      <a:pt x="292" y="211"/>
                    </a:lnTo>
                    <a:lnTo>
                      <a:pt x="282" y="211"/>
                    </a:lnTo>
                    <a:lnTo>
                      <a:pt x="273" y="208"/>
                    </a:lnTo>
                    <a:lnTo>
                      <a:pt x="266" y="208"/>
                    </a:lnTo>
                    <a:lnTo>
                      <a:pt x="254" y="206"/>
                    </a:lnTo>
                    <a:lnTo>
                      <a:pt x="247" y="206"/>
                    </a:lnTo>
                    <a:lnTo>
                      <a:pt x="235" y="204"/>
                    </a:lnTo>
                    <a:lnTo>
                      <a:pt x="225" y="201"/>
                    </a:lnTo>
                    <a:lnTo>
                      <a:pt x="216" y="199"/>
                    </a:lnTo>
                    <a:lnTo>
                      <a:pt x="206" y="199"/>
                    </a:lnTo>
                    <a:lnTo>
                      <a:pt x="197" y="196"/>
                    </a:lnTo>
                    <a:lnTo>
                      <a:pt x="190" y="196"/>
                    </a:lnTo>
                    <a:lnTo>
                      <a:pt x="178" y="194"/>
                    </a:lnTo>
                    <a:lnTo>
                      <a:pt x="168" y="194"/>
                    </a:lnTo>
                    <a:lnTo>
                      <a:pt x="157" y="192"/>
                    </a:lnTo>
                    <a:lnTo>
                      <a:pt x="147" y="189"/>
                    </a:lnTo>
                    <a:lnTo>
                      <a:pt x="138" y="187"/>
                    </a:lnTo>
                    <a:lnTo>
                      <a:pt x="128" y="185"/>
                    </a:lnTo>
                    <a:lnTo>
                      <a:pt x="119" y="182"/>
                    </a:lnTo>
                    <a:lnTo>
                      <a:pt x="109" y="182"/>
                    </a:lnTo>
                    <a:lnTo>
                      <a:pt x="97" y="180"/>
                    </a:lnTo>
                    <a:lnTo>
                      <a:pt x="88" y="178"/>
                    </a:lnTo>
                    <a:lnTo>
                      <a:pt x="78" y="173"/>
                    </a:lnTo>
                    <a:lnTo>
                      <a:pt x="69" y="173"/>
                    </a:lnTo>
                    <a:lnTo>
                      <a:pt x="57" y="168"/>
                    </a:lnTo>
                    <a:lnTo>
                      <a:pt x="50" y="168"/>
                    </a:lnTo>
                    <a:lnTo>
                      <a:pt x="38" y="163"/>
                    </a:lnTo>
                    <a:lnTo>
                      <a:pt x="28" y="163"/>
                    </a:lnTo>
                    <a:lnTo>
                      <a:pt x="0" y="156"/>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4" name="Freeform 35"/>
              <p:cNvSpPr>
                <a:spLocks/>
              </p:cNvSpPr>
              <p:nvPr/>
            </p:nvSpPr>
            <p:spPr bwMode="auto">
              <a:xfrm>
                <a:off x="1486" y="329"/>
                <a:ext cx="1577" cy="270"/>
              </a:xfrm>
              <a:custGeom>
                <a:avLst/>
                <a:gdLst>
                  <a:gd name="T0" fmla="*/ 55 w 1577"/>
                  <a:gd name="T1" fmla="*/ 218 h 270"/>
                  <a:gd name="T2" fmla="*/ 133 w 1577"/>
                  <a:gd name="T3" fmla="*/ 154 h 270"/>
                  <a:gd name="T4" fmla="*/ 190 w 1577"/>
                  <a:gd name="T5" fmla="*/ 123 h 270"/>
                  <a:gd name="T6" fmla="*/ 235 w 1577"/>
                  <a:gd name="T7" fmla="*/ 116 h 270"/>
                  <a:gd name="T8" fmla="*/ 297 w 1577"/>
                  <a:gd name="T9" fmla="*/ 109 h 270"/>
                  <a:gd name="T10" fmla="*/ 359 w 1577"/>
                  <a:gd name="T11" fmla="*/ 97 h 270"/>
                  <a:gd name="T12" fmla="*/ 411 w 1577"/>
                  <a:gd name="T13" fmla="*/ 85 h 270"/>
                  <a:gd name="T14" fmla="*/ 459 w 1577"/>
                  <a:gd name="T15" fmla="*/ 59 h 270"/>
                  <a:gd name="T16" fmla="*/ 525 w 1577"/>
                  <a:gd name="T17" fmla="*/ 29 h 270"/>
                  <a:gd name="T18" fmla="*/ 573 w 1577"/>
                  <a:gd name="T19" fmla="*/ 17 h 270"/>
                  <a:gd name="T20" fmla="*/ 618 w 1577"/>
                  <a:gd name="T21" fmla="*/ 14 h 270"/>
                  <a:gd name="T22" fmla="*/ 660 w 1577"/>
                  <a:gd name="T23" fmla="*/ 19 h 270"/>
                  <a:gd name="T24" fmla="*/ 710 w 1577"/>
                  <a:gd name="T25" fmla="*/ 22 h 270"/>
                  <a:gd name="T26" fmla="*/ 763 w 1577"/>
                  <a:gd name="T27" fmla="*/ 26 h 270"/>
                  <a:gd name="T28" fmla="*/ 815 w 1577"/>
                  <a:gd name="T29" fmla="*/ 26 h 270"/>
                  <a:gd name="T30" fmla="*/ 865 w 1577"/>
                  <a:gd name="T31" fmla="*/ 29 h 270"/>
                  <a:gd name="T32" fmla="*/ 917 w 1577"/>
                  <a:gd name="T33" fmla="*/ 26 h 270"/>
                  <a:gd name="T34" fmla="*/ 981 w 1577"/>
                  <a:gd name="T35" fmla="*/ 36 h 270"/>
                  <a:gd name="T36" fmla="*/ 1052 w 1577"/>
                  <a:gd name="T37" fmla="*/ 48 h 270"/>
                  <a:gd name="T38" fmla="*/ 1126 w 1577"/>
                  <a:gd name="T39" fmla="*/ 59 h 270"/>
                  <a:gd name="T40" fmla="*/ 1195 w 1577"/>
                  <a:gd name="T41" fmla="*/ 67 h 270"/>
                  <a:gd name="T42" fmla="*/ 1247 w 1577"/>
                  <a:gd name="T43" fmla="*/ 62 h 270"/>
                  <a:gd name="T44" fmla="*/ 1299 w 1577"/>
                  <a:gd name="T45" fmla="*/ 45 h 270"/>
                  <a:gd name="T46" fmla="*/ 1356 w 1577"/>
                  <a:gd name="T47" fmla="*/ 26 h 270"/>
                  <a:gd name="T48" fmla="*/ 1404 w 1577"/>
                  <a:gd name="T49" fmla="*/ 24 h 270"/>
                  <a:gd name="T50" fmla="*/ 1458 w 1577"/>
                  <a:gd name="T51" fmla="*/ 24 h 270"/>
                  <a:gd name="T52" fmla="*/ 1494 w 1577"/>
                  <a:gd name="T53" fmla="*/ 22 h 270"/>
                  <a:gd name="T54" fmla="*/ 1541 w 1577"/>
                  <a:gd name="T55" fmla="*/ 10 h 270"/>
                  <a:gd name="T56" fmla="*/ 1560 w 1577"/>
                  <a:gd name="T57" fmla="*/ 69 h 270"/>
                  <a:gd name="T58" fmla="*/ 1496 w 1577"/>
                  <a:gd name="T59" fmla="*/ 71 h 270"/>
                  <a:gd name="T60" fmla="*/ 1442 w 1577"/>
                  <a:gd name="T61" fmla="*/ 74 h 270"/>
                  <a:gd name="T62" fmla="*/ 1387 w 1577"/>
                  <a:gd name="T63" fmla="*/ 83 h 270"/>
                  <a:gd name="T64" fmla="*/ 1332 w 1577"/>
                  <a:gd name="T65" fmla="*/ 97 h 270"/>
                  <a:gd name="T66" fmla="*/ 1254 w 1577"/>
                  <a:gd name="T67" fmla="*/ 121 h 270"/>
                  <a:gd name="T68" fmla="*/ 1192 w 1577"/>
                  <a:gd name="T69" fmla="*/ 138 h 270"/>
                  <a:gd name="T70" fmla="*/ 1116 w 1577"/>
                  <a:gd name="T71" fmla="*/ 130 h 270"/>
                  <a:gd name="T72" fmla="*/ 1069 w 1577"/>
                  <a:gd name="T73" fmla="*/ 119 h 270"/>
                  <a:gd name="T74" fmla="*/ 1021 w 1577"/>
                  <a:gd name="T75" fmla="*/ 104 h 270"/>
                  <a:gd name="T76" fmla="*/ 971 w 1577"/>
                  <a:gd name="T77" fmla="*/ 88 h 270"/>
                  <a:gd name="T78" fmla="*/ 922 w 1577"/>
                  <a:gd name="T79" fmla="*/ 76 h 270"/>
                  <a:gd name="T80" fmla="*/ 872 w 1577"/>
                  <a:gd name="T81" fmla="*/ 69 h 270"/>
                  <a:gd name="T82" fmla="*/ 829 w 1577"/>
                  <a:gd name="T83" fmla="*/ 67 h 270"/>
                  <a:gd name="T84" fmla="*/ 789 w 1577"/>
                  <a:gd name="T85" fmla="*/ 69 h 270"/>
                  <a:gd name="T86" fmla="*/ 746 w 1577"/>
                  <a:gd name="T87" fmla="*/ 64 h 270"/>
                  <a:gd name="T88" fmla="*/ 696 w 1577"/>
                  <a:gd name="T89" fmla="*/ 62 h 270"/>
                  <a:gd name="T90" fmla="*/ 634 w 1577"/>
                  <a:gd name="T91" fmla="*/ 59 h 270"/>
                  <a:gd name="T92" fmla="*/ 570 w 1577"/>
                  <a:gd name="T93" fmla="*/ 67 h 270"/>
                  <a:gd name="T94" fmla="*/ 513 w 1577"/>
                  <a:gd name="T95" fmla="*/ 81 h 270"/>
                  <a:gd name="T96" fmla="*/ 468 w 1577"/>
                  <a:gd name="T97" fmla="*/ 95 h 270"/>
                  <a:gd name="T98" fmla="*/ 395 w 1577"/>
                  <a:gd name="T99" fmla="*/ 119 h 270"/>
                  <a:gd name="T100" fmla="*/ 349 w 1577"/>
                  <a:gd name="T101" fmla="*/ 128 h 270"/>
                  <a:gd name="T102" fmla="*/ 295 w 1577"/>
                  <a:gd name="T103" fmla="*/ 138 h 270"/>
                  <a:gd name="T104" fmla="*/ 235 w 1577"/>
                  <a:gd name="T105" fmla="*/ 142 h 270"/>
                  <a:gd name="T106" fmla="*/ 178 w 1577"/>
                  <a:gd name="T107" fmla="*/ 157 h 270"/>
                  <a:gd name="T108" fmla="*/ 152 w 1577"/>
                  <a:gd name="T109" fmla="*/ 168 h 270"/>
                  <a:gd name="T110" fmla="*/ 107 w 1577"/>
                  <a:gd name="T111" fmla="*/ 204 h 270"/>
                  <a:gd name="T112" fmla="*/ 57 w 1577"/>
                  <a:gd name="T113" fmla="*/ 256 h 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77"/>
                  <a:gd name="T172" fmla="*/ 0 h 270"/>
                  <a:gd name="T173" fmla="*/ 1577 w 1577"/>
                  <a:gd name="T174" fmla="*/ 270 h 2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77" h="270">
                    <a:moveTo>
                      <a:pt x="24" y="249"/>
                    </a:moveTo>
                    <a:lnTo>
                      <a:pt x="24" y="247"/>
                    </a:lnTo>
                    <a:lnTo>
                      <a:pt x="29" y="242"/>
                    </a:lnTo>
                    <a:lnTo>
                      <a:pt x="36" y="235"/>
                    </a:lnTo>
                    <a:lnTo>
                      <a:pt x="45" y="230"/>
                    </a:lnTo>
                    <a:lnTo>
                      <a:pt x="55" y="218"/>
                    </a:lnTo>
                    <a:lnTo>
                      <a:pt x="67" y="209"/>
                    </a:lnTo>
                    <a:lnTo>
                      <a:pt x="81" y="197"/>
                    </a:lnTo>
                    <a:lnTo>
                      <a:pt x="93" y="187"/>
                    </a:lnTo>
                    <a:lnTo>
                      <a:pt x="107" y="175"/>
                    </a:lnTo>
                    <a:lnTo>
                      <a:pt x="121" y="164"/>
                    </a:lnTo>
                    <a:lnTo>
                      <a:pt x="133" y="154"/>
                    </a:lnTo>
                    <a:lnTo>
                      <a:pt x="148" y="145"/>
                    </a:lnTo>
                    <a:lnTo>
                      <a:pt x="159" y="135"/>
                    </a:lnTo>
                    <a:lnTo>
                      <a:pt x="169" y="130"/>
                    </a:lnTo>
                    <a:lnTo>
                      <a:pt x="176" y="126"/>
                    </a:lnTo>
                    <a:lnTo>
                      <a:pt x="183" y="126"/>
                    </a:lnTo>
                    <a:lnTo>
                      <a:pt x="190" y="123"/>
                    </a:lnTo>
                    <a:lnTo>
                      <a:pt x="200" y="121"/>
                    </a:lnTo>
                    <a:lnTo>
                      <a:pt x="205" y="121"/>
                    </a:lnTo>
                    <a:lnTo>
                      <a:pt x="212" y="119"/>
                    </a:lnTo>
                    <a:lnTo>
                      <a:pt x="219" y="119"/>
                    </a:lnTo>
                    <a:lnTo>
                      <a:pt x="228" y="119"/>
                    </a:lnTo>
                    <a:lnTo>
                      <a:pt x="235" y="116"/>
                    </a:lnTo>
                    <a:lnTo>
                      <a:pt x="245" y="116"/>
                    </a:lnTo>
                    <a:lnTo>
                      <a:pt x="254" y="114"/>
                    </a:lnTo>
                    <a:lnTo>
                      <a:pt x="266" y="114"/>
                    </a:lnTo>
                    <a:lnTo>
                      <a:pt x="276" y="112"/>
                    </a:lnTo>
                    <a:lnTo>
                      <a:pt x="285" y="112"/>
                    </a:lnTo>
                    <a:lnTo>
                      <a:pt x="297" y="109"/>
                    </a:lnTo>
                    <a:lnTo>
                      <a:pt x="307" y="109"/>
                    </a:lnTo>
                    <a:lnTo>
                      <a:pt x="319" y="104"/>
                    </a:lnTo>
                    <a:lnTo>
                      <a:pt x="328" y="104"/>
                    </a:lnTo>
                    <a:lnTo>
                      <a:pt x="340" y="102"/>
                    </a:lnTo>
                    <a:lnTo>
                      <a:pt x="349" y="100"/>
                    </a:lnTo>
                    <a:lnTo>
                      <a:pt x="359" y="97"/>
                    </a:lnTo>
                    <a:lnTo>
                      <a:pt x="368" y="97"/>
                    </a:lnTo>
                    <a:lnTo>
                      <a:pt x="378" y="95"/>
                    </a:lnTo>
                    <a:lnTo>
                      <a:pt x="387" y="93"/>
                    </a:lnTo>
                    <a:lnTo>
                      <a:pt x="395" y="90"/>
                    </a:lnTo>
                    <a:lnTo>
                      <a:pt x="404" y="88"/>
                    </a:lnTo>
                    <a:lnTo>
                      <a:pt x="411" y="85"/>
                    </a:lnTo>
                    <a:lnTo>
                      <a:pt x="418" y="85"/>
                    </a:lnTo>
                    <a:lnTo>
                      <a:pt x="428" y="81"/>
                    </a:lnTo>
                    <a:lnTo>
                      <a:pt x="437" y="76"/>
                    </a:lnTo>
                    <a:lnTo>
                      <a:pt x="442" y="71"/>
                    </a:lnTo>
                    <a:lnTo>
                      <a:pt x="452" y="67"/>
                    </a:lnTo>
                    <a:lnTo>
                      <a:pt x="459" y="59"/>
                    </a:lnTo>
                    <a:lnTo>
                      <a:pt x="468" y="55"/>
                    </a:lnTo>
                    <a:lnTo>
                      <a:pt x="478" y="48"/>
                    </a:lnTo>
                    <a:lnTo>
                      <a:pt x="489" y="43"/>
                    </a:lnTo>
                    <a:lnTo>
                      <a:pt x="501" y="38"/>
                    </a:lnTo>
                    <a:lnTo>
                      <a:pt x="513" y="36"/>
                    </a:lnTo>
                    <a:lnTo>
                      <a:pt x="525" y="29"/>
                    </a:lnTo>
                    <a:lnTo>
                      <a:pt x="539" y="24"/>
                    </a:lnTo>
                    <a:lnTo>
                      <a:pt x="544" y="22"/>
                    </a:lnTo>
                    <a:lnTo>
                      <a:pt x="551" y="22"/>
                    </a:lnTo>
                    <a:lnTo>
                      <a:pt x="558" y="19"/>
                    </a:lnTo>
                    <a:lnTo>
                      <a:pt x="568" y="19"/>
                    </a:lnTo>
                    <a:lnTo>
                      <a:pt x="573" y="17"/>
                    </a:lnTo>
                    <a:lnTo>
                      <a:pt x="580" y="14"/>
                    </a:lnTo>
                    <a:lnTo>
                      <a:pt x="587" y="14"/>
                    </a:lnTo>
                    <a:lnTo>
                      <a:pt x="594" y="14"/>
                    </a:lnTo>
                    <a:lnTo>
                      <a:pt x="601" y="14"/>
                    </a:lnTo>
                    <a:lnTo>
                      <a:pt x="608" y="14"/>
                    </a:lnTo>
                    <a:lnTo>
                      <a:pt x="618" y="14"/>
                    </a:lnTo>
                    <a:lnTo>
                      <a:pt x="625" y="17"/>
                    </a:lnTo>
                    <a:lnTo>
                      <a:pt x="632" y="17"/>
                    </a:lnTo>
                    <a:lnTo>
                      <a:pt x="637" y="17"/>
                    </a:lnTo>
                    <a:lnTo>
                      <a:pt x="646" y="17"/>
                    </a:lnTo>
                    <a:lnTo>
                      <a:pt x="653" y="19"/>
                    </a:lnTo>
                    <a:lnTo>
                      <a:pt x="660" y="19"/>
                    </a:lnTo>
                    <a:lnTo>
                      <a:pt x="668" y="19"/>
                    </a:lnTo>
                    <a:lnTo>
                      <a:pt x="677" y="19"/>
                    </a:lnTo>
                    <a:lnTo>
                      <a:pt x="684" y="22"/>
                    </a:lnTo>
                    <a:lnTo>
                      <a:pt x="694" y="22"/>
                    </a:lnTo>
                    <a:lnTo>
                      <a:pt x="701" y="22"/>
                    </a:lnTo>
                    <a:lnTo>
                      <a:pt x="710" y="22"/>
                    </a:lnTo>
                    <a:lnTo>
                      <a:pt x="720" y="24"/>
                    </a:lnTo>
                    <a:lnTo>
                      <a:pt x="727" y="24"/>
                    </a:lnTo>
                    <a:lnTo>
                      <a:pt x="736" y="24"/>
                    </a:lnTo>
                    <a:lnTo>
                      <a:pt x="746" y="24"/>
                    </a:lnTo>
                    <a:lnTo>
                      <a:pt x="755" y="26"/>
                    </a:lnTo>
                    <a:lnTo>
                      <a:pt x="763" y="26"/>
                    </a:lnTo>
                    <a:lnTo>
                      <a:pt x="772" y="26"/>
                    </a:lnTo>
                    <a:lnTo>
                      <a:pt x="782" y="26"/>
                    </a:lnTo>
                    <a:lnTo>
                      <a:pt x="789" y="26"/>
                    </a:lnTo>
                    <a:lnTo>
                      <a:pt x="798" y="26"/>
                    </a:lnTo>
                    <a:lnTo>
                      <a:pt x="805" y="26"/>
                    </a:lnTo>
                    <a:lnTo>
                      <a:pt x="815" y="26"/>
                    </a:lnTo>
                    <a:lnTo>
                      <a:pt x="824" y="29"/>
                    </a:lnTo>
                    <a:lnTo>
                      <a:pt x="831" y="29"/>
                    </a:lnTo>
                    <a:lnTo>
                      <a:pt x="841" y="29"/>
                    </a:lnTo>
                    <a:lnTo>
                      <a:pt x="848" y="29"/>
                    </a:lnTo>
                    <a:lnTo>
                      <a:pt x="858" y="29"/>
                    </a:lnTo>
                    <a:lnTo>
                      <a:pt x="865" y="29"/>
                    </a:lnTo>
                    <a:lnTo>
                      <a:pt x="874" y="29"/>
                    </a:lnTo>
                    <a:lnTo>
                      <a:pt x="884" y="29"/>
                    </a:lnTo>
                    <a:lnTo>
                      <a:pt x="893" y="29"/>
                    </a:lnTo>
                    <a:lnTo>
                      <a:pt x="900" y="26"/>
                    </a:lnTo>
                    <a:lnTo>
                      <a:pt x="907" y="26"/>
                    </a:lnTo>
                    <a:lnTo>
                      <a:pt x="917" y="26"/>
                    </a:lnTo>
                    <a:lnTo>
                      <a:pt x="926" y="29"/>
                    </a:lnTo>
                    <a:lnTo>
                      <a:pt x="936" y="29"/>
                    </a:lnTo>
                    <a:lnTo>
                      <a:pt x="945" y="29"/>
                    </a:lnTo>
                    <a:lnTo>
                      <a:pt x="957" y="31"/>
                    </a:lnTo>
                    <a:lnTo>
                      <a:pt x="969" y="33"/>
                    </a:lnTo>
                    <a:lnTo>
                      <a:pt x="981" y="36"/>
                    </a:lnTo>
                    <a:lnTo>
                      <a:pt x="993" y="38"/>
                    </a:lnTo>
                    <a:lnTo>
                      <a:pt x="1005" y="38"/>
                    </a:lnTo>
                    <a:lnTo>
                      <a:pt x="1017" y="40"/>
                    </a:lnTo>
                    <a:lnTo>
                      <a:pt x="1028" y="43"/>
                    </a:lnTo>
                    <a:lnTo>
                      <a:pt x="1040" y="45"/>
                    </a:lnTo>
                    <a:lnTo>
                      <a:pt x="1052" y="48"/>
                    </a:lnTo>
                    <a:lnTo>
                      <a:pt x="1066" y="52"/>
                    </a:lnTo>
                    <a:lnTo>
                      <a:pt x="1078" y="52"/>
                    </a:lnTo>
                    <a:lnTo>
                      <a:pt x="1090" y="55"/>
                    </a:lnTo>
                    <a:lnTo>
                      <a:pt x="1102" y="55"/>
                    </a:lnTo>
                    <a:lnTo>
                      <a:pt x="1114" y="57"/>
                    </a:lnTo>
                    <a:lnTo>
                      <a:pt x="1126" y="59"/>
                    </a:lnTo>
                    <a:lnTo>
                      <a:pt x="1138" y="62"/>
                    </a:lnTo>
                    <a:lnTo>
                      <a:pt x="1150" y="64"/>
                    </a:lnTo>
                    <a:lnTo>
                      <a:pt x="1161" y="67"/>
                    </a:lnTo>
                    <a:lnTo>
                      <a:pt x="1171" y="67"/>
                    </a:lnTo>
                    <a:lnTo>
                      <a:pt x="1183" y="67"/>
                    </a:lnTo>
                    <a:lnTo>
                      <a:pt x="1195" y="67"/>
                    </a:lnTo>
                    <a:lnTo>
                      <a:pt x="1204" y="67"/>
                    </a:lnTo>
                    <a:lnTo>
                      <a:pt x="1214" y="67"/>
                    </a:lnTo>
                    <a:lnTo>
                      <a:pt x="1223" y="67"/>
                    </a:lnTo>
                    <a:lnTo>
                      <a:pt x="1233" y="64"/>
                    </a:lnTo>
                    <a:lnTo>
                      <a:pt x="1242" y="64"/>
                    </a:lnTo>
                    <a:lnTo>
                      <a:pt x="1247" y="62"/>
                    </a:lnTo>
                    <a:lnTo>
                      <a:pt x="1256" y="59"/>
                    </a:lnTo>
                    <a:lnTo>
                      <a:pt x="1261" y="57"/>
                    </a:lnTo>
                    <a:lnTo>
                      <a:pt x="1268" y="57"/>
                    </a:lnTo>
                    <a:lnTo>
                      <a:pt x="1278" y="52"/>
                    </a:lnTo>
                    <a:lnTo>
                      <a:pt x="1290" y="48"/>
                    </a:lnTo>
                    <a:lnTo>
                      <a:pt x="1299" y="45"/>
                    </a:lnTo>
                    <a:lnTo>
                      <a:pt x="1309" y="40"/>
                    </a:lnTo>
                    <a:lnTo>
                      <a:pt x="1318" y="38"/>
                    </a:lnTo>
                    <a:lnTo>
                      <a:pt x="1330" y="36"/>
                    </a:lnTo>
                    <a:lnTo>
                      <a:pt x="1337" y="31"/>
                    </a:lnTo>
                    <a:lnTo>
                      <a:pt x="1349" y="29"/>
                    </a:lnTo>
                    <a:lnTo>
                      <a:pt x="1356" y="26"/>
                    </a:lnTo>
                    <a:lnTo>
                      <a:pt x="1363" y="26"/>
                    </a:lnTo>
                    <a:lnTo>
                      <a:pt x="1370" y="26"/>
                    </a:lnTo>
                    <a:lnTo>
                      <a:pt x="1378" y="26"/>
                    </a:lnTo>
                    <a:lnTo>
                      <a:pt x="1385" y="24"/>
                    </a:lnTo>
                    <a:lnTo>
                      <a:pt x="1394" y="24"/>
                    </a:lnTo>
                    <a:lnTo>
                      <a:pt x="1404" y="24"/>
                    </a:lnTo>
                    <a:lnTo>
                      <a:pt x="1416" y="24"/>
                    </a:lnTo>
                    <a:lnTo>
                      <a:pt x="1427" y="24"/>
                    </a:lnTo>
                    <a:lnTo>
                      <a:pt x="1439" y="24"/>
                    </a:lnTo>
                    <a:lnTo>
                      <a:pt x="1444" y="24"/>
                    </a:lnTo>
                    <a:lnTo>
                      <a:pt x="1451" y="24"/>
                    </a:lnTo>
                    <a:lnTo>
                      <a:pt x="1458" y="24"/>
                    </a:lnTo>
                    <a:lnTo>
                      <a:pt x="1468" y="24"/>
                    </a:lnTo>
                    <a:lnTo>
                      <a:pt x="1470" y="24"/>
                    </a:lnTo>
                    <a:lnTo>
                      <a:pt x="1475" y="24"/>
                    </a:lnTo>
                    <a:lnTo>
                      <a:pt x="1480" y="22"/>
                    </a:lnTo>
                    <a:lnTo>
                      <a:pt x="1487" y="22"/>
                    </a:lnTo>
                    <a:lnTo>
                      <a:pt x="1494" y="22"/>
                    </a:lnTo>
                    <a:lnTo>
                      <a:pt x="1501" y="22"/>
                    </a:lnTo>
                    <a:lnTo>
                      <a:pt x="1508" y="19"/>
                    </a:lnTo>
                    <a:lnTo>
                      <a:pt x="1518" y="17"/>
                    </a:lnTo>
                    <a:lnTo>
                      <a:pt x="1525" y="14"/>
                    </a:lnTo>
                    <a:lnTo>
                      <a:pt x="1534" y="12"/>
                    </a:lnTo>
                    <a:lnTo>
                      <a:pt x="1541" y="10"/>
                    </a:lnTo>
                    <a:lnTo>
                      <a:pt x="1548" y="7"/>
                    </a:lnTo>
                    <a:lnTo>
                      <a:pt x="1558" y="3"/>
                    </a:lnTo>
                    <a:lnTo>
                      <a:pt x="1565" y="0"/>
                    </a:lnTo>
                    <a:lnTo>
                      <a:pt x="1577" y="71"/>
                    </a:lnTo>
                    <a:lnTo>
                      <a:pt x="1572" y="69"/>
                    </a:lnTo>
                    <a:lnTo>
                      <a:pt x="1560" y="69"/>
                    </a:lnTo>
                    <a:lnTo>
                      <a:pt x="1551" y="69"/>
                    </a:lnTo>
                    <a:lnTo>
                      <a:pt x="1544" y="69"/>
                    </a:lnTo>
                    <a:lnTo>
                      <a:pt x="1532" y="69"/>
                    </a:lnTo>
                    <a:lnTo>
                      <a:pt x="1522" y="71"/>
                    </a:lnTo>
                    <a:lnTo>
                      <a:pt x="1508" y="71"/>
                    </a:lnTo>
                    <a:lnTo>
                      <a:pt x="1496" y="71"/>
                    </a:lnTo>
                    <a:lnTo>
                      <a:pt x="1484" y="71"/>
                    </a:lnTo>
                    <a:lnTo>
                      <a:pt x="1470" y="71"/>
                    </a:lnTo>
                    <a:lnTo>
                      <a:pt x="1463" y="71"/>
                    </a:lnTo>
                    <a:lnTo>
                      <a:pt x="1456" y="71"/>
                    </a:lnTo>
                    <a:lnTo>
                      <a:pt x="1449" y="74"/>
                    </a:lnTo>
                    <a:lnTo>
                      <a:pt x="1442" y="74"/>
                    </a:lnTo>
                    <a:lnTo>
                      <a:pt x="1427" y="76"/>
                    </a:lnTo>
                    <a:lnTo>
                      <a:pt x="1416" y="81"/>
                    </a:lnTo>
                    <a:lnTo>
                      <a:pt x="1408" y="81"/>
                    </a:lnTo>
                    <a:lnTo>
                      <a:pt x="1399" y="81"/>
                    </a:lnTo>
                    <a:lnTo>
                      <a:pt x="1394" y="83"/>
                    </a:lnTo>
                    <a:lnTo>
                      <a:pt x="1387" y="83"/>
                    </a:lnTo>
                    <a:lnTo>
                      <a:pt x="1380" y="85"/>
                    </a:lnTo>
                    <a:lnTo>
                      <a:pt x="1373" y="88"/>
                    </a:lnTo>
                    <a:lnTo>
                      <a:pt x="1366" y="88"/>
                    </a:lnTo>
                    <a:lnTo>
                      <a:pt x="1359" y="90"/>
                    </a:lnTo>
                    <a:lnTo>
                      <a:pt x="1344" y="93"/>
                    </a:lnTo>
                    <a:lnTo>
                      <a:pt x="1332" y="97"/>
                    </a:lnTo>
                    <a:lnTo>
                      <a:pt x="1318" y="102"/>
                    </a:lnTo>
                    <a:lnTo>
                      <a:pt x="1304" y="107"/>
                    </a:lnTo>
                    <a:lnTo>
                      <a:pt x="1290" y="112"/>
                    </a:lnTo>
                    <a:lnTo>
                      <a:pt x="1278" y="114"/>
                    </a:lnTo>
                    <a:lnTo>
                      <a:pt x="1266" y="119"/>
                    </a:lnTo>
                    <a:lnTo>
                      <a:pt x="1254" y="121"/>
                    </a:lnTo>
                    <a:lnTo>
                      <a:pt x="1242" y="126"/>
                    </a:lnTo>
                    <a:lnTo>
                      <a:pt x="1230" y="128"/>
                    </a:lnTo>
                    <a:lnTo>
                      <a:pt x="1221" y="130"/>
                    </a:lnTo>
                    <a:lnTo>
                      <a:pt x="1214" y="135"/>
                    </a:lnTo>
                    <a:lnTo>
                      <a:pt x="1202" y="135"/>
                    </a:lnTo>
                    <a:lnTo>
                      <a:pt x="1192" y="138"/>
                    </a:lnTo>
                    <a:lnTo>
                      <a:pt x="1180" y="138"/>
                    </a:lnTo>
                    <a:lnTo>
                      <a:pt x="1169" y="138"/>
                    </a:lnTo>
                    <a:lnTo>
                      <a:pt x="1154" y="135"/>
                    </a:lnTo>
                    <a:lnTo>
                      <a:pt x="1142" y="135"/>
                    </a:lnTo>
                    <a:lnTo>
                      <a:pt x="1128" y="133"/>
                    </a:lnTo>
                    <a:lnTo>
                      <a:pt x="1116" y="130"/>
                    </a:lnTo>
                    <a:lnTo>
                      <a:pt x="1107" y="128"/>
                    </a:lnTo>
                    <a:lnTo>
                      <a:pt x="1100" y="128"/>
                    </a:lnTo>
                    <a:lnTo>
                      <a:pt x="1093" y="126"/>
                    </a:lnTo>
                    <a:lnTo>
                      <a:pt x="1085" y="123"/>
                    </a:lnTo>
                    <a:lnTo>
                      <a:pt x="1076" y="121"/>
                    </a:lnTo>
                    <a:lnTo>
                      <a:pt x="1069" y="119"/>
                    </a:lnTo>
                    <a:lnTo>
                      <a:pt x="1062" y="116"/>
                    </a:lnTo>
                    <a:lnTo>
                      <a:pt x="1052" y="116"/>
                    </a:lnTo>
                    <a:lnTo>
                      <a:pt x="1045" y="112"/>
                    </a:lnTo>
                    <a:lnTo>
                      <a:pt x="1036" y="112"/>
                    </a:lnTo>
                    <a:lnTo>
                      <a:pt x="1028" y="107"/>
                    </a:lnTo>
                    <a:lnTo>
                      <a:pt x="1021" y="104"/>
                    </a:lnTo>
                    <a:lnTo>
                      <a:pt x="1012" y="102"/>
                    </a:lnTo>
                    <a:lnTo>
                      <a:pt x="1005" y="100"/>
                    </a:lnTo>
                    <a:lnTo>
                      <a:pt x="998" y="97"/>
                    </a:lnTo>
                    <a:lnTo>
                      <a:pt x="988" y="97"/>
                    </a:lnTo>
                    <a:lnTo>
                      <a:pt x="981" y="93"/>
                    </a:lnTo>
                    <a:lnTo>
                      <a:pt x="971" y="88"/>
                    </a:lnTo>
                    <a:lnTo>
                      <a:pt x="962" y="85"/>
                    </a:lnTo>
                    <a:lnTo>
                      <a:pt x="955" y="85"/>
                    </a:lnTo>
                    <a:lnTo>
                      <a:pt x="945" y="83"/>
                    </a:lnTo>
                    <a:lnTo>
                      <a:pt x="938" y="81"/>
                    </a:lnTo>
                    <a:lnTo>
                      <a:pt x="929" y="78"/>
                    </a:lnTo>
                    <a:lnTo>
                      <a:pt x="922" y="76"/>
                    </a:lnTo>
                    <a:lnTo>
                      <a:pt x="912" y="74"/>
                    </a:lnTo>
                    <a:lnTo>
                      <a:pt x="903" y="74"/>
                    </a:lnTo>
                    <a:lnTo>
                      <a:pt x="896" y="71"/>
                    </a:lnTo>
                    <a:lnTo>
                      <a:pt x="888" y="71"/>
                    </a:lnTo>
                    <a:lnTo>
                      <a:pt x="879" y="71"/>
                    </a:lnTo>
                    <a:lnTo>
                      <a:pt x="872" y="69"/>
                    </a:lnTo>
                    <a:lnTo>
                      <a:pt x="862" y="69"/>
                    </a:lnTo>
                    <a:lnTo>
                      <a:pt x="855" y="69"/>
                    </a:lnTo>
                    <a:lnTo>
                      <a:pt x="848" y="69"/>
                    </a:lnTo>
                    <a:lnTo>
                      <a:pt x="841" y="69"/>
                    </a:lnTo>
                    <a:lnTo>
                      <a:pt x="834" y="67"/>
                    </a:lnTo>
                    <a:lnTo>
                      <a:pt x="829" y="67"/>
                    </a:lnTo>
                    <a:lnTo>
                      <a:pt x="817" y="67"/>
                    </a:lnTo>
                    <a:lnTo>
                      <a:pt x="808" y="67"/>
                    </a:lnTo>
                    <a:lnTo>
                      <a:pt x="798" y="67"/>
                    </a:lnTo>
                    <a:lnTo>
                      <a:pt x="793" y="67"/>
                    </a:lnTo>
                    <a:lnTo>
                      <a:pt x="789" y="67"/>
                    </a:lnTo>
                    <a:lnTo>
                      <a:pt x="789" y="69"/>
                    </a:lnTo>
                    <a:lnTo>
                      <a:pt x="786" y="67"/>
                    </a:lnTo>
                    <a:lnTo>
                      <a:pt x="782" y="67"/>
                    </a:lnTo>
                    <a:lnTo>
                      <a:pt x="772" y="67"/>
                    </a:lnTo>
                    <a:lnTo>
                      <a:pt x="763" y="64"/>
                    </a:lnTo>
                    <a:lnTo>
                      <a:pt x="755" y="64"/>
                    </a:lnTo>
                    <a:lnTo>
                      <a:pt x="746" y="64"/>
                    </a:lnTo>
                    <a:lnTo>
                      <a:pt x="739" y="62"/>
                    </a:lnTo>
                    <a:lnTo>
                      <a:pt x="732" y="62"/>
                    </a:lnTo>
                    <a:lnTo>
                      <a:pt x="725" y="62"/>
                    </a:lnTo>
                    <a:lnTo>
                      <a:pt x="715" y="62"/>
                    </a:lnTo>
                    <a:lnTo>
                      <a:pt x="706" y="62"/>
                    </a:lnTo>
                    <a:lnTo>
                      <a:pt x="696" y="62"/>
                    </a:lnTo>
                    <a:lnTo>
                      <a:pt x="687" y="59"/>
                    </a:lnTo>
                    <a:lnTo>
                      <a:pt x="677" y="59"/>
                    </a:lnTo>
                    <a:lnTo>
                      <a:pt x="665" y="59"/>
                    </a:lnTo>
                    <a:lnTo>
                      <a:pt x="656" y="59"/>
                    </a:lnTo>
                    <a:lnTo>
                      <a:pt x="644" y="59"/>
                    </a:lnTo>
                    <a:lnTo>
                      <a:pt x="634" y="59"/>
                    </a:lnTo>
                    <a:lnTo>
                      <a:pt x="622" y="62"/>
                    </a:lnTo>
                    <a:lnTo>
                      <a:pt x="613" y="64"/>
                    </a:lnTo>
                    <a:lnTo>
                      <a:pt x="601" y="64"/>
                    </a:lnTo>
                    <a:lnTo>
                      <a:pt x="592" y="64"/>
                    </a:lnTo>
                    <a:lnTo>
                      <a:pt x="580" y="64"/>
                    </a:lnTo>
                    <a:lnTo>
                      <a:pt x="570" y="67"/>
                    </a:lnTo>
                    <a:lnTo>
                      <a:pt x="558" y="67"/>
                    </a:lnTo>
                    <a:lnTo>
                      <a:pt x="549" y="69"/>
                    </a:lnTo>
                    <a:lnTo>
                      <a:pt x="539" y="71"/>
                    </a:lnTo>
                    <a:lnTo>
                      <a:pt x="532" y="76"/>
                    </a:lnTo>
                    <a:lnTo>
                      <a:pt x="523" y="76"/>
                    </a:lnTo>
                    <a:lnTo>
                      <a:pt x="513" y="81"/>
                    </a:lnTo>
                    <a:lnTo>
                      <a:pt x="504" y="83"/>
                    </a:lnTo>
                    <a:lnTo>
                      <a:pt x="497" y="85"/>
                    </a:lnTo>
                    <a:lnTo>
                      <a:pt x="489" y="85"/>
                    </a:lnTo>
                    <a:lnTo>
                      <a:pt x="482" y="90"/>
                    </a:lnTo>
                    <a:lnTo>
                      <a:pt x="475" y="90"/>
                    </a:lnTo>
                    <a:lnTo>
                      <a:pt x="468" y="95"/>
                    </a:lnTo>
                    <a:lnTo>
                      <a:pt x="454" y="100"/>
                    </a:lnTo>
                    <a:lnTo>
                      <a:pt x="442" y="102"/>
                    </a:lnTo>
                    <a:lnTo>
                      <a:pt x="433" y="107"/>
                    </a:lnTo>
                    <a:lnTo>
                      <a:pt x="421" y="112"/>
                    </a:lnTo>
                    <a:lnTo>
                      <a:pt x="406" y="114"/>
                    </a:lnTo>
                    <a:lnTo>
                      <a:pt x="395" y="119"/>
                    </a:lnTo>
                    <a:lnTo>
                      <a:pt x="387" y="119"/>
                    </a:lnTo>
                    <a:lnTo>
                      <a:pt x="380" y="121"/>
                    </a:lnTo>
                    <a:lnTo>
                      <a:pt x="373" y="123"/>
                    </a:lnTo>
                    <a:lnTo>
                      <a:pt x="366" y="126"/>
                    </a:lnTo>
                    <a:lnTo>
                      <a:pt x="357" y="126"/>
                    </a:lnTo>
                    <a:lnTo>
                      <a:pt x="349" y="128"/>
                    </a:lnTo>
                    <a:lnTo>
                      <a:pt x="342" y="128"/>
                    </a:lnTo>
                    <a:lnTo>
                      <a:pt x="333" y="130"/>
                    </a:lnTo>
                    <a:lnTo>
                      <a:pt x="323" y="133"/>
                    </a:lnTo>
                    <a:lnTo>
                      <a:pt x="314" y="133"/>
                    </a:lnTo>
                    <a:lnTo>
                      <a:pt x="302" y="135"/>
                    </a:lnTo>
                    <a:lnTo>
                      <a:pt x="295" y="138"/>
                    </a:lnTo>
                    <a:lnTo>
                      <a:pt x="283" y="138"/>
                    </a:lnTo>
                    <a:lnTo>
                      <a:pt x="271" y="140"/>
                    </a:lnTo>
                    <a:lnTo>
                      <a:pt x="262" y="140"/>
                    </a:lnTo>
                    <a:lnTo>
                      <a:pt x="252" y="142"/>
                    </a:lnTo>
                    <a:lnTo>
                      <a:pt x="243" y="142"/>
                    </a:lnTo>
                    <a:lnTo>
                      <a:pt x="235" y="142"/>
                    </a:lnTo>
                    <a:lnTo>
                      <a:pt x="226" y="145"/>
                    </a:lnTo>
                    <a:lnTo>
                      <a:pt x="221" y="147"/>
                    </a:lnTo>
                    <a:lnTo>
                      <a:pt x="207" y="147"/>
                    </a:lnTo>
                    <a:lnTo>
                      <a:pt x="195" y="149"/>
                    </a:lnTo>
                    <a:lnTo>
                      <a:pt x="186" y="154"/>
                    </a:lnTo>
                    <a:lnTo>
                      <a:pt x="178" y="157"/>
                    </a:lnTo>
                    <a:lnTo>
                      <a:pt x="171" y="159"/>
                    </a:lnTo>
                    <a:lnTo>
                      <a:pt x="167" y="161"/>
                    </a:lnTo>
                    <a:lnTo>
                      <a:pt x="162" y="161"/>
                    </a:lnTo>
                    <a:lnTo>
                      <a:pt x="159" y="164"/>
                    </a:lnTo>
                    <a:lnTo>
                      <a:pt x="152" y="166"/>
                    </a:lnTo>
                    <a:lnTo>
                      <a:pt x="152" y="168"/>
                    </a:lnTo>
                    <a:lnTo>
                      <a:pt x="150" y="168"/>
                    </a:lnTo>
                    <a:lnTo>
                      <a:pt x="145" y="173"/>
                    </a:lnTo>
                    <a:lnTo>
                      <a:pt x="136" y="180"/>
                    </a:lnTo>
                    <a:lnTo>
                      <a:pt x="124" y="192"/>
                    </a:lnTo>
                    <a:lnTo>
                      <a:pt x="117" y="197"/>
                    </a:lnTo>
                    <a:lnTo>
                      <a:pt x="107" y="204"/>
                    </a:lnTo>
                    <a:lnTo>
                      <a:pt x="100" y="211"/>
                    </a:lnTo>
                    <a:lnTo>
                      <a:pt x="93" y="218"/>
                    </a:lnTo>
                    <a:lnTo>
                      <a:pt x="83" y="225"/>
                    </a:lnTo>
                    <a:lnTo>
                      <a:pt x="74" y="235"/>
                    </a:lnTo>
                    <a:lnTo>
                      <a:pt x="67" y="244"/>
                    </a:lnTo>
                    <a:lnTo>
                      <a:pt x="57" y="256"/>
                    </a:lnTo>
                    <a:lnTo>
                      <a:pt x="0" y="270"/>
                    </a:lnTo>
                    <a:lnTo>
                      <a:pt x="24" y="249"/>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5" name="Freeform 36"/>
              <p:cNvSpPr>
                <a:spLocks/>
              </p:cNvSpPr>
              <p:nvPr/>
            </p:nvSpPr>
            <p:spPr bwMode="auto">
              <a:xfrm>
                <a:off x="1365" y="604"/>
                <a:ext cx="221" cy="121"/>
              </a:xfrm>
              <a:custGeom>
                <a:avLst/>
                <a:gdLst>
                  <a:gd name="T0" fmla="*/ 174 w 221"/>
                  <a:gd name="T1" fmla="*/ 0 h 121"/>
                  <a:gd name="T2" fmla="*/ 188 w 221"/>
                  <a:gd name="T3" fmla="*/ 5 h 121"/>
                  <a:gd name="T4" fmla="*/ 202 w 221"/>
                  <a:gd name="T5" fmla="*/ 19 h 121"/>
                  <a:gd name="T6" fmla="*/ 209 w 221"/>
                  <a:gd name="T7" fmla="*/ 28 h 121"/>
                  <a:gd name="T8" fmla="*/ 216 w 221"/>
                  <a:gd name="T9" fmla="*/ 43 h 121"/>
                  <a:gd name="T10" fmla="*/ 219 w 221"/>
                  <a:gd name="T11" fmla="*/ 62 h 121"/>
                  <a:gd name="T12" fmla="*/ 209 w 221"/>
                  <a:gd name="T13" fmla="*/ 64 h 121"/>
                  <a:gd name="T14" fmla="*/ 195 w 221"/>
                  <a:gd name="T15" fmla="*/ 73 h 121"/>
                  <a:gd name="T16" fmla="*/ 176 w 221"/>
                  <a:gd name="T17" fmla="*/ 80 h 121"/>
                  <a:gd name="T18" fmla="*/ 152 w 221"/>
                  <a:gd name="T19" fmla="*/ 90 h 121"/>
                  <a:gd name="T20" fmla="*/ 126 w 221"/>
                  <a:gd name="T21" fmla="*/ 99 h 121"/>
                  <a:gd name="T22" fmla="*/ 100 w 221"/>
                  <a:gd name="T23" fmla="*/ 109 h 121"/>
                  <a:gd name="T24" fmla="*/ 76 w 221"/>
                  <a:gd name="T25" fmla="*/ 116 h 121"/>
                  <a:gd name="T26" fmla="*/ 53 w 221"/>
                  <a:gd name="T27" fmla="*/ 121 h 121"/>
                  <a:gd name="T28" fmla="*/ 31 w 221"/>
                  <a:gd name="T29" fmla="*/ 118 h 121"/>
                  <a:gd name="T30" fmla="*/ 17 w 221"/>
                  <a:gd name="T31" fmla="*/ 111 h 121"/>
                  <a:gd name="T32" fmla="*/ 7 w 221"/>
                  <a:gd name="T33" fmla="*/ 104 h 121"/>
                  <a:gd name="T34" fmla="*/ 0 w 221"/>
                  <a:gd name="T35" fmla="*/ 90 h 121"/>
                  <a:gd name="T36" fmla="*/ 0 w 221"/>
                  <a:gd name="T37" fmla="*/ 71 h 121"/>
                  <a:gd name="T38" fmla="*/ 12 w 221"/>
                  <a:gd name="T39" fmla="*/ 62 h 121"/>
                  <a:gd name="T40" fmla="*/ 26 w 221"/>
                  <a:gd name="T41" fmla="*/ 50 h 121"/>
                  <a:gd name="T42" fmla="*/ 41 w 221"/>
                  <a:gd name="T43" fmla="*/ 43 h 121"/>
                  <a:gd name="T44" fmla="*/ 57 w 221"/>
                  <a:gd name="T45" fmla="*/ 33 h 121"/>
                  <a:gd name="T46" fmla="*/ 74 w 221"/>
                  <a:gd name="T47" fmla="*/ 24 h 121"/>
                  <a:gd name="T48" fmla="*/ 93 w 221"/>
                  <a:gd name="T49" fmla="*/ 14 h 121"/>
                  <a:gd name="T50" fmla="*/ 114 w 221"/>
                  <a:gd name="T51" fmla="*/ 7 h 121"/>
                  <a:gd name="T52" fmla="*/ 133 w 221"/>
                  <a:gd name="T53" fmla="*/ 5 h 121"/>
                  <a:gd name="T54" fmla="*/ 117 w 221"/>
                  <a:gd name="T55" fmla="*/ 12 h 121"/>
                  <a:gd name="T56" fmla="*/ 95 w 221"/>
                  <a:gd name="T57" fmla="*/ 24 h 121"/>
                  <a:gd name="T58" fmla="*/ 69 w 221"/>
                  <a:gd name="T59" fmla="*/ 38 h 121"/>
                  <a:gd name="T60" fmla="*/ 45 w 221"/>
                  <a:gd name="T61" fmla="*/ 50 h 121"/>
                  <a:gd name="T62" fmla="*/ 29 w 221"/>
                  <a:gd name="T63" fmla="*/ 64 h 121"/>
                  <a:gd name="T64" fmla="*/ 22 w 221"/>
                  <a:gd name="T65" fmla="*/ 76 h 121"/>
                  <a:gd name="T66" fmla="*/ 22 w 221"/>
                  <a:gd name="T67" fmla="*/ 90 h 121"/>
                  <a:gd name="T68" fmla="*/ 34 w 221"/>
                  <a:gd name="T69" fmla="*/ 97 h 121"/>
                  <a:gd name="T70" fmla="*/ 45 w 221"/>
                  <a:gd name="T71" fmla="*/ 97 h 121"/>
                  <a:gd name="T72" fmla="*/ 62 w 221"/>
                  <a:gd name="T73" fmla="*/ 97 h 121"/>
                  <a:gd name="T74" fmla="*/ 79 w 221"/>
                  <a:gd name="T75" fmla="*/ 95 h 121"/>
                  <a:gd name="T76" fmla="*/ 95 w 221"/>
                  <a:gd name="T77" fmla="*/ 92 h 121"/>
                  <a:gd name="T78" fmla="*/ 114 w 221"/>
                  <a:gd name="T79" fmla="*/ 85 h 121"/>
                  <a:gd name="T80" fmla="*/ 133 w 221"/>
                  <a:gd name="T81" fmla="*/ 80 h 121"/>
                  <a:gd name="T82" fmla="*/ 147 w 221"/>
                  <a:gd name="T83" fmla="*/ 73 h 121"/>
                  <a:gd name="T84" fmla="*/ 164 w 221"/>
                  <a:gd name="T85" fmla="*/ 66 h 121"/>
                  <a:gd name="T86" fmla="*/ 178 w 221"/>
                  <a:gd name="T87" fmla="*/ 57 h 121"/>
                  <a:gd name="T88" fmla="*/ 185 w 221"/>
                  <a:gd name="T89" fmla="*/ 54 h 121"/>
                  <a:gd name="T90" fmla="*/ 185 w 221"/>
                  <a:gd name="T91" fmla="*/ 50 h 121"/>
                  <a:gd name="T92" fmla="*/ 176 w 221"/>
                  <a:gd name="T93" fmla="*/ 33 h 121"/>
                  <a:gd name="T94" fmla="*/ 166 w 221"/>
                  <a:gd name="T95" fmla="*/ 19 h 121"/>
                  <a:gd name="T96" fmla="*/ 169 w 221"/>
                  <a:gd name="T97" fmla="*/ 0 h 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1"/>
                  <a:gd name="T148" fmla="*/ 0 h 121"/>
                  <a:gd name="T149" fmla="*/ 221 w 221"/>
                  <a:gd name="T150" fmla="*/ 121 h 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1" h="121">
                    <a:moveTo>
                      <a:pt x="169" y="0"/>
                    </a:moveTo>
                    <a:lnTo>
                      <a:pt x="174" y="0"/>
                    </a:lnTo>
                    <a:lnTo>
                      <a:pt x="178" y="0"/>
                    </a:lnTo>
                    <a:lnTo>
                      <a:pt x="188" y="5"/>
                    </a:lnTo>
                    <a:lnTo>
                      <a:pt x="195" y="9"/>
                    </a:lnTo>
                    <a:lnTo>
                      <a:pt x="202" y="19"/>
                    </a:lnTo>
                    <a:lnTo>
                      <a:pt x="204" y="21"/>
                    </a:lnTo>
                    <a:lnTo>
                      <a:pt x="209" y="28"/>
                    </a:lnTo>
                    <a:lnTo>
                      <a:pt x="212" y="35"/>
                    </a:lnTo>
                    <a:lnTo>
                      <a:pt x="216" y="43"/>
                    </a:lnTo>
                    <a:lnTo>
                      <a:pt x="221" y="62"/>
                    </a:lnTo>
                    <a:lnTo>
                      <a:pt x="219" y="62"/>
                    </a:lnTo>
                    <a:lnTo>
                      <a:pt x="214" y="62"/>
                    </a:lnTo>
                    <a:lnTo>
                      <a:pt x="209" y="64"/>
                    </a:lnTo>
                    <a:lnTo>
                      <a:pt x="204" y="69"/>
                    </a:lnTo>
                    <a:lnTo>
                      <a:pt x="195" y="73"/>
                    </a:lnTo>
                    <a:lnTo>
                      <a:pt x="185" y="76"/>
                    </a:lnTo>
                    <a:lnTo>
                      <a:pt x="176" y="80"/>
                    </a:lnTo>
                    <a:lnTo>
                      <a:pt x="164" y="85"/>
                    </a:lnTo>
                    <a:lnTo>
                      <a:pt x="152" y="90"/>
                    </a:lnTo>
                    <a:lnTo>
                      <a:pt x="140" y="97"/>
                    </a:lnTo>
                    <a:lnTo>
                      <a:pt x="126" y="99"/>
                    </a:lnTo>
                    <a:lnTo>
                      <a:pt x="114" y="107"/>
                    </a:lnTo>
                    <a:lnTo>
                      <a:pt x="100" y="109"/>
                    </a:lnTo>
                    <a:lnTo>
                      <a:pt x="88" y="114"/>
                    </a:lnTo>
                    <a:lnTo>
                      <a:pt x="76" y="116"/>
                    </a:lnTo>
                    <a:lnTo>
                      <a:pt x="64" y="121"/>
                    </a:lnTo>
                    <a:lnTo>
                      <a:pt x="53" y="121"/>
                    </a:lnTo>
                    <a:lnTo>
                      <a:pt x="41" y="121"/>
                    </a:lnTo>
                    <a:lnTo>
                      <a:pt x="31" y="118"/>
                    </a:lnTo>
                    <a:lnTo>
                      <a:pt x="26" y="116"/>
                    </a:lnTo>
                    <a:lnTo>
                      <a:pt x="17" y="111"/>
                    </a:lnTo>
                    <a:lnTo>
                      <a:pt x="12" y="109"/>
                    </a:lnTo>
                    <a:lnTo>
                      <a:pt x="7" y="104"/>
                    </a:lnTo>
                    <a:lnTo>
                      <a:pt x="5" y="99"/>
                    </a:lnTo>
                    <a:lnTo>
                      <a:pt x="0" y="90"/>
                    </a:lnTo>
                    <a:lnTo>
                      <a:pt x="0" y="78"/>
                    </a:lnTo>
                    <a:lnTo>
                      <a:pt x="0" y="71"/>
                    </a:lnTo>
                    <a:lnTo>
                      <a:pt x="7" y="66"/>
                    </a:lnTo>
                    <a:lnTo>
                      <a:pt x="12" y="62"/>
                    </a:lnTo>
                    <a:lnTo>
                      <a:pt x="22" y="54"/>
                    </a:lnTo>
                    <a:lnTo>
                      <a:pt x="26" y="50"/>
                    </a:lnTo>
                    <a:lnTo>
                      <a:pt x="34" y="47"/>
                    </a:lnTo>
                    <a:lnTo>
                      <a:pt x="41" y="43"/>
                    </a:lnTo>
                    <a:lnTo>
                      <a:pt x="50" y="38"/>
                    </a:lnTo>
                    <a:lnTo>
                      <a:pt x="57" y="33"/>
                    </a:lnTo>
                    <a:lnTo>
                      <a:pt x="64" y="28"/>
                    </a:lnTo>
                    <a:lnTo>
                      <a:pt x="74" y="24"/>
                    </a:lnTo>
                    <a:lnTo>
                      <a:pt x="83" y="19"/>
                    </a:lnTo>
                    <a:lnTo>
                      <a:pt x="93" y="14"/>
                    </a:lnTo>
                    <a:lnTo>
                      <a:pt x="102" y="9"/>
                    </a:lnTo>
                    <a:lnTo>
                      <a:pt x="114" y="7"/>
                    </a:lnTo>
                    <a:lnTo>
                      <a:pt x="124" y="2"/>
                    </a:lnTo>
                    <a:lnTo>
                      <a:pt x="133" y="5"/>
                    </a:lnTo>
                    <a:lnTo>
                      <a:pt x="126" y="9"/>
                    </a:lnTo>
                    <a:lnTo>
                      <a:pt x="117" y="12"/>
                    </a:lnTo>
                    <a:lnTo>
                      <a:pt x="105" y="19"/>
                    </a:lnTo>
                    <a:lnTo>
                      <a:pt x="95" y="24"/>
                    </a:lnTo>
                    <a:lnTo>
                      <a:pt x="83" y="33"/>
                    </a:lnTo>
                    <a:lnTo>
                      <a:pt x="69" y="38"/>
                    </a:lnTo>
                    <a:lnTo>
                      <a:pt x="57" y="45"/>
                    </a:lnTo>
                    <a:lnTo>
                      <a:pt x="45" y="50"/>
                    </a:lnTo>
                    <a:lnTo>
                      <a:pt x="38" y="57"/>
                    </a:lnTo>
                    <a:lnTo>
                      <a:pt x="29" y="64"/>
                    </a:lnTo>
                    <a:lnTo>
                      <a:pt x="24" y="71"/>
                    </a:lnTo>
                    <a:lnTo>
                      <a:pt x="22" y="76"/>
                    </a:lnTo>
                    <a:lnTo>
                      <a:pt x="22" y="83"/>
                    </a:lnTo>
                    <a:lnTo>
                      <a:pt x="22" y="90"/>
                    </a:lnTo>
                    <a:lnTo>
                      <a:pt x="29" y="95"/>
                    </a:lnTo>
                    <a:lnTo>
                      <a:pt x="34" y="97"/>
                    </a:lnTo>
                    <a:lnTo>
                      <a:pt x="41" y="97"/>
                    </a:lnTo>
                    <a:lnTo>
                      <a:pt x="45" y="97"/>
                    </a:lnTo>
                    <a:lnTo>
                      <a:pt x="55" y="99"/>
                    </a:lnTo>
                    <a:lnTo>
                      <a:pt x="62" y="97"/>
                    </a:lnTo>
                    <a:lnTo>
                      <a:pt x="69" y="97"/>
                    </a:lnTo>
                    <a:lnTo>
                      <a:pt x="79" y="95"/>
                    </a:lnTo>
                    <a:lnTo>
                      <a:pt x="88" y="95"/>
                    </a:lnTo>
                    <a:lnTo>
                      <a:pt x="95" y="92"/>
                    </a:lnTo>
                    <a:lnTo>
                      <a:pt x="105" y="90"/>
                    </a:lnTo>
                    <a:lnTo>
                      <a:pt x="114" y="85"/>
                    </a:lnTo>
                    <a:lnTo>
                      <a:pt x="124" y="83"/>
                    </a:lnTo>
                    <a:lnTo>
                      <a:pt x="133" y="80"/>
                    </a:lnTo>
                    <a:lnTo>
                      <a:pt x="140" y="76"/>
                    </a:lnTo>
                    <a:lnTo>
                      <a:pt x="147" y="73"/>
                    </a:lnTo>
                    <a:lnTo>
                      <a:pt x="152" y="71"/>
                    </a:lnTo>
                    <a:lnTo>
                      <a:pt x="164" y="66"/>
                    </a:lnTo>
                    <a:lnTo>
                      <a:pt x="174" y="62"/>
                    </a:lnTo>
                    <a:lnTo>
                      <a:pt x="178" y="57"/>
                    </a:lnTo>
                    <a:lnTo>
                      <a:pt x="183" y="54"/>
                    </a:lnTo>
                    <a:lnTo>
                      <a:pt x="185" y="54"/>
                    </a:lnTo>
                    <a:lnTo>
                      <a:pt x="188" y="54"/>
                    </a:lnTo>
                    <a:lnTo>
                      <a:pt x="185" y="50"/>
                    </a:lnTo>
                    <a:lnTo>
                      <a:pt x="181" y="40"/>
                    </a:lnTo>
                    <a:lnTo>
                      <a:pt x="176" y="33"/>
                    </a:lnTo>
                    <a:lnTo>
                      <a:pt x="174" y="26"/>
                    </a:lnTo>
                    <a:lnTo>
                      <a:pt x="166" y="19"/>
                    </a:lnTo>
                    <a:lnTo>
                      <a:pt x="162" y="12"/>
                    </a:lnTo>
                    <a:lnTo>
                      <a:pt x="169" y="0"/>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6" name="Freeform 37"/>
              <p:cNvSpPr>
                <a:spLocks/>
              </p:cNvSpPr>
              <p:nvPr/>
            </p:nvSpPr>
            <p:spPr bwMode="auto">
              <a:xfrm>
                <a:off x="1418" y="642"/>
                <a:ext cx="1075" cy="263"/>
              </a:xfrm>
              <a:custGeom>
                <a:avLst/>
                <a:gdLst>
                  <a:gd name="T0" fmla="*/ 7 w 1075"/>
                  <a:gd name="T1" fmla="*/ 92 h 263"/>
                  <a:gd name="T2" fmla="*/ 45 w 1075"/>
                  <a:gd name="T3" fmla="*/ 85 h 263"/>
                  <a:gd name="T4" fmla="*/ 75 w 1075"/>
                  <a:gd name="T5" fmla="*/ 83 h 263"/>
                  <a:gd name="T6" fmla="*/ 111 w 1075"/>
                  <a:gd name="T7" fmla="*/ 85 h 263"/>
                  <a:gd name="T8" fmla="*/ 159 w 1075"/>
                  <a:gd name="T9" fmla="*/ 83 h 263"/>
                  <a:gd name="T10" fmla="*/ 211 w 1075"/>
                  <a:gd name="T11" fmla="*/ 64 h 263"/>
                  <a:gd name="T12" fmla="*/ 254 w 1075"/>
                  <a:gd name="T13" fmla="*/ 42 h 263"/>
                  <a:gd name="T14" fmla="*/ 292 w 1075"/>
                  <a:gd name="T15" fmla="*/ 24 h 263"/>
                  <a:gd name="T16" fmla="*/ 318 w 1075"/>
                  <a:gd name="T17" fmla="*/ 9 h 263"/>
                  <a:gd name="T18" fmla="*/ 334 w 1075"/>
                  <a:gd name="T19" fmla="*/ 7 h 263"/>
                  <a:gd name="T20" fmla="*/ 372 w 1075"/>
                  <a:gd name="T21" fmla="*/ 2 h 263"/>
                  <a:gd name="T22" fmla="*/ 403 w 1075"/>
                  <a:gd name="T23" fmla="*/ 0 h 263"/>
                  <a:gd name="T24" fmla="*/ 434 w 1075"/>
                  <a:gd name="T25" fmla="*/ 0 h 263"/>
                  <a:gd name="T26" fmla="*/ 465 w 1075"/>
                  <a:gd name="T27" fmla="*/ 0 h 263"/>
                  <a:gd name="T28" fmla="*/ 501 w 1075"/>
                  <a:gd name="T29" fmla="*/ 2 h 263"/>
                  <a:gd name="T30" fmla="*/ 524 w 1075"/>
                  <a:gd name="T31" fmla="*/ 12 h 263"/>
                  <a:gd name="T32" fmla="*/ 555 w 1075"/>
                  <a:gd name="T33" fmla="*/ 31 h 263"/>
                  <a:gd name="T34" fmla="*/ 598 w 1075"/>
                  <a:gd name="T35" fmla="*/ 57 h 263"/>
                  <a:gd name="T36" fmla="*/ 648 w 1075"/>
                  <a:gd name="T37" fmla="*/ 85 h 263"/>
                  <a:gd name="T38" fmla="*/ 702 w 1075"/>
                  <a:gd name="T39" fmla="*/ 114 h 263"/>
                  <a:gd name="T40" fmla="*/ 752 w 1075"/>
                  <a:gd name="T41" fmla="*/ 144 h 263"/>
                  <a:gd name="T42" fmla="*/ 800 w 1075"/>
                  <a:gd name="T43" fmla="*/ 168 h 263"/>
                  <a:gd name="T44" fmla="*/ 840 w 1075"/>
                  <a:gd name="T45" fmla="*/ 185 h 263"/>
                  <a:gd name="T46" fmla="*/ 873 w 1075"/>
                  <a:gd name="T47" fmla="*/ 194 h 263"/>
                  <a:gd name="T48" fmla="*/ 909 w 1075"/>
                  <a:gd name="T49" fmla="*/ 201 h 263"/>
                  <a:gd name="T50" fmla="*/ 945 w 1075"/>
                  <a:gd name="T51" fmla="*/ 206 h 263"/>
                  <a:gd name="T52" fmla="*/ 978 w 1075"/>
                  <a:gd name="T53" fmla="*/ 206 h 263"/>
                  <a:gd name="T54" fmla="*/ 1011 w 1075"/>
                  <a:gd name="T55" fmla="*/ 206 h 263"/>
                  <a:gd name="T56" fmla="*/ 1042 w 1075"/>
                  <a:gd name="T57" fmla="*/ 203 h 263"/>
                  <a:gd name="T58" fmla="*/ 1066 w 1075"/>
                  <a:gd name="T59" fmla="*/ 222 h 263"/>
                  <a:gd name="T60" fmla="*/ 1032 w 1075"/>
                  <a:gd name="T61" fmla="*/ 230 h 263"/>
                  <a:gd name="T62" fmla="*/ 997 w 1075"/>
                  <a:gd name="T63" fmla="*/ 237 h 263"/>
                  <a:gd name="T64" fmla="*/ 959 w 1075"/>
                  <a:gd name="T65" fmla="*/ 246 h 263"/>
                  <a:gd name="T66" fmla="*/ 918 w 1075"/>
                  <a:gd name="T67" fmla="*/ 253 h 263"/>
                  <a:gd name="T68" fmla="*/ 880 w 1075"/>
                  <a:gd name="T69" fmla="*/ 258 h 263"/>
                  <a:gd name="T70" fmla="*/ 845 w 1075"/>
                  <a:gd name="T71" fmla="*/ 260 h 263"/>
                  <a:gd name="T72" fmla="*/ 816 w 1075"/>
                  <a:gd name="T73" fmla="*/ 258 h 263"/>
                  <a:gd name="T74" fmla="*/ 778 w 1075"/>
                  <a:gd name="T75" fmla="*/ 241 h 263"/>
                  <a:gd name="T76" fmla="*/ 733 w 1075"/>
                  <a:gd name="T77" fmla="*/ 213 h 263"/>
                  <a:gd name="T78" fmla="*/ 686 w 1075"/>
                  <a:gd name="T79" fmla="*/ 180 h 263"/>
                  <a:gd name="T80" fmla="*/ 638 w 1075"/>
                  <a:gd name="T81" fmla="*/ 144 h 263"/>
                  <a:gd name="T82" fmla="*/ 593 w 1075"/>
                  <a:gd name="T83" fmla="*/ 109 h 263"/>
                  <a:gd name="T84" fmla="*/ 550 w 1075"/>
                  <a:gd name="T85" fmla="*/ 80 h 263"/>
                  <a:gd name="T86" fmla="*/ 520 w 1075"/>
                  <a:gd name="T87" fmla="*/ 59 h 263"/>
                  <a:gd name="T88" fmla="*/ 484 w 1075"/>
                  <a:gd name="T89" fmla="*/ 50 h 263"/>
                  <a:gd name="T90" fmla="*/ 432 w 1075"/>
                  <a:gd name="T91" fmla="*/ 42 h 263"/>
                  <a:gd name="T92" fmla="*/ 382 w 1075"/>
                  <a:gd name="T93" fmla="*/ 40 h 263"/>
                  <a:gd name="T94" fmla="*/ 351 w 1075"/>
                  <a:gd name="T95" fmla="*/ 40 h 263"/>
                  <a:gd name="T96" fmla="*/ 339 w 1075"/>
                  <a:gd name="T97" fmla="*/ 42 h 263"/>
                  <a:gd name="T98" fmla="*/ 308 w 1075"/>
                  <a:gd name="T99" fmla="*/ 57 h 263"/>
                  <a:gd name="T100" fmla="*/ 273 w 1075"/>
                  <a:gd name="T101" fmla="*/ 80 h 263"/>
                  <a:gd name="T102" fmla="*/ 223 w 1075"/>
                  <a:gd name="T103" fmla="*/ 104 h 263"/>
                  <a:gd name="T104" fmla="*/ 194 w 1075"/>
                  <a:gd name="T105" fmla="*/ 116 h 263"/>
                  <a:gd name="T106" fmla="*/ 161 w 1075"/>
                  <a:gd name="T107" fmla="*/ 125 h 263"/>
                  <a:gd name="T108" fmla="*/ 130 w 1075"/>
                  <a:gd name="T109" fmla="*/ 130 h 263"/>
                  <a:gd name="T110" fmla="*/ 97 w 1075"/>
                  <a:gd name="T111" fmla="*/ 132 h 263"/>
                  <a:gd name="T112" fmla="*/ 71 w 1075"/>
                  <a:gd name="T113" fmla="*/ 130 h 263"/>
                  <a:gd name="T114" fmla="*/ 28 w 1075"/>
                  <a:gd name="T115" fmla="*/ 116 h 263"/>
                  <a:gd name="T116" fmla="*/ 7 w 1075"/>
                  <a:gd name="T117" fmla="*/ 104 h 2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5"/>
                  <a:gd name="T178" fmla="*/ 0 h 263"/>
                  <a:gd name="T179" fmla="*/ 1075 w 1075"/>
                  <a:gd name="T180" fmla="*/ 263 h 2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5" h="263">
                    <a:moveTo>
                      <a:pt x="0" y="97"/>
                    </a:moveTo>
                    <a:lnTo>
                      <a:pt x="0" y="95"/>
                    </a:lnTo>
                    <a:lnTo>
                      <a:pt x="2" y="95"/>
                    </a:lnTo>
                    <a:lnTo>
                      <a:pt x="7" y="92"/>
                    </a:lnTo>
                    <a:lnTo>
                      <a:pt x="16" y="92"/>
                    </a:lnTo>
                    <a:lnTo>
                      <a:pt x="23" y="90"/>
                    </a:lnTo>
                    <a:lnTo>
                      <a:pt x="33" y="90"/>
                    </a:lnTo>
                    <a:lnTo>
                      <a:pt x="45" y="85"/>
                    </a:lnTo>
                    <a:lnTo>
                      <a:pt x="56" y="83"/>
                    </a:lnTo>
                    <a:lnTo>
                      <a:pt x="59" y="83"/>
                    </a:lnTo>
                    <a:lnTo>
                      <a:pt x="68" y="83"/>
                    </a:lnTo>
                    <a:lnTo>
                      <a:pt x="75" y="83"/>
                    </a:lnTo>
                    <a:lnTo>
                      <a:pt x="83" y="85"/>
                    </a:lnTo>
                    <a:lnTo>
                      <a:pt x="92" y="85"/>
                    </a:lnTo>
                    <a:lnTo>
                      <a:pt x="104" y="87"/>
                    </a:lnTo>
                    <a:lnTo>
                      <a:pt x="111" y="85"/>
                    </a:lnTo>
                    <a:lnTo>
                      <a:pt x="123" y="85"/>
                    </a:lnTo>
                    <a:lnTo>
                      <a:pt x="135" y="85"/>
                    </a:lnTo>
                    <a:lnTo>
                      <a:pt x="149" y="85"/>
                    </a:lnTo>
                    <a:lnTo>
                      <a:pt x="159" y="83"/>
                    </a:lnTo>
                    <a:lnTo>
                      <a:pt x="173" y="80"/>
                    </a:lnTo>
                    <a:lnTo>
                      <a:pt x="185" y="76"/>
                    </a:lnTo>
                    <a:lnTo>
                      <a:pt x="199" y="71"/>
                    </a:lnTo>
                    <a:lnTo>
                      <a:pt x="211" y="64"/>
                    </a:lnTo>
                    <a:lnTo>
                      <a:pt x="220" y="59"/>
                    </a:lnTo>
                    <a:lnTo>
                      <a:pt x="232" y="54"/>
                    </a:lnTo>
                    <a:lnTo>
                      <a:pt x="244" y="47"/>
                    </a:lnTo>
                    <a:lnTo>
                      <a:pt x="254" y="42"/>
                    </a:lnTo>
                    <a:lnTo>
                      <a:pt x="263" y="38"/>
                    </a:lnTo>
                    <a:lnTo>
                      <a:pt x="273" y="31"/>
                    </a:lnTo>
                    <a:lnTo>
                      <a:pt x="282" y="28"/>
                    </a:lnTo>
                    <a:lnTo>
                      <a:pt x="292" y="24"/>
                    </a:lnTo>
                    <a:lnTo>
                      <a:pt x="299" y="19"/>
                    </a:lnTo>
                    <a:lnTo>
                      <a:pt x="303" y="14"/>
                    </a:lnTo>
                    <a:lnTo>
                      <a:pt x="311" y="14"/>
                    </a:lnTo>
                    <a:lnTo>
                      <a:pt x="318" y="9"/>
                    </a:lnTo>
                    <a:lnTo>
                      <a:pt x="322" y="9"/>
                    </a:lnTo>
                    <a:lnTo>
                      <a:pt x="322" y="7"/>
                    </a:lnTo>
                    <a:lnTo>
                      <a:pt x="327" y="7"/>
                    </a:lnTo>
                    <a:lnTo>
                      <a:pt x="334" y="7"/>
                    </a:lnTo>
                    <a:lnTo>
                      <a:pt x="344" y="7"/>
                    </a:lnTo>
                    <a:lnTo>
                      <a:pt x="353" y="5"/>
                    </a:lnTo>
                    <a:lnTo>
                      <a:pt x="368" y="2"/>
                    </a:lnTo>
                    <a:lnTo>
                      <a:pt x="372" y="2"/>
                    </a:lnTo>
                    <a:lnTo>
                      <a:pt x="382" y="2"/>
                    </a:lnTo>
                    <a:lnTo>
                      <a:pt x="389" y="2"/>
                    </a:lnTo>
                    <a:lnTo>
                      <a:pt x="396" y="2"/>
                    </a:lnTo>
                    <a:lnTo>
                      <a:pt x="403" y="0"/>
                    </a:lnTo>
                    <a:lnTo>
                      <a:pt x="413" y="0"/>
                    </a:lnTo>
                    <a:lnTo>
                      <a:pt x="420" y="0"/>
                    </a:lnTo>
                    <a:lnTo>
                      <a:pt x="427" y="0"/>
                    </a:lnTo>
                    <a:lnTo>
                      <a:pt x="434" y="0"/>
                    </a:lnTo>
                    <a:lnTo>
                      <a:pt x="444" y="0"/>
                    </a:lnTo>
                    <a:lnTo>
                      <a:pt x="451" y="0"/>
                    </a:lnTo>
                    <a:lnTo>
                      <a:pt x="460" y="0"/>
                    </a:lnTo>
                    <a:lnTo>
                      <a:pt x="465" y="0"/>
                    </a:lnTo>
                    <a:lnTo>
                      <a:pt x="472" y="0"/>
                    </a:lnTo>
                    <a:lnTo>
                      <a:pt x="479" y="0"/>
                    </a:lnTo>
                    <a:lnTo>
                      <a:pt x="486" y="0"/>
                    </a:lnTo>
                    <a:lnTo>
                      <a:pt x="501" y="2"/>
                    </a:lnTo>
                    <a:lnTo>
                      <a:pt x="510" y="5"/>
                    </a:lnTo>
                    <a:lnTo>
                      <a:pt x="512" y="5"/>
                    </a:lnTo>
                    <a:lnTo>
                      <a:pt x="520" y="9"/>
                    </a:lnTo>
                    <a:lnTo>
                      <a:pt x="524" y="12"/>
                    </a:lnTo>
                    <a:lnTo>
                      <a:pt x="531" y="16"/>
                    </a:lnTo>
                    <a:lnTo>
                      <a:pt x="538" y="19"/>
                    </a:lnTo>
                    <a:lnTo>
                      <a:pt x="548" y="26"/>
                    </a:lnTo>
                    <a:lnTo>
                      <a:pt x="555" y="31"/>
                    </a:lnTo>
                    <a:lnTo>
                      <a:pt x="565" y="38"/>
                    </a:lnTo>
                    <a:lnTo>
                      <a:pt x="576" y="42"/>
                    </a:lnTo>
                    <a:lnTo>
                      <a:pt x="586" y="50"/>
                    </a:lnTo>
                    <a:lnTo>
                      <a:pt x="598" y="57"/>
                    </a:lnTo>
                    <a:lnTo>
                      <a:pt x="610" y="61"/>
                    </a:lnTo>
                    <a:lnTo>
                      <a:pt x="622" y="71"/>
                    </a:lnTo>
                    <a:lnTo>
                      <a:pt x="636" y="78"/>
                    </a:lnTo>
                    <a:lnTo>
                      <a:pt x="648" y="85"/>
                    </a:lnTo>
                    <a:lnTo>
                      <a:pt x="662" y="92"/>
                    </a:lnTo>
                    <a:lnTo>
                      <a:pt x="674" y="99"/>
                    </a:lnTo>
                    <a:lnTo>
                      <a:pt x="688" y="106"/>
                    </a:lnTo>
                    <a:lnTo>
                      <a:pt x="702" y="114"/>
                    </a:lnTo>
                    <a:lnTo>
                      <a:pt x="714" y="121"/>
                    </a:lnTo>
                    <a:lnTo>
                      <a:pt x="728" y="130"/>
                    </a:lnTo>
                    <a:lnTo>
                      <a:pt x="743" y="137"/>
                    </a:lnTo>
                    <a:lnTo>
                      <a:pt x="752" y="144"/>
                    </a:lnTo>
                    <a:lnTo>
                      <a:pt x="766" y="149"/>
                    </a:lnTo>
                    <a:lnTo>
                      <a:pt x="778" y="156"/>
                    </a:lnTo>
                    <a:lnTo>
                      <a:pt x="790" y="163"/>
                    </a:lnTo>
                    <a:lnTo>
                      <a:pt x="800" y="168"/>
                    </a:lnTo>
                    <a:lnTo>
                      <a:pt x="812" y="173"/>
                    </a:lnTo>
                    <a:lnTo>
                      <a:pt x="821" y="177"/>
                    </a:lnTo>
                    <a:lnTo>
                      <a:pt x="833" y="182"/>
                    </a:lnTo>
                    <a:lnTo>
                      <a:pt x="840" y="185"/>
                    </a:lnTo>
                    <a:lnTo>
                      <a:pt x="847" y="187"/>
                    </a:lnTo>
                    <a:lnTo>
                      <a:pt x="857" y="189"/>
                    </a:lnTo>
                    <a:lnTo>
                      <a:pt x="866" y="194"/>
                    </a:lnTo>
                    <a:lnTo>
                      <a:pt x="873" y="194"/>
                    </a:lnTo>
                    <a:lnTo>
                      <a:pt x="883" y="196"/>
                    </a:lnTo>
                    <a:lnTo>
                      <a:pt x="890" y="199"/>
                    </a:lnTo>
                    <a:lnTo>
                      <a:pt x="902" y="201"/>
                    </a:lnTo>
                    <a:lnTo>
                      <a:pt x="909" y="201"/>
                    </a:lnTo>
                    <a:lnTo>
                      <a:pt x="918" y="203"/>
                    </a:lnTo>
                    <a:lnTo>
                      <a:pt x="928" y="203"/>
                    </a:lnTo>
                    <a:lnTo>
                      <a:pt x="937" y="206"/>
                    </a:lnTo>
                    <a:lnTo>
                      <a:pt x="945" y="206"/>
                    </a:lnTo>
                    <a:lnTo>
                      <a:pt x="954" y="206"/>
                    </a:lnTo>
                    <a:lnTo>
                      <a:pt x="961" y="206"/>
                    </a:lnTo>
                    <a:lnTo>
                      <a:pt x="971" y="206"/>
                    </a:lnTo>
                    <a:lnTo>
                      <a:pt x="978" y="206"/>
                    </a:lnTo>
                    <a:lnTo>
                      <a:pt x="985" y="206"/>
                    </a:lnTo>
                    <a:lnTo>
                      <a:pt x="992" y="206"/>
                    </a:lnTo>
                    <a:lnTo>
                      <a:pt x="999" y="206"/>
                    </a:lnTo>
                    <a:lnTo>
                      <a:pt x="1011" y="206"/>
                    </a:lnTo>
                    <a:lnTo>
                      <a:pt x="1023" y="206"/>
                    </a:lnTo>
                    <a:lnTo>
                      <a:pt x="1032" y="203"/>
                    </a:lnTo>
                    <a:lnTo>
                      <a:pt x="1039" y="203"/>
                    </a:lnTo>
                    <a:lnTo>
                      <a:pt x="1042" y="203"/>
                    </a:lnTo>
                    <a:lnTo>
                      <a:pt x="1047" y="203"/>
                    </a:lnTo>
                    <a:lnTo>
                      <a:pt x="1075" y="220"/>
                    </a:lnTo>
                    <a:lnTo>
                      <a:pt x="1073" y="220"/>
                    </a:lnTo>
                    <a:lnTo>
                      <a:pt x="1066" y="222"/>
                    </a:lnTo>
                    <a:lnTo>
                      <a:pt x="1056" y="222"/>
                    </a:lnTo>
                    <a:lnTo>
                      <a:pt x="1047" y="227"/>
                    </a:lnTo>
                    <a:lnTo>
                      <a:pt x="1039" y="227"/>
                    </a:lnTo>
                    <a:lnTo>
                      <a:pt x="1032" y="230"/>
                    </a:lnTo>
                    <a:lnTo>
                      <a:pt x="1023" y="232"/>
                    </a:lnTo>
                    <a:lnTo>
                      <a:pt x="1016" y="234"/>
                    </a:lnTo>
                    <a:lnTo>
                      <a:pt x="1006" y="234"/>
                    </a:lnTo>
                    <a:lnTo>
                      <a:pt x="997" y="237"/>
                    </a:lnTo>
                    <a:lnTo>
                      <a:pt x="990" y="239"/>
                    </a:lnTo>
                    <a:lnTo>
                      <a:pt x="980" y="241"/>
                    </a:lnTo>
                    <a:lnTo>
                      <a:pt x="968" y="244"/>
                    </a:lnTo>
                    <a:lnTo>
                      <a:pt x="959" y="246"/>
                    </a:lnTo>
                    <a:lnTo>
                      <a:pt x="949" y="246"/>
                    </a:lnTo>
                    <a:lnTo>
                      <a:pt x="940" y="248"/>
                    </a:lnTo>
                    <a:lnTo>
                      <a:pt x="928" y="251"/>
                    </a:lnTo>
                    <a:lnTo>
                      <a:pt x="918" y="253"/>
                    </a:lnTo>
                    <a:lnTo>
                      <a:pt x="909" y="253"/>
                    </a:lnTo>
                    <a:lnTo>
                      <a:pt x="899" y="256"/>
                    </a:lnTo>
                    <a:lnTo>
                      <a:pt x="888" y="256"/>
                    </a:lnTo>
                    <a:lnTo>
                      <a:pt x="880" y="258"/>
                    </a:lnTo>
                    <a:lnTo>
                      <a:pt x="869" y="258"/>
                    </a:lnTo>
                    <a:lnTo>
                      <a:pt x="861" y="260"/>
                    </a:lnTo>
                    <a:lnTo>
                      <a:pt x="854" y="260"/>
                    </a:lnTo>
                    <a:lnTo>
                      <a:pt x="845" y="260"/>
                    </a:lnTo>
                    <a:lnTo>
                      <a:pt x="838" y="260"/>
                    </a:lnTo>
                    <a:lnTo>
                      <a:pt x="833" y="263"/>
                    </a:lnTo>
                    <a:lnTo>
                      <a:pt x="823" y="258"/>
                    </a:lnTo>
                    <a:lnTo>
                      <a:pt x="816" y="258"/>
                    </a:lnTo>
                    <a:lnTo>
                      <a:pt x="807" y="253"/>
                    </a:lnTo>
                    <a:lnTo>
                      <a:pt x="797" y="251"/>
                    </a:lnTo>
                    <a:lnTo>
                      <a:pt x="788" y="246"/>
                    </a:lnTo>
                    <a:lnTo>
                      <a:pt x="778" y="241"/>
                    </a:lnTo>
                    <a:lnTo>
                      <a:pt x="769" y="234"/>
                    </a:lnTo>
                    <a:lnTo>
                      <a:pt x="759" y="230"/>
                    </a:lnTo>
                    <a:lnTo>
                      <a:pt x="745" y="222"/>
                    </a:lnTo>
                    <a:lnTo>
                      <a:pt x="733" y="213"/>
                    </a:lnTo>
                    <a:lnTo>
                      <a:pt x="721" y="206"/>
                    </a:lnTo>
                    <a:lnTo>
                      <a:pt x="709" y="199"/>
                    </a:lnTo>
                    <a:lnTo>
                      <a:pt x="698" y="189"/>
                    </a:lnTo>
                    <a:lnTo>
                      <a:pt x="686" y="180"/>
                    </a:lnTo>
                    <a:lnTo>
                      <a:pt x="674" y="173"/>
                    </a:lnTo>
                    <a:lnTo>
                      <a:pt x="662" y="163"/>
                    </a:lnTo>
                    <a:lnTo>
                      <a:pt x="650" y="154"/>
                    </a:lnTo>
                    <a:lnTo>
                      <a:pt x="638" y="144"/>
                    </a:lnTo>
                    <a:lnTo>
                      <a:pt x="626" y="135"/>
                    </a:lnTo>
                    <a:lnTo>
                      <a:pt x="614" y="128"/>
                    </a:lnTo>
                    <a:lnTo>
                      <a:pt x="603" y="118"/>
                    </a:lnTo>
                    <a:lnTo>
                      <a:pt x="593" y="109"/>
                    </a:lnTo>
                    <a:lnTo>
                      <a:pt x="581" y="102"/>
                    </a:lnTo>
                    <a:lnTo>
                      <a:pt x="572" y="95"/>
                    </a:lnTo>
                    <a:lnTo>
                      <a:pt x="560" y="87"/>
                    </a:lnTo>
                    <a:lnTo>
                      <a:pt x="550" y="80"/>
                    </a:lnTo>
                    <a:lnTo>
                      <a:pt x="541" y="73"/>
                    </a:lnTo>
                    <a:lnTo>
                      <a:pt x="534" y="69"/>
                    </a:lnTo>
                    <a:lnTo>
                      <a:pt x="527" y="64"/>
                    </a:lnTo>
                    <a:lnTo>
                      <a:pt x="520" y="59"/>
                    </a:lnTo>
                    <a:lnTo>
                      <a:pt x="512" y="57"/>
                    </a:lnTo>
                    <a:lnTo>
                      <a:pt x="508" y="57"/>
                    </a:lnTo>
                    <a:lnTo>
                      <a:pt x="496" y="52"/>
                    </a:lnTo>
                    <a:lnTo>
                      <a:pt x="484" y="50"/>
                    </a:lnTo>
                    <a:lnTo>
                      <a:pt x="472" y="47"/>
                    </a:lnTo>
                    <a:lnTo>
                      <a:pt x="458" y="45"/>
                    </a:lnTo>
                    <a:lnTo>
                      <a:pt x="444" y="42"/>
                    </a:lnTo>
                    <a:lnTo>
                      <a:pt x="432" y="42"/>
                    </a:lnTo>
                    <a:lnTo>
                      <a:pt x="417" y="40"/>
                    </a:lnTo>
                    <a:lnTo>
                      <a:pt x="406" y="40"/>
                    </a:lnTo>
                    <a:lnTo>
                      <a:pt x="394" y="40"/>
                    </a:lnTo>
                    <a:lnTo>
                      <a:pt x="382" y="40"/>
                    </a:lnTo>
                    <a:lnTo>
                      <a:pt x="370" y="40"/>
                    </a:lnTo>
                    <a:lnTo>
                      <a:pt x="363" y="40"/>
                    </a:lnTo>
                    <a:lnTo>
                      <a:pt x="356" y="40"/>
                    </a:lnTo>
                    <a:lnTo>
                      <a:pt x="351" y="40"/>
                    </a:lnTo>
                    <a:lnTo>
                      <a:pt x="346" y="40"/>
                    </a:lnTo>
                    <a:lnTo>
                      <a:pt x="344" y="40"/>
                    </a:lnTo>
                    <a:lnTo>
                      <a:pt x="339" y="42"/>
                    </a:lnTo>
                    <a:lnTo>
                      <a:pt x="334" y="42"/>
                    </a:lnTo>
                    <a:lnTo>
                      <a:pt x="327" y="47"/>
                    </a:lnTo>
                    <a:lnTo>
                      <a:pt x="318" y="52"/>
                    </a:lnTo>
                    <a:lnTo>
                      <a:pt x="308" y="57"/>
                    </a:lnTo>
                    <a:lnTo>
                      <a:pt x="296" y="61"/>
                    </a:lnTo>
                    <a:lnTo>
                      <a:pt x="287" y="71"/>
                    </a:lnTo>
                    <a:lnTo>
                      <a:pt x="280" y="76"/>
                    </a:lnTo>
                    <a:lnTo>
                      <a:pt x="273" y="80"/>
                    </a:lnTo>
                    <a:lnTo>
                      <a:pt x="261" y="85"/>
                    </a:lnTo>
                    <a:lnTo>
                      <a:pt x="249" y="92"/>
                    </a:lnTo>
                    <a:lnTo>
                      <a:pt x="237" y="97"/>
                    </a:lnTo>
                    <a:lnTo>
                      <a:pt x="223" y="104"/>
                    </a:lnTo>
                    <a:lnTo>
                      <a:pt x="216" y="106"/>
                    </a:lnTo>
                    <a:lnTo>
                      <a:pt x="208" y="111"/>
                    </a:lnTo>
                    <a:lnTo>
                      <a:pt x="201" y="114"/>
                    </a:lnTo>
                    <a:lnTo>
                      <a:pt x="194" y="116"/>
                    </a:lnTo>
                    <a:lnTo>
                      <a:pt x="185" y="118"/>
                    </a:lnTo>
                    <a:lnTo>
                      <a:pt x="178" y="121"/>
                    </a:lnTo>
                    <a:lnTo>
                      <a:pt x="170" y="121"/>
                    </a:lnTo>
                    <a:lnTo>
                      <a:pt x="161" y="125"/>
                    </a:lnTo>
                    <a:lnTo>
                      <a:pt x="154" y="125"/>
                    </a:lnTo>
                    <a:lnTo>
                      <a:pt x="144" y="128"/>
                    </a:lnTo>
                    <a:lnTo>
                      <a:pt x="137" y="128"/>
                    </a:lnTo>
                    <a:lnTo>
                      <a:pt x="130" y="130"/>
                    </a:lnTo>
                    <a:lnTo>
                      <a:pt x="121" y="130"/>
                    </a:lnTo>
                    <a:lnTo>
                      <a:pt x="113" y="130"/>
                    </a:lnTo>
                    <a:lnTo>
                      <a:pt x="106" y="130"/>
                    </a:lnTo>
                    <a:lnTo>
                      <a:pt x="97" y="132"/>
                    </a:lnTo>
                    <a:lnTo>
                      <a:pt x="90" y="130"/>
                    </a:lnTo>
                    <a:lnTo>
                      <a:pt x="83" y="130"/>
                    </a:lnTo>
                    <a:lnTo>
                      <a:pt x="75" y="130"/>
                    </a:lnTo>
                    <a:lnTo>
                      <a:pt x="71" y="130"/>
                    </a:lnTo>
                    <a:lnTo>
                      <a:pt x="56" y="125"/>
                    </a:lnTo>
                    <a:lnTo>
                      <a:pt x="47" y="121"/>
                    </a:lnTo>
                    <a:lnTo>
                      <a:pt x="35" y="118"/>
                    </a:lnTo>
                    <a:lnTo>
                      <a:pt x="28" y="116"/>
                    </a:lnTo>
                    <a:lnTo>
                      <a:pt x="21" y="111"/>
                    </a:lnTo>
                    <a:lnTo>
                      <a:pt x="16" y="109"/>
                    </a:lnTo>
                    <a:lnTo>
                      <a:pt x="9" y="106"/>
                    </a:lnTo>
                    <a:lnTo>
                      <a:pt x="7" y="104"/>
                    </a:lnTo>
                    <a:lnTo>
                      <a:pt x="0" y="97"/>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7" name="Freeform 38"/>
              <p:cNvSpPr>
                <a:spLocks/>
              </p:cNvSpPr>
              <p:nvPr/>
            </p:nvSpPr>
            <p:spPr bwMode="auto">
              <a:xfrm>
                <a:off x="1166" y="1142"/>
                <a:ext cx="639" cy="369"/>
              </a:xfrm>
              <a:custGeom>
                <a:avLst/>
                <a:gdLst>
                  <a:gd name="T0" fmla="*/ 71 w 639"/>
                  <a:gd name="T1" fmla="*/ 18 h 369"/>
                  <a:gd name="T2" fmla="*/ 57 w 639"/>
                  <a:gd name="T3" fmla="*/ 42 h 369"/>
                  <a:gd name="T4" fmla="*/ 54 w 639"/>
                  <a:gd name="T5" fmla="*/ 75 h 369"/>
                  <a:gd name="T6" fmla="*/ 83 w 639"/>
                  <a:gd name="T7" fmla="*/ 104 h 369"/>
                  <a:gd name="T8" fmla="*/ 121 w 639"/>
                  <a:gd name="T9" fmla="*/ 116 h 369"/>
                  <a:gd name="T10" fmla="*/ 152 w 639"/>
                  <a:gd name="T11" fmla="*/ 118 h 369"/>
                  <a:gd name="T12" fmla="*/ 180 w 639"/>
                  <a:gd name="T13" fmla="*/ 120 h 369"/>
                  <a:gd name="T14" fmla="*/ 223 w 639"/>
                  <a:gd name="T15" fmla="*/ 116 h 369"/>
                  <a:gd name="T16" fmla="*/ 259 w 639"/>
                  <a:gd name="T17" fmla="*/ 111 h 369"/>
                  <a:gd name="T18" fmla="*/ 287 w 639"/>
                  <a:gd name="T19" fmla="*/ 125 h 369"/>
                  <a:gd name="T20" fmla="*/ 254 w 639"/>
                  <a:gd name="T21" fmla="*/ 130 h 369"/>
                  <a:gd name="T22" fmla="*/ 206 w 639"/>
                  <a:gd name="T23" fmla="*/ 149 h 369"/>
                  <a:gd name="T24" fmla="*/ 168 w 639"/>
                  <a:gd name="T25" fmla="*/ 180 h 369"/>
                  <a:gd name="T26" fmla="*/ 178 w 639"/>
                  <a:gd name="T27" fmla="*/ 225 h 369"/>
                  <a:gd name="T28" fmla="*/ 206 w 639"/>
                  <a:gd name="T29" fmla="*/ 241 h 369"/>
                  <a:gd name="T30" fmla="*/ 237 w 639"/>
                  <a:gd name="T31" fmla="*/ 246 h 369"/>
                  <a:gd name="T32" fmla="*/ 275 w 639"/>
                  <a:gd name="T33" fmla="*/ 248 h 369"/>
                  <a:gd name="T34" fmla="*/ 313 w 639"/>
                  <a:gd name="T35" fmla="*/ 241 h 369"/>
                  <a:gd name="T36" fmla="*/ 349 w 639"/>
                  <a:gd name="T37" fmla="*/ 232 h 369"/>
                  <a:gd name="T38" fmla="*/ 384 w 639"/>
                  <a:gd name="T39" fmla="*/ 217 h 369"/>
                  <a:gd name="T40" fmla="*/ 449 w 639"/>
                  <a:gd name="T41" fmla="*/ 213 h 369"/>
                  <a:gd name="T42" fmla="*/ 413 w 639"/>
                  <a:gd name="T43" fmla="*/ 232 h 369"/>
                  <a:gd name="T44" fmla="*/ 392 w 639"/>
                  <a:gd name="T45" fmla="*/ 270 h 369"/>
                  <a:gd name="T46" fmla="*/ 411 w 639"/>
                  <a:gd name="T47" fmla="*/ 303 h 369"/>
                  <a:gd name="T48" fmla="*/ 451 w 639"/>
                  <a:gd name="T49" fmla="*/ 322 h 369"/>
                  <a:gd name="T50" fmla="*/ 506 w 639"/>
                  <a:gd name="T51" fmla="*/ 324 h 369"/>
                  <a:gd name="T52" fmla="*/ 560 w 639"/>
                  <a:gd name="T53" fmla="*/ 319 h 369"/>
                  <a:gd name="T54" fmla="*/ 636 w 639"/>
                  <a:gd name="T55" fmla="*/ 326 h 369"/>
                  <a:gd name="T56" fmla="*/ 603 w 639"/>
                  <a:gd name="T57" fmla="*/ 336 h 369"/>
                  <a:gd name="T58" fmla="*/ 572 w 639"/>
                  <a:gd name="T59" fmla="*/ 345 h 369"/>
                  <a:gd name="T60" fmla="*/ 536 w 639"/>
                  <a:gd name="T61" fmla="*/ 355 h 369"/>
                  <a:gd name="T62" fmla="*/ 496 w 639"/>
                  <a:gd name="T63" fmla="*/ 362 h 369"/>
                  <a:gd name="T64" fmla="*/ 456 w 639"/>
                  <a:gd name="T65" fmla="*/ 367 h 369"/>
                  <a:gd name="T66" fmla="*/ 420 w 639"/>
                  <a:gd name="T67" fmla="*/ 367 h 369"/>
                  <a:gd name="T68" fmla="*/ 389 w 639"/>
                  <a:gd name="T69" fmla="*/ 362 h 369"/>
                  <a:gd name="T70" fmla="*/ 361 w 639"/>
                  <a:gd name="T71" fmla="*/ 350 h 369"/>
                  <a:gd name="T72" fmla="*/ 335 w 639"/>
                  <a:gd name="T73" fmla="*/ 324 h 369"/>
                  <a:gd name="T74" fmla="*/ 325 w 639"/>
                  <a:gd name="T75" fmla="*/ 296 h 369"/>
                  <a:gd name="T76" fmla="*/ 323 w 639"/>
                  <a:gd name="T77" fmla="*/ 284 h 369"/>
                  <a:gd name="T78" fmla="*/ 292 w 639"/>
                  <a:gd name="T79" fmla="*/ 284 h 369"/>
                  <a:gd name="T80" fmla="*/ 261 w 639"/>
                  <a:gd name="T81" fmla="*/ 286 h 369"/>
                  <a:gd name="T82" fmla="*/ 228 w 639"/>
                  <a:gd name="T83" fmla="*/ 284 h 369"/>
                  <a:gd name="T84" fmla="*/ 192 w 639"/>
                  <a:gd name="T85" fmla="*/ 279 h 369"/>
                  <a:gd name="T86" fmla="*/ 161 w 639"/>
                  <a:gd name="T87" fmla="*/ 270 h 369"/>
                  <a:gd name="T88" fmla="*/ 130 w 639"/>
                  <a:gd name="T89" fmla="*/ 251 h 369"/>
                  <a:gd name="T90" fmla="*/ 109 w 639"/>
                  <a:gd name="T91" fmla="*/ 206 h 369"/>
                  <a:gd name="T92" fmla="*/ 109 w 639"/>
                  <a:gd name="T93" fmla="*/ 175 h 369"/>
                  <a:gd name="T94" fmla="*/ 128 w 639"/>
                  <a:gd name="T95" fmla="*/ 149 h 369"/>
                  <a:gd name="T96" fmla="*/ 116 w 639"/>
                  <a:gd name="T97" fmla="*/ 144 h 369"/>
                  <a:gd name="T98" fmla="*/ 66 w 639"/>
                  <a:gd name="T99" fmla="*/ 139 h 369"/>
                  <a:gd name="T100" fmla="*/ 16 w 639"/>
                  <a:gd name="T101" fmla="*/ 116 h 369"/>
                  <a:gd name="T102" fmla="*/ 0 w 639"/>
                  <a:gd name="T103" fmla="*/ 90 h 369"/>
                  <a:gd name="T104" fmla="*/ 2 w 639"/>
                  <a:gd name="T105" fmla="*/ 61 h 369"/>
                  <a:gd name="T106" fmla="*/ 14 w 639"/>
                  <a:gd name="T107" fmla="*/ 33 h 369"/>
                  <a:gd name="T108" fmla="*/ 35 w 639"/>
                  <a:gd name="T109" fmla="*/ 0 h 3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9"/>
                  <a:gd name="T166" fmla="*/ 0 h 369"/>
                  <a:gd name="T167" fmla="*/ 639 w 639"/>
                  <a:gd name="T168" fmla="*/ 369 h 3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9" h="369">
                    <a:moveTo>
                      <a:pt x="40" y="0"/>
                    </a:moveTo>
                    <a:lnTo>
                      <a:pt x="78" y="9"/>
                    </a:lnTo>
                    <a:lnTo>
                      <a:pt x="76" y="11"/>
                    </a:lnTo>
                    <a:lnTo>
                      <a:pt x="71" y="18"/>
                    </a:lnTo>
                    <a:lnTo>
                      <a:pt x="66" y="21"/>
                    </a:lnTo>
                    <a:lnTo>
                      <a:pt x="62" y="28"/>
                    </a:lnTo>
                    <a:lnTo>
                      <a:pt x="59" y="35"/>
                    </a:lnTo>
                    <a:lnTo>
                      <a:pt x="57" y="42"/>
                    </a:lnTo>
                    <a:lnTo>
                      <a:pt x="52" y="49"/>
                    </a:lnTo>
                    <a:lnTo>
                      <a:pt x="52" y="59"/>
                    </a:lnTo>
                    <a:lnTo>
                      <a:pt x="52" y="66"/>
                    </a:lnTo>
                    <a:lnTo>
                      <a:pt x="54" y="75"/>
                    </a:lnTo>
                    <a:lnTo>
                      <a:pt x="57" y="80"/>
                    </a:lnTo>
                    <a:lnTo>
                      <a:pt x="64" y="87"/>
                    </a:lnTo>
                    <a:lnTo>
                      <a:pt x="71" y="97"/>
                    </a:lnTo>
                    <a:lnTo>
                      <a:pt x="83" y="104"/>
                    </a:lnTo>
                    <a:lnTo>
                      <a:pt x="95" y="108"/>
                    </a:lnTo>
                    <a:lnTo>
                      <a:pt x="107" y="113"/>
                    </a:lnTo>
                    <a:lnTo>
                      <a:pt x="114" y="113"/>
                    </a:lnTo>
                    <a:lnTo>
                      <a:pt x="121" y="116"/>
                    </a:lnTo>
                    <a:lnTo>
                      <a:pt x="130" y="116"/>
                    </a:lnTo>
                    <a:lnTo>
                      <a:pt x="138" y="118"/>
                    </a:lnTo>
                    <a:lnTo>
                      <a:pt x="145" y="118"/>
                    </a:lnTo>
                    <a:lnTo>
                      <a:pt x="152" y="118"/>
                    </a:lnTo>
                    <a:lnTo>
                      <a:pt x="159" y="118"/>
                    </a:lnTo>
                    <a:lnTo>
                      <a:pt x="166" y="120"/>
                    </a:lnTo>
                    <a:lnTo>
                      <a:pt x="173" y="120"/>
                    </a:lnTo>
                    <a:lnTo>
                      <a:pt x="180" y="120"/>
                    </a:lnTo>
                    <a:lnTo>
                      <a:pt x="190" y="120"/>
                    </a:lnTo>
                    <a:lnTo>
                      <a:pt x="197" y="120"/>
                    </a:lnTo>
                    <a:lnTo>
                      <a:pt x="209" y="118"/>
                    </a:lnTo>
                    <a:lnTo>
                      <a:pt x="223" y="116"/>
                    </a:lnTo>
                    <a:lnTo>
                      <a:pt x="235" y="116"/>
                    </a:lnTo>
                    <a:lnTo>
                      <a:pt x="244" y="113"/>
                    </a:lnTo>
                    <a:lnTo>
                      <a:pt x="252" y="113"/>
                    </a:lnTo>
                    <a:lnTo>
                      <a:pt x="259" y="111"/>
                    </a:lnTo>
                    <a:lnTo>
                      <a:pt x="261" y="111"/>
                    </a:lnTo>
                    <a:lnTo>
                      <a:pt x="266" y="111"/>
                    </a:lnTo>
                    <a:lnTo>
                      <a:pt x="290" y="125"/>
                    </a:lnTo>
                    <a:lnTo>
                      <a:pt x="287" y="125"/>
                    </a:lnTo>
                    <a:lnTo>
                      <a:pt x="282" y="125"/>
                    </a:lnTo>
                    <a:lnTo>
                      <a:pt x="273" y="125"/>
                    </a:lnTo>
                    <a:lnTo>
                      <a:pt x="266" y="127"/>
                    </a:lnTo>
                    <a:lnTo>
                      <a:pt x="254" y="130"/>
                    </a:lnTo>
                    <a:lnTo>
                      <a:pt x="242" y="135"/>
                    </a:lnTo>
                    <a:lnTo>
                      <a:pt x="230" y="139"/>
                    </a:lnTo>
                    <a:lnTo>
                      <a:pt x="218" y="144"/>
                    </a:lnTo>
                    <a:lnTo>
                      <a:pt x="206" y="149"/>
                    </a:lnTo>
                    <a:lnTo>
                      <a:pt x="195" y="156"/>
                    </a:lnTo>
                    <a:lnTo>
                      <a:pt x="183" y="163"/>
                    </a:lnTo>
                    <a:lnTo>
                      <a:pt x="178" y="172"/>
                    </a:lnTo>
                    <a:lnTo>
                      <a:pt x="168" y="180"/>
                    </a:lnTo>
                    <a:lnTo>
                      <a:pt x="166" y="189"/>
                    </a:lnTo>
                    <a:lnTo>
                      <a:pt x="166" y="201"/>
                    </a:lnTo>
                    <a:lnTo>
                      <a:pt x="171" y="213"/>
                    </a:lnTo>
                    <a:lnTo>
                      <a:pt x="178" y="225"/>
                    </a:lnTo>
                    <a:lnTo>
                      <a:pt x="190" y="232"/>
                    </a:lnTo>
                    <a:lnTo>
                      <a:pt x="192" y="234"/>
                    </a:lnTo>
                    <a:lnTo>
                      <a:pt x="199" y="239"/>
                    </a:lnTo>
                    <a:lnTo>
                      <a:pt x="206" y="241"/>
                    </a:lnTo>
                    <a:lnTo>
                      <a:pt x="214" y="243"/>
                    </a:lnTo>
                    <a:lnTo>
                      <a:pt x="223" y="246"/>
                    </a:lnTo>
                    <a:lnTo>
                      <a:pt x="230" y="246"/>
                    </a:lnTo>
                    <a:lnTo>
                      <a:pt x="237" y="246"/>
                    </a:lnTo>
                    <a:lnTo>
                      <a:pt x="249" y="248"/>
                    </a:lnTo>
                    <a:lnTo>
                      <a:pt x="256" y="248"/>
                    </a:lnTo>
                    <a:lnTo>
                      <a:pt x="266" y="248"/>
                    </a:lnTo>
                    <a:lnTo>
                      <a:pt x="275" y="248"/>
                    </a:lnTo>
                    <a:lnTo>
                      <a:pt x="285" y="248"/>
                    </a:lnTo>
                    <a:lnTo>
                      <a:pt x="294" y="246"/>
                    </a:lnTo>
                    <a:lnTo>
                      <a:pt x="304" y="243"/>
                    </a:lnTo>
                    <a:lnTo>
                      <a:pt x="313" y="241"/>
                    </a:lnTo>
                    <a:lnTo>
                      <a:pt x="323" y="241"/>
                    </a:lnTo>
                    <a:lnTo>
                      <a:pt x="332" y="239"/>
                    </a:lnTo>
                    <a:lnTo>
                      <a:pt x="342" y="234"/>
                    </a:lnTo>
                    <a:lnTo>
                      <a:pt x="349" y="232"/>
                    </a:lnTo>
                    <a:lnTo>
                      <a:pt x="361" y="229"/>
                    </a:lnTo>
                    <a:lnTo>
                      <a:pt x="368" y="227"/>
                    </a:lnTo>
                    <a:lnTo>
                      <a:pt x="377" y="222"/>
                    </a:lnTo>
                    <a:lnTo>
                      <a:pt x="384" y="217"/>
                    </a:lnTo>
                    <a:lnTo>
                      <a:pt x="394" y="215"/>
                    </a:lnTo>
                    <a:lnTo>
                      <a:pt x="406" y="208"/>
                    </a:lnTo>
                    <a:lnTo>
                      <a:pt x="420" y="201"/>
                    </a:lnTo>
                    <a:lnTo>
                      <a:pt x="449" y="213"/>
                    </a:lnTo>
                    <a:lnTo>
                      <a:pt x="444" y="213"/>
                    </a:lnTo>
                    <a:lnTo>
                      <a:pt x="437" y="217"/>
                    </a:lnTo>
                    <a:lnTo>
                      <a:pt x="425" y="225"/>
                    </a:lnTo>
                    <a:lnTo>
                      <a:pt x="413" y="232"/>
                    </a:lnTo>
                    <a:lnTo>
                      <a:pt x="401" y="243"/>
                    </a:lnTo>
                    <a:lnTo>
                      <a:pt x="394" y="255"/>
                    </a:lnTo>
                    <a:lnTo>
                      <a:pt x="392" y="262"/>
                    </a:lnTo>
                    <a:lnTo>
                      <a:pt x="392" y="270"/>
                    </a:lnTo>
                    <a:lnTo>
                      <a:pt x="392" y="277"/>
                    </a:lnTo>
                    <a:lnTo>
                      <a:pt x="396" y="288"/>
                    </a:lnTo>
                    <a:lnTo>
                      <a:pt x="403" y="293"/>
                    </a:lnTo>
                    <a:lnTo>
                      <a:pt x="411" y="303"/>
                    </a:lnTo>
                    <a:lnTo>
                      <a:pt x="418" y="307"/>
                    </a:lnTo>
                    <a:lnTo>
                      <a:pt x="430" y="315"/>
                    </a:lnTo>
                    <a:lnTo>
                      <a:pt x="439" y="317"/>
                    </a:lnTo>
                    <a:lnTo>
                      <a:pt x="451" y="322"/>
                    </a:lnTo>
                    <a:lnTo>
                      <a:pt x="465" y="322"/>
                    </a:lnTo>
                    <a:lnTo>
                      <a:pt x="479" y="324"/>
                    </a:lnTo>
                    <a:lnTo>
                      <a:pt x="491" y="324"/>
                    </a:lnTo>
                    <a:lnTo>
                      <a:pt x="506" y="324"/>
                    </a:lnTo>
                    <a:lnTo>
                      <a:pt x="517" y="324"/>
                    </a:lnTo>
                    <a:lnTo>
                      <a:pt x="532" y="324"/>
                    </a:lnTo>
                    <a:lnTo>
                      <a:pt x="546" y="322"/>
                    </a:lnTo>
                    <a:lnTo>
                      <a:pt x="560" y="319"/>
                    </a:lnTo>
                    <a:lnTo>
                      <a:pt x="572" y="317"/>
                    </a:lnTo>
                    <a:lnTo>
                      <a:pt x="584" y="315"/>
                    </a:lnTo>
                    <a:lnTo>
                      <a:pt x="639" y="326"/>
                    </a:lnTo>
                    <a:lnTo>
                      <a:pt x="636" y="326"/>
                    </a:lnTo>
                    <a:lnTo>
                      <a:pt x="631" y="329"/>
                    </a:lnTo>
                    <a:lnTo>
                      <a:pt x="622" y="331"/>
                    </a:lnTo>
                    <a:lnTo>
                      <a:pt x="610" y="333"/>
                    </a:lnTo>
                    <a:lnTo>
                      <a:pt x="603" y="336"/>
                    </a:lnTo>
                    <a:lnTo>
                      <a:pt x="596" y="338"/>
                    </a:lnTo>
                    <a:lnTo>
                      <a:pt x="589" y="338"/>
                    </a:lnTo>
                    <a:lnTo>
                      <a:pt x="582" y="343"/>
                    </a:lnTo>
                    <a:lnTo>
                      <a:pt x="572" y="345"/>
                    </a:lnTo>
                    <a:lnTo>
                      <a:pt x="563" y="348"/>
                    </a:lnTo>
                    <a:lnTo>
                      <a:pt x="555" y="350"/>
                    </a:lnTo>
                    <a:lnTo>
                      <a:pt x="546" y="352"/>
                    </a:lnTo>
                    <a:lnTo>
                      <a:pt x="536" y="355"/>
                    </a:lnTo>
                    <a:lnTo>
                      <a:pt x="527" y="355"/>
                    </a:lnTo>
                    <a:lnTo>
                      <a:pt x="515" y="357"/>
                    </a:lnTo>
                    <a:lnTo>
                      <a:pt x="508" y="360"/>
                    </a:lnTo>
                    <a:lnTo>
                      <a:pt x="496" y="362"/>
                    </a:lnTo>
                    <a:lnTo>
                      <a:pt x="487" y="362"/>
                    </a:lnTo>
                    <a:lnTo>
                      <a:pt x="477" y="364"/>
                    </a:lnTo>
                    <a:lnTo>
                      <a:pt x="468" y="367"/>
                    </a:lnTo>
                    <a:lnTo>
                      <a:pt x="456" y="367"/>
                    </a:lnTo>
                    <a:lnTo>
                      <a:pt x="449" y="367"/>
                    </a:lnTo>
                    <a:lnTo>
                      <a:pt x="437" y="367"/>
                    </a:lnTo>
                    <a:lnTo>
                      <a:pt x="430" y="369"/>
                    </a:lnTo>
                    <a:lnTo>
                      <a:pt x="420" y="367"/>
                    </a:lnTo>
                    <a:lnTo>
                      <a:pt x="411" y="367"/>
                    </a:lnTo>
                    <a:lnTo>
                      <a:pt x="403" y="367"/>
                    </a:lnTo>
                    <a:lnTo>
                      <a:pt x="396" y="364"/>
                    </a:lnTo>
                    <a:lnTo>
                      <a:pt x="389" y="362"/>
                    </a:lnTo>
                    <a:lnTo>
                      <a:pt x="382" y="360"/>
                    </a:lnTo>
                    <a:lnTo>
                      <a:pt x="375" y="357"/>
                    </a:lnTo>
                    <a:lnTo>
                      <a:pt x="370" y="355"/>
                    </a:lnTo>
                    <a:lnTo>
                      <a:pt x="361" y="350"/>
                    </a:lnTo>
                    <a:lnTo>
                      <a:pt x="351" y="345"/>
                    </a:lnTo>
                    <a:lnTo>
                      <a:pt x="344" y="336"/>
                    </a:lnTo>
                    <a:lnTo>
                      <a:pt x="339" y="331"/>
                    </a:lnTo>
                    <a:lnTo>
                      <a:pt x="335" y="324"/>
                    </a:lnTo>
                    <a:lnTo>
                      <a:pt x="332" y="317"/>
                    </a:lnTo>
                    <a:lnTo>
                      <a:pt x="327" y="310"/>
                    </a:lnTo>
                    <a:lnTo>
                      <a:pt x="327" y="303"/>
                    </a:lnTo>
                    <a:lnTo>
                      <a:pt x="325" y="296"/>
                    </a:lnTo>
                    <a:lnTo>
                      <a:pt x="325" y="291"/>
                    </a:lnTo>
                    <a:lnTo>
                      <a:pt x="325" y="286"/>
                    </a:lnTo>
                    <a:lnTo>
                      <a:pt x="327" y="284"/>
                    </a:lnTo>
                    <a:lnTo>
                      <a:pt x="323" y="284"/>
                    </a:lnTo>
                    <a:lnTo>
                      <a:pt x="318" y="284"/>
                    </a:lnTo>
                    <a:lnTo>
                      <a:pt x="311" y="284"/>
                    </a:lnTo>
                    <a:lnTo>
                      <a:pt x="299" y="284"/>
                    </a:lnTo>
                    <a:lnTo>
                      <a:pt x="292" y="284"/>
                    </a:lnTo>
                    <a:lnTo>
                      <a:pt x="285" y="284"/>
                    </a:lnTo>
                    <a:lnTo>
                      <a:pt x="278" y="284"/>
                    </a:lnTo>
                    <a:lnTo>
                      <a:pt x="271" y="286"/>
                    </a:lnTo>
                    <a:lnTo>
                      <a:pt x="261" y="286"/>
                    </a:lnTo>
                    <a:lnTo>
                      <a:pt x="254" y="286"/>
                    </a:lnTo>
                    <a:lnTo>
                      <a:pt x="244" y="286"/>
                    </a:lnTo>
                    <a:lnTo>
                      <a:pt x="237" y="286"/>
                    </a:lnTo>
                    <a:lnTo>
                      <a:pt x="228" y="284"/>
                    </a:lnTo>
                    <a:lnTo>
                      <a:pt x="221" y="284"/>
                    </a:lnTo>
                    <a:lnTo>
                      <a:pt x="209" y="281"/>
                    </a:lnTo>
                    <a:lnTo>
                      <a:pt x="202" y="281"/>
                    </a:lnTo>
                    <a:lnTo>
                      <a:pt x="192" y="279"/>
                    </a:lnTo>
                    <a:lnTo>
                      <a:pt x="185" y="277"/>
                    </a:lnTo>
                    <a:lnTo>
                      <a:pt x="178" y="274"/>
                    </a:lnTo>
                    <a:lnTo>
                      <a:pt x="168" y="274"/>
                    </a:lnTo>
                    <a:lnTo>
                      <a:pt x="161" y="270"/>
                    </a:lnTo>
                    <a:lnTo>
                      <a:pt x="154" y="265"/>
                    </a:lnTo>
                    <a:lnTo>
                      <a:pt x="147" y="262"/>
                    </a:lnTo>
                    <a:lnTo>
                      <a:pt x="142" y="260"/>
                    </a:lnTo>
                    <a:lnTo>
                      <a:pt x="130" y="251"/>
                    </a:lnTo>
                    <a:lnTo>
                      <a:pt x="123" y="241"/>
                    </a:lnTo>
                    <a:lnTo>
                      <a:pt x="116" y="229"/>
                    </a:lnTo>
                    <a:lnTo>
                      <a:pt x="114" y="217"/>
                    </a:lnTo>
                    <a:lnTo>
                      <a:pt x="109" y="206"/>
                    </a:lnTo>
                    <a:lnTo>
                      <a:pt x="109" y="198"/>
                    </a:lnTo>
                    <a:lnTo>
                      <a:pt x="109" y="189"/>
                    </a:lnTo>
                    <a:lnTo>
                      <a:pt x="109" y="182"/>
                    </a:lnTo>
                    <a:lnTo>
                      <a:pt x="109" y="175"/>
                    </a:lnTo>
                    <a:lnTo>
                      <a:pt x="114" y="170"/>
                    </a:lnTo>
                    <a:lnTo>
                      <a:pt x="119" y="158"/>
                    </a:lnTo>
                    <a:lnTo>
                      <a:pt x="123" y="153"/>
                    </a:lnTo>
                    <a:lnTo>
                      <a:pt x="128" y="149"/>
                    </a:lnTo>
                    <a:lnTo>
                      <a:pt x="130" y="149"/>
                    </a:lnTo>
                    <a:lnTo>
                      <a:pt x="128" y="146"/>
                    </a:lnTo>
                    <a:lnTo>
                      <a:pt x="123" y="146"/>
                    </a:lnTo>
                    <a:lnTo>
                      <a:pt x="116" y="144"/>
                    </a:lnTo>
                    <a:lnTo>
                      <a:pt x="104" y="144"/>
                    </a:lnTo>
                    <a:lnTo>
                      <a:pt x="92" y="142"/>
                    </a:lnTo>
                    <a:lnTo>
                      <a:pt x="81" y="142"/>
                    </a:lnTo>
                    <a:lnTo>
                      <a:pt x="66" y="139"/>
                    </a:lnTo>
                    <a:lnTo>
                      <a:pt x="54" y="137"/>
                    </a:lnTo>
                    <a:lnTo>
                      <a:pt x="40" y="130"/>
                    </a:lnTo>
                    <a:lnTo>
                      <a:pt x="28" y="125"/>
                    </a:lnTo>
                    <a:lnTo>
                      <a:pt x="16" y="116"/>
                    </a:lnTo>
                    <a:lnTo>
                      <a:pt x="9" y="108"/>
                    </a:lnTo>
                    <a:lnTo>
                      <a:pt x="7" y="101"/>
                    </a:lnTo>
                    <a:lnTo>
                      <a:pt x="2" y="97"/>
                    </a:lnTo>
                    <a:lnTo>
                      <a:pt x="0" y="90"/>
                    </a:lnTo>
                    <a:lnTo>
                      <a:pt x="0" y="82"/>
                    </a:lnTo>
                    <a:lnTo>
                      <a:pt x="0" y="75"/>
                    </a:lnTo>
                    <a:lnTo>
                      <a:pt x="0" y="68"/>
                    </a:lnTo>
                    <a:lnTo>
                      <a:pt x="2" y="61"/>
                    </a:lnTo>
                    <a:lnTo>
                      <a:pt x="7" y="52"/>
                    </a:lnTo>
                    <a:lnTo>
                      <a:pt x="7" y="49"/>
                    </a:lnTo>
                    <a:lnTo>
                      <a:pt x="9" y="42"/>
                    </a:lnTo>
                    <a:lnTo>
                      <a:pt x="14" y="33"/>
                    </a:lnTo>
                    <a:lnTo>
                      <a:pt x="19" y="23"/>
                    </a:lnTo>
                    <a:lnTo>
                      <a:pt x="26" y="14"/>
                    </a:lnTo>
                    <a:lnTo>
                      <a:pt x="31" y="7"/>
                    </a:lnTo>
                    <a:lnTo>
                      <a:pt x="35" y="0"/>
                    </a:lnTo>
                    <a:lnTo>
                      <a:pt x="40" y="0"/>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8" name="Freeform 39"/>
              <p:cNvSpPr>
                <a:spLocks/>
              </p:cNvSpPr>
              <p:nvPr/>
            </p:nvSpPr>
            <p:spPr bwMode="auto">
              <a:xfrm>
                <a:off x="1717" y="1419"/>
                <a:ext cx="551" cy="135"/>
              </a:xfrm>
              <a:custGeom>
                <a:avLst/>
                <a:gdLst>
                  <a:gd name="T0" fmla="*/ 2 w 551"/>
                  <a:gd name="T1" fmla="*/ 0 h 135"/>
                  <a:gd name="T2" fmla="*/ 14 w 551"/>
                  <a:gd name="T3" fmla="*/ 0 h 135"/>
                  <a:gd name="T4" fmla="*/ 28 w 551"/>
                  <a:gd name="T5" fmla="*/ 0 h 135"/>
                  <a:gd name="T6" fmla="*/ 45 w 551"/>
                  <a:gd name="T7" fmla="*/ 2 h 135"/>
                  <a:gd name="T8" fmla="*/ 69 w 551"/>
                  <a:gd name="T9" fmla="*/ 7 h 135"/>
                  <a:gd name="T10" fmla="*/ 90 w 551"/>
                  <a:gd name="T11" fmla="*/ 9 h 135"/>
                  <a:gd name="T12" fmla="*/ 104 w 551"/>
                  <a:gd name="T13" fmla="*/ 14 h 135"/>
                  <a:gd name="T14" fmla="*/ 118 w 551"/>
                  <a:gd name="T15" fmla="*/ 19 h 135"/>
                  <a:gd name="T16" fmla="*/ 135 w 551"/>
                  <a:gd name="T17" fmla="*/ 26 h 135"/>
                  <a:gd name="T18" fmla="*/ 154 w 551"/>
                  <a:gd name="T19" fmla="*/ 30 h 135"/>
                  <a:gd name="T20" fmla="*/ 171 w 551"/>
                  <a:gd name="T21" fmla="*/ 38 h 135"/>
                  <a:gd name="T22" fmla="*/ 190 w 551"/>
                  <a:gd name="T23" fmla="*/ 42 h 135"/>
                  <a:gd name="T24" fmla="*/ 209 w 551"/>
                  <a:gd name="T25" fmla="*/ 49 h 135"/>
                  <a:gd name="T26" fmla="*/ 228 w 551"/>
                  <a:gd name="T27" fmla="*/ 56 h 135"/>
                  <a:gd name="T28" fmla="*/ 249 w 551"/>
                  <a:gd name="T29" fmla="*/ 61 h 135"/>
                  <a:gd name="T30" fmla="*/ 268 w 551"/>
                  <a:gd name="T31" fmla="*/ 66 h 135"/>
                  <a:gd name="T32" fmla="*/ 287 w 551"/>
                  <a:gd name="T33" fmla="*/ 71 h 135"/>
                  <a:gd name="T34" fmla="*/ 306 w 551"/>
                  <a:gd name="T35" fmla="*/ 75 h 135"/>
                  <a:gd name="T36" fmla="*/ 325 w 551"/>
                  <a:gd name="T37" fmla="*/ 80 h 135"/>
                  <a:gd name="T38" fmla="*/ 342 w 551"/>
                  <a:gd name="T39" fmla="*/ 85 h 135"/>
                  <a:gd name="T40" fmla="*/ 358 w 551"/>
                  <a:gd name="T41" fmla="*/ 87 h 135"/>
                  <a:gd name="T42" fmla="*/ 372 w 551"/>
                  <a:gd name="T43" fmla="*/ 90 h 135"/>
                  <a:gd name="T44" fmla="*/ 387 w 551"/>
                  <a:gd name="T45" fmla="*/ 92 h 135"/>
                  <a:gd name="T46" fmla="*/ 406 w 551"/>
                  <a:gd name="T47" fmla="*/ 94 h 135"/>
                  <a:gd name="T48" fmla="*/ 422 w 551"/>
                  <a:gd name="T49" fmla="*/ 94 h 135"/>
                  <a:gd name="T50" fmla="*/ 439 w 551"/>
                  <a:gd name="T51" fmla="*/ 90 h 135"/>
                  <a:gd name="T52" fmla="*/ 458 w 551"/>
                  <a:gd name="T53" fmla="*/ 83 h 135"/>
                  <a:gd name="T54" fmla="*/ 475 w 551"/>
                  <a:gd name="T55" fmla="*/ 73 h 135"/>
                  <a:gd name="T56" fmla="*/ 491 w 551"/>
                  <a:gd name="T57" fmla="*/ 61 h 135"/>
                  <a:gd name="T58" fmla="*/ 503 w 551"/>
                  <a:gd name="T59" fmla="*/ 52 h 135"/>
                  <a:gd name="T60" fmla="*/ 517 w 551"/>
                  <a:gd name="T61" fmla="*/ 42 h 135"/>
                  <a:gd name="T62" fmla="*/ 551 w 551"/>
                  <a:gd name="T63" fmla="*/ 45 h 135"/>
                  <a:gd name="T64" fmla="*/ 536 w 551"/>
                  <a:gd name="T65" fmla="*/ 59 h 135"/>
                  <a:gd name="T66" fmla="*/ 522 w 551"/>
                  <a:gd name="T67" fmla="*/ 73 h 135"/>
                  <a:gd name="T68" fmla="*/ 505 w 551"/>
                  <a:gd name="T69" fmla="*/ 90 h 135"/>
                  <a:gd name="T70" fmla="*/ 482 w 551"/>
                  <a:gd name="T71" fmla="*/ 106 h 135"/>
                  <a:gd name="T72" fmla="*/ 463 w 551"/>
                  <a:gd name="T73" fmla="*/ 120 h 135"/>
                  <a:gd name="T74" fmla="*/ 439 w 551"/>
                  <a:gd name="T75" fmla="*/ 130 h 135"/>
                  <a:gd name="T76" fmla="*/ 420 w 551"/>
                  <a:gd name="T77" fmla="*/ 135 h 135"/>
                  <a:gd name="T78" fmla="*/ 406 w 551"/>
                  <a:gd name="T79" fmla="*/ 135 h 135"/>
                  <a:gd name="T80" fmla="*/ 391 w 551"/>
                  <a:gd name="T81" fmla="*/ 132 h 135"/>
                  <a:gd name="T82" fmla="*/ 372 w 551"/>
                  <a:gd name="T83" fmla="*/ 128 h 135"/>
                  <a:gd name="T84" fmla="*/ 351 w 551"/>
                  <a:gd name="T85" fmla="*/ 123 h 135"/>
                  <a:gd name="T86" fmla="*/ 327 w 551"/>
                  <a:gd name="T87" fmla="*/ 116 h 135"/>
                  <a:gd name="T88" fmla="*/ 304 w 551"/>
                  <a:gd name="T89" fmla="*/ 109 h 135"/>
                  <a:gd name="T90" fmla="*/ 280 w 551"/>
                  <a:gd name="T91" fmla="*/ 101 h 135"/>
                  <a:gd name="T92" fmla="*/ 256 w 551"/>
                  <a:gd name="T93" fmla="*/ 94 h 135"/>
                  <a:gd name="T94" fmla="*/ 232 w 551"/>
                  <a:gd name="T95" fmla="*/ 87 h 135"/>
                  <a:gd name="T96" fmla="*/ 209 w 551"/>
                  <a:gd name="T97" fmla="*/ 78 h 135"/>
                  <a:gd name="T98" fmla="*/ 190 w 551"/>
                  <a:gd name="T99" fmla="*/ 71 h 135"/>
                  <a:gd name="T100" fmla="*/ 171 w 551"/>
                  <a:gd name="T101" fmla="*/ 66 h 135"/>
                  <a:gd name="T102" fmla="*/ 156 w 551"/>
                  <a:gd name="T103" fmla="*/ 59 h 135"/>
                  <a:gd name="T104" fmla="*/ 145 w 551"/>
                  <a:gd name="T105" fmla="*/ 56 h 135"/>
                  <a:gd name="T106" fmla="*/ 135 w 551"/>
                  <a:gd name="T107" fmla="*/ 54 h 135"/>
                  <a:gd name="T108" fmla="*/ 126 w 551"/>
                  <a:gd name="T109" fmla="*/ 47 h 135"/>
                  <a:gd name="T110" fmla="*/ 111 w 551"/>
                  <a:gd name="T111" fmla="*/ 42 h 135"/>
                  <a:gd name="T112" fmla="*/ 97 w 551"/>
                  <a:gd name="T113" fmla="*/ 40 h 135"/>
                  <a:gd name="T114" fmla="*/ 76 w 551"/>
                  <a:gd name="T115" fmla="*/ 33 h 135"/>
                  <a:gd name="T116" fmla="*/ 52 w 551"/>
                  <a:gd name="T117" fmla="*/ 30 h 135"/>
                  <a:gd name="T118" fmla="*/ 26 w 551"/>
                  <a:gd name="T119" fmla="*/ 26 h 135"/>
                  <a:gd name="T120" fmla="*/ 0 w 551"/>
                  <a:gd name="T121" fmla="*/ 26 h 135"/>
                  <a:gd name="T122" fmla="*/ 2 w 551"/>
                  <a:gd name="T123" fmla="*/ 2 h 1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1"/>
                  <a:gd name="T187" fmla="*/ 0 h 135"/>
                  <a:gd name="T188" fmla="*/ 551 w 551"/>
                  <a:gd name="T189" fmla="*/ 135 h 1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1" h="135">
                    <a:moveTo>
                      <a:pt x="2" y="2"/>
                    </a:moveTo>
                    <a:lnTo>
                      <a:pt x="2" y="0"/>
                    </a:lnTo>
                    <a:lnTo>
                      <a:pt x="9" y="0"/>
                    </a:lnTo>
                    <a:lnTo>
                      <a:pt x="14" y="0"/>
                    </a:lnTo>
                    <a:lnTo>
                      <a:pt x="21" y="0"/>
                    </a:lnTo>
                    <a:lnTo>
                      <a:pt x="28" y="0"/>
                    </a:lnTo>
                    <a:lnTo>
                      <a:pt x="38" y="2"/>
                    </a:lnTo>
                    <a:lnTo>
                      <a:pt x="45" y="2"/>
                    </a:lnTo>
                    <a:lnTo>
                      <a:pt x="57" y="4"/>
                    </a:lnTo>
                    <a:lnTo>
                      <a:pt x="69" y="7"/>
                    </a:lnTo>
                    <a:lnTo>
                      <a:pt x="83" y="9"/>
                    </a:lnTo>
                    <a:lnTo>
                      <a:pt x="90" y="9"/>
                    </a:lnTo>
                    <a:lnTo>
                      <a:pt x="97" y="11"/>
                    </a:lnTo>
                    <a:lnTo>
                      <a:pt x="104" y="14"/>
                    </a:lnTo>
                    <a:lnTo>
                      <a:pt x="111" y="16"/>
                    </a:lnTo>
                    <a:lnTo>
                      <a:pt x="118" y="19"/>
                    </a:lnTo>
                    <a:lnTo>
                      <a:pt x="128" y="21"/>
                    </a:lnTo>
                    <a:lnTo>
                      <a:pt x="135" y="26"/>
                    </a:lnTo>
                    <a:lnTo>
                      <a:pt x="147" y="28"/>
                    </a:lnTo>
                    <a:lnTo>
                      <a:pt x="154" y="30"/>
                    </a:lnTo>
                    <a:lnTo>
                      <a:pt x="161" y="33"/>
                    </a:lnTo>
                    <a:lnTo>
                      <a:pt x="171" y="38"/>
                    </a:lnTo>
                    <a:lnTo>
                      <a:pt x="180" y="40"/>
                    </a:lnTo>
                    <a:lnTo>
                      <a:pt x="190" y="42"/>
                    </a:lnTo>
                    <a:lnTo>
                      <a:pt x="202" y="47"/>
                    </a:lnTo>
                    <a:lnTo>
                      <a:pt x="209" y="49"/>
                    </a:lnTo>
                    <a:lnTo>
                      <a:pt x="221" y="54"/>
                    </a:lnTo>
                    <a:lnTo>
                      <a:pt x="228" y="56"/>
                    </a:lnTo>
                    <a:lnTo>
                      <a:pt x="239" y="59"/>
                    </a:lnTo>
                    <a:lnTo>
                      <a:pt x="249" y="61"/>
                    </a:lnTo>
                    <a:lnTo>
                      <a:pt x="258" y="64"/>
                    </a:lnTo>
                    <a:lnTo>
                      <a:pt x="268" y="66"/>
                    </a:lnTo>
                    <a:lnTo>
                      <a:pt x="277" y="68"/>
                    </a:lnTo>
                    <a:lnTo>
                      <a:pt x="287" y="71"/>
                    </a:lnTo>
                    <a:lnTo>
                      <a:pt x="299" y="75"/>
                    </a:lnTo>
                    <a:lnTo>
                      <a:pt x="306" y="75"/>
                    </a:lnTo>
                    <a:lnTo>
                      <a:pt x="315" y="78"/>
                    </a:lnTo>
                    <a:lnTo>
                      <a:pt x="325" y="80"/>
                    </a:lnTo>
                    <a:lnTo>
                      <a:pt x="334" y="83"/>
                    </a:lnTo>
                    <a:lnTo>
                      <a:pt x="342" y="85"/>
                    </a:lnTo>
                    <a:lnTo>
                      <a:pt x="349" y="87"/>
                    </a:lnTo>
                    <a:lnTo>
                      <a:pt x="358" y="87"/>
                    </a:lnTo>
                    <a:lnTo>
                      <a:pt x="368" y="90"/>
                    </a:lnTo>
                    <a:lnTo>
                      <a:pt x="372" y="90"/>
                    </a:lnTo>
                    <a:lnTo>
                      <a:pt x="382" y="92"/>
                    </a:lnTo>
                    <a:lnTo>
                      <a:pt x="387" y="92"/>
                    </a:lnTo>
                    <a:lnTo>
                      <a:pt x="394" y="94"/>
                    </a:lnTo>
                    <a:lnTo>
                      <a:pt x="406" y="94"/>
                    </a:lnTo>
                    <a:lnTo>
                      <a:pt x="415" y="97"/>
                    </a:lnTo>
                    <a:lnTo>
                      <a:pt x="422" y="94"/>
                    </a:lnTo>
                    <a:lnTo>
                      <a:pt x="432" y="94"/>
                    </a:lnTo>
                    <a:lnTo>
                      <a:pt x="439" y="90"/>
                    </a:lnTo>
                    <a:lnTo>
                      <a:pt x="448" y="87"/>
                    </a:lnTo>
                    <a:lnTo>
                      <a:pt x="458" y="83"/>
                    </a:lnTo>
                    <a:lnTo>
                      <a:pt x="467" y="78"/>
                    </a:lnTo>
                    <a:lnTo>
                      <a:pt x="475" y="73"/>
                    </a:lnTo>
                    <a:lnTo>
                      <a:pt x="484" y="68"/>
                    </a:lnTo>
                    <a:lnTo>
                      <a:pt x="491" y="61"/>
                    </a:lnTo>
                    <a:lnTo>
                      <a:pt x="498" y="56"/>
                    </a:lnTo>
                    <a:lnTo>
                      <a:pt x="503" y="52"/>
                    </a:lnTo>
                    <a:lnTo>
                      <a:pt x="510" y="47"/>
                    </a:lnTo>
                    <a:lnTo>
                      <a:pt x="517" y="42"/>
                    </a:lnTo>
                    <a:lnTo>
                      <a:pt x="522" y="40"/>
                    </a:lnTo>
                    <a:lnTo>
                      <a:pt x="551" y="45"/>
                    </a:lnTo>
                    <a:lnTo>
                      <a:pt x="546" y="47"/>
                    </a:lnTo>
                    <a:lnTo>
                      <a:pt x="536" y="59"/>
                    </a:lnTo>
                    <a:lnTo>
                      <a:pt x="529" y="66"/>
                    </a:lnTo>
                    <a:lnTo>
                      <a:pt x="522" y="73"/>
                    </a:lnTo>
                    <a:lnTo>
                      <a:pt x="513" y="83"/>
                    </a:lnTo>
                    <a:lnTo>
                      <a:pt x="505" y="90"/>
                    </a:lnTo>
                    <a:lnTo>
                      <a:pt x="494" y="99"/>
                    </a:lnTo>
                    <a:lnTo>
                      <a:pt x="482" y="106"/>
                    </a:lnTo>
                    <a:lnTo>
                      <a:pt x="472" y="113"/>
                    </a:lnTo>
                    <a:lnTo>
                      <a:pt x="463" y="120"/>
                    </a:lnTo>
                    <a:lnTo>
                      <a:pt x="451" y="125"/>
                    </a:lnTo>
                    <a:lnTo>
                      <a:pt x="439" y="130"/>
                    </a:lnTo>
                    <a:lnTo>
                      <a:pt x="429" y="132"/>
                    </a:lnTo>
                    <a:lnTo>
                      <a:pt x="420" y="135"/>
                    </a:lnTo>
                    <a:lnTo>
                      <a:pt x="413" y="135"/>
                    </a:lnTo>
                    <a:lnTo>
                      <a:pt x="406" y="135"/>
                    </a:lnTo>
                    <a:lnTo>
                      <a:pt x="399" y="132"/>
                    </a:lnTo>
                    <a:lnTo>
                      <a:pt x="391" y="132"/>
                    </a:lnTo>
                    <a:lnTo>
                      <a:pt x="382" y="130"/>
                    </a:lnTo>
                    <a:lnTo>
                      <a:pt x="372" y="128"/>
                    </a:lnTo>
                    <a:lnTo>
                      <a:pt x="361" y="123"/>
                    </a:lnTo>
                    <a:lnTo>
                      <a:pt x="351" y="123"/>
                    </a:lnTo>
                    <a:lnTo>
                      <a:pt x="339" y="118"/>
                    </a:lnTo>
                    <a:lnTo>
                      <a:pt x="327" y="116"/>
                    </a:lnTo>
                    <a:lnTo>
                      <a:pt x="315" y="111"/>
                    </a:lnTo>
                    <a:lnTo>
                      <a:pt x="304" y="109"/>
                    </a:lnTo>
                    <a:lnTo>
                      <a:pt x="292" y="104"/>
                    </a:lnTo>
                    <a:lnTo>
                      <a:pt x="280" y="101"/>
                    </a:lnTo>
                    <a:lnTo>
                      <a:pt x="268" y="97"/>
                    </a:lnTo>
                    <a:lnTo>
                      <a:pt x="256" y="94"/>
                    </a:lnTo>
                    <a:lnTo>
                      <a:pt x="244" y="90"/>
                    </a:lnTo>
                    <a:lnTo>
                      <a:pt x="232" y="87"/>
                    </a:lnTo>
                    <a:lnTo>
                      <a:pt x="221" y="83"/>
                    </a:lnTo>
                    <a:lnTo>
                      <a:pt x="209" y="78"/>
                    </a:lnTo>
                    <a:lnTo>
                      <a:pt x="197" y="75"/>
                    </a:lnTo>
                    <a:lnTo>
                      <a:pt x="190" y="71"/>
                    </a:lnTo>
                    <a:lnTo>
                      <a:pt x="178" y="68"/>
                    </a:lnTo>
                    <a:lnTo>
                      <a:pt x="171" y="66"/>
                    </a:lnTo>
                    <a:lnTo>
                      <a:pt x="161" y="61"/>
                    </a:lnTo>
                    <a:lnTo>
                      <a:pt x="156" y="59"/>
                    </a:lnTo>
                    <a:lnTo>
                      <a:pt x="147" y="56"/>
                    </a:lnTo>
                    <a:lnTo>
                      <a:pt x="145" y="56"/>
                    </a:lnTo>
                    <a:lnTo>
                      <a:pt x="135" y="54"/>
                    </a:lnTo>
                    <a:lnTo>
                      <a:pt x="130" y="52"/>
                    </a:lnTo>
                    <a:lnTo>
                      <a:pt x="126" y="47"/>
                    </a:lnTo>
                    <a:lnTo>
                      <a:pt x="118" y="45"/>
                    </a:lnTo>
                    <a:lnTo>
                      <a:pt x="111" y="42"/>
                    </a:lnTo>
                    <a:lnTo>
                      <a:pt x="104" y="40"/>
                    </a:lnTo>
                    <a:lnTo>
                      <a:pt x="97" y="40"/>
                    </a:lnTo>
                    <a:lnTo>
                      <a:pt x="85" y="35"/>
                    </a:lnTo>
                    <a:lnTo>
                      <a:pt x="76" y="33"/>
                    </a:lnTo>
                    <a:lnTo>
                      <a:pt x="64" y="30"/>
                    </a:lnTo>
                    <a:lnTo>
                      <a:pt x="52" y="30"/>
                    </a:lnTo>
                    <a:lnTo>
                      <a:pt x="40" y="28"/>
                    </a:lnTo>
                    <a:lnTo>
                      <a:pt x="26" y="26"/>
                    </a:lnTo>
                    <a:lnTo>
                      <a:pt x="12" y="26"/>
                    </a:lnTo>
                    <a:lnTo>
                      <a:pt x="0" y="26"/>
                    </a:lnTo>
                    <a:lnTo>
                      <a:pt x="2" y="2"/>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79" name="Freeform 40"/>
              <p:cNvSpPr>
                <a:spLocks/>
              </p:cNvSpPr>
              <p:nvPr/>
            </p:nvSpPr>
            <p:spPr bwMode="auto">
              <a:xfrm>
                <a:off x="1909" y="1359"/>
                <a:ext cx="527" cy="102"/>
              </a:xfrm>
              <a:custGeom>
                <a:avLst/>
                <a:gdLst>
                  <a:gd name="T0" fmla="*/ 33 w 527"/>
                  <a:gd name="T1" fmla="*/ 10 h 102"/>
                  <a:gd name="T2" fmla="*/ 45 w 527"/>
                  <a:gd name="T3" fmla="*/ 10 h 102"/>
                  <a:gd name="T4" fmla="*/ 57 w 527"/>
                  <a:gd name="T5" fmla="*/ 12 h 102"/>
                  <a:gd name="T6" fmla="*/ 74 w 527"/>
                  <a:gd name="T7" fmla="*/ 12 h 102"/>
                  <a:gd name="T8" fmla="*/ 93 w 527"/>
                  <a:gd name="T9" fmla="*/ 15 h 102"/>
                  <a:gd name="T10" fmla="*/ 114 w 527"/>
                  <a:gd name="T11" fmla="*/ 17 h 102"/>
                  <a:gd name="T12" fmla="*/ 138 w 527"/>
                  <a:gd name="T13" fmla="*/ 22 h 102"/>
                  <a:gd name="T14" fmla="*/ 164 w 527"/>
                  <a:gd name="T15" fmla="*/ 24 h 102"/>
                  <a:gd name="T16" fmla="*/ 190 w 527"/>
                  <a:gd name="T17" fmla="*/ 26 h 102"/>
                  <a:gd name="T18" fmla="*/ 214 w 527"/>
                  <a:gd name="T19" fmla="*/ 31 h 102"/>
                  <a:gd name="T20" fmla="*/ 242 w 527"/>
                  <a:gd name="T21" fmla="*/ 36 h 102"/>
                  <a:gd name="T22" fmla="*/ 268 w 527"/>
                  <a:gd name="T23" fmla="*/ 41 h 102"/>
                  <a:gd name="T24" fmla="*/ 292 w 527"/>
                  <a:gd name="T25" fmla="*/ 45 h 102"/>
                  <a:gd name="T26" fmla="*/ 316 w 527"/>
                  <a:gd name="T27" fmla="*/ 53 h 102"/>
                  <a:gd name="T28" fmla="*/ 340 w 527"/>
                  <a:gd name="T29" fmla="*/ 60 h 102"/>
                  <a:gd name="T30" fmla="*/ 354 w 527"/>
                  <a:gd name="T31" fmla="*/ 62 h 102"/>
                  <a:gd name="T32" fmla="*/ 370 w 527"/>
                  <a:gd name="T33" fmla="*/ 67 h 102"/>
                  <a:gd name="T34" fmla="*/ 387 w 527"/>
                  <a:gd name="T35" fmla="*/ 67 h 102"/>
                  <a:gd name="T36" fmla="*/ 408 w 527"/>
                  <a:gd name="T37" fmla="*/ 64 h 102"/>
                  <a:gd name="T38" fmla="*/ 430 w 527"/>
                  <a:gd name="T39" fmla="*/ 57 h 102"/>
                  <a:gd name="T40" fmla="*/ 451 w 527"/>
                  <a:gd name="T41" fmla="*/ 41 h 102"/>
                  <a:gd name="T42" fmla="*/ 465 w 527"/>
                  <a:gd name="T43" fmla="*/ 24 h 102"/>
                  <a:gd name="T44" fmla="*/ 475 w 527"/>
                  <a:gd name="T45" fmla="*/ 10 h 102"/>
                  <a:gd name="T46" fmla="*/ 480 w 527"/>
                  <a:gd name="T47" fmla="*/ 3 h 102"/>
                  <a:gd name="T48" fmla="*/ 489 w 527"/>
                  <a:gd name="T49" fmla="*/ 0 h 102"/>
                  <a:gd name="T50" fmla="*/ 506 w 527"/>
                  <a:gd name="T51" fmla="*/ 0 h 102"/>
                  <a:gd name="T52" fmla="*/ 520 w 527"/>
                  <a:gd name="T53" fmla="*/ 3 h 102"/>
                  <a:gd name="T54" fmla="*/ 522 w 527"/>
                  <a:gd name="T55" fmla="*/ 10 h 102"/>
                  <a:gd name="T56" fmla="*/ 506 w 527"/>
                  <a:gd name="T57" fmla="*/ 29 h 102"/>
                  <a:gd name="T58" fmla="*/ 492 w 527"/>
                  <a:gd name="T59" fmla="*/ 45 h 102"/>
                  <a:gd name="T60" fmla="*/ 473 w 527"/>
                  <a:gd name="T61" fmla="*/ 62 h 102"/>
                  <a:gd name="T62" fmla="*/ 451 w 527"/>
                  <a:gd name="T63" fmla="*/ 79 h 102"/>
                  <a:gd name="T64" fmla="*/ 430 w 527"/>
                  <a:gd name="T65" fmla="*/ 93 h 102"/>
                  <a:gd name="T66" fmla="*/ 408 w 527"/>
                  <a:gd name="T67" fmla="*/ 100 h 102"/>
                  <a:gd name="T68" fmla="*/ 392 w 527"/>
                  <a:gd name="T69" fmla="*/ 102 h 102"/>
                  <a:gd name="T70" fmla="*/ 378 w 527"/>
                  <a:gd name="T71" fmla="*/ 100 h 102"/>
                  <a:gd name="T72" fmla="*/ 363 w 527"/>
                  <a:gd name="T73" fmla="*/ 98 h 102"/>
                  <a:gd name="T74" fmla="*/ 347 w 527"/>
                  <a:gd name="T75" fmla="*/ 93 h 102"/>
                  <a:gd name="T76" fmla="*/ 325 w 527"/>
                  <a:gd name="T77" fmla="*/ 90 h 102"/>
                  <a:gd name="T78" fmla="*/ 306 w 527"/>
                  <a:gd name="T79" fmla="*/ 86 h 102"/>
                  <a:gd name="T80" fmla="*/ 285 w 527"/>
                  <a:gd name="T81" fmla="*/ 79 h 102"/>
                  <a:gd name="T82" fmla="*/ 261 w 527"/>
                  <a:gd name="T83" fmla="*/ 74 h 102"/>
                  <a:gd name="T84" fmla="*/ 240 w 527"/>
                  <a:gd name="T85" fmla="*/ 69 h 102"/>
                  <a:gd name="T86" fmla="*/ 216 w 527"/>
                  <a:gd name="T87" fmla="*/ 62 h 102"/>
                  <a:gd name="T88" fmla="*/ 192 w 527"/>
                  <a:gd name="T89" fmla="*/ 55 h 102"/>
                  <a:gd name="T90" fmla="*/ 169 w 527"/>
                  <a:gd name="T91" fmla="*/ 50 h 102"/>
                  <a:gd name="T92" fmla="*/ 147 w 527"/>
                  <a:gd name="T93" fmla="*/ 45 h 102"/>
                  <a:gd name="T94" fmla="*/ 123 w 527"/>
                  <a:gd name="T95" fmla="*/ 41 h 102"/>
                  <a:gd name="T96" fmla="*/ 102 w 527"/>
                  <a:gd name="T97" fmla="*/ 36 h 102"/>
                  <a:gd name="T98" fmla="*/ 81 w 527"/>
                  <a:gd name="T99" fmla="*/ 34 h 102"/>
                  <a:gd name="T100" fmla="*/ 62 w 527"/>
                  <a:gd name="T101" fmla="*/ 31 h 102"/>
                  <a:gd name="T102" fmla="*/ 45 w 527"/>
                  <a:gd name="T103" fmla="*/ 29 h 102"/>
                  <a:gd name="T104" fmla="*/ 26 w 527"/>
                  <a:gd name="T105" fmla="*/ 26 h 102"/>
                  <a:gd name="T106" fmla="*/ 5 w 527"/>
                  <a:gd name="T107" fmla="*/ 24 h 102"/>
                  <a:gd name="T108" fmla="*/ 31 w 527"/>
                  <a:gd name="T109" fmla="*/ 10 h 1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7"/>
                  <a:gd name="T166" fmla="*/ 0 h 102"/>
                  <a:gd name="T167" fmla="*/ 527 w 527"/>
                  <a:gd name="T168" fmla="*/ 102 h 1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7" h="102">
                    <a:moveTo>
                      <a:pt x="31" y="10"/>
                    </a:moveTo>
                    <a:lnTo>
                      <a:pt x="33" y="10"/>
                    </a:lnTo>
                    <a:lnTo>
                      <a:pt x="40" y="10"/>
                    </a:lnTo>
                    <a:lnTo>
                      <a:pt x="45" y="10"/>
                    </a:lnTo>
                    <a:lnTo>
                      <a:pt x="50" y="10"/>
                    </a:lnTo>
                    <a:lnTo>
                      <a:pt x="57" y="12"/>
                    </a:lnTo>
                    <a:lnTo>
                      <a:pt x="66" y="12"/>
                    </a:lnTo>
                    <a:lnTo>
                      <a:pt x="74" y="12"/>
                    </a:lnTo>
                    <a:lnTo>
                      <a:pt x="83" y="15"/>
                    </a:lnTo>
                    <a:lnTo>
                      <a:pt x="93" y="15"/>
                    </a:lnTo>
                    <a:lnTo>
                      <a:pt x="104" y="17"/>
                    </a:lnTo>
                    <a:lnTo>
                      <a:pt x="114" y="17"/>
                    </a:lnTo>
                    <a:lnTo>
                      <a:pt x="126" y="19"/>
                    </a:lnTo>
                    <a:lnTo>
                      <a:pt x="138" y="22"/>
                    </a:lnTo>
                    <a:lnTo>
                      <a:pt x="152" y="24"/>
                    </a:lnTo>
                    <a:lnTo>
                      <a:pt x="164" y="24"/>
                    </a:lnTo>
                    <a:lnTo>
                      <a:pt x="176" y="26"/>
                    </a:lnTo>
                    <a:lnTo>
                      <a:pt x="190" y="26"/>
                    </a:lnTo>
                    <a:lnTo>
                      <a:pt x="202" y="29"/>
                    </a:lnTo>
                    <a:lnTo>
                      <a:pt x="214" y="31"/>
                    </a:lnTo>
                    <a:lnTo>
                      <a:pt x="228" y="34"/>
                    </a:lnTo>
                    <a:lnTo>
                      <a:pt x="242" y="36"/>
                    </a:lnTo>
                    <a:lnTo>
                      <a:pt x="256" y="41"/>
                    </a:lnTo>
                    <a:lnTo>
                      <a:pt x="268" y="41"/>
                    </a:lnTo>
                    <a:lnTo>
                      <a:pt x="280" y="43"/>
                    </a:lnTo>
                    <a:lnTo>
                      <a:pt x="292" y="45"/>
                    </a:lnTo>
                    <a:lnTo>
                      <a:pt x="306" y="50"/>
                    </a:lnTo>
                    <a:lnTo>
                      <a:pt x="316" y="53"/>
                    </a:lnTo>
                    <a:lnTo>
                      <a:pt x="328" y="55"/>
                    </a:lnTo>
                    <a:lnTo>
                      <a:pt x="340" y="60"/>
                    </a:lnTo>
                    <a:lnTo>
                      <a:pt x="351" y="62"/>
                    </a:lnTo>
                    <a:lnTo>
                      <a:pt x="354" y="62"/>
                    </a:lnTo>
                    <a:lnTo>
                      <a:pt x="363" y="67"/>
                    </a:lnTo>
                    <a:lnTo>
                      <a:pt x="370" y="67"/>
                    </a:lnTo>
                    <a:lnTo>
                      <a:pt x="380" y="67"/>
                    </a:lnTo>
                    <a:lnTo>
                      <a:pt x="387" y="67"/>
                    </a:lnTo>
                    <a:lnTo>
                      <a:pt x="399" y="67"/>
                    </a:lnTo>
                    <a:lnTo>
                      <a:pt x="408" y="64"/>
                    </a:lnTo>
                    <a:lnTo>
                      <a:pt x="420" y="62"/>
                    </a:lnTo>
                    <a:lnTo>
                      <a:pt x="430" y="57"/>
                    </a:lnTo>
                    <a:lnTo>
                      <a:pt x="442" y="50"/>
                    </a:lnTo>
                    <a:lnTo>
                      <a:pt x="451" y="41"/>
                    </a:lnTo>
                    <a:lnTo>
                      <a:pt x="461" y="31"/>
                    </a:lnTo>
                    <a:lnTo>
                      <a:pt x="465" y="24"/>
                    </a:lnTo>
                    <a:lnTo>
                      <a:pt x="470" y="17"/>
                    </a:lnTo>
                    <a:lnTo>
                      <a:pt x="475" y="10"/>
                    </a:lnTo>
                    <a:lnTo>
                      <a:pt x="480" y="5"/>
                    </a:lnTo>
                    <a:lnTo>
                      <a:pt x="480" y="3"/>
                    </a:lnTo>
                    <a:lnTo>
                      <a:pt x="484" y="3"/>
                    </a:lnTo>
                    <a:lnTo>
                      <a:pt x="489" y="0"/>
                    </a:lnTo>
                    <a:lnTo>
                      <a:pt x="499" y="0"/>
                    </a:lnTo>
                    <a:lnTo>
                      <a:pt x="506" y="0"/>
                    </a:lnTo>
                    <a:lnTo>
                      <a:pt x="513" y="0"/>
                    </a:lnTo>
                    <a:lnTo>
                      <a:pt x="520" y="3"/>
                    </a:lnTo>
                    <a:lnTo>
                      <a:pt x="527" y="8"/>
                    </a:lnTo>
                    <a:lnTo>
                      <a:pt x="522" y="10"/>
                    </a:lnTo>
                    <a:lnTo>
                      <a:pt x="515" y="22"/>
                    </a:lnTo>
                    <a:lnTo>
                      <a:pt x="506" y="29"/>
                    </a:lnTo>
                    <a:lnTo>
                      <a:pt x="501" y="36"/>
                    </a:lnTo>
                    <a:lnTo>
                      <a:pt x="492" y="45"/>
                    </a:lnTo>
                    <a:lnTo>
                      <a:pt x="484" y="55"/>
                    </a:lnTo>
                    <a:lnTo>
                      <a:pt x="473" y="62"/>
                    </a:lnTo>
                    <a:lnTo>
                      <a:pt x="461" y="71"/>
                    </a:lnTo>
                    <a:lnTo>
                      <a:pt x="451" y="79"/>
                    </a:lnTo>
                    <a:lnTo>
                      <a:pt x="442" y="88"/>
                    </a:lnTo>
                    <a:lnTo>
                      <a:pt x="430" y="93"/>
                    </a:lnTo>
                    <a:lnTo>
                      <a:pt x="420" y="98"/>
                    </a:lnTo>
                    <a:lnTo>
                      <a:pt x="408" y="100"/>
                    </a:lnTo>
                    <a:lnTo>
                      <a:pt x="399" y="102"/>
                    </a:lnTo>
                    <a:lnTo>
                      <a:pt x="392" y="102"/>
                    </a:lnTo>
                    <a:lnTo>
                      <a:pt x="385" y="102"/>
                    </a:lnTo>
                    <a:lnTo>
                      <a:pt x="378" y="100"/>
                    </a:lnTo>
                    <a:lnTo>
                      <a:pt x="370" y="100"/>
                    </a:lnTo>
                    <a:lnTo>
                      <a:pt x="363" y="98"/>
                    </a:lnTo>
                    <a:lnTo>
                      <a:pt x="354" y="95"/>
                    </a:lnTo>
                    <a:lnTo>
                      <a:pt x="347" y="93"/>
                    </a:lnTo>
                    <a:lnTo>
                      <a:pt x="337" y="93"/>
                    </a:lnTo>
                    <a:lnTo>
                      <a:pt x="325" y="90"/>
                    </a:lnTo>
                    <a:lnTo>
                      <a:pt x="316" y="88"/>
                    </a:lnTo>
                    <a:lnTo>
                      <a:pt x="306" y="86"/>
                    </a:lnTo>
                    <a:lnTo>
                      <a:pt x="297" y="83"/>
                    </a:lnTo>
                    <a:lnTo>
                      <a:pt x="285" y="79"/>
                    </a:lnTo>
                    <a:lnTo>
                      <a:pt x="273" y="76"/>
                    </a:lnTo>
                    <a:lnTo>
                      <a:pt x="261" y="74"/>
                    </a:lnTo>
                    <a:lnTo>
                      <a:pt x="252" y="71"/>
                    </a:lnTo>
                    <a:lnTo>
                      <a:pt x="240" y="69"/>
                    </a:lnTo>
                    <a:lnTo>
                      <a:pt x="228" y="67"/>
                    </a:lnTo>
                    <a:lnTo>
                      <a:pt x="216" y="62"/>
                    </a:lnTo>
                    <a:lnTo>
                      <a:pt x="204" y="60"/>
                    </a:lnTo>
                    <a:lnTo>
                      <a:pt x="192" y="55"/>
                    </a:lnTo>
                    <a:lnTo>
                      <a:pt x="180" y="53"/>
                    </a:lnTo>
                    <a:lnTo>
                      <a:pt x="169" y="50"/>
                    </a:lnTo>
                    <a:lnTo>
                      <a:pt x="157" y="48"/>
                    </a:lnTo>
                    <a:lnTo>
                      <a:pt x="147" y="45"/>
                    </a:lnTo>
                    <a:lnTo>
                      <a:pt x="135" y="43"/>
                    </a:lnTo>
                    <a:lnTo>
                      <a:pt x="123" y="41"/>
                    </a:lnTo>
                    <a:lnTo>
                      <a:pt x="112" y="38"/>
                    </a:lnTo>
                    <a:lnTo>
                      <a:pt x="102" y="36"/>
                    </a:lnTo>
                    <a:lnTo>
                      <a:pt x="90" y="34"/>
                    </a:lnTo>
                    <a:lnTo>
                      <a:pt x="81" y="34"/>
                    </a:lnTo>
                    <a:lnTo>
                      <a:pt x="71" y="34"/>
                    </a:lnTo>
                    <a:lnTo>
                      <a:pt x="62" y="31"/>
                    </a:lnTo>
                    <a:lnTo>
                      <a:pt x="52" y="29"/>
                    </a:lnTo>
                    <a:lnTo>
                      <a:pt x="45" y="29"/>
                    </a:lnTo>
                    <a:lnTo>
                      <a:pt x="38" y="29"/>
                    </a:lnTo>
                    <a:lnTo>
                      <a:pt x="26" y="26"/>
                    </a:lnTo>
                    <a:lnTo>
                      <a:pt x="14" y="26"/>
                    </a:lnTo>
                    <a:lnTo>
                      <a:pt x="5" y="24"/>
                    </a:lnTo>
                    <a:lnTo>
                      <a:pt x="0" y="24"/>
                    </a:lnTo>
                    <a:lnTo>
                      <a:pt x="31" y="10"/>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0" name="Freeform 41"/>
              <p:cNvSpPr>
                <a:spLocks/>
              </p:cNvSpPr>
              <p:nvPr/>
            </p:nvSpPr>
            <p:spPr bwMode="auto">
              <a:xfrm>
                <a:off x="2025" y="1203"/>
                <a:ext cx="615" cy="161"/>
              </a:xfrm>
              <a:custGeom>
                <a:avLst/>
                <a:gdLst>
                  <a:gd name="T0" fmla="*/ 17 w 615"/>
                  <a:gd name="T1" fmla="*/ 64 h 161"/>
                  <a:gd name="T2" fmla="*/ 41 w 615"/>
                  <a:gd name="T3" fmla="*/ 64 h 161"/>
                  <a:gd name="T4" fmla="*/ 69 w 615"/>
                  <a:gd name="T5" fmla="*/ 66 h 161"/>
                  <a:gd name="T6" fmla="*/ 110 w 615"/>
                  <a:gd name="T7" fmla="*/ 69 h 161"/>
                  <a:gd name="T8" fmla="*/ 129 w 615"/>
                  <a:gd name="T9" fmla="*/ 74 h 161"/>
                  <a:gd name="T10" fmla="*/ 152 w 615"/>
                  <a:gd name="T11" fmla="*/ 76 h 161"/>
                  <a:gd name="T12" fmla="*/ 176 w 615"/>
                  <a:gd name="T13" fmla="*/ 78 h 161"/>
                  <a:gd name="T14" fmla="*/ 200 w 615"/>
                  <a:gd name="T15" fmla="*/ 81 h 161"/>
                  <a:gd name="T16" fmla="*/ 226 w 615"/>
                  <a:gd name="T17" fmla="*/ 83 h 161"/>
                  <a:gd name="T18" fmla="*/ 250 w 615"/>
                  <a:gd name="T19" fmla="*/ 85 h 161"/>
                  <a:gd name="T20" fmla="*/ 276 w 615"/>
                  <a:gd name="T21" fmla="*/ 88 h 161"/>
                  <a:gd name="T22" fmla="*/ 302 w 615"/>
                  <a:gd name="T23" fmla="*/ 92 h 161"/>
                  <a:gd name="T24" fmla="*/ 326 w 615"/>
                  <a:gd name="T25" fmla="*/ 95 h 161"/>
                  <a:gd name="T26" fmla="*/ 349 w 615"/>
                  <a:gd name="T27" fmla="*/ 100 h 161"/>
                  <a:gd name="T28" fmla="*/ 378 w 615"/>
                  <a:gd name="T29" fmla="*/ 104 h 161"/>
                  <a:gd name="T30" fmla="*/ 416 w 615"/>
                  <a:gd name="T31" fmla="*/ 111 h 161"/>
                  <a:gd name="T32" fmla="*/ 447 w 615"/>
                  <a:gd name="T33" fmla="*/ 114 h 161"/>
                  <a:gd name="T34" fmla="*/ 473 w 615"/>
                  <a:gd name="T35" fmla="*/ 109 h 161"/>
                  <a:gd name="T36" fmla="*/ 497 w 615"/>
                  <a:gd name="T37" fmla="*/ 100 h 161"/>
                  <a:gd name="T38" fmla="*/ 516 w 615"/>
                  <a:gd name="T39" fmla="*/ 88 h 161"/>
                  <a:gd name="T40" fmla="*/ 542 w 615"/>
                  <a:gd name="T41" fmla="*/ 50 h 161"/>
                  <a:gd name="T42" fmla="*/ 558 w 615"/>
                  <a:gd name="T43" fmla="*/ 17 h 161"/>
                  <a:gd name="T44" fmla="*/ 615 w 615"/>
                  <a:gd name="T45" fmla="*/ 0 h 161"/>
                  <a:gd name="T46" fmla="*/ 592 w 615"/>
                  <a:gd name="T47" fmla="*/ 33 h 161"/>
                  <a:gd name="T48" fmla="*/ 573 w 615"/>
                  <a:gd name="T49" fmla="*/ 55 h 161"/>
                  <a:gd name="T50" fmla="*/ 554 w 615"/>
                  <a:gd name="T51" fmla="*/ 78 h 161"/>
                  <a:gd name="T52" fmla="*/ 530 w 615"/>
                  <a:gd name="T53" fmla="*/ 104 h 161"/>
                  <a:gd name="T54" fmla="*/ 494 w 615"/>
                  <a:gd name="T55" fmla="*/ 140 h 161"/>
                  <a:gd name="T56" fmla="*/ 466 w 615"/>
                  <a:gd name="T57" fmla="*/ 159 h 161"/>
                  <a:gd name="T58" fmla="*/ 440 w 615"/>
                  <a:gd name="T59" fmla="*/ 159 h 161"/>
                  <a:gd name="T60" fmla="*/ 411 w 615"/>
                  <a:gd name="T61" fmla="*/ 154 h 161"/>
                  <a:gd name="T62" fmla="*/ 380 w 615"/>
                  <a:gd name="T63" fmla="*/ 152 h 161"/>
                  <a:gd name="T64" fmla="*/ 347 w 615"/>
                  <a:gd name="T65" fmla="*/ 142 h 161"/>
                  <a:gd name="T66" fmla="*/ 311 w 615"/>
                  <a:gd name="T67" fmla="*/ 135 h 161"/>
                  <a:gd name="T68" fmla="*/ 276 w 615"/>
                  <a:gd name="T69" fmla="*/ 123 h 161"/>
                  <a:gd name="T70" fmla="*/ 238 w 615"/>
                  <a:gd name="T71" fmla="*/ 119 h 161"/>
                  <a:gd name="T72" fmla="*/ 205 w 615"/>
                  <a:gd name="T73" fmla="*/ 109 h 161"/>
                  <a:gd name="T74" fmla="*/ 171 w 615"/>
                  <a:gd name="T75" fmla="*/ 104 h 161"/>
                  <a:gd name="T76" fmla="*/ 143 w 615"/>
                  <a:gd name="T77" fmla="*/ 100 h 161"/>
                  <a:gd name="T78" fmla="*/ 117 w 615"/>
                  <a:gd name="T79" fmla="*/ 97 h 161"/>
                  <a:gd name="T80" fmla="*/ 93 w 615"/>
                  <a:gd name="T81" fmla="*/ 97 h 161"/>
                  <a:gd name="T82" fmla="*/ 69 w 615"/>
                  <a:gd name="T83" fmla="*/ 95 h 161"/>
                  <a:gd name="T84" fmla="*/ 48 w 615"/>
                  <a:gd name="T85" fmla="*/ 95 h 161"/>
                  <a:gd name="T86" fmla="*/ 22 w 615"/>
                  <a:gd name="T87" fmla="*/ 95 h 161"/>
                  <a:gd name="T88" fmla="*/ 3 w 615"/>
                  <a:gd name="T89" fmla="*/ 97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5"/>
                  <a:gd name="T136" fmla="*/ 0 h 161"/>
                  <a:gd name="T137" fmla="*/ 615 w 615"/>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5" h="161">
                    <a:moveTo>
                      <a:pt x="0" y="97"/>
                    </a:moveTo>
                    <a:lnTo>
                      <a:pt x="15" y="64"/>
                    </a:lnTo>
                    <a:lnTo>
                      <a:pt x="17" y="64"/>
                    </a:lnTo>
                    <a:lnTo>
                      <a:pt x="26" y="64"/>
                    </a:lnTo>
                    <a:lnTo>
                      <a:pt x="31" y="64"/>
                    </a:lnTo>
                    <a:lnTo>
                      <a:pt x="41" y="64"/>
                    </a:lnTo>
                    <a:lnTo>
                      <a:pt x="48" y="64"/>
                    </a:lnTo>
                    <a:lnTo>
                      <a:pt x="60" y="66"/>
                    </a:lnTo>
                    <a:lnTo>
                      <a:pt x="69" y="66"/>
                    </a:lnTo>
                    <a:lnTo>
                      <a:pt x="81" y="66"/>
                    </a:lnTo>
                    <a:lnTo>
                      <a:pt x="95" y="69"/>
                    </a:lnTo>
                    <a:lnTo>
                      <a:pt x="110" y="69"/>
                    </a:lnTo>
                    <a:lnTo>
                      <a:pt x="114" y="69"/>
                    </a:lnTo>
                    <a:lnTo>
                      <a:pt x="121" y="71"/>
                    </a:lnTo>
                    <a:lnTo>
                      <a:pt x="129" y="74"/>
                    </a:lnTo>
                    <a:lnTo>
                      <a:pt x="138" y="74"/>
                    </a:lnTo>
                    <a:lnTo>
                      <a:pt x="145" y="74"/>
                    </a:lnTo>
                    <a:lnTo>
                      <a:pt x="152" y="76"/>
                    </a:lnTo>
                    <a:lnTo>
                      <a:pt x="159" y="76"/>
                    </a:lnTo>
                    <a:lnTo>
                      <a:pt x="169" y="78"/>
                    </a:lnTo>
                    <a:lnTo>
                      <a:pt x="176" y="78"/>
                    </a:lnTo>
                    <a:lnTo>
                      <a:pt x="186" y="78"/>
                    </a:lnTo>
                    <a:lnTo>
                      <a:pt x="193" y="78"/>
                    </a:lnTo>
                    <a:lnTo>
                      <a:pt x="200" y="81"/>
                    </a:lnTo>
                    <a:lnTo>
                      <a:pt x="207" y="81"/>
                    </a:lnTo>
                    <a:lnTo>
                      <a:pt x="216" y="81"/>
                    </a:lnTo>
                    <a:lnTo>
                      <a:pt x="226" y="83"/>
                    </a:lnTo>
                    <a:lnTo>
                      <a:pt x="235" y="83"/>
                    </a:lnTo>
                    <a:lnTo>
                      <a:pt x="243" y="83"/>
                    </a:lnTo>
                    <a:lnTo>
                      <a:pt x="250" y="85"/>
                    </a:lnTo>
                    <a:lnTo>
                      <a:pt x="259" y="88"/>
                    </a:lnTo>
                    <a:lnTo>
                      <a:pt x="269" y="88"/>
                    </a:lnTo>
                    <a:lnTo>
                      <a:pt x="276" y="88"/>
                    </a:lnTo>
                    <a:lnTo>
                      <a:pt x="283" y="90"/>
                    </a:lnTo>
                    <a:lnTo>
                      <a:pt x="292" y="90"/>
                    </a:lnTo>
                    <a:lnTo>
                      <a:pt x="302" y="92"/>
                    </a:lnTo>
                    <a:lnTo>
                      <a:pt x="309" y="92"/>
                    </a:lnTo>
                    <a:lnTo>
                      <a:pt x="316" y="95"/>
                    </a:lnTo>
                    <a:lnTo>
                      <a:pt x="326" y="95"/>
                    </a:lnTo>
                    <a:lnTo>
                      <a:pt x="333" y="97"/>
                    </a:lnTo>
                    <a:lnTo>
                      <a:pt x="340" y="97"/>
                    </a:lnTo>
                    <a:lnTo>
                      <a:pt x="349" y="100"/>
                    </a:lnTo>
                    <a:lnTo>
                      <a:pt x="357" y="100"/>
                    </a:lnTo>
                    <a:lnTo>
                      <a:pt x="364" y="102"/>
                    </a:lnTo>
                    <a:lnTo>
                      <a:pt x="378" y="104"/>
                    </a:lnTo>
                    <a:lnTo>
                      <a:pt x="390" y="107"/>
                    </a:lnTo>
                    <a:lnTo>
                      <a:pt x="404" y="109"/>
                    </a:lnTo>
                    <a:lnTo>
                      <a:pt x="416" y="111"/>
                    </a:lnTo>
                    <a:lnTo>
                      <a:pt x="428" y="114"/>
                    </a:lnTo>
                    <a:lnTo>
                      <a:pt x="437" y="114"/>
                    </a:lnTo>
                    <a:lnTo>
                      <a:pt x="447" y="114"/>
                    </a:lnTo>
                    <a:lnTo>
                      <a:pt x="456" y="114"/>
                    </a:lnTo>
                    <a:lnTo>
                      <a:pt x="463" y="111"/>
                    </a:lnTo>
                    <a:lnTo>
                      <a:pt x="473" y="109"/>
                    </a:lnTo>
                    <a:lnTo>
                      <a:pt x="480" y="107"/>
                    </a:lnTo>
                    <a:lnTo>
                      <a:pt x="489" y="104"/>
                    </a:lnTo>
                    <a:lnTo>
                      <a:pt x="497" y="100"/>
                    </a:lnTo>
                    <a:lnTo>
                      <a:pt x="504" y="95"/>
                    </a:lnTo>
                    <a:lnTo>
                      <a:pt x="508" y="90"/>
                    </a:lnTo>
                    <a:lnTo>
                      <a:pt x="516" y="88"/>
                    </a:lnTo>
                    <a:lnTo>
                      <a:pt x="525" y="76"/>
                    </a:lnTo>
                    <a:lnTo>
                      <a:pt x="537" y="64"/>
                    </a:lnTo>
                    <a:lnTo>
                      <a:pt x="542" y="50"/>
                    </a:lnTo>
                    <a:lnTo>
                      <a:pt x="551" y="38"/>
                    </a:lnTo>
                    <a:lnTo>
                      <a:pt x="554" y="26"/>
                    </a:lnTo>
                    <a:lnTo>
                      <a:pt x="558" y="17"/>
                    </a:lnTo>
                    <a:lnTo>
                      <a:pt x="563" y="7"/>
                    </a:lnTo>
                    <a:lnTo>
                      <a:pt x="565" y="0"/>
                    </a:lnTo>
                    <a:lnTo>
                      <a:pt x="615" y="0"/>
                    </a:lnTo>
                    <a:lnTo>
                      <a:pt x="611" y="10"/>
                    </a:lnTo>
                    <a:lnTo>
                      <a:pt x="601" y="19"/>
                    </a:lnTo>
                    <a:lnTo>
                      <a:pt x="592" y="33"/>
                    </a:lnTo>
                    <a:lnTo>
                      <a:pt x="584" y="40"/>
                    </a:lnTo>
                    <a:lnTo>
                      <a:pt x="580" y="47"/>
                    </a:lnTo>
                    <a:lnTo>
                      <a:pt x="573" y="55"/>
                    </a:lnTo>
                    <a:lnTo>
                      <a:pt x="568" y="64"/>
                    </a:lnTo>
                    <a:lnTo>
                      <a:pt x="558" y="69"/>
                    </a:lnTo>
                    <a:lnTo>
                      <a:pt x="554" y="78"/>
                    </a:lnTo>
                    <a:lnTo>
                      <a:pt x="546" y="83"/>
                    </a:lnTo>
                    <a:lnTo>
                      <a:pt x="542" y="92"/>
                    </a:lnTo>
                    <a:lnTo>
                      <a:pt x="530" y="104"/>
                    </a:lnTo>
                    <a:lnTo>
                      <a:pt x="518" y="119"/>
                    </a:lnTo>
                    <a:lnTo>
                      <a:pt x="504" y="130"/>
                    </a:lnTo>
                    <a:lnTo>
                      <a:pt x="494" y="140"/>
                    </a:lnTo>
                    <a:lnTo>
                      <a:pt x="485" y="149"/>
                    </a:lnTo>
                    <a:lnTo>
                      <a:pt x="475" y="156"/>
                    </a:lnTo>
                    <a:lnTo>
                      <a:pt x="466" y="159"/>
                    </a:lnTo>
                    <a:lnTo>
                      <a:pt x="454" y="161"/>
                    </a:lnTo>
                    <a:lnTo>
                      <a:pt x="447" y="159"/>
                    </a:lnTo>
                    <a:lnTo>
                      <a:pt x="440" y="159"/>
                    </a:lnTo>
                    <a:lnTo>
                      <a:pt x="430" y="156"/>
                    </a:lnTo>
                    <a:lnTo>
                      <a:pt x="421" y="156"/>
                    </a:lnTo>
                    <a:lnTo>
                      <a:pt x="411" y="154"/>
                    </a:lnTo>
                    <a:lnTo>
                      <a:pt x="402" y="154"/>
                    </a:lnTo>
                    <a:lnTo>
                      <a:pt x="390" y="152"/>
                    </a:lnTo>
                    <a:lnTo>
                      <a:pt x="380" y="152"/>
                    </a:lnTo>
                    <a:lnTo>
                      <a:pt x="368" y="147"/>
                    </a:lnTo>
                    <a:lnTo>
                      <a:pt x="359" y="145"/>
                    </a:lnTo>
                    <a:lnTo>
                      <a:pt x="347" y="142"/>
                    </a:lnTo>
                    <a:lnTo>
                      <a:pt x="338" y="140"/>
                    </a:lnTo>
                    <a:lnTo>
                      <a:pt x="323" y="137"/>
                    </a:lnTo>
                    <a:lnTo>
                      <a:pt x="311" y="135"/>
                    </a:lnTo>
                    <a:lnTo>
                      <a:pt x="300" y="130"/>
                    </a:lnTo>
                    <a:lnTo>
                      <a:pt x="288" y="128"/>
                    </a:lnTo>
                    <a:lnTo>
                      <a:pt x="276" y="123"/>
                    </a:lnTo>
                    <a:lnTo>
                      <a:pt x="262" y="121"/>
                    </a:lnTo>
                    <a:lnTo>
                      <a:pt x="250" y="119"/>
                    </a:lnTo>
                    <a:lnTo>
                      <a:pt x="238" y="119"/>
                    </a:lnTo>
                    <a:lnTo>
                      <a:pt x="228" y="114"/>
                    </a:lnTo>
                    <a:lnTo>
                      <a:pt x="216" y="111"/>
                    </a:lnTo>
                    <a:lnTo>
                      <a:pt x="205" y="109"/>
                    </a:lnTo>
                    <a:lnTo>
                      <a:pt x="193" y="107"/>
                    </a:lnTo>
                    <a:lnTo>
                      <a:pt x="181" y="104"/>
                    </a:lnTo>
                    <a:lnTo>
                      <a:pt x="171" y="104"/>
                    </a:lnTo>
                    <a:lnTo>
                      <a:pt x="159" y="102"/>
                    </a:lnTo>
                    <a:lnTo>
                      <a:pt x="152" y="102"/>
                    </a:lnTo>
                    <a:lnTo>
                      <a:pt x="143" y="100"/>
                    </a:lnTo>
                    <a:lnTo>
                      <a:pt x="133" y="100"/>
                    </a:lnTo>
                    <a:lnTo>
                      <a:pt x="124" y="97"/>
                    </a:lnTo>
                    <a:lnTo>
                      <a:pt x="117" y="97"/>
                    </a:lnTo>
                    <a:lnTo>
                      <a:pt x="107" y="97"/>
                    </a:lnTo>
                    <a:lnTo>
                      <a:pt x="100" y="97"/>
                    </a:lnTo>
                    <a:lnTo>
                      <a:pt x="93" y="97"/>
                    </a:lnTo>
                    <a:lnTo>
                      <a:pt x="86" y="97"/>
                    </a:lnTo>
                    <a:lnTo>
                      <a:pt x="79" y="95"/>
                    </a:lnTo>
                    <a:lnTo>
                      <a:pt x="69" y="95"/>
                    </a:lnTo>
                    <a:lnTo>
                      <a:pt x="64" y="95"/>
                    </a:lnTo>
                    <a:lnTo>
                      <a:pt x="60" y="95"/>
                    </a:lnTo>
                    <a:lnTo>
                      <a:pt x="48" y="95"/>
                    </a:lnTo>
                    <a:lnTo>
                      <a:pt x="38" y="95"/>
                    </a:lnTo>
                    <a:lnTo>
                      <a:pt x="29" y="95"/>
                    </a:lnTo>
                    <a:lnTo>
                      <a:pt x="22" y="95"/>
                    </a:lnTo>
                    <a:lnTo>
                      <a:pt x="15" y="95"/>
                    </a:lnTo>
                    <a:lnTo>
                      <a:pt x="10" y="97"/>
                    </a:lnTo>
                    <a:lnTo>
                      <a:pt x="3" y="97"/>
                    </a:lnTo>
                    <a:lnTo>
                      <a:pt x="0" y="97"/>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1" name="Freeform 42"/>
              <p:cNvSpPr>
                <a:spLocks/>
              </p:cNvSpPr>
              <p:nvPr/>
            </p:nvSpPr>
            <p:spPr bwMode="auto">
              <a:xfrm>
                <a:off x="1695" y="1329"/>
                <a:ext cx="209" cy="71"/>
              </a:xfrm>
              <a:custGeom>
                <a:avLst/>
                <a:gdLst>
                  <a:gd name="T0" fmla="*/ 0 w 209"/>
                  <a:gd name="T1" fmla="*/ 0 h 71"/>
                  <a:gd name="T2" fmla="*/ 3 w 209"/>
                  <a:gd name="T3" fmla="*/ 0 h 71"/>
                  <a:gd name="T4" fmla="*/ 10 w 209"/>
                  <a:gd name="T5" fmla="*/ 7 h 71"/>
                  <a:gd name="T6" fmla="*/ 15 w 209"/>
                  <a:gd name="T7" fmla="*/ 9 h 71"/>
                  <a:gd name="T8" fmla="*/ 24 w 209"/>
                  <a:gd name="T9" fmla="*/ 11 h 71"/>
                  <a:gd name="T10" fmla="*/ 31 w 209"/>
                  <a:gd name="T11" fmla="*/ 16 h 71"/>
                  <a:gd name="T12" fmla="*/ 41 w 209"/>
                  <a:gd name="T13" fmla="*/ 19 h 71"/>
                  <a:gd name="T14" fmla="*/ 48 w 209"/>
                  <a:gd name="T15" fmla="*/ 23 h 71"/>
                  <a:gd name="T16" fmla="*/ 57 w 209"/>
                  <a:gd name="T17" fmla="*/ 26 h 71"/>
                  <a:gd name="T18" fmla="*/ 64 w 209"/>
                  <a:gd name="T19" fmla="*/ 30 h 71"/>
                  <a:gd name="T20" fmla="*/ 74 w 209"/>
                  <a:gd name="T21" fmla="*/ 35 h 71"/>
                  <a:gd name="T22" fmla="*/ 83 w 209"/>
                  <a:gd name="T23" fmla="*/ 35 h 71"/>
                  <a:gd name="T24" fmla="*/ 93 w 209"/>
                  <a:gd name="T25" fmla="*/ 38 h 71"/>
                  <a:gd name="T26" fmla="*/ 100 w 209"/>
                  <a:gd name="T27" fmla="*/ 40 h 71"/>
                  <a:gd name="T28" fmla="*/ 110 w 209"/>
                  <a:gd name="T29" fmla="*/ 40 h 71"/>
                  <a:gd name="T30" fmla="*/ 117 w 209"/>
                  <a:gd name="T31" fmla="*/ 40 h 71"/>
                  <a:gd name="T32" fmla="*/ 124 w 209"/>
                  <a:gd name="T33" fmla="*/ 38 h 71"/>
                  <a:gd name="T34" fmla="*/ 131 w 209"/>
                  <a:gd name="T35" fmla="*/ 38 h 71"/>
                  <a:gd name="T36" fmla="*/ 140 w 209"/>
                  <a:gd name="T37" fmla="*/ 38 h 71"/>
                  <a:gd name="T38" fmla="*/ 148 w 209"/>
                  <a:gd name="T39" fmla="*/ 35 h 71"/>
                  <a:gd name="T40" fmla="*/ 157 w 209"/>
                  <a:gd name="T41" fmla="*/ 35 h 71"/>
                  <a:gd name="T42" fmla="*/ 164 w 209"/>
                  <a:gd name="T43" fmla="*/ 35 h 71"/>
                  <a:gd name="T44" fmla="*/ 174 w 209"/>
                  <a:gd name="T45" fmla="*/ 35 h 71"/>
                  <a:gd name="T46" fmla="*/ 181 w 209"/>
                  <a:gd name="T47" fmla="*/ 33 h 71"/>
                  <a:gd name="T48" fmla="*/ 188 w 209"/>
                  <a:gd name="T49" fmla="*/ 30 h 71"/>
                  <a:gd name="T50" fmla="*/ 193 w 209"/>
                  <a:gd name="T51" fmla="*/ 30 h 71"/>
                  <a:gd name="T52" fmla="*/ 200 w 209"/>
                  <a:gd name="T53" fmla="*/ 30 h 71"/>
                  <a:gd name="T54" fmla="*/ 207 w 209"/>
                  <a:gd name="T55" fmla="*/ 30 h 71"/>
                  <a:gd name="T56" fmla="*/ 209 w 209"/>
                  <a:gd name="T57" fmla="*/ 30 h 71"/>
                  <a:gd name="T58" fmla="*/ 188 w 209"/>
                  <a:gd name="T59" fmla="*/ 45 h 71"/>
                  <a:gd name="T60" fmla="*/ 183 w 209"/>
                  <a:gd name="T61" fmla="*/ 45 h 71"/>
                  <a:gd name="T62" fmla="*/ 176 w 209"/>
                  <a:gd name="T63" fmla="*/ 52 h 71"/>
                  <a:gd name="T64" fmla="*/ 169 w 209"/>
                  <a:gd name="T65" fmla="*/ 52 h 71"/>
                  <a:gd name="T66" fmla="*/ 164 w 209"/>
                  <a:gd name="T67" fmla="*/ 56 h 71"/>
                  <a:gd name="T68" fmla="*/ 157 w 209"/>
                  <a:gd name="T69" fmla="*/ 59 h 71"/>
                  <a:gd name="T70" fmla="*/ 150 w 209"/>
                  <a:gd name="T71" fmla="*/ 61 h 71"/>
                  <a:gd name="T72" fmla="*/ 140 w 209"/>
                  <a:gd name="T73" fmla="*/ 64 h 71"/>
                  <a:gd name="T74" fmla="*/ 133 w 209"/>
                  <a:gd name="T75" fmla="*/ 66 h 71"/>
                  <a:gd name="T76" fmla="*/ 124 w 209"/>
                  <a:gd name="T77" fmla="*/ 68 h 71"/>
                  <a:gd name="T78" fmla="*/ 114 w 209"/>
                  <a:gd name="T79" fmla="*/ 71 h 71"/>
                  <a:gd name="T80" fmla="*/ 105 w 209"/>
                  <a:gd name="T81" fmla="*/ 71 h 71"/>
                  <a:gd name="T82" fmla="*/ 95 w 209"/>
                  <a:gd name="T83" fmla="*/ 71 h 71"/>
                  <a:gd name="T84" fmla="*/ 86 w 209"/>
                  <a:gd name="T85" fmla="*/ 68 h 71"/>
                  <a:gd name="T86" fmla="*/ 79 w 209"/>
                  <a:gd name="T87" fmla="*/ 68 h 71"/>
                  <a:gd name="T88" fmla="*/ 69 w 209"/>
                  <a:gd name="T89" fmla="*/ 61 h 71"/>
                  <a:gd name="T90" fmla="*/ 60 w 209"/>
                  <a:gd name="T91" fmla="*/ 59 h 71"/>
                  <a:gd name="T92" fmla="*/ 53 w 209"/>
                  <a:gd name="T93" fmla="*/ 54 h 71"/>
                  <a:gd name="T94" fmla="*/ 45 w 209"/>
                  <a:gd name="T95" fmla="*/ 52 h 71"/>
                  <a:gd name="T96" fmla="*/ 31 w 209"/>
                  <a:gd name="T97" fmla="*/ 42 h 71"/>
                  <a:gd name="T98" fmla="*/ 22 w 209"/>
                  <a:gd name="T99" fmla="*/ 35 h 71"/>
                  <a:gd name="T100" fmla="*/ 12 w 209"/>
                  <a:gd name="T101" fmla="*/ 28 h 71"/>
                  <a:gd name="T102" fmla="*/ 5 w 209"/>
                  <a:gd name="T103" fmla="*/ 23 h 71"/>
                  <a:gd name="T104" fmla="*/ 0 w 209"/>
                  <a:gd name="T105" fmla="*/ 19 h 71"/>
                  <a:gd name="T106" fmla="*/ 0 w 209"/>
                  <a:gd name="T107" fmla="*/ 0 h 71"/>
                  <a:gd name="T108" fmla="*/ 0 w 209"/>
                  <a:gd name="T109" fmla="*/ 0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71"/>
                  <a:gd name="T167" fmla="*/ 209 w 209"/>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71">
                    <a:moveTo>
                      <a:pt x="0" y="0"/>
                    </a:moveTo>
                    <a:lnTo>
                      <a:pt x="3" y="0"/>
                    </a:lnTo>
                    <a:lnTo>
                      <a:pt x="10" y="7"/>
                    </a:lnTo>
                    <a:lnTo>
                      <a:pt x="15" y="9"/>
                    </a:lnTo>
                    <a:lnTo>
                      <a:pt x="24" y="11"/>
                    </a:lnTo>
                    <a:lnTo>
                      <a:pt x="31" y="16"/>
                    </a:lnTo>
                    <a:lnTo>
                      <a:pt x="41" y="19"/>
                    </a:lnTo>
                    <a:lnTo>
                      <a:pt x="48" y="23"/>
                    </a:lnTo>
                    <a:lnTo>
                      <a:pt x="57" y="26"/>
                    </a:lnTo>
                    <a:lnTo>
                      <a:pt x="64" y="30"/>
                    </a:lnTo>
                    <a:lnTo>
                      <a:pt x="74" y="35"/>
                    </a:lnTo>
                    <a:lnTo>
                      <a:pt x="83" y="35"/>
                    </a:lnTo>
                    <a:lnTo>
                      <a:pt x="93" y="38"/>
                    </a:lnTo>
                    <a:lnTo>
                      <a:pt x="100" y="40"/>
                    </a:lnTo>
                    <a:lnTo>
                      <a:pt x="110" y="40"/>
                    </a:lnTo>
                    <a:lnTo>
                      <a:pt x="117" y="40"/>
                    </a:lnTo>
                    <a:lnTo>
                      <a:pt x="124" y="38"/>
                    </a:lnTo>
                    <a:lnTo>
                      <a:pt x="131" y="38"/>
                    </a:lnTo>
                    <a:lnTo>
                      <a:pt x="140" y="38"/>
                    </a:lnTo>
                    <a:lnTo>
                      <a:pt x="148" y="35"/>
                    </a:lnTo>
                    <a:lnTo>
                      <a:pt x="157" y="35"/>
                    </a:lnTo>
                    <a:lnTo>
                      <a:pt x="164" y="35"/>
                    </a:lnTo>
                    <a:lnTo>
                      <a:pt x="174" y="35"/>
                    </a:lnTo>
                    <a:lnTo>
                      <a:pt x="181" y="33"/>
                    </a:lnTo>
                    <a:lnTo>
                      <a:pt x="188" y="30"/>
                    </a:lnTo>
                    <a:lnTo>
                      <a:pt x="193" y="30"/>
                    </a:lnTo>
                    <a:lnTo>
                      <a:pt x="200" y="30"/>
                    </a:lnTo>
                    <a:lnTo>
                      <a:pt x="207" y="30"/>
                    </a:lnTo>
                    <a:lnTo>
                      <a:pt x="209" y="30"/>
                    </a:lnTo>
                    <a:lnTo>
                      <a:pt x="188" y="45"/>
                    </a:lnTo>
                    <a:lnTo>
                      <a:pt x="183" y="45"/>
                    </a:lnTo>
                    <a:lnTo>
                      <a:pt x="176" y="52"/>
                    </a:lnTo>
                    <a:lnTo>
                      <a:pt x="169" y="52"/>
                    </a:lnTo>
                    <a:lnTo>
                      <a:pt x="164" y="56"/>
                    </a:lnTo>
                    <a:lnTo>
                      <a:pt x="157" y="59"/>
                    </a:lnTo>
                    <a:lnTo>
                      <a:pt x="150" y="61"/>
                    </a:lnTo>
                    <a:lnTo>
                      <a:pt x="140" y="64"/>
                    </a:lnTo>
                    <a:lnTo>
                      <a:pt x="133" y="66"/>
                    </a:lnTo>
                    <a:lnTo>
                      <a:pt x="124" y="68"/>
                    </a:lnTo>
                    <a:lnTo>
                      <a:pt x="114" y="71"/>
                    </a:lnTo>
                    <a:lnTo>
                      <a:pt x="105" y="71"/>
                    </a:lnTo>
                    <a:lnTo>
                      <a:pt x="95" y="71"/>
                    </a:lnTo>
                    <a:lnTo>
                      <a:pt x="86" y="68"/>
                    </a:lnTo>
                    <a:lnTo>
                      <a:pt x="79" y="68"/>
                    </a:lnTo>
                    <a:lnTo>
                      <a:pt x="69" y="61"/>
                    </a:lnTo>
                    <a:lnTo>
                      <a:pt x="60" y="59"/>
                    </a:lnTo>
                    <a:lnTo>
                      <a:pt x="53" y="54"/>
                    </a:lnTo>
                    <a:lnTo>
                      <a:pt x="45" y="52"/>
                    </a:lnTo>
                    <a:lnTo>
                      <a:pt x="31" y="42"/>
                    </a:lnTo>
                    <a:lnTo>
                      <a:pt x="22" y="35"/>
                    </a:lnTo>
                    <a:lnTo>
                      <a:pt x="12" y="28"/>
                    </a:lnTo>
                    <a:lnTo>
                      <a:pt x="5" y="23"/>
                    </a:lnTo>
                    <a:lnTo>
                      <a:pt x="0" y="19"/>
                    </a:lnTo>
                    <a:lnTo>
                      <a:pt x="0" y="0"/>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2" name="Freeform 43"/>
              <p:cNvSpPr>
                <a:spLocks/>
              </p:cNvSpPr>
              <p:nvPr/>
            </p:nvSpPr>
            <p:spPr bwMode="auto">
              <a:xfrm>
                <a:off x="1755" y="1165"/>
                <a:ext cx="244" cy="135"/>
              </a:xfrm>
              <a:custGeom>
                <a:avLst/>
                <a:gdLst>
                  <a:gd name="T0" fmla="*/ 9 w 244"/>
                  <a:gd name="T1" fmla="*/ 12 h 135"/>
                  <a:gd name="T2" fmla="*/ 12 w 244"/>
                  <a:gd name="T3" fmla="*/ 14 h 135"/>
                  <a:gd name="T4" fmla="*/ 21 w 244"/>
                  <a:gd name="T5" fmla="*/ 26 h 135"/>
                  <a:gd name="T6" fmla="*/ 28 w 244"/>
                  <a:gd name="T7" fmla="*/ 31 h 135"/>
                  <a:gd name="T8" fmla="*/ 35 w 244"/>
                  <a:gd name="T9" fmla="*/ 40 h 135"/>
                  <a:gd name="T10" fmla="*/ 45 w 244"/>
                  <a:gd name="T11" fmla="*/ 48 h 135"/>
                  <a:gd name="T12" fmla="*/ 57 w 244"/>
                  <a:gd name="T13" fmla="*/ 57 h 135"/>
                  <a:gd name="T14" fmla="*/ 64 w 244"/>
                  <a:gd name="T15" fmla="*/ 64 h 135"/>
                  <a:gd name="T16" fmla="*/ 76 w 244"/>
                  <a:gd name="T17" fmla="*/ 74 h 135"/>
                  <a:gd name="T18" fmla="*/ 85 w 244"/>
                  <a:gd name="T19" fmla="*/ 83 h 135"/>
                  <a:gd name="T20" fmla="*/ 97 w 244"/>
                  <a:gd name="T21" fmla="*/ 90 h 135"/>
                  <a:gd name="T22" fmla="*/ 107 w 244"/>
                  <a:gd name="T23" fmla="*/ 97 h 135"/>
                  <a:gd name="T24" fmla="*/ 118 w 244"/>
                  <a:gd name="T25" fmla="*/ 102 h 135"/>
                  <a:gd name="T26" fmla="*/ 128 w 244"/>
                  <a:gd name="T27" fmla="*/ 104 h 135"/>
                  <a:gd name="T28" fmla="*/ 140 w 244"/>
                  <a:gd name="T29" fmla="*/ 109 h 135"/>
                  <a:gd name="T30" fmla="*/ 147 w 244"/>
                  <a:gd name="T31" fmla="*/ 107 h 135"/>
                  <a:gd name="T32" fmla="*/ 156 w 244"/>
                  <a:gd name="T33" fmla="*/ 107 h 135"/>
                  <a:gd name="T34" fmla="*/ 166 w 244"/>
                  <a:gd name="T35" fmla="*/ 107 h 135"/>
                  <a:gd name="T36" fmla="*/ 178 w 244"/>
                  <a:gd name="T37" fmla="*/ 107 h 135"/>
                  <a:gd name="T38" fmla="*/ 185 w 244"/>
                  <a:gd name="T39" fmla="*/ 107 h 135"/>
                  <a:gd name="T40" fmla="*/ 194 w 244"/>
                  <a:gd name="T41" fmla="*/ 107 h 135"/>
                  <a:gd name="T42" fmla="*/ 201 w 244"/>
                  <a:gd name="T43" fmla="*/ 104 h 135"/>
                  <a:gd name="T44" fmla="*/ 211 w 244"/>
                  <a:gd name="T45" fmla="*/ 104 h 135"/>
                  <a:gd name="T46" fmla="*/ 216 w 244"/>
                  <a:gd name="T47" fmla="*/ 102 h 135"/>
                  <a:gd name="T48" fmla="*/ 223 w 244"/>
                  <a:gd name="T49" fmla="*/ 102 h 135"/>
                  <a:gd name="T50" fmla="*/ 228 w 244"/>
                  <a:gd name="T51" fmla="*/ 100 h 135"/>
                  <a:gd name="T52" fmla="*/ 235 w 244"/>
                  <a:gd name="T53" fmla="*/ 100 h 135"/>
                  <a:gd name="T54" fmla="*/ 242 w 244"/>
                  <a:gd name="T55" fmla="*/ 100 h 135"/>
                  <a:gd name="T56" fmla="*/ 244 w 244"/>
                  <a:gd name="T57" fmla="*/ 100 h 135"/>
                  <a:gd name="T58" fmla="*/ 230 w 244"/>
                  <a:gd name="T59" fmla="*/ 119 h 135"/>
                  <a:gd name="T60" fmla="*/ 225 w 244"/>
                  <a:gd name="T61" fmla="*/ 119 h 135"/>
                  <a:gd name="T62" fmla="*/ 218 w 244"/>
                  <a:gd name="T63" fmla="*/ 121 h 135"/>
                  <a:gd name="T64" fmla="*/ 211 w 244"/>
                  <a:gd name="T65" fmla="*/ 123 h 135"/>
                  <a:gd name="T66" fmla="*/ 204 w 244"/>
                  <a:gd name="T67" fmla="*/ 126 h 135"/>
                  <a:gd name="T68" fmla="*/ 197 w 244"/>
                  <a:gd name="T69" fmla="*/ 128 h 135"/>
                  <a:gd name="T70" fmla="*/ 187 w 244"/>
                  <a:gd name="T71" fmla="*/ 130 h 135"/>
                  <a:gd name="T72" fmla="*/ 178 w 244"/>
                  <a:gd name="T73" fmla="*/ 133 h 135"/>
                  <a:gd name="T74" fmla="*/ 168 w 244"/>
                  <a:gd name="T75" fmla="*/ 133 h 135"/>
                  <a:gd name="T76" fmla="*/ 156 w 244"/>
                  <a:gd name="T77" fmla="*/ 135 h 135"/>
                  <a:gd name="T78" fmla="*/ 147 w 244"/>
                  <a:gd name="T79" fmla="*/ 135 h 135"/>
                  <a:gd name="T80" fmla="*/ 133 w 244"/>
                  <a:gd name="T81" fmla="*/ 135 h 135"/>
                  <a:gd name="T82" fmla="*/ 121 w 244"/>
                  <a:gd name="T83" fmla="*/ 135 h 135"/>
                  <a:gd name="T84" fmla="*/ 109 w 244"/>
                  <a:gd name="T85" fmla="*/ 133 h 135"/>
                  <a:gd name="T86" fmla="*/ 97 w 244"/>
                  <a:gd name="T87" fmla="*/ 130 h 135"/>
                  <a:gd name="T88" fmla="*/ 85 w 244"/>
                  <a:gd name="T89" fmla="*/ 126 h 135"/>
                  <a:gd name="T90" fmla="*/ 73 w 244"/>
                  <a:gd name="T91" fmla="*/ 121 h 135"/>
                  <a:gd name="T92" fmla="*/ 61 w 244"/>
                  <a:gd name="T93" fmla="*/ 114 h 135"/>
                  <a:gd name="T94" fmla="*/ 52 w 244"/>
                  <a:gd name="T95" fmla="*/ 107 h 135"/>
                  <a:gd name="T96" fmla="*/ 45 w 244"/>
                  <a:gd name="T97" fmla="*/ 97 h 135"/>
                  <a:gd name="T98" fmla="*/ 35 w 244"/>
                  <a:gd name="T99" fmla="*/ 88 h 135"/>
                  <a:gd name="T100" fmla="*/ 28 w 244"/>
                  <a:gd name="T101" fmla="*/ 81 h 135"/>
                  <a:gd name="T102" fmla="*/ 23 w 244"/>
                  <a:gd name="T103" fmla="*/ 71 h 135"/>
                  <a:gd name="T104" fmla="*/ 16 w 244"/>
                  <a:gd name="T105" fmla="*/ 62 h 135"/>
                  <a:gd name="T106" fmla="*/ 12 w 244"/>
                  <a:gd name="T107" fmla="*/ 55 h 135"/>
                  <a:gd name="T108" fmla="*/ 7 w 244"/>
                  <a:gd name="T109" fmla="*/ 45 h 135"/>
                  <a:gd name="T110" fmla="*/ 4 w 244"/>
                  <a:gd name="T111" fmla="*/ 40 h 135"/>
                  <a:gd name="T112" fmla="*/ 0 w 244"/>
                  <a:gd name="T113" fmla="*/ 31 h 135"/>
                  <a:gd name="T114" fmla="*/ 0 w 244"/>
                  <a:gd name="T115" fmla="*/ 29 h 135"/>
                  <a:gd name="T116" fmla="*/ 2 w 244"/>
                  <a:gd name="T117" fmla="*/ 0 h 135"/>
                  <a:gd name="T118" fmla="*/ 9 w 244"/>
                  <a:gd name="T119" fmla="*/ 12 h 135"/>
                  <a:gd name="T120" fmla="*/ 9 w 244"/>
                  <a:gd name="T121" fmla="*/ 12 h 1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4"/>
                  <a:gd name="T184" fmla="*/ 0 h 135"/>
                  <a:gd name="T185" fmla="*/ 244 w 244"/>
                  <a:gd name="T186" fmla="*/ 135 h 1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4" h="135">
                    <a:moveTo>
                      <a:pt x="9" y="12"/>
                    </a:moveTo>
                    <a:lnTo>
                      <a:pt x="12" y="14"/>
                    </a:lnTo>
                    <a:lnTo>
                      <a:pt x="21" y="26"/>
                    </a:lnTo>
                    <a:lnTo>
                      <a:pt x="28" y="31"/>
                    </a:lnTo>
                    <a:lnTo>
                      <a:pt x="35" y="40"/>
                    </a:lnTo>
                    <a:lnTo>
                      <a:pt x="45" y="48"/>
                    </a:lnTo>
                    <a:lnTo>
                      <a:pt x="57" y="57"/>
                    </a:lnTo>
                    <a:lnTo>
                      <a:pt x="64" y="64"/>
                    </a:lnTo>
                    <a:lnTo>
                      <a:pt x="76" y="74"/>
                    </a:lnTo>
                    <a:lnTo>
                      <a:pt x="85" y="83"/>
                    </a:lnTo>
                    <a:lnTo>
                      <a:pt x="97" y="90"/>
                    </a:lnTo>
                    <a:lnTo>
                      <a:pt x="107" y="97"/>
                    </a:lnTo>
                    <a:lnTo>
                      <a:pt x="118" y="102"/>
                    </a:lnTo>
                    <a:lnTo>
                      <a:pt x="128" y="104"/>
                    </a:lnTo>
                    <a:lnTo>
                      <a:pt x="140" y="109"/>
                    </a:lnTo>
                    <a:lnTo>
                      <a:pt x="147" y="107"/>
                    </a:lnTo>
                    <a:lnTo>
                      <a:pt x="156" y="107"/>
                    </a:lnTo>
                    <a:lnTo>
                      <a:pt x="166" y="107"/>
                    </a:lnTo>
                    <a:lnTo>
                      <a:pt x="178" y="107"/>
                    </a:lnTo>
                    <a:lnTo>
                      <a:pt x="185" y="107"/>
                    </a:lnTo>
                    <a:lnTo>
                      <a:pt x="194" y="107"/>
                    </a:lnTo>
                    <a:lnTo>
                      <a:pt x="201" y="104"/>
                    </a:lnTo>
                    <a:lnTo>
                      <a:pt x="211" y="104"/>
                    </a:lnTo>
                    <a:lnTo>
                      <a:pt x="216" y="102"/>
                    </a:lnTo>
                    <a:lnTo>
                      <a:pt x="223" y="102"/>
                    </a:lnTo>
                    <a:lnTo>
                      <a:pt x="228" y="100"/>
                    </a:lnTo>
                    <a:lnTo>
                      <a:pt x="235" y="100"/>
                    </a:lnTo>
                    <a:lnTo>
                      <a:pt x="242" y="100"/>
                    </a:lnTo>
                    <a:lnTo>
                      <a:pt x="244" y="100"/>
                    </a:lnTo>
                    <a:lnTo>
                      <a:pt x="230" y="119"/>
                    </a:lnTo>
                    <a:lnTo>
                      <a:pt x="225" y="119"/>
                    </a:lnTo>
                    <a:lnTo>
                      <a:pt x="218" y="121"/>
                    </a:lnTo>
                    <a:lnTo>
                      <a:pt x="211" y="123"/>
                    </a:lnTo>
                    <a:lnTo>
                      <a:pt x="204" y="126"/>
                    </a:lnTo>
                    <a:lnTo>
                      <a:pt x="197" y="128"/>
                    </a:lnTo>
                    <a:lnTo>
                      <a:pt x="187" y="130"/>
                    </a:lnTo>
                    <a:lnTo>
                      <a:pt x="178" y="133"/>
                    </a:lnTo>
                    <a:lnTo>
                      <a:pt x="168" y="133"/>
                    </a:lnTo>
                    <a:lnTo>
                      <a:pt x="156" y="135"/>
                    </a:lnTo>
                    <a:lnTo>
                      <a:pt x="147" y="135"/>
                    </a:lnTo>
                    <a:lnTo>
                      <a:pt x="133" y="135"/>
                    </a:lnTo>
                    <a:lnTo>
                      <a:pt x="121" y="135"/>
                    </a:lnTo>
                    <a:lnTo>
                      <a:pt x="109" y="133"/>
                    </a:lnTo>
                    <a:lnTo>
                      <a:pt x="97" y="130"/>
                    </a:lnTo>
                    <a:lnTo>
                      <a:pt x="85" y="126"/>
                    </a:lnTo>
                    <a:lnTo>
                      <a:pt x="73" y="121"/>
                    </a:lnTo>
                    <a:lnTo>
                      <a:pt x="61" y="114"/>
                    </a:lnTo>
                    <a:lnTo>
                      <a:pt x="52" y="107"/>
                    </a:lnTo>
                    <a:lnTo>
                      <a:pt x="45" y="97"/>
                    </a:lnTo>
                    <a:lnTo>
                      <a:pt x="35" y="88"/>
                    </a:lnTo>
                    <a:lnTo>
                      <a:pt x="28" y="81"/>
                    </a:lnTo>
                    <a:lnTo>
                      <a:pt x="23" y="71"/>
                    </a:lnTo>
                    <a:lnTo>
                      <a:pt x="16" y="62"/>
                    </a:lnTo>
                    <a:lnTo>
                      <a:pt x="12" y="55"/>
                    </a:lnTo>
                    <a:lnTo>
                      <a:pt x="7" y="45"/>
                    </a:lnTo>
                    <a:lnTo>
                      <a:pt x="4" y="40"/>
                    </a:lnTo>
                    <a:lnTo>
                      <a:pt x="0" y="31"/>
                    </a:lnTo>
                    <a:lnTo>
                      <a:pt x="0" y="29"/>
                    </a:lnTo>
                    <a:lnTo>
                      <a:pt x="2" y="0"/>
                    </a:lnTo>
                    <a:lnTo>
                      <a:pt x="9" y="12"/>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3" name="Freeform 44"/>
              <p:cNvSpPr>
                <a:spLocks/>
              </p:cNvSpPr>
              <p:nvPr/>
            </p:nvSpPr>
            <p:spPr bwMode="auto">
              <a:xfrm>
                <a:off x="1888" y="1014"/>
                <a:ext cx="959" cy="241"/>
              </a:xfrm>
              <a:custGeom>
                <a:avLst/>
                <a:gdLst>
                  <a:gd name="T0" fmla="*/ 16 w 959"/>
                  <a:gd name="T1" fmla="*/ 16 h 241"/>
                  <a:gd name="T2" fmla="*/ 52 w 959"/>
                  <a:gd name="T3" fmla="*/ 47 h 241"/>
                  <a:gd name="T4" fmla="*/ 92 w 959"/>
                  <a:gd name="T5" fmla="*/ 75 h 241"/>
                  <a:gd name="T6" fmla="*/ 130 w 959"/>
                  <a:gd name="T7" fmla="*/ 92 h 241"/>
                  <a:gd name="T8" fmla="*/ 161 w 959"/>
                  <a:gd name="T9" fmla="*/ 101 h 241"/>
                  <a:gd name="T10" fmla="*/ 199 w 959"/>
                  <a:gd name="T11" fmla="*/ 111 h 241"/>
                  <a:gd name="T12" fmla="*/ 242 w 959"/>
                  <a:gd name="T13" fmla="*/ 120 h 241"/>
                  <a:gd name="T14" fmla="*/ 275 w 959"/>
                  <a:gd name="T15" fmla="*/ 128 h 241"/>
                  <a:gd name="T16" fmla="*/ 304 w 959"/>
                  <a:gd name="T17" fmla="*/ 132 h 241"/>
                  <a:gd name="T18" fmla="*/ 334 w 959"/>
                  <a:gd name="T19" fmla="*/ 142 h 241"/>
                  <a:gd name="T20" fmla="*/ 363 w 959"/>
                  <a:gd name="T21" fmla="*/ 151 h 241"/>
                  <a:gd name="T22" fmla="*/ 394 w 959"/>
                  <a:gd name="T23" fmla="*/ 163 h 241"/>
                  <a:gd name="T24" fmla="*/ 437 w 959"/>
                  <a:gd name="T25" fmla="*/ 180 h 241"/>
                  <a:gd name="T26" fmla="*/ 465 w 959"/>
                  <a:gd name="T27" fmla="*/ 194 h 241"/>
                  <a:gd name="T28" fmla="*/ 484 w 959"/>
                  <a:gd name="T29" fmla="*/ 196 h 241"/>
                  <a:gd name="T30" fmla="*/ 517 w 959"/>
                  <a:gd name="T31" fmla="*/ 206 h 241"/>
                  <a:gd name="T32" fmla="*/ 550 w 959"/>
                  <a:gd name="T33" fmla="*/ 208 h 241"/>
                  <a:gd name="T34" fmla="*/ 581 w 959"/>
                  <a:gd name="T35" fmla="*/ 208 h 241"/>
                  <a:gd name="T36" fmla="*/ 615 w 959"/>
                  <a:gd name="T37" fmla="*/ 194 h 241"/>
                  <a:gd name="T38" fmla="*/ 660 w 959"/>
                  <a:gd name="T39" fmla="*/ 177 h 241"/>
                  <a:gd name="T40" fmla="*/ 691 w 959"/>
                  <a:gd name="T41" fmla="*/ 165 h 241"/>
                  <a:gd name="T42" fmla="*/ 724 w 959"/>
                  <a:gd name="T43" fmla="*/ 154 h 241"/>
                  <a:gd name="T44" fmla="*/ 762 w 959"/>
                  <a:gd name="T45" fmla="*/ 146 h 241"/>
                  <a:gd name="T46" fmla="*/ 802 w 959"/>
                  <a:gd name="T47" fmla="*/ 137 h 241"/>
                  <a:gd name="T48" fmla="*/ 843 w 959"/>
                  <a:gd name="T49" fmla="*/ 125 h 241"/>
                  <a:gd name="T50" fmla="*/ 890 w 959"/>
                  <a:gd name="T51" fmla="*/ 99 h 241"/>
                  <a:gd name="T52" fmla="*/ 919 w 959"/>
                  <a:gd name="T53" fmla="*/ 73 h 241"/>
                  <a:gd name="T54" fmla="*/ 947 w 959"/>
                  <a:gd name="T55" fmla="*/ 71 h 241"/>
                  <a:gd name="T56" fmla="*/ 921 w 959"/>
                  <a:gd name="T57" fmla="*/ 101 h 241"/>
                  <a:gd name="T58" fmla="*/ 883 w 959"/>
                  <a:gd name="T59" fmla="*/ 135 h 241"/>
                  <a:gd name="T60" fmla="*/ 840 w 959"/>
                  <a:gd name="T61" fmla="*/ 161 h 241"/>
                  <a:gd name="T62" fmla="*/ 800 w 959"/>
                  <a:gd name="T63" fmla="*/ 170 h 241"/>
                  <a:gd name="T64" fmla="*/ 769 w 959"/>
                  <a:gd name="T65" fmla="*/ 180 h 241"/>
                  <a:gd name="T66" fmla="*/ 738 w 959"/>
                  <a:gd name="T67" fmla="*/ 189 h 241"/>
                  <a:gd name="T68" fmla="*/ 707 w 959"/>
                  <a:gd name="T69" fmla="*/ 196 h 241"/>
                  <a:gd name="T70" fmla="*/ 674 w 959"/>
                  <a:gd name="T71" fmla="*/ 206 h 241"/>
                  <a:gd name="T72" fmla="*/ 643 w 959"/>
                  <a:gd name="T73" fmla="*/ 215 h 241"/>
                  <a:gd name="T74" fmla="*/ 612 w 959"/>
                  <a:gd name="T75" fmla="*/ 227 h 241"/>
                  <a:gd name="T76" fmla="*/ 581 w 959"/>
                  <a:gd name="T77" fmla="*/ 239 h 241"/>
                  <a:gd name="T78" fmla="*/ 550 w 959"/>
                  <a:gd name="T79" fmla="*/ 241 h 241"/>
                  <a:gd name="T80" fmla="*/ 520 w 959"/>
                  <a:gd name="T81" fmla="*/ 239 h 241"/>
                  <a:gd name="T82" fmla="*/ 479 w 959"/>
                  <a:gd name="T83" fmla="*/ 232 h 241"/>
                  <a:gd name="T84" fmla="*/ 439 w 959"/>
                  <a:gd name="T85" fmla="*/ 213 h 241"/>
                  <a:gd name="T86" fmla="*/ 420 w 959"/>
                  <a:gd name="T87" fmla="*/ 206 h 241"/>
                  <a:gd name="T88" fmla="*/ 394 w 959"/>
                  <a:gd name="T89" fmla="*/ 191 h 241"/>
                  <a:gd name="T90" fmla="*/ 351 w 959"/>
                  <a:gd name="T91" fmla="*/ 173 h 241"/>
                  <a:gd name="T92" fmla="*/ 320 w 959"/>
                  <a:gd name="T93" fmla="*/ 161 h 241"/>
                  <a:gd name="T94" fmla="*/ 289 w 959"/>
                  <a:gd name="T95" fmla="*/ 151 h 241"/>
                  <a:gd name="T96" fmla="*/ 258 w 959"/>
                  <a:gd name="T97" fmla="*/ 144 h 241"/>
                  <a:gd name="T98" fmla="*/ 223 w 959"/>
                  <a:gd name="T99" fmla="*/ 137 h 241"/>
                  <a:gd name="T100" fmla="*/ 178 w 959"/>
                  <a:gd name="T101" fmla="*/ 137 h 241"/>
                  <a:gd name="T102" fmla="*/ 144 w 959"/>
                  <a:gd name="T103" fmla="*/ 139 h 241"/>
                  <a:gd name="T104" fmla="*/ 128 w 959"/>
                  <a:gd name="T105" fmla="*/ 142 h 241"/>
                  <a:gd name="T106" fmla="*/ 90 w 959"/>
                  <a:gd name="T107" fmla="*/ 130 h 241"/>
                  <a:gd name="T108" fmla="*/ 54 w 959"/>
                  <a:gd name="T109" fmla="*/ 101 h 241"/>
                  <a:gd name="T110" fmla="*/ 26 w 959"/>
                  <a:gd name="T111" fmla="*/ 73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59"/>
                  <a:gd name="T169" fmla="*/ 0 h 241"/>
                  <a:gd name="T170" fmla="*/ 959 w 959"/>
                  <a:gd name="T171" fmla="*/ 241 h 2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59" h="241">
                    <a:moveTo>
                      <a:pt x="0" y="0"/>
                    </a:moveTo>
                    <a:lnTo>
                      <a:pt x="2" y="2"/>
                    </a:lnTo>
                    <a:lnTo>
                      <a:pt x="12" y="11"/>
                    </a:lnTo>
                    <a:lnTo>
                      <a:pt x="16" y="16"/>
                    </a:lnTo>
                    <a:lnTo>
                      <a:pt x="26" y="23"/>
                    </a:lnTo>
                    <a:lnTo>
                      <a:pt x="33" y="30"/>
                    </a:lnTo>
                    <a:lnTo>
                      <a:pt x="45" y="40"/>
                    </a:lnTo>
                    <a:lnTo>
                      <a:pt x="52" y="47"/>
                    </a:lnTo>
                    <a:lnTo>
                      <a:pt x="64" y="54"/>
                    </a:lnTo>
                    <a:lnTo>
                      <a:pt x="73" y="61"/>
                    </a:lnTo>
                    <a:lnTo>
                      <a:pt x="83" y="71"/>
                    </a:lnTo>
                    <a:lnTo>
                      <a:pt x="92" y="75"/>
                    </a:lnTo>
                    <a:lnTo>
                      <a:pt x="102" y="83"/>
                    </a:lnTo>
                    <a:lnTo>
                      <a:pt x="111" y="87"/>
                    </a:lnTo>
                    <a:lnTo>
                      <a:pt x="123" y="92"/>
                    </a:lnTo>
                    <a:lnTo>
                      <a:pt x="130" y="92"/>
                    </a:lnTo>
                    <a:lnTo>
                      <a:pt x="137" y="94"/>
                    </a:lnTo>
                    <a:lnTo>
                      <a:pt x="144" y="99"/>
                    </a:lnTo>
                    <a:lnTo>
                      <a:pt x="154" y="101"/>
                    </a:lnTo>
                    <a:lnTo>
                      <a:pt x="161" y="101"/>
                    </a:lnTo>
                    <a:lnTo>
                      <a:pt x="171" y="104"/>
                    </a:lnTo>
                    <a:lnTo>
                      <a:pt x="178" y="106"/>
                    </a:lnTo>
                    <a:lnTo>
                      <a:pt x="190" y="109"/>
                    </a:lnTo>
                    <a:lnTo>
                      <a:pt x="199" y="111"/>
                    </a:lnTo>
                    <a:lnTo>
                      <a:pt x="209" y="113"/>
                    </a:lnTo>
                    <a:lnTo>
                      <a:pt x="218" y="116"/>
                    </a:lnTo>
                    <a:lnTo>
                      <a:pt x="230" y="118"/>
                    </a:lnTo>
                    <a:lnTo>
                      <a:pt x="242" y="120"/>
                    </a:lnTo>
                    <a:lnTo>
                      <a:pt x="254" y="123"/>
                    </a:lnTo>
                    <a:lnTo>
                      <a:pt x="261" y="123"/>
                    </a:lnTo>
                    <a:lnTo>
                      <a:pt x="266" y="125"/>
                    </a:lnTo>
                    <a:lnTo>
                      <a:pt x="275" y="128"/>
                    </a:lnTo>
                    <a:lnTo>
                      <a:pt x="282" y="130"/>
                    </a:lnTo>
                    <a:lnTo>
                      <a:pt x="289" y="130"/>
                    </a:lnTo>
                    <a:lnTo>
                      <a:pt x="294" y="132"/>
                    </a:lnTo>
                    <a:lnTo>
                      <a:pt x="304" y="132"/>
                    </a:lnTo>
                    <a:lnTo>
                      <a:pt x="311" y="135"/>
                    </a:lnTo>
                    <a:lnTo>
                      <a:pt x="318" y="137"/>
                    </a:lnTo>
                    <a:lnTo>
                      <a:pt x="325" y="139"/>
                    </a:lnTo>
                    <a:lnTo>
                      <a:pt x="334" y="142"/>
                    </a:lnTo>
                    <a:lnTo>
                      <a:pt x="342" y="146"/>
                    </a:lnTo>
                    <a:lnTo>
                      <a:pt x="346" y="146"/>
                    </a:lnTo>
                    <a:lnTo>
                      <a:pt x="356" y="149"/>
                    </a:lnTo>
                    <a:lnTo>
                      <a:pt x="363" y="151"/>
                    </a:lnTo>
                    <a:lnTo>
                      <a:pt x="370" y="156"/>
                    </a:lnTo>
                    <a:lnTo>
                      <a:pt x="380" y="158"/>
                    </a:lnTo>
                    <a:lnTo>
                      <a:pt x="387" y="161"/>
                    </a:lnTo>
                    <a:lnTo>
                      <a:pt x="394" y="163"/>
                    </a:lnTo>
                    <a:lnTo>
                      <a:pt x="401" y="168"/>
                    </a:lnTo>
                    <a:lnTo>
                      <a:pt x="413" y="170"/>
                    </a:lnTo>
                    <a:lnTo>
                      <a:pt x="427" y="177"/>
                    </a:lnTo>
                    <a:lnTo>
                      <a:pt x="437" y="180"/>
                    </a:lnTo>
                    <a:lnTo>
                      <a:pt x="448" y="187"/>
                    </a:lnTo>
                    <a:lnTo>
                      <a:pt x="456" y="189"/>
                    </a:lnTo>
                    <a:lnTo>
                      <a:pt x="463" y="191"/>
                    </a:lnTo>
                    <a:lnTo>
                      <a:pt x="465" y="194"/>
                    </a:lnTo>
                    <a:lnTo>
                      <a:pt x="470" y="194"/>
                    </a:lnTo>
                    <a:lnTo>
                      <a:pt x="472" y="194"/>
                    </a:lnTo>
                    <a:lnTo>
                      <a:pt x="479" y="196"/>
                    </a:lnTo>
                    <a:lnTo>
                      <a:pt x="484" y="196"/>
                    </a:lnTo>
                    <a:lnTo>
                      <a:pt x="491" y="199"/>
                    </a:lnTo>
                    <a:lnTo>
                      <a:pt x="498" y="201"/>
                    </a:lnTo>
                    <a:lnTo>
                      <a:pt x="508" y="203"/>
                    </a:lnTo>
                    <a:lnTo>
                      <a:pt x="517" y="206"/>
                    </a:lnTo>
                    <a:lnTo>
                      <a:pt x="524" y="206"/>
                    </a:lnTo>
                    <a:lnTo>
                      <a:pt x="534" y="208"/>
                    </a:lnTo>
                    <a:lnTo>
                      <a:pt x="543" y="208"/>
                    </a:lnTo>
                    <a:lnTo>
                      <a:pt x="550" y="208"/>
                    </a:lnTo>
                    <a:lnTo>
                      <a:pt x="560" y="210"/>
                    </a:lnTo>
                    <a:lnTo>
                      <a:pt x="567" y="210"/>
                    </a:lnTo>
                    <a:lnTo>
                      <a:pt x="577" y="210"/>
                    </a:lnTo>
                    <a:lnTo>
                      <a:pt x="581" y="208"/>
                    </a:lnTo>
                    <a:lnTo>
                      <a:pt x="588" y="206"/>
                    </a:lnTo>
                    <a:lnTo>
                      <a:pt x="596" y="203"/>
                    </a:lnTo>
                    <a:lnTo>
                      <a:pt x="607" y="199"/>
                    </a:lnTo>
                    <a:lnTo>
                      <a:pt x="615" y="194"/>
                    </a:lnTo>
                    <a:lnTo>
                      <a:pt x="629" y="189"/>
                    </a:lnTo>
                    <a:lnTo>
                      <a:pt x="641" y="184"/>
                    </a:lnTo>
                    <a:lnTo>
                      <a:pt x="655" y="180"/>
                    </a:lnTo>
                    <a:lnTo>
                      <a:pt x="660" y="177"/>
                    </a:lnTo>
                    <a:lnTo>
                      <a:pt x="667" y="175"/>
                    </a:lnTo>
                    <a:lnTo>
                      <a:pt x="674" y="170"/>
                    </a:lnTo>
                    <a:lnTo>
                      <a:pt x="683" y="168"/>
                    </a:lnTo>
                    <a:lnTo>
                      <a:pt x="691" y="165"/>
                    </a:lnTo>
                    <a:lnTo>
                      <a:pt x="698" y="163"/>
                    </a:lnTo>
                    <a:lnTo>
                      <a:pt x="707" y="161"/>
                    </a:lnTo>
                    <a:lnTo>
                      <a:pt x="717" y="158"/>
                    </a:lnTo>
                    <a:lnTo>
                      <a:pt x="724" y="154"/>
                    </a:lnTo>
                    <a:lnTo>
                      <a:pt x="733" y="154"/>
                    </a:lnTo>
                    <a:lnTo>
                      <a:pt x="743" y="149"/>
                    </a:lnTo>
                    <a:lnTo>
                      <a:pt x="752" y="149"/>
                    </a:lnTo>
                    <a:lnTo>
                      <a:pt x="762" y="146"/>
                    </a:lnTo>
                    <a:lnTo>
                      <a:pt x="774" y="144"/>
                    </a:lnTo>
                    <a:lnTo>
                      <a:pt x="783" y="142"/>
                    </a:lnTo>
                    <a:lnTo>
                      <a:pt x="795" y="139"/>
                    </a:lnTo>
                    <a:lnTo>
                      <a:pt x="802" y="137"/>
                    </a:lnTo>
                    <a:lnTo>
                      <a:pt x="812" y="135"/>
                    </a:lnTo>
                    <a:lnTo>
                      <a:pt x="819" y="132"/>
                    </a:lnTo>
                    <a:lnTo>
                      <a:pt x="831" y="130"/>
                    </a:lnTo>
                    <a:lnTo>
                      <a:pt x="843" y="125"/>
                    </a:lnTo>
                    <a:lnTo>
                      <a:pt x="854" y="120"/>
                    </a:lnTo>
                    <a:lnTo>
                      <a:pt x="866" y="113"/>
                    </a:lnTo>
                    <a:lnTo>
                      <a:pt x="881" y="106"/>
                    </a:lnTo>
                    <a:lnTo>
                      <a:pt x="890" y="99"/>
                    </a:lnTo>
                    <a:lnTo>
                      <a:pt x="902" y="90"/>
                    </a:lnTo>
                    <a:lnTo>
                      <a:pt x="907" y="85"/>
                    </a:lnTo>
                    <a:lnTo>
                      <a:pt x="914" y="80"/>
                    </a:lnTo>
                    <a:lnTo>
                      <a:pt x="919" y="73"/>
                    </a:lnTo>
                    <a:lnTo>
                      <a:pt x="926" y="66"/>
                    </a:lnTo>
                    <a:lnTo>
                      <a:pt x="959" y="59"/>
                    </a:lnTo>
                    <a:lnTo>
                      <a:pt x="954" y="61"/>
                    </a:lnTo>
                    <a:lnTo>
                      <a:pt x="947" y="71"/>
                    </a:lnTo>
                    <a:lnTo>
                      <a:pt x="940" y="75"/>
                    </a:lnTo>
                    <a:lnTo>
                      <a:pt x="935" y="85"/>
                    </a:lnTo>
                    <a:lnTo>
                      <a:pt x="928" y="92"/>
                    </a:lnTo>
                    <a:lnTo>
                      <a:pt x="921" y="101"/>
                    </a:lnTo>
                    <a:lnTo>
                      <a:pt x="911" y="109"/>
                    </a:lnTo>
                    <a:lnTo>
                      <a:pt x="902" y="118"/>
                    </a:lnTo>
                    <a:lnTo>
                      <a:pt x="890" y="128"/>
                    </a:lnTo>
                    <a:lnTo>
                      <a:pt x="883" y="135"/>
                    </a:lnTo>
                    <a:lnTo>
                      <a:pt x="871" y="142"/>
                    </a:lnTo>
                    <a:lnTo>
                      <a:pt x="859" y="149"/>
                    </a:lnTo>
                    <a:lnTo>
                      <a:pt x="850" y="156"/>
                    </a:lnTo>
                    <a:lnTo>
                      <a:pt x="840" y="161"/>
                    </a:lnTo>
                    <a:lnTo>
                      <a:pt x="826" y="163"/>
                    </a:lnTo>
                    <a:lnTo>
                      <a:pt x="814" y="168"/>
                    </a:lnTo>
                    <a:lnTo>
                      <a:pt x="807" y="168"/>
                    </a:lnTo>
                    <a:lnTo>
                      <a:pt x="800" y="170"/>
                    </a:lnTo>
                    <a:lnTo>
                      <a:pt x="793" y="173"/>
                    </a:lnTo>
                    <a:lnTo>
                      <a:pt x="786" y="175"/>
                    </a:lnTo>
                    <a:lnTo>
                      <a:pt x="778" y="177"/>
                    </a:lnTo>
                    <a:lnTo>
                      <a:pt x="769" y="180"/>
                    </a:lnTo>
                    <a:lnTo>
                      <a:pt x="762" y="180"/>
                    </a:lnTo>
                    <a:lnTo>
                      <a:pt x="755" y="182"/>
                    </a:lnTo>
                    <a:lnTo>
                      <a:pt x="748" y="184"/>
                    </a:lnTo>
                    <a:lnTo>
                      <a:pt x="738" y="189"/>
                    </a:lnTo>
                    <a:lnTo>
                      <a:pt x="731" y="189"/>
                    </a:lnTo>
                    <a:lnTo>
                      <a:pt x="724" y="194"/>
                    </a:lnTo>
                    <a:lnTo>
                      <a:pt x="717" y="194"/>
                    </a:lnTo>
                    <a:lnTo>
                      <a:pt x="707" y="196"/>
                    </a:lnTo>
                    <a:lnTo>
                      <a:pt x="700" y="199"/>
                    </a:lnTo>
                    <a:lnTo>
                      <a:pt x="691" y="201"/>
                    </a:lnTo>
                    <a:lnTo>
                      <a:pt x="683" y="203"/>
                    </a:lnTo>
                    <a:lnTo>
                      <a:pt x="674" y="206"/>
                    </a:lnTo>
                    <a:lnTo>
                      <a:pt x="667" y="208"/>
                    </a:lnTo>
                    <a:lnTo>
                      <a:pt x="660" y="210"/>
                    </a:lnTo>
                    <a:lnTo>
                      <a:pt x="650" y="213"/>
                    </a:lnTo>
                    <a:lnTo>
                      <a:pt x="643" y="215"/>
                    </a:lnTo>
                    <a:lnTo>
                      <a:pt x="634" y="220"/>
                    </a:lnTo>
                    <a:lnTo>
                      <a:pt x="626" y="222"/>
                    </a:lnTo>
                    <a:lnTo>
                      <a:pt x="619" y="225"/>
                    </a:lnTo>
                    <a:lnTo>
                      <a:pt x="612" y="227"/>
                    </a:lnTo>
                    <a:lnTo>
                      <a:pt x="603" y="232"/>
                    </a:lnTo>
                    <a:lnTo>
                      <a:pt x="598" y="234"/>
                    </a:lnTo>
                    <a:lnTo>
                      <a:pt x="588" y="236"/>
                    </a:lnTo>
                    <a:lnTo>
                      <a:pt x="581" y="239"/>
                    </a:lnTo>
                    <a:lnTo>
                      <a:pt x="574" y="239"/>
                    </a:lnTo>
                    <a:lnTo>
                      <a:pt x="567" y="241"/>
                    </a:lnTo>
                    <a:lnTo>
                      <a:pt x="558" y="241"/>
                    </a:lnTo>
                    <a:lnTo>
                      <a:pt x="550" y="241"/>
                    </a:lnTo>
                    <a:lnTo>
                      <a:pt x="543" y="241"/>
                    </a:lnTo>
                    <a:lnTo>
                      <a:pt x="536" y="241"/>
                    </a:lnTo>
                    <a:lnTo>
                      <a:pt x="527" y="241"/>
                    </a:lnTo>
                    <a:lnTo>
                      <a:pt x="520" y="239"/>
                    </a:lnTo>
                    <a:lnTo>
                      <a:pt x="513" y="239"/>
                    </a:lnTo>
                    <a:lnTo>
                      <a:pt x="505" y="239"/>
                    </a:lnTo>
                    <a:lnTo>
                      <a:pt x="491" y="234"/>
                    </a:lnTo>
                    <a:lnTo>
                      <a:pt x="479" y="232"/>
                    </a:lnTo>
                    <a:lnTo>
                      <a:pt x="467" y="227"/>
                    </a:lnTo>
                    <a:lnTo>
                      <a:pt x="458" y="222"/>
                    </a:lnTo>
                    <a:lnTo>
                      <a:pt x="446" y="218"/>
                    </a:lnTo>
                    <a:lnTo>
                      <a:pt x="439" y="213"/>
                    </a:lnTo>
                    <a:lnTo>
                      <a:pt x="432" y="210"/>
                    </a:lnTo>
                    <a:lnTo>
                      <a:pt x="427" y="208"/>
                    </a:lnTo>
                    <a:lnTo>
                      <a:pt x="425" y="206"/>
                    </a:lnTo>
                    <a:lnTo>
                      <a:pt x="420" y="206"/>
                    </a:lnTo>
                    <a:lnTo>
                      <a:pt x="418" y="203"/>
                    </a:lnTo>
                    <a:lnTo>
                      <a:pt x="410" y="199"/>
                    </a:lnTo>
                    <a:lnTo>
                      <a:pt x="403" y="196"/>
                    </a:lnTo>
                    <a:lnTo>
                      <a:pt x="394" y="191"/>
                    </a:lnTo>
                    <a:lnTo>
                      <a:pt x="382" y="187"/>
                    </a:lnTo>
                    <a:lnTo>
                      <a:pt x="370" y="182"/>
                    </a:lnTo>
                    <a:lnTo>
                      <a:pt x="358" y="177"/>
                    </a:lnTo>
                    <a:lnTo>
                      <a:pt x="351" y="173"/>
                    </a:lnTo>
                    <a:lnTo>
                      <a:pt x="342" y="170"/>
                    </a:lnTo>
                    <a:lnTo>
                      <a:pt x="334" y="168"/>
                    </a:lnTo>
                    <a:lnTo>
                      <a:pt x="327" y="165"/>
                    </a:lnTo>
                    <a:lnTo>
                      <a:pt x="320" y="161"/>
                    </a:lnTo>
                    <a:lnTo>
                      <a:pt x="311" y="158"/>
                    </a:lnTo>
                    <a:lnTo>
                      <a:pt x="304" y="156"/>
                    </a:lnTo>
                    <a:lnTo>
                      <a:pt x="296" y="154"/>
                    </a:lnTo>
                    <a:lnTo>
                      <a:pt x="289" y="151"/>
                    </a:lnTo>
                    <a:lnTo>
                      <a:pt x="282" y="149"/>
                    </a:lnTo>
                    <a:lnTo>
                      <a:pt x="275" y="146"/>
                    </a:lnTo>
                    <a:lnTo>
                      <a:pt x="266" y="146"/>
                    </a:lnTo>
                    <a:lnTo>
                      <a:pt x="258" y="144"/>
                    </a:lnTo>
                    <a:lnTo>
                      <a:pt x="251" y="142"/>
                    </a:lnTo>
                    <a:lnTo>
                      <a:pt x="244" y="139"/>
                    </a:lnTo>
                    <a:lnTo>
                      <a:pt x="237" y="139"/>
                    </a:lnTo>
                    <a:lnTo>
                      <a:pt x="223" y="137"/>
                    </a:lnTo>
                    <a:lnTo>
                      <a:pt x="213" y="137"/>
                    </a:lnTo>
                    <a:lnTo>
                      <a:pt x="199" y="137"/>
                    </a:lnTo>
                    <a:lnTo>
                      <a:pt x="190" y="137"/>
                    </a:lnTo>
                    <a:lnTo>
                      <a:pt x="178" y="137"/>
                    </a:lnTo>
                    <a:lnTo>
                      <a:pt x="171" y="137"/>
                    </a:lnTo>
                    <a:lnTo>
                      <a:pt x="163" y="137"/>
                    </a:lnTo>
                    <a:lnTo>
                      <a:pt x="156" y="137"/>
                    </a:lnTo>
                    <a:lnTo>
                      <a:pt x="144" y="139"/>
                    </a:lnTo>
                    <a:lnTo>
                      <a:pt x="137" y="139"/>
                    </a:lnTo>
                    <a:lnTo>
                      <a:pt x="130" y="142"/>
                    </a:lnTo>
                    <a:lnTo>
                      <a:pt x="130" y="144"/>
                    </a:lnTo>
                    <a:lnTo>
                      <a:pt x="128" y="142"/>
                    </a:lnTo>
                    <a:lnTo>
                      <a:pt x="123" y="142"/>
                    </a:lnTo>
                    <a:lnTo>
                      <a:pt x="111" y="139"/>
                    </a:lnTo>
                    <a:lnTo>
                      <a:pt x="99" y="135"/>
                    </a:lnTo>
                    <a:lnTo>
                      <a:pt x="90" y="130"/>
                    </a:lnTo>
                    <a:lnTo>
                      <a:pt x="83" y="125"/>
                    </a:lnTo>
                    <a:lnTo>
                      <a:pt x="73" y="118"/>
                    </a:lnTo>
                    <a:lnTo>
                      <a:pt x="64" y="113"/>
                    </a:lnTo>
                    <a:lnTo>
                      <a:pt x="54" y="101"/>
                    </a:lnTo>
                    <a:lnTo>
                      <a:pt x="45" y="92"/>
                    </a:lnTo>
                    <a:lnTo>
                      <a:pt x="38" y="85"/>
                    </a:lnTo>
                    <a:lnTo>
                      <a:pt x="33" y="78"/>
                    </a:lnTo>
                    <a:lnTo>
                      <a:pt x="26" y="73"/>
                    </a:lnTo>
                    <a:lnTo>
                      <a:pt x="23" y="66"/>
                    </a:lnTo>
                    <a:lnTo>
                      <a:pt x="0" y="0"/>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4" name="Freeform 45"/>
              <p:cNvSpPr>
                <a:spLocks/>
              </p:cNvSpPr>
              <p:nvPr/>
            </p:nvSpPr>
            <p:spPr bwMode="auto">
              <a:xfrm>
                <a:off x="2049" y="841"/>
                <a:ext cx="869" cy="229"/>
              </a:xfrm>
              <a:custGeom>
                <a:avLst/>
                <a:gdLst>
                  <a:gd name="T0" fmla="*/ 83 w 869"/>
                  <a:gd name="T1" fmla="*/ 21 h 229"/>
                  <a:gd name="T2" fmla="*/ 100 w 869"/>
                  <a:gd name="T3" fmla="*/ 31 h 229"/>
                  <a:gd name="T4" fmla="*/ 121 w 869"/>
                  <a:gd name="T5" fmla="*/ 45 h 229"/>
                  <a:gd name="T6" fmla="*/ 152 w 869"/>
                  <a:gd name="T7" fmla="*/ 64 h 229"/>
                  <a:gd name="T8" fmla="*/ 185 w 869"/>
                  <a:gd name="T9" fmla="*/ 83 h 229"/>
                  <a:gd name="T10" fmla="*/ 223 w 869"/>
                  <a:gd name="T11" fmla="*/ 102 h 229"/>
                  <a:gd name="T12" fmla="*/ 264 w 869"/>
                  <a:gd name="T13" fmla="*/ 123 h 229"/>
                  <a:gd name="T14" fmla="*/ 302 w 869"/>
                  <a:gd name="T15" fmla="*/ 142 h 229"/>
                  <a:gd name="T16" fmla="*/ 342 w 869"/>
                  <a:gd name="T17" fmla="*/ 158 h 229"/>
                  <a:gd name="T18" fmla="*/ 380 w 869"/>
                  <a:gd name="T19" fmla="*/ 170 h 229"/>
                  <a:gd name="T20" fmla="*/ 416 w 869"/>
                  <a:gd name="T21" fmla="*/ 177 h 229"/>
                  <a:gd name="T22" fmla="*/ 454 w 869"/>
                  <a:gd name="T23" fmla="*/ 177 h 229"/>
                  <a:gd name="T24" fmla="*/ 482 w 869"/>
                  <a:gd name="T25" fmla="*/ 177 h 229"/>
                  <a:gd name="T26" fmla="*/ 511 w 869"/>
                  <a:gd name="T27" fmla="*/ 173 h 229"/>
                  <a:gd name="T28" fmla="*/ 539 w 869"/>
                  <a:gd name="T29" fmla="*/ 168 h 229"/>
                  <a:gd name="T30" fmla="*/ 565 w 869"/>
                  <a:gd name="T31" fmla="*/ 161 h 229"/>
                  <a:gd name="T32" fmla="*/ 594 w 869"/>
                  <a:gd name="T33" fmla="*/ 154 h 229"/>
                  <a:gd name="T34" fmla="*/ 620 w 869"/>
                  <a:gd name="T35" fmla="*/ 144 h 229"/>
                  <a:gd name="T36" fmla="*/ 655 w 869"/>
                  <a:gd name="T37" fmla="*/ 132 h 229"/>
                  <a:gd name="T38" fmla="*/ 684 w 869"/>
                  <a:gd name="T39" fmla="*/ 121 h 229"/>
                  <a:gd name="T40" fmla="*/ 710 w 869"/>
                  <a:gd name="T41" fmla="*/ 111 h 229"/>
                  <a:gd name="T42" fmla="*/ 727 w 869"/>
                  <a:gd name="T43" fmla="*/ 102 h 229"/>
                  <a:gd name="T44" fmla="*/ 743 w 869"/>
                  <a:gd name="T45" fmla="*/ 94 h 229"/>
                  <a:gd name="T46" fmla="*/ 767 w 869"/>
                  <a:gd name="T47" fmla="*/ 80 h 229"/>
                  <a:gd name="T48" fmla="*/ 800 w 869"/>
                  <a:gd name="T49" fmla="*/ 68 h 229"/>
                  <a:gd name="T50" fmla="*/ 834 w 869"/>
                  <a:gd name="T51" fmla="*/ 66 h 229"/>
                  <a:gd name="T52" fmla="*/ 869 w 869"/>
                  <a:gd name="T53" fmla="*/ 80 h 229"/>
                  <a:gd name="T54" fmla="*/ 826 w 869"/>
                  <a:gd name="T55" fmla="*/ 102 h 229"/>
                  <a:gd name="T56" fmla="*/ 803 w 869"/>
                  <a:gd name="T57" fmla="*/ 97 h 229"/>
                  <a:gd name="T58" fmla="*/ 777 w 869"/>
                  <a:gd name="T59" fmla="*/ 102 h 229"/>
                  <a:gd name="T60" fmla="*/ 746 w 869"/>
                  <a:gd name="T61" fmla="*/ 113 h 229"/>
                  <a:gd name="T62" fmla="*/ 717 w 869"/>
                  <a:gd name="T63" fmla="*/ 130 h 229"/>
                  <a:gd name="T64" fmla="*/ 691 w 869"/>
                  <a:gd name="T65" fmla="*/ 142 h 229"/>
                  <a:gd name="T66" fmla="*/ 660 w 869"/>
                  <a:gd name="T67" fmla="*/ 156 h 229"/>
                  <a:gd name="T68" fmla="*/ 625 w 869"/>
                  <a:gd name="T69" fmla="*/ 168 h 229"/>
                  <a:gd name="T70" fmla="*/ 594 w 869"/>
                  <a:gd name="T71" fmla="*/ 182 h 229"/>
                  <a:gd name="T72" fmla="*/ 560 w 869"/>
                  <a:gd name="T73" fmla="*/ 192 h 229"/>
                  <a:gd name="T74" fmla="*/ 525 w 869"/>
                  <a:gd name="T75" fmla="*/ 203 h 229"/>
                  <a:gd name="T76" fmla="*/ 494 w 869"/>
                  <a:gd name="T77" fmla="*/ 213 h 229"/>
                  <a:gd name="T78" fmla="*/ 465 w 869"/>
                  <a:gd name="T79" fmla="*/ 220 h 229"/>
                  <a:gd name="T80" fmla="*/ 442 w 869"/>
                  <a:gd name="T81" fmla="*/ 225 h 229"/>
                  <a:gd name="T82" fmla="*/ 425 w 869"/>
                  <a:gd name="T83" fmla="*/ 229 h 229"/>
                  <a:gd name="T84" fmla="*/ 404 w 869"/>
                  <a:gd name="T85" fmla="*/ 222 h 229"/>
                  <a:gd name="T86" fmla="*/ 375 w 869"/>
                  <a:gd name="T87" fmla="*/ 215 h 229"/>
                  <a:gd name="T88" fmla="*/ 337 w 869"/>
                  <a:gd name="T89" fmla="*/ 199 h 229"/>
                  <a:gd name="T90" fmla="*/ 299 w 869"/>
                  <a:gd name="T91" fmla="*/ 180 h 229"/>
                  <a:gd name="T92" fmla="*/ 276 w 869"/>
                  <a:gd name="T93" fmla="*/ 168 h 229"/>
                  <a:gd name="T94" fmla="*/ 252 w 869"/>
                  <a:gd name="T95" fmla="*/ 156 h 229"/>
                  <a:gd name="T96" fmla="*/ 228 w 869"/>
                  <a:gd name="T97" fmla="*/ 144 h 229"/>
                  <a:gd name="T98" fmla="*/ 204 w 869"/>
                  <a:gd name="T99" fmla="*/ 130 h 229"/>
                  <a:gd name="T100" fmla="*/ 181 w 869"/>
                  <a:gd name="T101" fmla="*/ 116 h 229"/>
                  <a:gd name="T102" fmla="*/ 157 w 869"/>
                  <a:gd name="T103" fmla="*/ 102 h 229"/>
                  <a:gd name="T104" fmla="*/ 133 w 869"/>
                  <a:gd name="T105" fmla="*/ 87 h 229"/>
                  <a:gd name="T106" fmla="*/ 109 w 869"/>
                  <a:gd name="T107" fmla="*/ 76 h 229"/>
                  <a:gd name="T108" fmla="*/ 86 w 869"/>
                  <a:gd name="T109" fmla="*/ 59 h 229"/>
                  <a:gd name="T110" fmla="*/ 62 w 869"/>
                  <a:gd name="T111" fmla="*/ 45 h 229"/>
                  <a:gd name="T112" fmla="*/ 36 w 869"/>
                  <a:gd name="T113" fmla="*/ 26 h 229"/>
                  <a:gd name="T114" fmla="*/ 0 w 869"/>
                  <a:gd name="T115" fmla="*/ 2 h 229"/>
                  <a:gd name="T116" fmla="*/ 10 w 869"/>
                  <a:gd name="T117" fmla="*/ 0 h 229"/>
                  <a:gd name="T118" fmla="*/ 36 w 869"/>
                  <a:gd name="T119" fmla="*/ 2 h 229"/>
                  <a:gd name="T120" fmla="*/ 76 w 869"/>
                  <a:gd name="T121" fmla="*/ 14 h 2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9"/>
                  <a:gd name="T184" fmla="*/ 0 h 229"/>
                  <a:gd name="T185" fmla="*/ 869 w 869"/>
                  <a:gd name="T186" fmla="*/ 229 h 2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9" h="229">
                    <a:moveTo>
                      <a:pt x="76" y="14"/>
                    </a:moveTo>
                    <a:lnTo>
                      <a:pt x="76" y="14"/>
                    </a:lnTo>
                    <a:lnTo>
                      <a:pt x="83" y="21"/>
                    </a:lnTo>
                    <a:lnTo>
                      <a:pt x="88" y="23"/>
                    </a:lnTo>
                    <a:lnTo>
                      <a:pt x="93" y="26"/>
                    </a:lnTo>
                    <a:lnTo>
                      <a:pt x="100" y="31"/>
                    </a:lnTo>
                    <a:lnTo>
                      <a:pt x="107" y="35"/>
                    </a:lnTo>
                    <a:lnTo>
                      <a:pt x="114" y="40"/>
                    </a:lnTo>
                    <a:lnTo>
                      <a:pt x="121" y="45"/>
                    </a:lnTo>
                    <a:lnTo>
                      <a:pt x="131" y="49"/>
                    </a:lnTo>
                    <a:lnTo>
                      <a:pt x="143" y="57"/>
                    </a:lnTo>
                    <a:lnTo>
                      <a:pt x="152" y="64"/>
                    </a:lnTo>
                    <a:lnTo>
                      <a:pt x="162" y="68"/>
                    </a:lnTo>
                    <a:lnTo>
                      <a:pt x="173" y="76"/>
                    </a:lnTo>
                    <a:lnTo>
                      <a:pt x="185" y="83"/>
                    </a:lnTo>
                    <a:lnTo>
                      <a:pt x="197" y="90"/>
                    </a:lnTo>
                    <a:lnTo>
                      <a:pt x="209" y="97"/>
                    </a:lnTo>
                    <a:lnTo>
                      <a:pt x="223" y="102"/>
                    </a:lnTo>
                    <a:lnTo>
                      <a:pt x="235" y="109"/>
                    </a:lnTo>
                    <a:lnTo>
                      <a:pt x="249" y="116"/>
                    </a:lnTo>
                    <a:lnTo>
                      <a:pt x="264" y="123"/>
                    </a:lnTo>
                    <a:lnTo>
                      <a:pt x="276" y="128"/>
                    </a:lnTo>
                    <a:lnTo>
                      <a:pt x="290" y="137"/>
                    </a:lnTo>
                    <a:lnTo>
                      <a:pt x="302" y="142"/>
                    </a:lnTo>
                    <a:lnTo>
                      <a:pt x="316" y="147"/>
                    </a:lnTo>
                    <a:lnTo>
                      <a:pt x="328" y="151"/>
                    </a:lnTo>
                    <a:lnTo>
                      <a:pt x="342" y="158"/>
                    </a:lnTo>
                    <a:lnTo>
                      <a:pt x="354" y="161"/>
                    </a:lnTo>
                    <a:lnTo>
                      <a:pt x="366" y="168"/>
                    </a:lnTo>
                    <a:lnTo>
                      <a:pt x="380" y="170"/>
                    </a:lnTo>
                    <a:lnTo>
                      <a:pt x="392" y="175"/>
                    </a:lnTo>
                    <a:lnTo>
                      <a:pt x="404" y="177"/>
                    </a:lnTo>
                    <a:lnTo>
                      <a:pt x="416" y="177"/>
                    </a:lnTo>
                    <a:lnTo>
                      <a:pt x="427" y="177"/>
                    </a:lnTo>
                    <a:lnTo>
                      <a:pt x="442" y="180"/>
                    </a:lnTo>
                    <a:lnTo>
                      <a:pt x="454" y="177"/>
                    </a:lnTo>
                    <a:lnTo>
                      <a:pt x="468" y="177"/>
                    </a:lnTo>
                    <a:lnTo>
                      <a:pt x="475" y="177"/>
                    </a:lnTo>
                    <a:lnTo>
                      <a:pt x="482" y="177"/>
                    </a:lnTo>
                    <a:lnTo>
                      <a:pt x="489" y="175"/>
                    </a:lnTo>
                    <a:lnTo>
                      <a:pt x="496" y="175"/>
                    </a:lnTo>
                    <a:lnTo>
                      <a:pt x="511" y="173"/>
                    </a:lnTo>
                    <a:lnTo>
                      <a:pt x="525" y="170"/>
                    </a:lnTo>
                    <a:lnTo>
                      <a:pt x="530" y="168"/>
                    </a:lnTo>
                    <a:lnTo>
                      <a:pt x="539" y="168"/>
                    </a:lnTo>
                    <a:lnTo>
                      <a:pt x="544" y="166"/>
                    </a:lnTo>
                    <a:lnTo>
                      <a:pt x="553" y="166"/>
                    </a:lnTo>
                    <a:lnTo>
                      <a:pt x="565" y="161"/>
                    </a:lnTo>
                    <a:lnTo>
                      <a:pt x="579" y="156"/>
                    </a:lnTo>
                    <a:lnTo>
                      <a:pt x="587" y="154"/>
                    </a:lnTo>
                    <a:lnTo>
                      <a:pt x="594" y="154"/>
                    </a:lnTo>
                    <a:lnTo>
                      <a:pt x="601" y="151"/>
                    </a:lnTo>
                    <a:lnTo>
                      <a:pt x="608" y="149"/>
                    </a:lnTo>
                    <a:lnTo>
                      <a:pt x="620" y="144"/>
                    </a:lnTo>
                    <a:lnTo>
                      <a:pt x="632" y="142"/>
                    </a:lnTo>
                    <a:lnTo>
                      <a:pt x="644" y="137"/>
                    </a:lnTo>
                    <a:lnTo>
                      <a:pt x="655" y="132"/>
                    </a:lnTo>
                    <a:lnTo>
                      <a:pt x="665" y="128"/>
                    </a:lnTo>
                    <a:lnTo>
                      <a:pt x="677" y="125"/>
                    </a:lnTo>
                    <a:lnTo>
                      <a:pt x="684" y="121"/>
                    </a:lnTo>
                    <a:lnTo>
                      <a:pt x="696" y="118"/>
                    </a:lnTo>
                    <a:lnTo>
                      <a:pt x="703" y="113"/>
                    </a:lnTo>
                    <a:lnTo>
                      <a:pt x="710" y="111"/>
                    </a:lnTo>
                    <a:lnTo>
                      <a:pt x="715" y="109"/>
                    </a:lnTo>
                    <a:lnTo>
                      <a:pt x="722" y="106"/>
                    </a:lnTo>
                    <a:lnTo>
                      <a:pt x="727" y="102"/>
                    </a:lnTo>
                    <a:lnTo>
                      <a:pt x="731" y="102"/>
                    </a:lnTo>
                    <a:lnTo>
                      <a:pt x="734" y="99"/>
                    </a:lnTo>
                    <a:lnTo>
                      <a:pt x="743" y="94"/>
                    </a:lnTo>
                    <a:lnTo>
                      <a:pt x="750" y="87"/>
                    </a:lnTo>
                    <a:lnTo>
                      <a:pt x="760" y="85"/>
                    </a:lnTo>
                    <a:lnTo>
                      <a:pt x="767" y="80"/>
                    </a:lnTo>
                    <a:lnTo>
                      <a:pt x="779" y="78"/>
                    </a:lnTo>
                    <a:lnTo>
                      <a:pt x="788" y="73"/>
                    </a:lnTo>
                    <a:lnTo>
                      <a:pt x="800" y="68"/>
                    </a:lnTo>
                    <a:lnTo>
                      <a:pt x="812" y="66"/>
                    </a:lnTo>
                    <a:lnTo>
                      <a:pt x="824" y="66"/>
                    </a:lnTo>
                    <a:lnTo>
                      <a:pt x="834" y="66"/>
                    </a:lnTo>
                    <a:lnTo>
                      <a:pt x="845" y="68"/>
                    </a:lnTo>
                    <a:lnTo>
                      <a:pt x="857" y="73"/>
                    </a:lnTo>
                    <a:lnTo>
                      <a:pt x="869" y="80"/>
                    </a:lnTo>
                    <a:lnTo>
                      <a:pt x="834" y="106"/>
                    </a:lnTo>
                    <a:lnTo>
                      <a:pt x="831" y="104"/>
                    </a:lnTo>
                    <a:lnTo>
                      <a:pt x="826" y="102"/>
                    </a:lnTo>
                    <a:lnTo>
                      <a:pt x="819" y="99"/>
                    </a:lnTo>
                    <a:lnTo>
                      <a:pt x="810" y="99"/>
                    </a:lnTo>
                    <a:lnTo>
                      <a:pt x="803" y="97"/>
                    </a:lnTo>
                    <a:lnTo>
                      <a:pt x="793" y="97"/>
                    </a:lnTo>
                    <a:lnTo>
                      <a:pt x="786" y="99"/>
                    </a:lnTo>
                    <a:lnTo>
                      <a:pt x="777" y="102"/>
                    </a:lnTo>
                    <a:lnTo>
                      <a:pt x="767" y="104"/>
                    </a:lnTo>
                    <a:lnTo>
                      <a:pt x="758" y="109"/>
                    </a:lnTo>
                    <a:lnTo>
                      <a:pt x="746" y="113"/>
                    </a:lnTo>
                    <a:lnTo>
                      <a:pt x="734" y="123"/>
                    </a:lnTo>
                    <a:lnTo>
                      <a:pt x="724" y="125"/>
                    </a:lnTo>
                    <a:lnTo>
                      <a:pt x="717" y="130"/>
                    </a:lnTo>
                    <a:lnTo>
                      <a:pt x="708" y="132"/>
                    </a:lnTo>
                    <a:lnTo>
                      <a:pt x="701" y="137"/>
                    </a:lnTo>
                    <a:lnTo>
                      <a:pt x="691" y="142"/>
                    </a:lnTo>
                    <a:lnTo>
                      <a:pt x="679" y="147"/>
                    </a:lnTo>
                    <a:lnTo>
                      <a:pt x="670" y="149"/>
                    </a:lnTo>
                    <a:lnTo>
                      <a:pt x="660" y="156"/>
                    </a:lnTo>
                    <a:lnTo>
                      <a:pt x="648" y="158"/>
                    </a:lnTo>
                    <a:lnTo>
                      <a:pt x="636" y="166"/>
                    </a:lnTo>
                    <a:lnTo>
                      <a:pt x="625" y="168"/>
                    </a:lnTo>
                    <a:lnTo>
                      <a:pt x="615" y="173"/>
                    </a:lnTo>
                    <a:lnTo>
                      <a:pt x="603" y="177"/>
                    </a:lnTo>
                    <a:lnTo>
                      <a:pt x="594" y="182"/>
                    </a:lnTo>
                    <a:lnTo>
                      <a:pt x="582" y="184"/>
                    </a:lnTo>
                    <a:lnTo>
                      <a:pt x="572" y="189"/>
                    </a:lnTo>
                    <a:lnTo>
                      <a:pt x="560" y="192"/>
                    </a:lnTo>
                    <a:lnTo>
                      <a:pt x="549" y="196"/>
                    </a:lnTo>
                    <a:lnTo>
                      <a:pt x="537" y="201"/>
                    </a:lnTo>
                    <a:lnTo>
                      <a:pt x="525" y="203"/>
                    </a:lnTo>
                    <a:lnTo>
                      <a:pt x="513" y="206"/>
                    </a:lnTo>
                    <a:lnTo>
                      <a:pt x="503" y="211"/>
                    </a:lnTo>
                    <a:lnTo>
                      <a:pt x="494" y="213"/>
                    </a:lnTo>
                    <a:lnTo>
                      <a:pt x="484" y="218"/>
                    </a:lnTo>
                    <a:lnTo>
                      <a:pt x="475" y="218"/>
                    </a:lnTo>
                    <a:lnTo>
                      <a:pt x="465" y="220"/>
                    </a:lnTo>
                    <a:lnTo>
                      <a:pt x="458" y="222"/>
                    </a:lnTo>
                    <a:lnTo>
                      <a:pt x="451" y="225"/>
                    </a:lnTo>
                    <a:lnTo>
                      <a:pt x="442" y="225"/>
                    </a:lnTo>
                    <a:lnTo>
                      <a:pt x="437" y="227"/>
                    </a:lnTo>
                    <a:lnTo>
                      <a:pt x="430" y="227"/>
                    </a:lnTo>
                    <a:lnTo>
                      <a:pt x="425" y="229"/>
                    </a:lnTo>
                    <a:lnTo>
                      <a:pt x="418" y="227"/>
                    </a:lnTo>
                    <a:lnTo>
                      <a:pt x="411" y="227"/>
                    </a:lnTo>
                    <a:lnTo>
                      <a:pt x="404" y="222"/>
                    </a:lnTo>
                    <a:lnTo>
                      <a:pt x="397" y="222"/>
                    </a:lnTo>
                    <a:lnTo>
                      <a:pt x="387" y="218"/>
                    </a:lnTo>
                    <a:lnTo>
                      <a:pt x="375" y="215"/>
                    </a:lnTo>
                    <a:lnTo>
                      <a:pt x="363" y="211"/>
                    </a:lnTo>
                    <a:lnTo>
                      <a:pt x="354" y="206"/>
                    </a:lnTo>
                    <a:lnTo>
                      <a:pt x="337" y="199"/>
                    </a:lnTo>
                    <a:lnTo>
                      <a:pt x="325" y="192"/>
                    </a:lnTo>
                    <a:lnTo>
                      <a:pt x="311" y="187"/>
                    </a:lnTo>
                    <a:lnTo>
                      <a:pt x="299" y="180"/>
                    </a:lnTo>
                    <a:lnTo>
                      <a:pt x="290" y="175"/>
                    </a:lnTo>
                    <a:lnTo>
                      <a:pt x="283" y="173"/>
                    </a:lnTo>
                    <a:lnTo>
                      <a:pt x="276" y="168"/>
                    </a:lnTo>
                    <a:lnTo>
                      <a:pt x="268" y="166"/>
                    </a:lnTo>
                    <a:lnTo>
                      <a:pt x="259" y="161"/>
                    </a:lnTo>
                    <a:lnTo>
                      <a:pt x="252" y="156"/>
                    </a:lnTo>
                    <a:lnTo>
                      <a:pt x="245" y="154"/>
                    </a:lnTo>
                    <a:lnTo>
                      <a:pt x="238" y="149"/>
                    </a:lnTo>
                    <a:lnTo>
                      <a:pt x="228" y="144"/>
                    </a:lnTo>
                    <a:lnTo>
                      <a:pt x="221" y="139"/>
                    </a:lnTo>
                    <a:lnTo>
                      <a:pt x="211" y="132"/>
                    </a:lnTo>
                    <a:lnTo>
                      <a:pt x="204" y="130"/>
                    </a:lnTo>
                    <a:lnTo>
                      <a:pt x="195" y="125"/>
                    </a:lnTo>
                    <a:lnTo>
                      <a:pt x="188" y="121"/>
                    </a:lnTo>
                    <a:lnTo>
                      <a:pt x="181" y="116"/>
                    </a:lnTo>
                    <a:lnTo>
                      <a:pt x="173" y="111"/>
                    </a:lnTo>
                    <a:lnTo>
                      <a:pt x="164" y="106"/>
                    </a:lnTo>
                    <a:lnTo>
                      <a:pt x="157" y="102"/>
                    </a:lnTo>
                    <a:lnTo>
                      <a:pt x="147" y="97"/>
                    </a:lnTo>
                    <a:lnTo>
                      <a:pt x="140" y="92"/>
                    </a:lnTo>
                    <a:lnTo>
                      <a:pt x="133" y="87"/>
                    </a:lnTo>
                    <a:lnTo>
                      <a:pt x="124" y="83"/>
                    </a:lnTo>
                    <a:lnTo>
                      <a:pt x="116" y="78"/>
                    </a:lnTo>
                    <a:lnTo>
                      <a:pt x="109" y="76"/>
                    </a:lnTo>
                    <a:lnTo>
                      <a:pt x="100" y="68"/>
                    </a:lnTo>
                    <a:lnTo>
                      <a:pt x="93" y="64"/>
                    </a:lnTo>
                    <a:lnTo>
                      <a:pt x="86" y="59"/>
                    </a:lnTo>
                    <a:lnTo>
                      <a:pt x="76" y="54"/>
                    </a:lnTo>
                    <a:lnTo>
                      <a:pt x="69" y="49"/>
                    </a:lnTo>
                    <a:lnTo>
                      <a:pt x="62" y="45"/>
                    </a:lnTo>
                    <a:lnTo>
                      <a:pt x="55" y="40"/>
                    </a:lnTo>
                    <a:lnTo>
                      <a:pt x="50" y="38"/>
                    </a:lnTo>
                    <a:lnTo>
                      <a:pt x="36" y="26"/>
                    </a:lnTo>
                    <a:lnTo>
                      <a:pt x="21" y="19"/>
                    </a:lnTo>
                    <a:lnTo>
                      <a:pt x="10" y="9"/>
                    </a:lnTo>
                    <a:lnTo>
                      <a:pt x="0" y="2"/>
                    </a:lnTo>
                    <a:lnTo>
                      <a:pt x="0" y="0"/>
                    </a:lnTo>
                    <a:lnTo>
                      <a:pt x="5" y="0"/>
                    </a:lnTo>
                    <a:lnTo>
                      <a:pt x="10" y="0"/>
                    </a:lnTo>
                    <a:lnTo>
                      <a:pt x="17" y="0"/>
                    </a:lnTo>
                    <a:lnTo>
                      <a:pt x="26" y="0"/>
                    </a:lnTo>
                    <a:lnTo>
                      <a:pt x="36" y="2"/>
                    </a:lnTo>
                    <a:lnTo>
                      <a:pt x="48" y="4"/>
                    </a:lnTo>
                    <a:lnTo>
                      <a:pt x="59" y="9"/>
                    </a:lnTo>
                    <a:lnTo>
                      <a:pt x="76" y="14"/>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5" name="Freeform 46"/>
              <p:cNvSpPr>
                <a:spLocks/>
              </p:cNvSpPr>
              <p:nvPr/>
            </p:nvSpPr>
            <p:spPr bwMode="auto">
              <a:xfrm>
                <a:off x="2799" y="935"/>
                <a:ext cx="126" cy="135"/>
              </a:xfrm>
              <a:custGeom>
                <a:avLst/>
                <a:gdLst>
                  <a:gd name="T0" fmla="*/ 34 w 126"/>
                  <a:gd name="T1" fmla="*/ 133 h 135"/>
                  <a:gd name="T2" fmla="*/ 22 w 126"/>
                  <a:gd name="T3" fmla="*/ 126 h 135"/>
                  <a:gd name="T4" fmla="*/ 10 w 126"/>
                  <a:gd name="T5" fmla="*/ 112 h 135"/>
                  <a:gd name="T6" fmla="*/ 0 w 126"/>
                  <a:gd name="T7" fmla="*/ 95 h 135"/>
                  <a:gd name="T8" fmla="*/ 3 w 126"/>
                  <a:gd name="T9" fmla="*/ 79 h 135"/>
                  <a:gd name="T10" fmla="*/ 10 w 126"/>
                  <a:gd name="T11" fmla="*/ 64 h 135"/>
                  <a:gd name="T12" fmla="*/ 27 w 126"/>
                  <a:gd name="T13" fmla="*/ 50 h 135"/>
                  <a:gd name="T14" fmla="*/ 43 w 126"/>
                  <a:gd name="T15" fmla="*/ 36 h 135"/>
                  <a:gd name="T16" fmla="*/ 65 w 126"/>
                  <a:gd name="T17" fmla="*/ 22 h 135"/>
                  <a:gd name="T18" fmla="*/ 84 w 126"/>
                  <a:gd name="T19" fmla="*/ 10 h 135"/>
                  <a:gd name="T20" fmla="*/ 100 w 126"/>
                  <a:gd name="T21" fmla="*/ 3 h 135"/>
                  <a:gd name="T22" fmla="*/ 114 w 126"/>
                  <a:gd name="T23" fmla="*/ 0 h 135"/>
                  <a:gd name="T24" fmla="*/ 124 w 126"/>
                  <a:gd name="T25" fmla="*/ 5 h 135"/>
                  <a:gd name="T26" fmla="*/ 124 w 126"/>
                  <a:gd name="T27" fmla="*/ 19 h 135"/>
                  <a:gd name="T28" fmla="*/ 122 w 126"/>
                  <a:gd name="T29" fmla="*/ 34 h 135"/>
                  <a:gd name="T30" fmla="*/ 112 w 126"/>
                  <a:gd name="T31" fmla="*/ 48 h 135"/>
                  <a:gd name="T32" fmla="*/ 98 w 126"/>
                  <a:gd name="T33" fmla="*/ 67 h 135"/>
                  <a:gd name="T34" fmla="*/ 81 w 126"/>
                  <a:gd name="T35" fmla="*/ 88 h 135"/>
                  <a:gd name="T36" fmla="*/ 62 w 126"/>
                  <a:gd name="T37" fmla="*/ 112 h 135"/>
                  <a:gd name="T38" fmla="*/ 46 w 126"/>
                  <a:gd name="T39" fmla="*/ 117 h 135"/>
                  <a:gd name="T40" fmla="*/ 57 w 126"/>
                  <a:gd name="T41" fmla="*/ 102 h 135"/>
                  <a:gd name="T42" fmla="*/ 69 w 126"/>
                  <a:gd name="T43" fmla="*/ 88 h 135"/>
                  <a:gd name="T44" fmla="*/ 84 w 126"/>
                  <a:gd name="T45" fmla="*/ 74 h 135"/>
                  <a:gd name="T46" fmla="*/ 95 w 126"/>
                  <a:gd name="T47" fmla="*/ 57 h 135"/>
                  <a:gd name="T48" fmla="*/ 107 w 126"/>
                  <a:gd name="T49" fmla="*/ 45 h 135"/>
                  <a:gd name="T50" fmla="*/ 110 w 126"/>
                  <a:gd name="T51" fmla="*/ 27 h 135"/>
                  <a:gd name="T52" fmla="*/ 86 w 126"/>
                  <a:gd name="T53" fmla="*/ 29 h 135"/>
                  <a:gd name="T54" fmla="*/ 69 w 126"/>
                  <a:gd name="T55" fmla="*/ 36 h 135"/>
                  <a:gd name="T56" fmla="*/ 55 w 126"/>
                  <a:gd name="T57" fmla="*/ 48 h 135"/>
                  <a:gd name="T58" fmla="*/ 41 w 126"/>
                  <a:gd name="T59" fmla="*/ 60 h 135"/>
                  <a:gd name="T60" fmla="*/ 31 w 126"/>
                  <a:gd name="T61" fmla="*/ 72 h 135"/>
                  <a:gd name="T62" fmla="*/ 19 w 126"/>
                  <a:gd name="T63" fmla="*/ 81 h 135"/>
                  <a:gd name="T64" fmla="*/ 17 w 126"/>
                  <a:gd name="T65" fmla="*/ 93 h 135"/>
                  <a:gd name="T66" fmla="*/ 19 w 126"/>
                  <a:gd name="T67" fmla="*/ 107 h 135"/>
                  <a:gd name="T68" fmla="*/ 31 w 126"/>
                  <a:gd name="T69" fmla="*/ 121 h 135"/>
                  <a:gd name="T70" fmla="*/ 36 w 126"/>
                  <a:gd name="T71" fmla="*/ 135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6"/>
                  <a:gd name="T109" fmla="*/ 0 h 135"/>
                  <a:gd name="T110" fmla="*/ 126 w 126"/>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6" h="135">
                    <a:moveTo>
                      <a:pt x="36" y="135"/>
                    </a:moveTo>
                    <a:lnTo>
                      <a:pt x="34" y="133"/>
                    </a:lnTo>
                    <a:lnTo>
                      <a:pt x="29" y="131"/>
                    </a:lnTo>
                    <a:lnTo>
                      <a:pt x="22" y="126"/>
                    </a:lnTo>
                    <a:lnTo>
                      <a:pt x="17" y="121"/>
                    </a:lnTo>
                    <a:lnTo>
                      <a:pt x="10" y="112"/>
                    </a:lnTo>
                    <a:lnTo>
                      <a:pt x="5" y="105"/>
                    </a:lnTo>
                    <a:lnTo>
                      <a:pt x="0" y="95"/>
                    </a:lnTo>
                    <a:lnTo>
                      <a:pt x="3" y="86"/>
                    </a:lnTo>
                    <a:lnTo>
                      <a:pt x="3" y="79"/>
                    </a:lnTo>
                    <a:lnTo>
                      <a:pt x="5" y="72"/>
                    </a:lnTo>
                    <a:lnTo>
                      <a:pt x="10" y="64"/>
                    </a:lnTo>
                    <a:lnTo>
                      <a:pt x="19" y="57"/>
                    </a:lnTo>
                    <a:lnTo>
                      <a:pt x="27" y="50"/>
                    </a:lnTo>
                    <a:lnTo>
                      <a:pt x="36" y="43"/>
                    </a:lnTo>
                    <a:lnTo>
                      <a:pt x="43" y="36"/>
                    </a:lnTo>
                    <a:lnTo>
                      <a:pt x="55" y="29"/>
                    </a:lnTo>
                    <a:lnTo>
                      <a:pt x="65" y="22"/>
                    </a:lnTo>
                    <a:lnTo>
                      <a:pt x="74" y="17"/>
                    </a:lnTo>
                    <a:lnTo>
                      <a:pt x="84" y="10"/>
                    </a:lnTo>
                    <a:lnTo>
                      <a:pt x="93" y="8"/>
                    </a:lnTo>
                    <a:lnTo>
                      <a:pt x="100" y="3"/>
                    </a:lnTo>
                    <a:lnTo>
                      <a:pt x="110" y="3"/>
                    </a:lnTo>
                    <a:lnTo>
                      <a:pt x="114" y="0"/>
                    </a:lnTo>
                    <a:lnTo>
                      <a:pt x="122" y="3"/>
                    </a:lnTo>
                    <a:lnTo>
                      <a:pt x="124" y="5"/>
                    </a:lnTo>
                    <a:lnTo>
                      <a:pt x="126" y="15"/>
                    </a:lnTo>
                    <a:lnTo>
                      <a:pt x="124" y="19"/>
                    </a:lnTo>
                    <a:lnTo>
                      <a:pt x="124" y="27"/>
                    </a:lnTo>
                    <a:lnTo>
                      <a:pt x="122" y="34"/>
                    </a:lnTo>
                    <a:lnTo>
                      <a:pt x="117" y="41"/>
                    </a:lnTo>
                    <a:lnTo>
                      <a:pt x="112" y="48"/>
                    </a:lnTo>
                    <a:lnTo>
                      <a:pt x="107" y="57"/>
                    </a:lnTo>
                    <a:lnTo>
                      <a:pt x="98" y="67"/>
                    </a:lnTo>
                    <a:lnTo>
                      <a:pt x="93" y="79"/>
                    </a:lnTo>
                    <a:lnTo>
                      <a:pt x="81" y="88"/>
                    </a:lnTo>
                    <a:lnTo>
                      <a:pt x="72" y="100"/>
                    </a:lnTo>
                    <a:lnTo>
                      <a:pt x="62" y="112"/>
                    </a:lnTo>
                    <a:lnTo>
                      <a:pt x="50" y="124"/>
                    </a:lnTo>
                    <a:lnTo>
                      <a:pt x="46" y="117"/>
                    </a:lnTo>
                    <a:lnTo>
                      <a:pt x="48" y="112"/>
                    </a:lnTo>
                    <a:lnTo>
                      <a:pt x="57" y="102"/>
                    </a:lnTo>
                    <a:lnTo>
                      <a:pt x="62" y="95"/>
                    </a:lnTo>
                    <a:lnTo>
                      <a:pt x="69" y="88"/>
                    </a:lnTo>
                    <a:lnTo>
                      <a:pt x="76" y="81"/>
                    </a:lnTo>
                    <a:lnTo>
                      <a:pt x="84" y="74"/>
                    </a:lnTo>
                    <a:lnTo>
                      <a:pt x="88" y="64"/>
                    </a:lnTo>
                    <a:lnTo>
                      <a:pt x="95" y="57"/>
                    </a:lnTo>
                    <a:lnTo>
                      <a:pt x="100" y="50"/>
                    </a:lnTo>
                    <a:lnTo>
                      <a:pt x="107" y="45"/>
                    </a:lnTo>
                    <a:lnTo>
                      <a:pt x="110" y="34"/>
                    </a:lnTo>
                    <a:lnTo>
                      <a:pt x="110" y="27"/>
                    </a:lnTo>
                    <a:lnTo>
                      <a:pt x="98" y="24"/>
                    </a:lnTo>
                    <a:lnTo>
                      <a:pt x="86" y="29"/>
                    </a:lnTo>
                    <a:lnTo>
                      <a:pt x="79" y="31"/>
                    </a:lnTo>
                    <a:lnTo>
                      <a:pt x="69" y="36"/>
                    </a:lnTo>
                    <a:lnTo>
                      <a:pt x="62" y="43"/>
                    </a:lnTo>
                    <a:lnTo>
                      <a:pt x="55" y="48"/>
                    </a:lnTo>
                    <a:lnTo>
                      <a:pt x="48" y="53"/>
                    </a:lnTo>
                    <a:lnTo>
                      <a:pt x="41" y="60"/>
                    </a:lnTo>
                    <a:lnTo>
                      <a:pt x="34" y="64"/>
                    </a:lnTo>
                    <a:lnTo>
                      <a:pt x="31" y="72"/>
                    </a:lnTo>
                    <a:lnTo>
                      <a:pt x="22" y="79"/>
                    </a:lnTo>
                    <a:lnTo>
                      <a:pt x="19" y="81"/>
                    </a:lnTo>
                    <a:lnTo>
                      <a:pt x="19" y="83"/>
                    </a:lnTo>
                    <a:lnTo>
                      <a:pt x="17" y="93"/>
                    </a:lnTo>
                    <a:lnTo>
                      <a:pt x="17" y="98"/>
                    </a:lnTo>
                    <a:lnTo>
                      <a:pt x="19" y="107"/>
                    </a:lnTo>
                    <a:lnTo>
                      <a:pt x="24" y="114"/>
                    </a:lnTo>
                    <a:lnTo>
                      <a:pt x="31" y="121"/>
                    </a:lnTo>
                    <a:lnTo>
                      <a:pt x="36" y="135"/>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6" name="Freeform 47"/>
              <p:cNvSpPr>
                <a:spLocks/>
              </p:cNvSpPr>
              <p:nvPr/>
            </p:nvSpPr>
            <p:spPr bwMode="auto">
              <a:xfrm>
                <a:off x="2479" y="1101"/>
                <a:ext cx="54" cy="100"/>
              </a:xfrm>
              <a:custGeom>
                <a:avLst/>
                <a:gdLst>
                  <a:gd name="T0" fmla="*/ 31 w 54"/>
                  <a:gd name="T1" fmla="*/ 7 h 100"/>
                  <a:gd name="T2" fmla="*/ 54 w 54"/>
                  <a:gd name="T3" fmla="*/ 0 h 100"/>
                  <a:gd name="T4" fmla="*/ 54 w 54"/>
                  <a:gd name="T5" fmla="*/ 3 h 100"/>
                  <a:gd name="T6" fmla="*/ 54 w 54"/>
                  <a:gd name="T7" fmla="*/ 7 h 100"/>
                  <a:gd name="T8" fmla="*/ 54 w 54"/>
                  <a:gd name="T9" fmla="*/ 12 h 100"/>
                  <a:gd name="T10" fmla="*/ 54 w 54"/>
                  <a:gd name="T11" fmla="*/ 19 h 100"/>
                  <a:gd name="T12" fmla="*/ 52 w 54"/>
                  <a:gd name="T13" fmla="*/ 26 h 100"/>
                  <a:gd name="T14" fmla="*/ 52 w 54"/>
                  <a:gd name="T15" fmla="*/ 33 h 100"/>
                  <a:gd name="T16" fmla="*/ 50 w 54"/>
                  <a:gd name="T17" fmla="*/ 41 h 100"/>
                  <a:gd name="T18" fmla="*/ 47 w 54"/>
                  <a:gd name="T19" fmla="*/ 48 h 100"/>
                  <a:gd name="T20" fmla="*/ 43 w 54"/>
                  <a:gd name="T21" fmla="*/ 55 h 100"/>
                  <a:gd name="T22" fmla="*/ 38 w 54"/>
                  <a:gd name="T23" fmla="*/ 64 h 100"/>
                  <a:gd name="T24" fmla="*/ 33 w 54"/>
                  <a:gd name="T25" fmla="*/ 71 h 100"/>
                  <a:gd name="T26" fmla="*/ 26 w 54"/>
                  <a:gd name="T27" fmla="*/ 81 h 100"/>
                  <a:gd name="T28" fmla="*/ 19 w 54"/>
                  <a:gd name="T29" fmla="*/ 90 h 100"/>
                  <a:gd name="T30" fmla="*/ 9 w 54"/>
                  <a:gd name="T31" fmla="*/ 100 h 100"/>
                  <a:gd name="T32" fmla="*/ 0 w 54"/>
                  <a:gd name="T33" fmla="*/ 95 h 100"/>
                  <a:gd name="T34" fmla="*/ 0 w 54"/>
                  <a:gd name="T35" fmla="*/ 93 h 100"/>
                  <a:gd name="T36" fmla="*/ 5 w 54"/>
                  <a:gd name="T37" fmla="*/ 90 h 100"/>
                  <a:gd name="T38" fmla="*/ 9 w 54"/>
                  <a:gd name="T39" fmla="*/ 81 h 100"/>
                  <a:gd name="T40" fmla="*/ 16 w 54"/>
                  <a:gd name="T41" fmla="*/ 74 h 100"/>
                  <a:gd name="T42" fmla="*/ 21 w 54"/>
                  <a:gd name="T43" fmla="*/ 62 h 100"/>
                  <a:gd name="T44" fmla="*/ 26 w 54"/>
                  <a:gd name="T45" fmla="*/ 48 h 100"/>
                  <a:gd name="T46" fmla="*/ 26 w 54"/>
                  <a:gd name="T47" fmla="*/ 41 h 100"/>
                  <a:gd name="T48" fmla="*/ 28 w 54"/>
                  <a:gd name="T49" fmla="*/ 33 h 100"/>
                  <a:gd name="T50" fmla="*/ 28 w 54"/>
                  <a:gd name="T51" fmla="*/ 26 h 100"/>
                  <a:gd name="T52" fmla="*/ 31 w 54"/>
                  <a:gd name="T53" fmla="*/ 19 h 100"/>
                  <a:gd name="T54" fmla="*/ 31 w 54"/>
                  <a:gd name="T55" fmla="*/ 7 h 100"/>
                  <a:gd name="T56" fmla="*/ 31 w 54"/>
                  <a:gd name="T57" fmla="*/ 7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100"/>
                  <a:gd name="T89" fmla="*/ 54 w 54"/>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100">
                    <a:moveTo>
                      <a:pt x="31" y="7"/>
                    </a:moveTo>
                    <a:lnTo>
                      <a:pt x="54" y="0"/>
                    </a:lnTo>
                    <a:lnTo>
                      <a:pt x="54" y="3"/>
                    </a:lnTo>
                    <a:lnTo>
                      <a:pt x="54" y="7"/>
                    </a:lnTo>
                    <a:lnTo>
                      <a:pt x="54" y="12"/>
                    </a:lnTo>
                    <a:lnTo>
                      <a:pt x="54" y="19"/>
                    </a:lnTo>
                    <a:lnTo>
                      <a:pt x="52" y="26"/>
                    </a:lnTo>
                    <a:lnTo>
                      <a:pt x="52" y="33"/>
                    </a:lnTo>
                    <a:lnTo>
                      <a:pt x="50" y="41"/>
                    </a:lnTo>
                    <a:lnTo>
                      <a:pt x="47" y="48"/>
                    </a:lnTo>
                    <a:lnTo>
                      <a:pt x="43" y="55"/>
                    </a:lnTo>
                    <a:lnTo>
                      <a:pt x="38" y="64"/>
                    </a:lnTo>
                    <a:lnTo>
                      <a:pt x="33" y="71"/>
                    </a:lnTo>
                    <a:lnTo>
                      <a:pt x="26" y="81"/>
                    </a:lnTo>
                    <a:lnTo>
                      <a:pt x="19" y="90"/>
                    </a:lnTo>
                    <a:lnTo>
                      <a:pt x="9" y="100"/>
                    </a:lnTo>
                    <a:lnTo>
                      <a:pt x="0" y="95"/>
                    </a:lnTo>
                    <a:lnTo>
                      <a:pt x="0" y="93"/>
                    </a:lnTo>
                    <a:lnTo>
                      <a:pt x="5" y="90"/>
                    </a:lnTo>
                    <a:lnTo>
                      <a:pt x="9" y="81"/>
                    </a:lnTo>
                    <a:lnTo>
                      <a:pt x="16" y="74"/>
                    </a:lnTo>
                    <a:lnTo>
                      <a:pt x="21" y="62"/>
                    </a:lnTo>
                    <a:lnTo>
                      <a:pt x="26" y="48"/>
                    </a:lnTo>
                    <a:lnTo>
                      <a:pt x="26" y="41"/>
                    </a:lnTo>
                    <a:lnTo>
                      <a:pt x="28" y="33"/>
                    </a:lnTo>
                    <a:lnTo>
                      <a:pt x="28" y="26"/>
                    </a:lnTo>
                    <a:lnTo>
                      <a:pt x="31" y="19"/>
                    </a:lnTo>
                    <a:lnTo>
                      <a:pt x="31" y="7"/>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7" name="Freeform 48"/>
              <p:cNvSpPr>
                <a:spLocks/>
              </p:cNvSpPr>
              <p:nvPr/>
            </p:nvSpPr>
            <p:spPr bwMode="auto">
              <a:xfrm>
                <a:off x="2788" y="763"/>
                <a:ext cx="460" cy="163"/>
              </a:xfrm>
              <a:custGeom>
                <a:avLst/>
                <a:gdLst>
                  <a:gd name="T0" fmla="*/ 9 w 460"/>
                  <a:gd name="T1" fmla="*/ 146 h 163"/>
                  <a:gd name="T2" fmla="*/ 23 w 460"/>
                  <a:gd name="T3" fmla="*/ 135 h 163"/>
                  <a:gd name="T4" fmla="*/ 45 w 460"/>
                  <a:gd name="T5" fmla="*/ 120 h 163"/>
                  <a:gd name="T6" fmla="*/ 57 w 460"/>
                  <a:gd name="T7" fmla="*/ 111 h 163"/>
                  <a:gd name="T8" fmla="*/ 71 w 460"/>
                  <a:gd name="T9" fmla="*/ 101 h 163"/>
                  <a:gd name="T10" fmla="*/ 85 w 460"/>
                  <a:gd name="T11" fmla="*/ 92 h 163"/>
                  <a:gd name="T12" fmla="*/ 99 w 460"/>
                  <a:gd name="T13" fmla="*/ 85 h 163"/>
                  <a:gd name="T14" fmla="*/ 116 w 460"/>
                  <a:gd name="T15" fmla="*/ 78 h 163"/>
                  <a:gd name="T16" fmla="*/ 133 w 460"/>
                  <a:gd name="T17" fmla="*/ 71 h 163"/>
                  <a:gd name="T18" fmla="*/ 149 w 460"/>
                  <a:gd name="T19" fmla="*/ 61 h 163"/>
                  <a:gd name="T20" fmla="*/ 168 w 460"/>
                  <a:gd name="T21" fmla="*/ 56 h 163"/>
                  <a:gd name="T22" fmla="*/ 185 w 460"/>
                  <a:gd name="T23" fmla="*/ 52 h 163"/>
                  <a:gd name="T24" fmla="*/ 204 w 460"/>
                  <a:gd name="T25" fmla="*/ 45 h 163"/>
                  <a:gd name="T26" fmla="*/ 218 w 460"/>
                  <a:gd name="T27" fmla="*/ 40 h 163"/>
                  <a:gd name="T28" fmla="*/ 235 w 460"/>
                  <a:gd name="T29" fmla="*/ 38 h 163"/>
                  <a:gd name="T30" fmla="*/ 249 w 460"/>
                  <a:gd name="T31" fmla="*/ 30 h 163"/>
                  <a:gd name="T32" fmla="*/ 263 w 460"/>
                  <a:gd name="T33" fmla="*/ 28 h 163"/>
                  <a:gd name="T34" fmla="*/ 289 w 460"/>
                  <a:gd name="T35" fmla="*/ 23 h 163"/>
                  <a:gd name="T36" fmla="*/ 308 w 460"/>
                  <a:gd name="T37" fmla="*/ 16 h 163"/>
                  <a:gd name="T38" fmla="*/ 325 w 460"/>
                  <a:gd name="T39" fmla="*/ 14 h 163"/>
                  <a:gd name="T40" fmla="*/ 337 w 460"/>
                  <a:gd name="T41" fmla="*/ 11 h 163"/>
                  <a:gd name="T42" fmla="*/ 346 w 460"/>
                  <a:gd name="T43" fmla="*/ 9 h 163"/>
                  <a:gd name="T44" fmla="*/ 365 w 460"/>
                  <a:gd name="T45" fmla="*/ 4 h 163"/>
                  <a:gd name="T46" fmla="*/ 387 w 460"/>
                  <a:gd name="T47" fmla="*/ 0 h 163"/>
                  <a:gd name="T48" fmla="*/ 401 w 460"/>
                  <a:gd name="T49" fmla="*/ 0 h 163"/>
                  <a:gd name="T50" fmla="*/ 406 w 460"/>
                  <a:gd name="T51" fmla="*/ 14 h 163"/>
                  <a:gd name="T52" fmla="*/ 413 w 460"/>
                  <a:gd name="T53" fmla="*/ 26 h 163"/>
                  <a:gd name="T54" fmla="*/ 422 w 460"/>
                  <a:gd name="T55" fmla="*/ 45 h 163"/>
                  <a:gd name="T56" fmla="*/ 429 w 460"/>
                  <a:gd name="T57" fmla="*/ 61 h 163"/>
                  <a:gd name="T58" fmla="*/ 441 w 460"/>
                  <a:gd name="T59" fmla="*/ 80 h 163"/>
                  <a:gd name="T60" fmla="*/ 451 w 460"/>
                  <a:gd name="T61" fmla="*/ 94 h 163"/>
                  <a:gd name="T62" fmla="*/ 460 w 460"/>
                  <a:gd name="T63" fmla="*/ 106 h 163"/>
                  <a:gd name="T64" fmla="*/ 453 w 460"/>
                  <a:gd name="T65" fmla="*/ 106 h 163"/>
                  <a:gd name="T66" fmla="*/ 432 w 460"/>
                  <a:gd name="T67" fmla="*/ 106 h 163"/>
                  <a:gd name="T68" fmla="*/ 417 w 460"/>
                  <a:gd name="T69" fmla="*/ 106 h 163"/>
                  <a:gd name="T70" fmla="*/ 401 w 460"/>
                  <a:gd name="T71" fmla="*/ 109 h 163"/>
                  <a:gd name="T72" fmla="*/ 382 w 460"/>
                  <a:gd name="T73" fmla="*/ 111 h 163"/>
                  <a:gd name="T74" fmla="*/ 360 w 460"/>
                  <a:gd name="T75" fmla="*/ 113 h 163"/>
                  <a:gd name="T76" fmla="*/ 337 w 460"/>
                  <a:gd name="T77" fmla="*/ 116 h 163"/>
                  <a:gd name="T78" fmla="*/ 311 w 460"/>
                  <a:gd name="T79" fmla="*/ 118 h 163"/>
                  <a:gd name="T80" fmla="*/ 287 w 460"/>
                  <a:gd name="T81" fmla="*/ 123 h 163"/>
                  <a:gd name="T82" fmla="*/ 261 w 460"/>
                  <a:gd name="T83" fmla="*/ 127 h 163"/>
                  <a:gd name="T84" fmla="*/ 232 w 460"/>
                  <a:gd name="T85" fmla="*/ 130 h 163"/>
                  <a:gd name="T86" fmla="*/ 206 w 460"/>
                  <a:gd name="T87" fmla="*/ 137 h 163"/>
                  <a:gd name="T88" fmla="*/ 180 w 460"/>
                  <a:gd name="T89" fmla="*/ 144 h 163"/>
                  <a:gd name="T90" fmla="*/ 154 w 460"/>
                  <a:gd name="T91" fmla="*/ 154 h 163"/>
                  <a:gd name="T92" fmla="*/ 144 w 460"/>
                  <a:gd name="T93" fmla="*/ 149 h 163"/>
                  <a:gd name="T94" fmla="*/ 133 w 460"/>
                  <a:gd name="T95" fmla="*/ 144 h 163"/>
                  <a:gd name="T96" fmla="*/ 121 w 460"/>
                  <a:gd name="T97" fmla="*/ 142 h 163"/>
                  <a:gd name="T98" fmla="*/ 104 w 460"/>
                  <a:gd name="T99" fmla="*/ 139 h 163"/>
                  <a:gd name="T100" fmla="*/ 85 w 460"/>
                  <a:gd name="T101" fmla="*/ 139 h 163"/>
                  <a:gd name="T102" fmla="*/ 66 w 460"/>
                  <a:gd name="T103" fmla="*/ 142 h 163"/>
                  <a:gd name="T104" fmla="*/ 47 w 460"/>
                  <a:gd name="T105" fmla="*/ 149 h 163"/>
                  <a:gd name="T106" fmla="*/ 26 w 460"/>
                  <a:gd name="T107" fmla="*/ 156 h 163"/>
                  <a:gd name="T108" fmla="*/ 9 w 460"/>
                  <a:gd name="T109" fmla="*/ 163 h 163"/>
                  <a:gd name="T110" fmla="*/ 0 w 460"/>
                  <a:gd name="T111" fmla="*/ 156 h 1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163"/>
                  <a:gd name="T170" fmla="*/ 460 w 460"/>
                  <a:gd name="T171" fmla="*/ 163 h 1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163">
                    <a:moveTo>
                      <a:pt x="0" y="156"/>
                    </a:moveTo>
                    <a:lnTo>
                      <a:pt x="9" y="146"/>
                    </a:lnTo>
                    <a:lnTo>
                      <a:pt x="16" y="142"/>
                    </a:lnTo>
                    <a:lnTo>
                      <a:pt x="23" y="135"/>
                    </a:lnTo>
                    <a:lnTo>
                      <a:pt x="33" y="127"/>
                    </a:lnTo>
                    <a:lnTo>
                      <a:pt x="45" y="120"/>
                    </a:lnTo>
                    <a:lnTo>
                      <a:pt x="49" y="116"/>
                    </a:lnTo>
                    <a:lnTo>
                      <a:pt x="57" y="111"/>
                    </a:lnTo>
                    <a:lnTo>
                      <a:pt x="64" y="106"/>
                    </a:lnTo>
                    <a:lnTo>
                      <a:pt x="71" y="101"/>
                    </a:lnTo>
                    <a:lnTo>
                      <a:pt x="78" y="97"/>
                    </a:lnTo>
                    <a:lnTo>
                      <a:pt x="85" y="92"/>
                    </a:lnTo>
                    <a:lnTo>
                      <a:pt x="92" y="90"/>
                    </a:lnTo>
                    <a:lnTo>
                      <a:pt x="99" y="85"/>
                    </a:lnTo>
                    <a:lnTo>
                      <a:pt x="109" y="82"/>
                    </a:lnTo>
                    <a:lnTo>
                      <a:pt x="116" y="78"/>
                    </a:lnTo>
                    <a:lnTo>
                      <a:pt x="123" y="73"/>
                    </a:lnTo>
                    <a:lnTo>
                      <a:pt x="133" y="71"/>
                    </a:lnTo>
                    <a:lnTo>
                      <a:pt x="140" y="66"/>
                    </a:lnTo>
                    <a:lnTo>
                      <a:pt x="149" y="61"/>
                    </a:lnTo>
                    <a:lnTo>
                      <a:pt x="159" y="59"/>
                    </a:lnTo>
                    <a:lnTo>
                      <a:pt x="168" y="56"/>
                    </a:lnTo>
                    <a:lnTo>
                      <a:pt x="178" y="54"/>
                    </a:lnTo>
                    <a:lnTo>
                      <a:pt x="185" y="52"/>
                    </a:lnTo>
                    <a:lnTo>
                      <a:pt x="194" y="49"/>
                    </a:lnTo>
                    <a:lnTo>
                      <a:pt x="204" y="45"/>
                    </a:lnTo>
                    <a:lnTo>
                      <a:pt x="211" y="42"/>
                    </a:lnTo>
                    <a:lnTo>
                      <a:pt x="218" y="40"/>
                    </a:lnTo>
                    <a:lnTo>
                      <a:pt x="227" y="38"/>
                    </a:lnTo>
                    <a:lnTo>
                      <a:pt x="235" y="38"/>
                    </a:lnTo>
                    <a:lnTo>
                      <a:pt x="242" y="33"/>
                    </a:lnTo>
                    <a:lnTo>
                      <a:pt x="249" y="30"/>
                    </a:lnTo>
                    <a:lnTo>
                      <a:pt x="256" y="28"/>
                    </a:lnTo>
                    <a:lnTo>
                      <a:pt x="263" y="28"/>
                    </a:lnTo>
                    <a:lnTo>
                      <a:pt x="277" y="26"/>
                    </a:lnTo>
                    <a:lnTo>
                      <a:pt x="289" y="23"/>
                    </a:lnTo>
                    <a:lnTo>
                      <a:pt x="299" y="19"/>
                    </a:lnTo>
                    <a:lnTo>
                      <a:pt x="308" y="16"/>
                    </a:lnTo>
                    <a:lnTo>
                      <a:pt x="318" y="14"/>
                    </a:lnTo>
                    <a:lnTo>
                      <a:pt x="325" y="14"/>
                    </a:lnTo>
                    <a:lnTo>
                      <a:pt x="334" y="11"/>
                    </a:lnTo>
                    <a:lnTo>
                      <a:pt x="337" y="11"/>
                    </a:lnTo>
                    <a:lnTo>
                      <a:pt x="339" y="11"/>
                    </a:lnTo>
                    <a:lnTo>
                      <a:pt x="346" y="9"/>
                    </a:lnTo>
                    <a:lnTo>
                      <a:pt x="353" y="7"/>
                    </a:lnTo>
                    <a:lnTo>
                      <a:pt x="365" y="4"/>
                    </a:lnTo>
                    <a:lnTo>
                      <a:pt x="377" y="2"/>
                    </a:lnTo>
                    <a:lnTo>
                      <a:pt x="387" y="0"/>
                    </a:lnTo>
                    <a:lnTo>
                      <a:pt x="394" y="0"/>
                    </a:lnTo>
                    <a:lnTo>
                      <a:pt x="401" y="0"/>
                    </a:lnTo>
                    <a:lnTo>
                      <a:pt x="401" y="4"/>
                    </a:lnTo>
                    <a:lnTo>
                      <a:pt x="406" y="14"/>
                    </a:lnTo>
                    <a:lnTo>
                      <a:pt x="408" y="19"/>
                    </a:lnTo>
                    <a:lnTo>
                      <a:pt x="413" y="26"/>
                    </a:lnTo>
                    <a:lnTo>
                      <a:pt x="415" y="35"/>
                    </a:lnTo>
                    <a:lnTo>
                      <a:pt x="422" y="45"/>
                    </a:lnTo>
                    <a:lnTo>
                      <a:pt x="425" y="52"/>
                    </a:lnTo>
                    <a:lnTo>
                      <a:pt x="429" y="61"/>
                    </a:lnTo>
                    <a:lnTo>
                      <a:pt x="434" y="71"/>
                    </a:lnTo>
                    <a:lnTo>
                      <a:pt x="441" y="80"/>
                    </a:lnTo>
                    <a:lnTo>
                      <a:pt x="444" y="87"/>
                    </a:lnTo>
                    <a:lnTo>
                      <a:pt x="451" y="94"/>
                    </a:lnTo>
                    <a:lnTo>
                      <a:pt x="455" y="101"/>
                    </a:lnTo>
                    <a:lnTo>
                      <a:pt x="460" y="106"/>
                    </a:lnTo>
                    <a:lnTo>
                      <a:pt x="458" y="106"/>
                    </a:lnTo>
                    <a:lnTo>
                      <a:pt x="453" y="106"/>
                    </a:lnTo>
                    <a:lnTo>
                      <a:pt x="444" y="106"/>
                    </a:lnTo>
                    <a:lnTo>
                      <a:pt x="432" y="106"/>
                    </a:lnTo>
                    <a:lnTo>
                      <a:pt x="425" y="106"/>
                    </a:lnTo>
                    <a:lnTo>
                      <a:pt x="417" y="106"/>
                    </a:lnTo>
                    <a:lnTo>
                      <a:pt x="408" y="106"/>
                    </a:lnTo>
                    <a:lnTo>
                      <a:pt x="401" y="109"/>
                    </a:lnTo>
                    <a:lnTo>
                      <a:pt x="391" y="109"/>
                    </a:lnTo>
                    <a:lnTo>
                      <a:pt x="382" y="111"/>
                    </a:lnTo>
                    <a:lnTo>
                      <a:pt x="370" y="111"/>
                    </a:lnTo>
                    <a:lnTo>
                      <a:pt x="360" y="113"/>
                    </a:lnTo>
                    <a:lnTo>
                      <a:pt x="349" y="113"/>
                    </a:lnTo>
                    <a:lnTo>
                      <a:pt x="337" y="116"/>
                    </a:lnTo>
                    <a:lnTo>
                      <a:pt x="322" y="116"/>
                    </a:lnTo>
                    <a:lnTo>
                      <a:pt x="311" y="118"/>
                    </a:lnTo>
                    <a:lnTo>
                      <a:pt x="299" y="120"/>
                    </a:lnTo>
                    <a:lnTo>
                      <a:pt x="287" y="123"/>
                    </a:lnTo>
                    <a:lnTo>
                      <a:pt x="273" y="125"/>
                    </a:lnTo>
                    <a:lnTo>
                      <a:pt x="261" y="127"/>
                    </a:lnTo>
                    <a:lnTo>
                      <a:pt x="246" y="127"/>
                    </a:lnTo>
                    <a:lnTo>
                      <a:pt x="232" y="130"/>
                    </a:lnTo>
                    <a:lnTo>
                      <a:pt x="218" y="132"/>
                    </a:lnTo>
                    <a:lnTo>
                      <a:pt x="206" y="137"/>
                    </a:lnTo>
                    <a:lnTo>
                      <a:pt x="192" y="142"/>
                    </a:lnTo>
                    <a:lnTo>
                      <a:pt x="180" y="144"/>
                    </a:lnTo>
                    <a:lnTo>
                      <a:pt x="166" y="149"/>
                    </a:lnTo>
                    <a:lnTo>
                      <a:pt x="154" y="154"/>
                    </a:lnTo>
                    <a:lnTo>
                      <a:pt x="151" y="149"/>
                    </a:lnTo>
                    <a:lnTo>
                      <a:pt x="144" y="149"/>
                    </a:lnTo>
                    <a:lnTo>
                      <a:pt x="137" y="146"/>
                    </a:lnTo>
                    <a:lnTo>
                      <a:pt x="133" y="144"/>
                    </a:lnTo>
                    <a:lnTo>
                      <a:pt x="125" y="142"/>
                    </a:lnTo>
                    <a:lnTo>
                      <a:pt x="121" y="142"/>
                    </a:lnTo>
                    <a:lnTo>
                      <a:pt x="111" y="142"/>
                    </a:lnTo>
                    <a:lnTo>
                      <a:pt x="104" y="139"/>
                    </a:lnTo>
                    <a:lnTo>
                      <a:pt x="95" y="139"/>
                    </a:lnTo>
                    <a:lnTo>
                      <a:pt x="85" y="139"/>
                    </a:lnTo>
                    <a:lnTo>
                      <a:pt x="76" y="139"/>
                    </a:lnTo>
                    <a:lnTo>
                      <a:pt x="66" y="142"/>
                    </a:lnTo>
                    <a:lnTo>
                      <a:pt x="54" y="144"/>
                    </a:lnTo>
                    <a:lnTo>
                      <a:pt x="47" y="149"/>
                    </a:lnTo>
                    <a:lnTo>
                      <a:pt x="35" y="151"/>
                    </a:lnTo>
                    <a:lnTo>
                      <a:pt x="26" y="156"/>
                    </a:lnTo>
                    <a:lnTo>
                      <a:pt x="16" y="158"/>
                    </a:lnTo>
                    <a:lnTo>
                      <a:pt x="9" y="163"/>
                    </a:lnTo>
                    <a:lnTo>
                      <a:pt x="0" y="156"/>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8" name="Freeform 49"/>
              <p:cNvSpPr>
                <a:spLocks/>
              </p:cNvSpPr>
              <p:nvPr/>
            </p:nvSpPr>
            <p:spPr bwMode="auto">
              <a:xfrm>
                <a:off x="2742" y="741"/>
                <a:ext cx="406" cy="78"/>
              </a:xfrm>
              <a:custGeom>
                <a:avLst/>
                <a:gdLst>
                  <a:gd name="T0" fmla="*/ 3 w 406"/>
                  <a:gd name="T1" fmla="*/ 33 h 78"/>
                  <a:gd name="T2" fmla="*/ 15 w 406"/>
                  <a:gd name="T3" fmla="*/ 31 h 78"/>
                  <a:gd name="T4" fmla="*/ 31 w 406"/>
                  <a:gd name="T5" fmla="*/ 29 h 78"/>
                  <a:gd name="T6" fmla="*/ 50 w 406"/>
                  <a:gd name="T7" fmla="*/ 26 h 78"/>
                  <a:gd name="T8" fmla="*/ 72 w 406"/>
                  <a:gd name="T9" fmla="*/ 24 h 78"/>
                  <a:gd name="T10" fmla="*/ 98 w 406"/>
                  <a:gd name="T11" fmla="*/ 19 h 78"/>
                  <a:gd name="T12" fmla="*/ 119 w 406"/>
                  <a:gd name="T13" fmla="*/ 19 h 78"/>
                  <a:gd name="T14" fmla="*/ 136 w 406"/>
                  <a:gd name="T15" fmla="*/ 17 h 78"/>
                  <a:gd name="T16" fmla="*/ 150 w 406"/>
                  <a:gd name="T17" fmla="*/ 17 h 78"/>
                  <a:gd name="T18" fmla="*/ 167 w 406"/>
                  <a:gd name="T19" fmla="*/ 15 h 78"/>
                  <a:gd name="T20" fmla="*/ 181 w 406"/>
                  <a:gd name="T21" fmla="*/ 12 h 78"/>
                  <a:gd name="T22" fmla="*/ 197 w 406"/>
                  <a:gd name="T23" fmla="*/ 12 h 78"/>
                  <a:gd name="T24" fmla="*/ 214 w 406"/>
                  <a:gd name="T25" fmla="*/ 10 h 78"/>
                  <a:gd name="T26" fmla="*/ 231 w 406"/>
                  <a:gd name="T27" fmla="*/ 7 h 78"/>
                  <a:gd name="T28" fmla="*/ 247 w 406"/>
                  <a:gd name="T29" fmla="*/ 5 h 78"/>
                  <a:gd name="T30" fmla="*/ 264 w 406"/>
                  <a:gd name="T31" fmla="*/ 5 h 78"/>
                  <a:gd name="T32" fmla="*/ 281 w 406"/>
                  <a:gd name="T33" fmla="*/ 5 h 78"/>
                  <a:gd name="T34" fmla="*/ 297 w 406"/>
                  <a:gd name="T35" fmla="*/ 3 h 78"/>
                  <a:gd name="T36" fmla="*/ 316 w 406"/>
                  <a:gd name="T37" fmla="*/ 3 h 78"/>
                  <a:gd name="T38" fmla="*/ 333 w 406"/>
                  <a:gd name="T39" fmla="*/ 3 h 78"/>
                  <a:gd name="T40" fmla="*/ 349 w 406"/>
                  <a:gd name="T41" fmla="*/ 0 h 78"/>
                  <a:gd name="T42" fmla="*/ 364 w 406"/>
                  <a:gd name="T43" fmla="*/ 0 h 78"/>
                  <a:gd name="T44" fmla="*/ 380 w 406"/>
                  <a:gd name="T45" fmla="*/ 0 h 78"/>
                  <a:gd name="T46" fmla="*/ 397 w 406"/>
                  <a:gd name="T47" fmla="*/ 0 h 78"/>
                  <a:gd name="T48" fmla="*/ 387 w 406"/>
                  <a:gd name="T49" fmla="*/ 22 h 78"/>
                  <a:gd name="T50" fmla="*/ 378 w 406"/>
                  <a:gd name="T51" fmla="*/ 22 h 78"/>
                  <a:gd name="T52" fmla="*/ 357 w 406"/>
                  <a:gd name="T53" fmla="*/ 24 h 78"/>
                  <a:gd name="T54" fmla="*/ 342 w 406"/>
                  <a:gd name="T55" fmla="*/ 24 h 78"/>
                  <a:gd name="T56" fmla="*/ 326 w 406"/>
                  <a:gd name="T57" fmla="*/ 26 h 78"/>
                  <a:gd name="T58" fmla="*/ 307 w 406"/>
                  <a:gd name="T59" fmla="*/ 29 h 78"/>
                  <a:gd name="T60" fmla="*/ 288 w 406"/>
                  <a:gd name="T61" fmla="*/ 31 h 78"/>
                  <a:gd name="T62" fmla="*/ 264 w 406"/>
                  <a:gd name="T63" fmla="*/ 33 h 78"/>
                  <a:gd name="T64" fmla="*/ 243 w 406"/>
                  <a:gd name="T65" fmla="*/ 38 h 78"/>
                  <a:gd name="T66" fmla="*/ 216 w 406"/>
                  <a:gd name="T67" fmla="*/ 43 h 78"/>
                  <a:gd name="T68" fmla="*/ 193 w 406"/>
                  <a:gd name="T69" fmla="*/ 50 h 78"/>
                  <a:gd name="T70" fmla="*/ 169 w 406"/>
                  <a:gd name="T71" fmla="*/ 55 h 78"/>
                  <a:gd name="T72" fmla="*/ 143 w 406"/>
                  <a:gd name="T73" fmla="*/ 62 h 78"/>
                  <a:gd name="T74" fmla="*/ 122 w 406"/>
                  <a:gd name="T75" fmla="*/ 69 h 78"/>
                  <a:gd name="T76" fmla="*/ 98 w 406"/>
                  <a:gd name="T77" fmla="*/ 78 h 78"/>
                  <a:gd name="T78" fmla="*/ 91 w 406"/>
                  <a:gd name="T79" fmla="*/ 71 h 78"/>
                  <a:gd name="T80" fmla="*/ 74 w 406"/>
                  <a:gd name="T81" fmla="*/ 62 h 78"/>
                  <a:gd name="T82" fmla="*/ 62 w 406"/>
                  <a:gd name="T83" fmla="*/ 60 h 78"/>
                  <a:gd name="T84" fmla="*/ 48 w 406"/>
                  <a:gd name="T85" fmla="*/ 57 h 78"/>
                  <a:gd name="T86" fmla="*/ 36 w 406"/>
                  <a:gd name="T87" fmla="*/ 52 h 78"/>
                  <a:gd name="T88" fmla="*/ 12 w 406"/>
                  <a:gd name="T89" fmla="*/ 57 h 78"/>
                  <a:gd name="T90" fmla="*/ 0 w 406"/>
                  <a:gd name="T91" fmla="*/ 36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6"/>
                  <a:gd name="T139" fmla="*/ 0 h 78"/>
                  <a:gd name="T140" fmla="*/ 406 w 406"/>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6" h="78">
                    <a:moveTo>
                      <a:pt x="0" y="36"/>
                    </a:moveTo>
                    <a:lnTo>
                      <a:pt x="3" y="33"/>
                    </a:lnTo>
                    <a:lnTo>
                      <a:pt x="12" y="33"/>
                    </a:lnTo>
                    <a:lnTo>
                      <a:pt x="15" y="31"/>
                    </a:lnTo>
                    <a:lnTo>
                      <a:pt x="22" y="31"/>
                    </a:lnTo>
                    <a:lnTo>
                      <a:pt x="31" y="29"/>
                    </a:lnTo>
                    <a:lnTo>
                      <a:pt x="41" y="29"/>
                    </a:lnTo>
                    <a:lnTo>
                      <a:pt x="50" y="26"/>
                    </a:lnTo>
                    <a:lnTo>
                      <a:pt x="62" y="26"/>
                    </a:lnTo>
                    <a:lnTo>
                      <a:pt x="72" y="24"/>
                    </a:lnTo>
                    <a:lnTo>
                      <a:pt x="86" y="22"/>
                    </a:lnTo>
                    <a:lnTo>
                      <a:pt x="98" y="19"/>
                    </a:lnTo>
                    <a:lnTo>
                      <a:pt x="112" y="19"/>
                    </a:lnTo>
                    <a:lnTo>
                      <a:pt x="119" y="19"/>
                    </a:lnTo>
                    <a:lnTo>
                      <a:pt x="126" y="17"/>
                    </a:lnTo>
                    <a:lnTo>
                      <a:pt x="136" y="17"/>
                    </a:lnTo>
                    <a:lnTo>
                      <a:pt x="143" y="17"/>
                    </a:lnTo>
                    <a:lnTo>
                      <a:pt x="150" y="17"/>
                    </a:lnTo>
                    <a:lnTo>
                      <a:pt x="157" y="15"/>
                    </a:lnTo>
                    <a:lnTo>
                      <a:pt x="167" y="15"/>
                    </a:lnTo>
                    <a:lnTo>
                      <a:pt x="174" y="15"/>
                    </a:lnTo>
                    <a:lnTo>
                      <a:pt x="181" y="12"/>
                    </a:lnTo>
                    <a:lnTo>
                      <a:pt x="188" y="12"/>
                    </a:lnTo>
                    <a:lnTo>
                      <a:pt x="197" y="12"/>
                    </a:lnTo>
                    <a:lnTo>
                      <a:pt x="205" y="12"/>
                    </a:lnTo>
                    <a:lnTo>
                      <a:pt x="214" y="10"/>
                    </a:lnTo>
                    <a:lnTo>
                      <a:pt x="224" y="7"/>
                    </a:lnTo>
                    <a:lnTo>
                      <a:pt x="231" y="7"/>
                    </a:lnTo>
                    <a:lnTo>
                      <a:pt x="240" y="7"/>
                    </a:lnTo>
                    <a:lnTo>
                      <a:pt x="247" y="5"/>
                    </a:lnTo>
                    <a:lnTo>
                      <a:pt x="257" y="5"/>
                    </a:lnTo>
                    <a:lnTo>
                      <a:pt x="264" y="5"/>
                    </a:lnTo>
                    <a:lnTo>
                      <a:pt x="273" y="5"/>
                    </a:lnTo>
                    <a:lnTo>
                      <a:pt x="281" y="5"/>
                    </a:lnTo>
                    <a:lnTo>
                      <a:pt x="290" y="5"/>
                    </a:lnTo>
                    <a:lnTo>
                      <a:pt x="297" y="3"/>
                    </a:lnTo>
                    <a:lnTo>
                      <a:pt x="307" y="3"/>
                    </a:lnTo>
                    <a:lnTo>
                      <a:pt x="316" y="3"/>
                    </a:lnTo>
                    <a:lnTo>
                      <a:pt x="323" y="3"/>
                    </a:lnTo>
                    <a:lnTo>
                      <a:pt x="333" y="3"/>
                    </a:lnTo>
                    <a:lnTo>
                      <a:pt x="340" y="3"/>
                    </a:lnTo>
                    <a:lnTo>
                      <a:pt x="349" y="0"/>
                    </a:lnTo>
                    <a:lnTo>
                      <a:pt x="357" y="0"/>
                    </a:lnTo>
                    <a:lnTo>
                      <a:pt x="364" y="0"/>
                    </a:lnTo>
                    <a:lnTo>
                      <a:pt x="373" y="0"/>
                    </a:lnTo>
                    <a:lnTo>
                      <a:pt x="380" y="0"/>
                    </a:lnTo>
                    <a:lnTo>
                      <a:pt x="387" y="0"/>
                    </a:lnTo>
                    <a:lnTo>
                      <a:pt x="397" y="0"/>
                    </a:lnTo>
                    <a:lnTo>
                      <a:pt x="406" y="3"/>
                    </a:lnTo>
                    <a:lnTo>
                      <a:pt x="387" y="22"/>
                    </a:lnTo>
                    <a:lnTo>
                      <a:pt x="385" y="22"/>
                    </a:lnTo>
                    <a:lnTo>
                      <a:pt x="378" y="22"/>
                    </a:lnTo>
                    <a:lnTo>
                      <a:pt x="368" y="22"/>
                    </a:lnTo>
                    <a:lnTo>
                      <a:pt x="357" y="24"/>
                    </a:lnTo>
                    <a:lnTo>
                      <a:pt x="349" y="24"/>
                    </a:lnTo>
                    <a:lnTo>
                      <a:pt x="342" y="24"/>
                    </a:lnTo>
                    <a:lnTo>
                      <a:pt x="333" y="26"/>
                    </a:lnTo>
                    <a:lnTo>
                      <a:pt x="326" y="26"/>
                    </a:lnTo>
                    <a:lnTo>
                      <a:pt x="316" y="26"/>
                    </a:lnTo>
                    <a:lnTo>
                      <a:pt x="307" y="29"/>
                    </a:lnTo>
                    <a:lnTo>
                      <a:pt x="295" y="29"/>
                    </a:lnTo>
                    <a:lnTo>
                      <a:pt x="288" y="31"/>
                    </a:lnTo>
                    <a:lnTo>
                      <a:pt x="276" y="31"/>
                    </a:lnTo>
                    <a:lnTo>
                      <a:pt x="264" y="33"/>
                    </a:lnTo>
                    <a:lnTo>
                      <a:pt x="252" y="36"/>
                    </a:lnTo>
                    <a:lnTo>
                      <a:pt x="243" y="38"/>
                    </a:lnTo>
                    <a:lnTo>
                      <a:pt x="228" y="41"/>
                    </a:lnTo>
                    <a:lnTo>
                      <a:pt x="216" y="43"/>
                    </a:lnTo>
                    <a:lnTo>
                      <a:pt x="205" y="45"/>
                    </a:lnTo>
                    <a:lnTo>
                      <a:pt x="193" y="50"/>
                    </a:lnTo>
                    <a:lnTo>
                      <a:pt x="181" y="52"/>
                    </a:lnTo>
                    <a:lnTo>
                      <a:pt x="169" y="55"/>
                    </a:lnTo>
                    <a:lnTo>
                      <a:pt x="155" y="60"/>
                    </a:lnTo>
                    <a:lnTo>
                      <a:pt x="143" y="62"/>
                    </a:lnTo>
                    <a:lnTo>
                      <a:pt x="133" y="64"/>
                    </a:lnTo>
                    <a:lnTo>
                      <a:pt x="122" y="69"/>
                    </a:lnTo>
                    <a:lnTo>
                      <a:pt x="110" y="74"/>
                    </a:lnTo>
                    <a:lnTo>
                      <a:pt x="98" y="78"/>
                    </a:lnTo>
                    <a:lnTo>
                      <a:pt x="95" y="76"/>
                    </a:lnTo>
                    <a:lnTo>
                      <a:pt x="91" y="71"/>
                    </a:lnTo>
                    <a:lnTo>
                      <a:pt x="81" y="67"/>
                    </a:lnTo>
                    <a:lnTo>
                      <a:pt x="74" y="62"/>
                    </a:lnTo>
                    <a:lnTo>
                      <a:pt x="67" y="60"/>
                    </a:lnTo>
                    <a:lnTo>
                      <a:pt x="62" y="60"/>
                    </a:lnTo>
                    <a:lnTo>
                      <a:pt x="55" y="57"/>
                    </a:lnTo>
                    <a:lnTo>
                      <a:pt x="48" y="57"/>
                    </a:lnTo>
                    <a:lnTo>
                      <a:pt x="46" y="55"/>
                    </a:lnTo>
                    <a:lnTo>
                      <a:pt x="36" y="52"/>
                    </a:lnTo>
                    <a:lnTo>
                      <a:pt x="24" y="52"/>
                    </a:lnTo>
                    <a:lnTo>
                      <a:pt x="12" y="57"/>
                    </a:lnTo>
                    <a:lnTo>
                      <a:pt x="0" y="36"/>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89" name="Freeform 50"/>
              <p:cNvSpPr>
                <a:spLocks/>
              </p:cNvSpPr>
              <p:nvPr/>
            </p:nvSpPr>
            <p:spPr bwMode="auto">
              <a:xfrm>
                <a:off x="1710" y="486"/>
                <a:ext cx="59" cy="106"/>
              </a:xfrm>
              <a:custGeom>
                <a:avLst/>
                <a:gdLst>
                  <a:gd name="T0" fmla="*/ 0 w 59"/>
                  <a:gd name="T1" fmla="*/ 4 h 106"/>
                  <a:gd name="T2" fmla="*/ 2 w 59"/>
                  <a:gd name="T3" fmla="*/ 2 h 106"/>
                  <a:gd name="T4" fmla="*/ 11 w 59"/>
                  <a:gd name="T5" fmla="*/ 2 h 106"/>
                  <a:gd name="T6" fmla="*/ 21 w 59"/>
                  <a:gd name="T7" fmla="*/ 0 h 106"/>
                  <a:gd name="T8" fmla="*/ 33 w 59"/>
                  <a:gd name="T9" fmla="*/ 2 h 106"/>
                  <a:gd name="T10" fmla="*/ 35 w 59"/>
                  <a:gd name="T11" fmla="*/ 7 h 106"/>
                  <a:gd name="T12" fmla="*/ 40 w 59"/>
                  <a:gd name="T13" fmla="*/ 14 h 106"/>
                  <a:gd name="T14" fmla="*/ 45 w 59"/>
                  <a:gd name="T15" fmla="*/ 23 h 106"/>
                  <a:gd name="T16" fmla="*/ 45 w 59"/>
                  <a:gd name="T17" fmla="*/ 28 h 106"/>
                  <a:gd name="T18" fmla="*/ 47 w 59"/>
                  <a:gd name="T19" fmla="*/ 35 h 106"/>
                  <a:gd name="T20" fmla="*/ 49 w 59"/>
                  <a:gd name="T21" fmla="*/ 42 h 106"/>
                  <a:gd name="T22" fmla="*/ 52 w 59"/>
                  <a:gd name="T23" fmla="*/ 52 h 106"/>
                  <a:gd name="T24" fmla="*/ 54 w 59"/>
                  <a:gd name="T25" fmla="*/ 59 h 106"/>
                  <a:gd name="T26" fmla="*/ 57 w 59"/>
                  <a:gd name="T27" fmla="*/ 68 h 106"/>
                  <a:gd name="T28" fmla="*/ 57 w 59"/>
                  <a:gd name="T29" fmla="*/ 80 h 106"/>
                  <a:gd name="T30" fmla="*/ 59 w 59"/>
                  <a:gd name="T31" fmla="*/ 92 h 106"/>
                  <a:gd name="T32" fmla="*/ 49 w 59"/>
                  <a:gd name="T33" fmla="*/ 106 h 106"/>
                  <a:gd name="T34" fmla="*/ 49 w 59"/>
                  <a:gd name="T35" fmla="*/ 104 h 106"/>
                  <a:gd name="T36" fmla="*/ 49 w 59"/>
                  <a:gd name="T37" fmla="*/ 97 h 106"/>
                  <a:gd name="T38" fmla="*/ 47 w 59"/>
                  <a:gd name="T39" fmla="*/ 90 h 106"/>
                  <a:gd name="T40" fmla="*/ 45 w 59"/>
                  <a:gd name="T41" fmla="*/ 80 h 106"/>
                  <a:gd name="T42" fmla="*/ 40 w 59"/>
                  <a:gd name="T43" fmla="*/ 66 h 106"/>
                  <a:gd name="T44" fmla="*/ 35 w 59"/>
                  <a:gd name="T45" fmla="*/ 54 h 106"/>
                  <a:gd name="T46" fmla="*/ 30 w 59"/>
                  <a:gd name="T47" fmla="*/ 47 h 106"/>
                  <a:gd name="T48" fmla="*/ 26 w 59"/>
                  <a:gd name="T49" fmla="*/ 37 h 106"/>
                  <a:gd name="T50" fmla="*/ 21 w 59"/>
                  <a:gd name="T51" fmla="*/ 30 h 106"/>
                  <a:gd name="T52" fmla="*/ 16 w 59"/>
                  <a:gd name="T53" fmla="*/ 23 h 106"/>
                  <a:gd name="T54" fmla="*/ 0 w 59"/>
                  <a:gd name="T55" fmla="*/ 4 h 106"/>
                  <a:gd name="T56" fmla="*/ 0 w 59"/>
                  <a:gd name="T57" fmla="*/ 4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106"/>
                  <a:gd name="T89" fmla="*/ 59 w 59"/>
                  <a:gd name="T90" fmla="*/ 106 h 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106">
                    <a:moveTo>
                      <a:pt x="0" y="4"/>
                    </a:moveTo>
                    <a:lnTo>
                      <a:pt x="2" y="2"/>
                    </a:lnTo>
                    <a:lnTo>
                      <a:pt x="11" y="2"/>
                    </a:lnTo>
                    <a:lnTo>
                      <a:pt x="21" y="0"/>
                    </a:lnTo>
                    <a:lnTo>
                      <a:pt x="33" y="2"/>
                    </a:lnTo>
                    <a:lnTo>
                      <a:pt x="35" y="7"/>
                    </a:lnTo>
                    <a:lnTo>
                      <a:pt x="40" y="14"/>
                    </a:lnTo>
                    <a:lnTo>
                      <a:pt x="45" y="23"/>
                    </a:lnTo>
                    <a:lnTo>
                      <a:pt x="45" y="28"/>
                    </a:lnTo>
                    <a:lnTo>
                      <a:pt x="47" y="35"/>
                    </a:lnTo>
                    <a:lnTo>
                      <a:pt x="49" y="42"/>
                    </a:lnTo>
                    <a:lnTo>
                      <a:pt x="52" y="52"/>
                    </a:lnTo>
                    <a:lnTo>
                      <a:pt x="54" y="59"/>
                    </a:lnTo>
                    <a:lnTo>
                      <a:pt x="57" y="68"/>
                    </a:lnTo>
                    <a:lnTo>
                      <a:pt x="57" y="80"/>
                    </a:lnTo>
                    <a:lnTo>
                      <a:pt x="59" y="92"/>
                    </a:lnTo>
                    <a:lnTo>
                      <a:pt x="49" y="106"/>
                    </a:lnTo>
                    <a:lnTo>
                      <a:pt x="49" y="104"/>
                    </a:lnTo>
                    <a:lnTo>
                      <a:pt x="49" y="97"/>
                    </a:lnTo>
                    <a:lnTo>
                      <a:pt x="47" y="90"/>
                    </a:lnTo>
                    <a:lnTo>
                      <a:pt x="45" y="80"/>
                    </a:lnTo>
                    <a:lnTo>
                      <a:pt x="40" y="66"/>
                    </a:lnTo>
                    <a:lnTo>
                      <a:pt x="35" y="54"/>
                    </a:lnTo>
                    <a:lnTo>
                      <a:pt x="30" y="47"/>
                    </a:lnTo>
                    <a:lnTo>
                      <a:pt x="26" y="37"/>
                    </a:lnTo>
                    <a:lnTo>
                      <a:pt x="21" y="30"/>
                    </a:lnTo>
                    <a:lnTo>
                      <a:pt x="16" y="23"/>
                    </a:lnTo>
                    <a:lnTo>
                      <a:pt x="0" y="4"/>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0" name="Freeform 51"/>
              <p:cNvSpPr>
                <a:spLocks/>
              </p:cNvSpPr>
              <p:nvPr/>
            </p:nvSpPr>
            <p:spPr bwMode="auto">
              <a:xfrm>
                <a:off x="2453" y="1070"/>
                <a:ext cx="28" cy="117"/>
              </a:xfrm>
              <a:custGeom>
                <a:avLst/>
                <a:gdLst>
                  <a:gd name="T0" fmla="*/ 0 w 28"/>
                  <a:gd name="T1" fmla="*/ 0 h 117"/>
                  <a:gd name="T2" fmla="*/ 26 w 28"/>
                  <a:gd name="T3" fmla="*/ 3 h 117"/>
                  <a:gd name="T4" fmla="*/ 28 w 28"/>
                  <a:gd name="T5" fmla="*/ 5 h 117"/>
                  <a:gd name="T6" fmla="*/ 28 w 28"/>
                  <a:gd name="T7" fmla="*/ 12 h 117"/>
                  <a:gd name="T8" fmla="*/ 28 w 28"/>
                  <a:gd name="T9" fmla="*/ 22 h 117"/>
                  <a:gd name="T10" fmla="*/ 28 w 28"/>
                  <a:gd name="T11" fmla="*/ 27 h 117"/>
                  <a:gd name="T12" fmla="*/ 28 w 28"/>
                  <a:gd name="T13" fmla="*/ 34 h 117"/>
                  <a:gd name="T14" fmla="*/ 28 w 28"/>
                  <a:gd name="T15" fmla="*/ 43 h 117"/>
                  <a:gd name="T16" fmla="*/ 28 w 28"/>
                  <a:gd name="T17" fmla="*/ 53 h 117"/>
                  <a:gd name="T18" fmla="*/ 26 w 28"/>
                  <a:gd name="T19" fmla="*/ 62 h 117"/>
                  <a:gd name="T20" fmla="*/ 23 w 28"/>
                  <a:gd name="T21" fmla="*/ 74 h 117"/>
                  <a:gd name="T22" fmla="*/ 23 w 28"/>
                  <a:gd name="T23" fmla="*/ 79 h 117"/>
                  <a:gd name="T24" fmla="*/ 21 w 28"/>
                  <a:gd name="T25" fmla="*/ 86 h 117"/>
                  <a:gd name="T26" fmla="*/ 21 w 28"/>
                  <a:gd name="T27" fmla="*/ 93 h 117"/>
                  <a:gd name="T28" fmla="*/ 21 w 28"/>
                  <a:gd name="T29" fmla="*/ 102 h 117"/>
                  <a:gd name="T30" fmla="*/ 9 w 28"/>
                  <a:gd name="T31" fmla="*/ 117 h 117"/>
                  <a:gd name="T32" fmla="*/ 9 w 28"/>
                  <a:gd name="T33" fmla="*/ 114 h 117"/>
                  <a:gd name="T34" fmla="*/ 9 w 28"/>
                  <a:gd name="T35" fmla="*/ 114 h 117"/>
                  <a:gd name="T36" fmla="*/ 9 w 28"/>
                  <a:gd name="T37" fmla="*/ 109 h 117"/>
                  <a:gd name="T38" fmla="*/ 9 w 28"/>
                  <a:gd name="T39" fmla="*/ 105 h 117"/>
                  <a:gd name="T40" fmla="*/ 7 w 28"/>
                  <a:gd name="T41" fmla="*/ 98 h 117"/>
                  <a:gd name="T42" fmla="*/ 7 w 28"/>
                  <a:gd name="T43" fmla="*/ 90 h 117"/>
                  <a:gd name="T44" fmla="*/ 7 w 28"/>
                  <a:gd name="T45" fmla="*/ 81 h 117"/>
                  <a:gd name="T46" fmla="*/ 7 w 28"/>
                  <a:gd name="T47" fmla="*/ 74 h 117"/>
                  <a:gd name="T48" fmla="*/ 7 w 28"/>
                  <a:gd name="T49" fmla="*/ 62 h 117"/>
                  <a:gd name="T50" fmla="*/ 4 w 28"/>
                  <a:gd name="T51" fmla="*/ 50 h 117"/>
                  <a:gd name="T52" fmla="*/ 4 w 28"/>
                  <a:gd name="T53" fmla="*/ 41 h 117"/>
                  <a:gd name="T54" fmla="*/ 4 w 28"/>
                  <a:gd name="T55" fmla="*/ 34 h 117"/>
                  <a:gd name="T56" fmla="*/ 2 w 28"/>
                  <a:gd name="T57" fmla="*/ 27 h 117"/>
                  <a:gd name="T58" fmla="*/ 2 w 28"/>
                  <a:gd name="T59" fmla="*/ 17 h 117"/>
                  <a:gd name="T60" fmla="*/ 0 w 28"/>
                  <a:gd name="T61" fmla="*/ 0 h 117"/>
                  <a:gd name="T62" fmla="*/ 0 w 28"/>
                  <a:gd name="T63" fmla="*/ 0 h 1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
                  <a:gd name="T97" fmla="*/ 0 h 117"/>
                  <a:gd name="T98" fmla="*/ 28 w 28"/>
                  <a:gd name="T99" fmla="*/ 117 h 1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 h="117">
                    <a:moveTo>
                      <a:pt x="0" y="0"/>
                    </a:moveTo>
                    <a:lnTo>
                      <a:pt x="26" y="3"/>
                    </a:lnTo>
                    <a:lnTo>
                      <a:pt x="28" y="5"/>
                    </a:lnTo>
                    <a:lnTo>
                      <a:pt x="28" y="12"/>
                    </a:lnTo>
                    <a:lnTo>
                      <a:pt x="28" y="22"/>
                    </a:lnTo>
                    <a:lnTo>
                      <a:pt x="28" y="27"/>
                    </a:lnTo>
                    <a:lnTo>
                      <a:pt x="28" y="34"/>
                    </a:lnTo>
                    <a:lnTo>
                      <a:pt x="28" y="43"/>
                    </a:lnTo>
                    <a:lnTo>
                      <a:pt x="28" y="53"/>
                    </a:lnTo>
                    <a:lnTo>
                      <a:pt x="26" y="62"/>
                    </a:lnTo>
                    <a:lnTo>
                      <a:pt x="23" y="74"/>
                    </a:lnTo>
                    <a:lnTo>
                      <a:pt x="23" y="79"/>
                    </a:lnTo>
                    <a:lnTo>
                      <a:pt x="21" y="86"/>
                    </a:lnTo>
                    <a:lnTo>
                      <a:pt x="21" y="93"/>
                    </a:lnTo>
                    <a:lnTo>
                      <a:pt x="21" y="102"/>
                    </a:lnTo>
                    <a:lnTo>
                      <a:pt x="9" y="117"/>
                    </a:lnTo>
                    <a:lnTo>
                      <a:pt x="9" y="114"/>
                    </a:lnTo>
                    <a:lnTo>
                      <a:pt x="9" y="109"/>
                    </a:lnTo>
                    <a:lnTo>
                      <a:pt x="9" y="105"/>
                    </a:lnTo>
                    <a:lnTo>
                      <a:pt x="7" y="98"/>
                    </a:lnTo>
                    <a:lnTo>
                      <a:pt x="7" y="90"/>
                    </a:lnTo>
                    <a:lnTo>
                      <a:pt x="7" y="81"/>
                    </a:lnTo>
                    <a:lnTo>
                      <a:pt x="7" y="74"/>
                    </a:lnTo>
                    <a:lnTo>
                      <a:pt x="7" y="62"/>
                    </a:lnTo>
                    <a:lnTo>
                      <a:pt x="4" y="50"/>
                    </a:lnTo>
                    <a:lnTo>
                      <a:pt x="4" y="41"/>
                    </a:lnTo>
                    <a:lnTo>
                      <a:pt x="4" y="34"/>
                    </a:lnTo>
                    <a:lnTo>
                      <a:pt x="2" y="27"/>
                    </a:lnTo>
                    <a:lnTo>
                      <a:pt x="2" y="17"/>
                    </a:lnTo>
                    <a:lnTo>
                      <a:pt x="0" y="0"/>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1" name="Freeform 52"/>
              <p:cNvSpPr>
                <a:spLocks/>
              </p:cNvSpPr>
              <p:nvPr/>
            </p:nvSpPr>
            <p:spPr bwMode="auto">
              <a:xfrm>
                <a:off x="2510" y="1241"/>
                <a:ext cx="23" cy="69"/>
              </a:xfrm>
              <a:custGeom>
                <a:avLst/>
                <a:gdLst>
                  <a:gd name="T0" fmla="*/ 21 w 23"/>
                  <a:gd name="T1" fmla="*/ 0 h 69"/>
                  <a:gd name="T2" fmla="*/ 21 w 23"/>
                  <a:gd name="T3" fmla="*/ 2 h 69"/>
                  <a:gd name="T4" fmla="*/ 21 w 23"/>
                  <a:gd name="T5" fmla="*/ 7 h 69"/>
                  <a:gd name="T6" fmla="*/ 21 w 23"/>
                  <a:gd name="T7" fmla="*/ 14 h 69"/>
                  <a:gd name="T8" fmla="*/ 23 w 23"/>
                  <a:gd name="T9" fmla="*/ 26 h 69"/>
                  <a:gd name="T10" fmla="*/ 21 w 23"/>
                  <a:gd name="T11" fmla="*/ 31 h 69"/>
                  <a:gd name="T12" fmla="*/ 19 w 23"/>
                  <a:gd name="T13" fmla="*/ 38 h 69"/>
                  <a:gd name="T14" fmla="*/ 16 w 23"/>
                  <a:gd name="T15" fmla="*/ 47 h 69"/>
                  <a:gd name="T16" fmla="*/ 12 w 23"/>
                  <a:gd name="T17" fmla="*/ 57 h 69"/>
                  <a:gd name="T18" fmla="*/ 0 w 23"/>
                  <a:gd name="T19" fmla="*/ 69 h 69"/>
                  <a:gd name="T20" fmla="*/ 0 w 23"/>
                  <a:gd name="T21" fmla="*/ 66 h 69"/>
                  <a:gd name="T22" fmla="*/ 2 w 23"/>
                  <a:gd name="T23" fmla="*/ 64 h 69"/>
                  <a:gd name="T24" fmla="*/ 4 w 23"/>
                  <a:gd name="T25" fmla="*/ 59 h 69"/>
                  <a:gd name="T26" fmla="*/ 7 w 23"/>
                  <a:gd name="T27" fmla="*/ 52 h 69"/>
                  <a:gd name="T28" fmla="*/ 7 w 23"/>
                  <a:gd name="T29" fmla="*/ 43 h 69"/>
                  <a:gd name="T30" fmla="*/ 9 w 23"/>
                  <a:gd name="T31" fmla="*/ 31 h 69"/>
                  <a:gd name="T32" fmla="*/ 7 w 23"/>
                  <a:gd name="T33" fmla="*/ 26 h 69"/>
                  <a:gd name="T34" fmla="*/ 7 w 23"/>
                  <a:gd name="T35" fmla="*/ 19 h 69"/>
                  <a:gd name="T36" fmla="*/ 7 w 23"/>
                  <a:gd name="T37" fmla="*/ 12 h 69"/>
                  <a:gd name="T38" fmla="*/ 4 w 23"/>
                  <a:gd name="T39" fmla="*/ 5 h 69"/>
                  <a:gd name="T40" fmla="*/ 21 w 23"/>
                  <a:gd name="T41" fmla="*/ 0 h 69"/>
                  <a:gd name="T42" fmla="*/ 21 w 23"/>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69"/>
                  <a:gd name="T68" fmla="*/ 23 w 23"/>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69">
                    <a:moveTo>
                      <a:pt x="21" y="0"/>
                    </a:moveTo>
                    <a:lnTo>
                      <a:pt x="21" y="2"/>
                    </a:lnTo>
                    <a:lnTo>
                      <a:pt x="21" y="7"/>
                    </a:lnTo>
                    <a:lnTo>
                      <a:pt x="21" y="14"/>
                    </a:lnTo>
                    <a:lnTo>
                      <a:pt x="23" y="26"/>
                    </a:lnTo>
                    <a:lnTo>
                      <a:pt x="21" y="31"/>
                    </a:lnTo>
                    <a:lnTo>
                      <a:pt x="19" y="38"/>
                    </a:lnTo>
                    <a:lnTo>
                      <a:pt x="16" y="47"/>
                    </a:lnTo>
                    <a:lnTo>
                      <a:pt x="12" y="57"/>
                    </a:lnTo>
                    <a:lnTo>
                      <a:pt x="0" y="69"/>
                    </a:lnTo>
                    <a:lnTo>
                      <a:pt x="0" y="66"/>
                    </a:lnTo>
                    <a:lnTo>
                      <a:pt x="2" y="64"/>
                    </a:lnTo>
                    <a:lnTo>
                      <a:pt x="4" y="59"/>
                    </a:lnTo>
                    <a:lnTo>
                      <a:pt x="7" y="52"/>
                    </a:lnTo>
                    <a:lnTo>
                      <a:pt x="7" y="43"/>
                    </a:lnTo>
                    <a:lnTo>
                      <a:pt x="9" y="31"/>
                    </a:lnTo>
                    <a:lnTo>
                      <a:pt x="7" y="26"/>
                    </a:lnTo>
                    <a:lnTo>
                      <a:pt x="7" y="19"/>
                    </a:lnTo>
                    <a:lnTo>
                      <a:pt x="7" y="12"/>
                    </a:lnTo>
                    <a:lnTo>
                      <a:pt x="4" y="5"/>
                    </a:lnTo>
                    <a:lnTo>
                      <a:pt x="21" y="0"/>
                    </a:lnTo>
                    <a:close/>
                  </a:path>
                </a:pathLst>
              </a:custGeom>
              <a:solidFill>
                <a:srgbClr val="A67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2" name="Freeform 53"/>
              <p:cNvSpPr>
                <a:spLocks/>
              </p:cNvSpPr>
              <p:nvPr/>
            </p:nvSpPr>
            <p:spPr bwMode="auto">
              <a:xfrm>
                <a:off x="3037" y="83"/>
                <a:ext cx="698" cy="916"/>
              </a:xfrm>
              <a:custGeom>
                <a:avLst/>
                <a:gdLst>
                  <a:gd name="T0" fmla="*/ 24 w 698"/>
                  <a:gd name="T1" fmla="*/ 161 h 916"/>
                  <a:gd name="T2" fmla="*/ 69 w 698"/>
                  <a:gd name="T3" fmla="*/ 147 h 916"/>
                  <a:gd name="T4" fmla="*/ 121 w 698"/>
                  <a:gd name="T5" fmla="*/ 128 h 916"/>
                  <a:gd name="T6" fmla="*/ 180 w 698"/>
                  <a:gd name="T7" fmla="*/ 109 h 916"/>
                  <a:gd name="T8" fmla="*/ 247 w 698"/>
                  <a:gd name="T9" fmla="*/ 88 h 916"/>
                  <a:gd name="T10" fmla="*/ 316 w 698"/>
                  <a:gd name="T11" fmla="*/ 66 h 916"/>
                  <a:gd name="T12" fmla="*/ 384 w 698"/>
                  <a:gd name="T13" fmla="*/ 45 h 916"/>
                  <a:gd name="T14" fmla="*/ 449 w 698"/>
                  <a:gd name="T15" fmla="*/ 24 h 916"/>
                  <a:gd name="T16" fmla="*/ 508 w 698"/>
                  <a:gd name="T17" fmla="*/ 7 h 916"/>
                  <a:gd name="T18" fmla="*/ 551 w 698"/>
                  <a:gd name="T19" fmla="*/ 5 h 916"/>
                  <a:gd name="T20" fmla="*/ 551 w 698"/>
                  <a:gd name="T21" fmla="*/ 47 h 916"/>
                  <a:gd name="T22" fmla="*/ 553 w 698"/>
                  <a:gd name="T23" fmla="*/ 104 h 916"/>
                  <a:gd name="T24" fmla="*/ 560 w 698"/>
                  <a:gd name="T25" fmla="*/ 175 h 916"/>
                  <a:gd name="T26" fmla="*/ 570 w 698"/>
                  <a:gd name="T27" fmla="*/ 258 h 916"/>
                  <a:gd name="T28" fmla="*/ 579 w 698"/>
                  <a:gd name="T29" fmla="*/ 348 h 916"/>
                  <a:gd name="T30" fmla="*/ 596 w 698"/>
                  <a:gd name="T31" fmla="*/ 443 h 916"/>
                  <a:gd name="T32" fmla="*/ 617 w 698"/>
                  <a:gd name="T33" fmla="*/ 538 h 916"/>
                  <a:gd name="T34" fmla="*/ 641 w 698"/>
                  <a:gd name="T35" fmla="*/ 628 h 916"/>
                  <a:gd name="T36" fmla="*/ 672 w 698"/>
                  <a:gd name="T37" fmla="*/ 708 h 916"/>
                  <a:gd name="T38" fmla="*/ 572 w 698"/>
                  <a:gd name="T39" fmla="*/ 729 h 916"/>
                  <a:gd name="T40" fmla="*/ 567 w 698"/>
                  <a:gd name="T41" fmla="*/ 691 h 916"/>
                  <a:gd name="T42" fmla="*/ 558 w 698"/>
                  <a:gd name="T43" fmla="*/ 642 h 916"/>
                  <a:gd name="T44" fmla="*/ 548 w 698"/>
                  <a:gd name="T45" fmla="*/ 578 h 916"/>
                  <a:gd name="T46" fmla="*/ 539 w 698"/>
                  <a:gd name="T47" fmla="*/ 504 h 916"/>
                  <a:gd name="T48" fmla="*/ 529 w 698"/>
                  <a:gd name="T49" fmla="*/ 424 h 916"/>
                  <a:gd name="T50" fmla="*/ 520 w 698"/>
                  <a:gd name="T51" fmla="*/ 339 h 916"/>
                  <a:gd name="T52" fmla="*/ 513 w 698"/>
                  <a:gd name="T53" fmla="*/ 256 h 916"/>
                  <a:gd name="T54" fmla="*/ 508 w 698"/>
                  <a:gd name="T55" fmla="*/ 180 h 916"/>
                  <a:gd name="T56" fmla="*/ 508 w 698"/>
                  <a:gd name="T57" fmla="*/ 111 h 916"/>
                  <a:gd name="T58" fmla="*/ 508 w 698"/>
                  <a:gd name="T59" fmla="*/ 66 h 916"/>
                  <a:gd name="T60" fmla="*/ 451 w 698"/>
                  <a:gd name="T61" fmla="*/ 83 h 916"/>
                  <a:gd name="T62" fmla="*/ 389 w 698"/>
                  <a:gd name="T63" fmla="*/ 104 h 916"/>
                  <a:gd name="T64" fmla="*/ 342 w 698"/>
                  <a:gd name="T65" fmla="*/ 123 h 916"/>
                  <a:gd name="T66" fmla="*/ 290 w 698"/>
                  <a:gd name="T67" fmla="*/ 142 h 916"/>
                  <a:gd name="T68" fmla="*/ 242 w 698"/>
                  <a:gd name="T69" fmla="*/ 166 h 916"/>
                  <a:gd name="T70" fmla="*/ 195 w 698"/>
                  <a:gd name="T71" fmla="*/ 187 h 916"/>
                  <a:gd name="T72" fmla="*/ 147 w 698"/>
                  <a:gd name="T73" fmla="*/ 218 h 916"/>
                  <a:gd name="T74" fmla="*/ 119 w 698"/>
                  <a:gd name="T75" fmla="*/ 260 h 916"/>
                  <a:gd name="T76" fmla="*/ 128 w 698"/>
                  <a:gd name="T77" fmla="*/ 310 h 916"/>
                  <a:gd name="T78" fmla="*/ 135 w 698"/>
                  <a:gd name="T79" fmla="*/ 360 h 916"/>
                  <a:gd name="T80" fmla="*/ 152 w 698"/>
                  <a:gd name="T81" fmla="*/ 424 h 916"/>
                  <a:gd name="T82" fmla="*/ 171 w 698"/>
                  <a:gd name="T83" fmla="*/ 497 h 916"/>
                  <a:gd name="T84" fmla="*/ 195 w 698"/>
                  <a:gd name="T85" fmla="*/ 578 h 916"/>
                  <a:gd name="T86" fmla="*/ 225 w 698"/>
                  <a:gd name="T87" fmla="*/ 661 h 916"/>
                  <a:gd name="T88" fmla="*/ 263 w 698"/>
                  <a:gd name="T89" fmla="*/ 748 h 916"/>
                  <a:gd name="T90" fmla="*/ 306 w 698"/>
                  <a:gd name="T91" fmla="*/ 834 h 916"/>
                  <a:gd name="T92" fmla="*/ 361 w 698"/>
                  <a:gd name="T93" fmla="*/ 916 h 916"/>
                  <a:gd name="T94" fmla="*/ 294 w 698"/>
                  <a:gd name="T95" fmla="*/ 890 h 916"/>
                  <a:gd name="T96" fmla="*/ 256 w 698"/>
                  <a:gd name="T97" fmla="*/ 834 h 916"/>
                  <a:gd name="T98" fmla="*/ 225 w 698"/>
                  <a:gd name="T99" fmla="*/ 777 h 916"/>
                  <a:gd name="T100" fmla="*/ 190 w 698"/>
                  <a:gd name="T101" fmla="*/ 710 h 916"/>
                  <a:gd name="T102" fmla="*/ 149 w 698"/>
                  <a:gd name="T103" fmla="*/ 632 h 916"/>
                  <a:gd name="T104" fmla="*/ 111 w 698"/>
                  <a:gd name="T105" fmla="*/ 549 h 916"/>
                  <a:gd name="T106" fmla="*/ 73 w 698"/>
                  <a:gd name="T107" fmla="*/ 455 h 916"/>
                  <a:gd name="T108" fmla="*/ 40 w 698"/>
                  <a:gd name="T109" fmla="*/ 358 h 916"/>
                  <a:gd name="T110" fmla="*/ 14 w 698"/>
                  <a:gd name="T111" fmla="*/ 256 h 9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8"/>
                  <a:gd name="T169" fmla="*/ 0 h 916"/>
                  <a:gd name="T170" fmla="*/ 698 w 698"/>
                  <a:gd name="T171" fmla="*/ 916 h 9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8" h="916">
                    <a:moveTo>
                      <a:pt x="0" y="170"/>
                    </a:moveTo>
                    <a:lnTo>
                      <a:pt x="0" y="170"/>
                    </a:lnTo>
                    <a:lnTo>
                      <a:pt x="2" y="168"/>
                    </a:lnTo>
                    <a:lnTo>
                      <a:pt x="7" y="166"/>
                    </a:lnTo>
                    <a:lnTo>
                      <a:pt x="14" y="166"/>
                    </a:lnTo>
                    <a:lnTo>
                      <a:pt x="24" y="161"/>
                    </a:lnTo>
                    <a:lnTo>
                      <a:pt x="35" y="156"/>
                    </a:lnTo>
                    <a:lnTo>
                      <a:pt x="40" y="154"/>
                    </a:lnTo>
                    <a:lnTo>
                      <a:pt x="47" y="154"/>
                    </a:lnTo>
                    <a:lnTo>
                      <a:pt x="54" y="151"/>
                    </a:lnTo>
                    <a:lnTo>
                      <a:pt x="62" y="149"/>
                    </a:lnTo>
                    <a:lnTo>
                      <a:pt x="69" y="147"/>
                    </a:lnTo>
                    <a:lnTo>
                      <a:pt x="76" y="142"/>
                    </a:lnTo>
                    <a:lnTo>
                      <a:pt x="85" y="140"/>
                    </a:lnTo>
                    <a:lnTo>
                      <a:pt x="92" y="137"/>
                    </a:lnTo>
                    <a:lnTo>
                      <a:pt x="102" y="135"/>
                    </a:lnTo>
                    <a:lnTo>
                      <a:pt x="111" y="133"/>
                    </a:lnTo>
                    <a:lnTo>
                      <a:pt x="121" y="128"/>
                    </a:lnTo>
                    <a:lnTo>
                      <a:pt x="130" y="125"/>
                    </a:lnTo>
                    <a:lnTo>
                      <a:pt x="140" y="123"/>
                    </a:lnTo>
                    <a:lnTo>
                      <a:pt x="149" y="118"/>
                    </a:lnTo>
                    <a:lnTo>
                      <a:pt x="159" y="114"/>
                    </a:lnTo>
                    <a:lnTo>
                      <a:pt x="171" y="111"/>
                    </a:lnTo>
                    <a:lnTo>
                      <a:pt x="180" y="109"/>
                    </a:lnTo>
                    <a:lnTo>
                      <a:pt x="192" y="106"/>
                    </a:lnTo>
                    <a:lnTo>
                      <a:pt x="204" y="102"/>
                    </a:lnTo>
                    <a:lnTo>
                      <a:pt x="214" y="99"/>
                    </a:lnTo>
                    <a:lnTo>
                      <a:pt x="225" y="95"/>
                    </a:lnTo>
                    <a:lnTo>
                      <a:pt x="235" y="92"/>
                    </a:lnTo>
                    <a:lnTo>
                      <a:pt x="247" y="88"/>
                    </a:lnTo>
                    <a:lnTo>
                      <a:pt x="259" y="83"/>
                    </a:lnTo>
                    <a:lnTo>
                      <a:pt x="271" y="80"/>
                    </a:lnTo>
                    <a:lnTo>
                      <a:pt x="282" y="76"/>
                    </a:lnTo>
                    <a:lnTo>
                      <a:pt x="294" y="73"/>
                    </a:lnTo>
                    <a:lnTo>
                      <a:pt x="304" y="71"/>
                    </a:lnTo>
                    <a:lnTo>
                      <a:pt x="316" y="66"/>
                    </a:lnTo>
                    <a:lnTo>
                      <a:pt x="328" y="61"/>
                    </a:lnTo>
                    <a:lnTo>
                      <a:pt x="339" y="59"/>
                    </a:lnTo>
                    <a:lnTo>
                      <a:pt x="349" y="54"/>
                    </a:lnTo>
                    <a:lnTo>
                      <a:pt x="361" y="50"/>
                    </a:lnTo>
                    <a:lnTo>
                      <a:pt x="373" y="47"/>
                    </a:lnTo>
                    <a:lnTo>
                      <a:pt x="384" y="45"/>
                    </a:lnTo>
                    <a:lnTo>
                      <a:pt x="396" y="43"/>
                    </a:lnTo>
                    <a:lnTo>
                      <a:pt x="406" y="38"/>
                    </a:lnTo>
                    <a:lnTo>
                      <a:pt x="418" y="33"/>
                    </a:lnTo>
                    <a:lnTo>
                      <a:pt x="427" y="31"/>
                    </a:lnTo>
                    <a:lnTo>
                      <a:pt x="439" y="28"/>
                    </a:lnTo>
                    <a:lnTo>
                      <a:pt x="449" y="24"/>
                    </a:lnTo>
                    <a:lnTo>
                      <a:pt x="458" y="21"/>
                    </a:lnTo>
                    <a:lnTo>
                      <a:pt x="470" y="19"/>
                    </a:lnTo>
                    <a:lnTo>
                      <a:pt x="479" y="16"/>
                    </a:lnTo>
                    <a:lnTo>
                      <a:pt x="489" y="12"/>
                    </a:lnTo>
                    <a:lnTo>
                      <a:pt x="498" y="9"/>
                    </a:lnTo>
                    <a:lnTo>
                      <a:pt x="508" y="7"/>
                    </a:lnTo>
                    <a:lnTo>
                      <a:pt x="517" y="5"/>
                    </a:lnTo>
                    <a:lnTo>
                      <a:pt x="525" y="2"/>
                    </a:lnTo>
                    <a:lnTo>
                      <a:pt x="534" y="2"/>
                    </a:lnTo>
                    <a:lnTo>
                      <a:pt x="541" y="0"/>
                    </a:lnTo>
                    <a:lnTo>
                      <a:pt x="551" y="0"/>
                    </a:lnTo>
                    <a:lnTo>
                      <a:pt x="551" y="5"/>
                    </a:lnTo>
                    <a:lnTo>
                      <a:pt x="551" y="9"/>
                    </a:lnTo>
                    <a:lnTo>
                      <a:pt x="551" y="21"/>
                    </a:lnTo>
                    <a:lnTo>
                      <a:pt x="551" y="26"/>
                    </a:lnTo>
                    <a:lnTo>
                      <a:pt x="551" y="33"/>
                    </a:lnTo>
                    <a:lnTo>
                      <a:pt x="551" y="40"/>
                    </a:lnTo>
                    <a:lnTo>
                      <a:pt x="551" y="47"/>
                    </a:lnTo>
                    <a:lnTo>
                      <a:pt x="551" y="54"/>
                    </a:lnTo>
                    <a:lnTo>
                      <a:pt x="553" y="64"/>
                    </a:lnTo>
                    <a:lnTo>
                      <a:pt x="553" y="73"/>
                    </a:lnTo>
                    <a:lnTo>
                      <a:pt x="553" y="83"/>
                    </a:lnTo>
                    <a:lnTo>
                      <a:pt x="553" y="92"/>
                    </a:lnTo>
                    <a:lnTo>
                      <a:pt x="553" y="104"/>
                    </a:lnTo>
                    <a:lnTo>
                      <a:pt x="555" y="114"/>
                    </a:lnTo>
                    <a:lnTo>
                      <a:pt x="555" y="125"/>
                    </a:lnTo>
                    <a:lnTo>
                      <a:pt x="555" y="137"/>
                    </a:lnTo>
                    <a:lnTo>
                      <a:pt x="558" y="149"/>
                    </a:lnTo>
                    <a:lnTo>
                      <a:pt x="558" y="161"/>
                    </a:lnTo>
                    <a:lnTo>
                      <a:pt x="560" y="175"/>
                    </a:lnTo>
                    <a:lnTo>
                      <a:pt x="560" y="187"/>
                    </a:lnTo>
                    <a:lnTo>
                      <a:pt x="563" y="201"/>
                    </a:lnTo>
                    <a:lnTo>
                      <a:pt x="563" y="213"/>
                    </a:lnTo>
                    <a:lnTo>
                      <a:pt x="565" y="230"/>
                    </a:lnTo>
                    <a:lnTo>
                      <a:pt x="567" y="244"/>
                    </a:lnTo>
                    <a:lnTo>
                      <a:pt x="570" y="258"/>
                    </a:lnTo>
                    <a:lnTo>
                      <a:pt x="570" y="272"/>
                    </a:lnTo>
                    <a:lnTo>
                      <a:pt x="572" y="289"/>
                    </a:lnTo>
                    <a:lnTo>
                      <a:pt x="574" y="303"/>
                    </a:lnTo>
                    <a:lnTo>
                      <a:pt x="577" y="317"/>
                    </a:lnTo>
                    <a:lnTo>
                      <a:pt x="577" y="334"/>
                    </a:lnTo>
                    <a:lnTo>
                      <a:pt x="579" y="348"/>
                    </a:lnTo>
                    <a:lnTo>
                      <a:pt x="582" y="365"/>
                    </a:lnTo>
                    <a:lnTo>
                      <a:pt x="584" y="379"/>
                    </a:lnTo>
                    <a:lnTo>
                      <a:pt x="586" y="395"/>
                    </a:lnTo>
                    <a:lnTo>
                      <a:pt x="591" y="412"/>
                    </a:lnTo>
                    <a:lnTo>
                      <a:pt x="593" y="426"/>
                    </a:lnTo>
                    <a:lnTo>
                      <a:pt x="596" y="443"/>
                    </a:lnTo>
                    <a:lnTo>
                      <a:pt x="598" y="457"/>
                    </a:lnTo>
                    <a:lnTo>
                      <a:pt x="603" y="476"/>
                    </a:lnTo>
                    <a:lnTo>
                      <a:pt x="605" y="490"/>
                    </a:lnTo>
                    <a:lnTo>
                      <a:pt x="608" y="507"/>
                    </a:lnTo>
                    <a:lnTo>
                      <a:pt x="612" y="521"/>
                    </a:lnTo>
                    <a:lnTo>
                      <a:pt x="617" y="538"/>
                    </a:lnTo>
                    <a:lnTo>
                      <a:pt x="620" y="552"/>
                    </a:lnTo>
                    <a:lnTo>
                      <a:pt x="624" y="568"/>
                    </a:lnTo>
                    <a:lnTo>
                      <a:pt x="629" y="583"/>
                    </a:lnTo>
                    <a:lnTo>
                      <a:pt x="631" y="599"/>
                    </a:lnTo>
                    <a:lnTo>
                      <a:pt x="636" y="613"/>
                    </a:lnTo>
                    <a:lnTo>
                      <a:pt x="641" y="628"/>
                    </a:lnTo>
                    <a:lnTo>
                      <a:pt x="646" y="642"/>
                    </a:lnTo>
                    <a:lnTo>
                      <a:pt x="650" y="656"/>
                    </a:lnTo>
                    <a:lnTo>
                      <a:pt x="655" y="668"/>
                    </a:lnTo>
                    <a:lnTo>
                      <a:pt x="660" y="680"/>
                    </a:lnTo>
                    <a:lnTo>
                      <a:pt x="665" y="694"/>
                    </a:lnTo>
                    <a:lnTo>
                      <a:pt x="672" y="708"/>
                    </a:lnTo>
                    <a:lnTo>
                      <a:pt x="677" y="720"/>
                    </a:lnTo>
                    <a:lnTo>
                      <a:pt x="684" y="734"/>
                    </a:lnTo>
                    <a:lnTo>
                      <a:pt x="691" y="746"/>
                    </a:lnTo>
                    <a:lnTo>
                      <a:pt x="698" y="758"/>
                    </a:lnTo>
                    <a:lnTo>
                      <a:pt x="574" y="732"/>
                    </a:lnTo>
                    <a:lnTo>
                      <a:pt x="572" y="729"/>
                    </a:lnTo>
                    <a:lnTo>
                      <a:pt x="572" y="725"/>
                    </a:lnTo>
                    <a:lnTo>
                      <a:pt x="572" y="718"/>
                    </a:lnTo>
                    <a:lnTo>
                      <a:pt x="570" y="710"/>
                    </a:lnTo>
                    <a:lnTo>
                      <a:pt x="570" y="703"/>
                    </a:lnTo>
                    <a:lnTo>
                      <a:pt x="567" y="696"/>
                    </a:lnTo>
                    <a:lnTo>
                      <a:pt x="567" y="691"/>
                    </a:lnTo>
                    <a:lnTo>
                      <a:pt x="565" y="684"/>
                    </a:lnTo>
                    <a:lnTo>
                      <a:pt x="563" y="677"/>
                    </a:lnTo>
                    <a:lnTo>
                      <a:pt x="563" y="670"/>
                    </a:lnTo>
                    <a:lnTo>
                      <a:pt x="560" y="661"/>
                    </a:lnTo>
                    <a:lnTo>
                      <a:pt x="560" y="651"/>
                    </a:lnTo>
                    <a:lnTo>
                      <a:pt x="558" y="642"/>
                    </a:lnTo>
                    <a:lnTo>
                      <a:pt x="558" y="632"/>
                    </a:lnTo>
                    <a:lnTo>
                      <a:pt x="555" y="620"/>
                    </a:lnTo>
                    <a:lnTo>
                      <a:pt x="555" y="611"/>
                    </a:lnTo>
                    <a:lnTo>
                      <a:pt x="553" y="599"/>
                    </a:lnTo>
                    <a:lnTo>
                      <a:pt x="551" y="590"/>
                    </a:lnTo>
                    <a:lnTo>
                      <a:pt x="548" y="578"/>
                    </a:lnTo>
                    <a:lnTo>
                      <a:pt x="548" y="568"/>
                    </a:lnTo>
                    <a:lnTo>
                      <a:pt x="546" y="554"/>
                    </a:lnTo>
                    <a:lnTo>
                      <a:pt x="544" y="542"/>
                    </a:lnTo>
                    <a:lnTo>
                      <a:pt x="544" y="528"/>
                    </a:lnTo>
                    <a:lnTo>
                      <a:pt x="541" y="516"/>
                    </a:lnTo>
                    <a:lnTo>
                      <a:pt x="539" y="504"/>
                    </a:lnTo>
                    <a:lnTo>
                      <a:pt x="539" y="493"/>
                    </a:lnTo>
                    <a:lnTo>
                      <a:pt x="536" y="478"/>
                    </a:lnTo>
                    <a:lnTo>
                      <a:pt x="536" y="466"/>
                    </a:lnTo>
                    <a:lnTo>
                      <a:pt x="534" y="452"/>
                    </a:lnTo>
                    <a:lnTo>
                      <a:pt x="532" y="438"/>
                    </a:lnTo>
                    <a:lnTo>
                      <a:pt x="529" y="424"/>
                    </a:lnTo>
                    <a:lnTo>
                      <a:pt x="529" y="410"/>
                    </a:lnTo>
                    <a:lnTo>
                      <a:pt x="527" y="395"/>
                    </a:lnTo>
                    <a:lnTo>
                      <a:pt x="525" y="381"/>
                    </a:lnTo>
                    <a:lnTo>
                      <a:pt x="525" y="367"/>
                    </a:lnTo>
                    <a:lnTo>
                      <a:pt x="522" y="355"/>
                    </a:lnTo>
                    <a:lnTo>
                      <a:pt x="520" y="339"/>
                    </a:lnTo>
                    <a:lnTo>
                      <a:pt x="517" y="327"/>
                    </a:lnTo>
                    <a:lnTo>
                      <a:pt x="517" y="310"/>
                    </a:lnTo>
                    <a:lnTo>
                      <a:pt x="517" y="298"/>
                    </a:lnTo>
                    <a:lnTo>
                      <a:pt x="515" y="284"/>
                    </a:lnTo>
                    <a:lnTo>
                      <a:pt x="515" y="270"/>
                    </a:lnTo>
                    <a:lnTo>
                      <a:pt x="513" y="256"/>
                    </a:lnTo>
                    <a:lnTo>
                      <a:pt x="513" y="244"/>
                    </a:lnTo>
                    <a:lnTo>
                      <a:pt x="513" y="230"/>
                    </a:lnTo>
                    <a:lnTo>
                      <a:pt x="510" y="218"/>
                    </a:lnTo>
                    <a:lnTo>
                      <a:pt x="510" y="204"/>
                    </a:lnTo>
                    <a:lnTo>
                      <a:pt x="510" y="194"/>
                    </a:lnTo>
                    <a:lnTo>
                      <a:pt x="508" y="180"/>
                    </a:lnTo>
                    <a:lnTo>
                      <a:pt x="508" y="168"/>
                    </a:lnTo>
                    <a:lnTo>
                      <a:pt x="508" y="156"/>
                    </a:lnTo>
                    <a:lnTo>
                      <a:pt x="508" y="147"/>
                    </a:lnTo>
                    <a:lnTo>
                      <a:pt x="508" y="135"/>
                    </a:lnTo>
                    <a:lnTo>
                      <a:pt x="508" y="123"/>
                    </a:lnTo>
                    <a:lnTo>
                      <a:pt x="508" y="111"/>
                    </a:lnTo>
                    <a:lnTo>
                      <a:pt x="508" y="104"/>
                    </a:lnTo>
                    <a:lnTo>
                      <a:pt x="508" y="92"/>
                    </a:lnTo>
                    <a:lnTo>
                      <a:pt x="510" y="83"/>
                    </a:lnTo>
                    <a:lnTo>
                      <a:pt x="510" y="76"/>
                    </a:lnTo>
                    <a:lnTo>
                      <a:pt x="513" y="66"/>
                    </a:lnTo>
                    <a:lnTo>
                      <a:pt x="508" y="66"/>
                    </a:lnTo>
                    <a:lnTo>
                      <a:pt x="498" y="71"/>
                    </a:lnTo>
                    <a:lnTo>
                      <a:pt x="489" y="71"/>
                    </a:lnTo>
                    <a:lnTo>
                      <a:pt x="482" y="73"/>
                    </a:lnTo>
                    <a:lnTo>
                      <a:pt x="472" y="78"/>
                    </a:lnTo>
                    <a:lnTo>
                      <a:pt x="463" y="80"/>
                    </a:lnTo>
                    <a:lnTo>
                      <a:pt x="451" y="83"/>
                    </a:lnTo>
                    <a:lnTo>
                      <a:pt x="439" y="88"/>
                    </a:lnTo>
                    <a:lnTo>
                      <a:pt x="425" y="92"/>
                    </a:lnTo>
                    <a:lnTo>
                      <a:pt x="411" y="97"/>
                    </a:lnTo>
                    <a:lnTo>
                      <a:pt x="403" y="99"/>
                    </a:lnTo>
                    <a:lnTo>
                      <a:pt x="396" y="102"/>
                    </a:lnTo>
                    <a:lnTo>
                      <a:pt x="389" y="104"/>
                    </a:lnTo>
                    <a:lnTo>
                      <a:pt x="380" y="109"/>
                    </a:lnTo>
                    <a:lnTo>
                      <a:pt x="373" y="111"/>
                    </a:lnTo>
                    <a:lnTo>
                      <a:pt x="366" y="114"/>
                    </a:lnTo>
                    <a:lnTo>
                      <a:pt x="358" y="118"/>
                    </a:lnTo>
                    <a:lnTo>
                      <a:pt x="349" y="121"/>
                    </a:lnTo>
                    <a:lnTo>
                      <a:pt x="342" y="123"/>
                    </a:lnTo>
                    <a:lnTo>
                      <a:pt x="332" y="125"/>
                    </a:lnTo>
                    <a:lnTo>
                      <a:pt x="325" y="128"/>
                    </a:lnTo>
                    <a:lnTo>
                      <a:pt x="316" y="133"/>
                    </a:lnTo>
                    <a:lnTo>
                      <a:pt x="306" y="135"/>
                    </a:lnTo>
                    <a:lnTo>
                      <a:pt x="299" y="140"/>
                    </a:lnTo>
                    <a:lnTo>
                      <a:pt x="290" y="142"/>
                    </a:lnTo>
                    <a:lnTo>
                      <a:pt x="282" y="147"/>
                    </a:lnTo>
                    <a:lnTo>
                      <a:pt x="273" y="149"/>
                    </a:lnTo>
                    <a:lnTo>
                      <a:pt x="266" y="154"/>
                    </a:lnTo>
                    <a:lnTo>
                      <a:pt x="256" y="156"/>
                    </a:lnTo>
                    <a:lnTo>
                      <a:pt x="249" y="161"/>
                    </a:lnTo>
                    <a:lnTo>
                      <a:pt x="242" y="166"/>
                    </a:lnTo>
                    <a:lnTo>
                      <a:pt x="235" y="168"/>
                    </a:lnTo>
                    <a:lnTo>
                      <a:pt x="225" y="173"/>
                    </a:lnTo>
                    <a:lnTo>
                      <a:pt x="218" y="178"/>
                    </a:lnTo>
                    <a:lnTo>
                      <a:pt x="211" y="180"/>
                    </a:lnTo>
                    <a:lnTo>
                      <a:pt x="204" y="185"/>
                    </a:lnTo>
                    <a:lnTo>
                      <a:pt x="195" y="187"/>
                    </a:lnTo>
                    <a:lnTo>
                      <a:pt x="187" y="192"/>
                    </a:lnTo>
                    <a:lnTo>
                      <a:pt x="180" y="196"/>
                    </a:lnTo>
                    <a:lnTo>
                      <a:pt x="173" y="201"/>
                    </a:lnTo>
                    <a:lnTo>
                      <a:pt x="166" y="204"/>
                    </a:lnTo>
                    <a:lnTo>
                      <a:pt x="161" y="211"/>
                    </a:lnTo>
                    <a:lnTo>
                      <a:pt x="147" y="218"/>
                    </a:lnTo>
                    <a:lnTo>
                      <a:pt x="135" y="227"/>
                    </a:lnTo>
                    <a:lnTo>
                      <a:pt x="126" y="237"/>
                    </a:lnTo>
                    <a:lnTo>
                      <a:pt x="116" y="244"/>
                    </a:lnTo>
                    <a:lnTo>
                      <a:pt x="116" y="249"/>
                    </a:lnTo>
                    <a:lnTo>
                      <a:pt x="116" y="253"/>
                    </a:lnTo>
                    <a:lnTo>
                      <a:pt x="119" y="260"/>
                    </a:lnTo>
                    <a:lnTo>
                      <a:pt x="119" y="270"/>
                    </a:lnTo>
                    <a:lnTo>
                      <a:pt x="121" y="282"/>
                    </a:lnTo>
                    <a:lnTo>
                      <a:pt x="121" y="286"/>
                    </a:lnTo>
                    <a:lnTo>
                      <a:pt x="123" y="294"/>
                    </a:lnTo>
                    <a:lnTo>
                      <a:pt x="126" y="301"/>
                    </a:lnTo>
                    <a:lnTo>
                      <a:pt x="128" y="310"/>
                    </a:lnTo>
                    <a:lnTo>
                      <a:pt x="128" y="317"/>
                    </a:lnTo>
                    <a:lnTo>
                      <a:pt x="128" y="324"/>
                    </a:lnTo>
                    <a:lnTo>
                      <a:pt x="130" y="331"/>
                    </a:lnTo>
                    <a:lnTo>
                      <a:pt x="133" y="343"/>
                    </a:lnTo>
                    <a:lnTo>
                      <a:pt x="133" y="350"/>
                    </a:lnTo>
                    <a:lnTo>
                      <a:pt x="135" y="360"/>
                    </a:lnTo>
                    <a:lnTo>
                      <a:pt x="138" y="369"/>
                    </a:lnTo>
                    <a:lnTo>
                      <a:pt x="142" y="381"/>
                    </a:lnTo>
                    <a:lnTo>
                      <a:pt x="142" y="391"/>
                    </a:lnTo>
                    <a:lnTo>
                      <a:pt x="145" y="403"/>
                    </a:lnTo>
                    <a:lnTo>
                      <a:pt x="147" y="412"/>
                    </a:lnTo>
                    <a:lnTo>
                      <a:pt x="152" y="424"/>
                    </a:lnTo>
                    <a:lnTo>
                      <a:pt x="154" y="436"/>
                    </a:lnTo>
                    <a:lnTo>
                      <a:pt x="157" y="448"/>
                    </a:lnTo>
                    <a:lnTo>
                      <a:pt x="161" y="462"/>
                    </a:lnTo>
                    <a:lnTo>
                      <a:pt x="164" y="474"/>
                    </a:lnTo>
                    <a:lnTo>
                      <a:pt x="166" y="485"/>
                    </a:lnTo>
                    <a:lnTo>
                      <a:pt x="171" y="497"/>
                    </a:lnTo>
                    <a:lnTo>
                      <a:pt x="176" y="511"/>
                    </a:lnTo>
                    <a:lnTo>
                      <a:pt x="178" y="523"/>
                    </a:lnTo>
                    <a:lnTo>
                      <a:pt x="183" y="538"/>
                    </a:lnTo>
                    <a:lnTo>
                      <a:pt x="187" y="552"/>
                    </a:lnTo>
                    <a:lnTo>
                      <a:pt x="190" y="564"/>
                    </a:lnTo>
                    <a:lnTo>
                      <a:pt x="195" y="578"/>
                    </a:lnTo>
                    <a:lnTo>
                      <a:pt x="199" y="590"/>
                    </a:lnTo>
                    <a:lnTo>
                      <a:pt x="204" y="604"/>
                    </a:lnTo>
                    <a:lnTo>
                      <a:pt x="209" y="618"/>
                    </a:lnTo>
                    <a:lnTo>
                      <a:pt x="214" y="632"/>
                    </a:lnTo>
                    <a:lnTo>
                      <a:pt x="221" y="646"/>
                    </a:lnTo>
                    <a:lnTo>
                      <a:pt x="225" y="661"/>
                    </a:lnTo>
                    <a:lnTo>
                      <a:pt x="233" y="675"/>
                    </a:lnTo>
                    <a:lnTo>
                      <a:pt x="240" y="691"/>
                    </a:lnTo>
                    <a:lnTo>
                      <a:pt x="244" y="706"/>
                    </a:lnTo>
                    <a:lnTo>
                      <a:pt x="252" y="720"/>
                    </a:lnTo>
                    <a:lnTo>
                      <a:pt x="256" y="734"/>
                    </a:lnTo>
                    <a:lnTo>
                      <a:pt x="263" y="748"/>
                    </a:lnTo>
                    <a:lnTo>
                      <a:pt x="271" y="762"/>
                    </a:lnTo>
                    <a:lnTo>
                      <a:pt x="278" y="777"/>
                    </a:lnTo>
                    <a:lnTo>
                      <a:pt x="285" y="791"/>
                    </a:lnTo>
                    <a:lnTo>
                      <a:pt x="294" y="805"/>
                    </a:lnTo>
                    <a:lnTo>
                      <a:pt x="299" y="817"/>
                    </a:lnTo>
                    <a:lnTo>
                      <a:pt x="306" y="834"/>
                    </a:lnTo>
                    <a:lnTo>
                      <a:pt x="316" y="845"/>
                    </a:lnTo>
                    <a:lnTo>
                      <a:pt x="325" y="860"/>
                    </a:lnTo>
                    <a:lnTo>
                      <a:pt x="332" y="874"/>
                    </a:lnTo>
                    <a:lnTo>
                      <a:pt x="342" y="888"/>
                    </a:lnTo>
                    <a:lnTo>
                      <a:pt x="349" y="902"/>
                    </a:lnTo>
                    <a:lnTo>
                      <a:pt x="361" y="916"/>
                    </a:lnTo>
                    <a:lnTo>
                      <a:pt x="311" y="916"/>
                    </a:lnTo>
                    <a:lnTo>
                      <a:pt x="311" y="914"/>
                    </a:lnTo>
                    <a:lnTo>
                      <a:pt x="306" y="912"/>
                    </a:lnTo>
                    <a:lnTo>
                      <a:pt x="304" y="905"/>
                    </a:lnTo>
                    <a:lnTo>
                      <a:pt x="299" y="900"/>
                    </a:lnTo>
                    <a:lnTo>
                      <a:pt x="294" y="890"/>
                    </a:lnTo>
                    <a:lnTo>
                      <a:pt x="287" y="881"/>
                    </a:lnTo>
                    <a:lnTo>
                      <a:pt x="280" y="869"/>
                    </a:lnTo>
                    <a:lnTo>
                      <a:pt x="273" y="857"/>
                    </a:lnTo>
                    <a:lnTo>
                      <a:pt x="268" y="848"/>
                    </a:lnTo>
                    <a:lnTo>
                      <a:pt x="263" y="841"/>
                    </a:lnTo>
                    <a:lnTo>
                      <a:pt x="256" y="834"/>
                    </a:lnTo>
                    <a:lnTo>
                      <a:pt x="254" y="824"/>
                    </a:lnTo>
                    <a:lnTo>
                      <a:pt x="247" y="815"/>
                    </a:lnTo>
                    <a:lnTo>
                      <a:pt x="242" y="807"/>
                    </a:lnTo>
                    <a:lnTo>
                      <a:pt x="237" y="798"/>
                    </a:lnTo>
                    <a:lnTo>
                      <a:pt x="233" y="789"/>
                    </a:lnTo>
                    <a:lnTo>
                      <a:pt x="225" y="777"/>
                    </a:lnTo>
                    <a:lnTo>
                      <a:pt x="221" y="767"/>
                    </a:lnTo>
                    <a:lnTo>
                      <a:pt x="214" y="755"/>
                    </a:lnTo>
                    <a:lnTo>
                      <a:pt x="209" y="746"/>
                    </a:lnTo>
                    <a:lnTo>
                      <a:pt x="202" y="734"/>
                    </a:lnTo>
                    <a:lnTo>
                      <a:pt x="197" y="722"/>
                    </a:lnTo>
                    <a:lnTo>
                      <a:pt x="190" y="710"/>
                    </a:lnTo>
                    <a:lnTo>
                      <a:pt x="185" y="701"/>
                    </a:lnTo>
                    <a:lnTo>
                      <a:pt x="178" y="687"/>
                    </a:lnTo>
                    <a:lnTo>
                      <a:pt x="171" y="673"/>
                    </a:lnTo>
                    <a:lnTo>
                      <a:pt x="164" y="661"/>
                    </a:lnTo>
                    <a:lnTo>
                      <a:pt x="159" y="646"/>
                    </a:lnTo>
                    <a:lnTo>
                      <a:pt x="149" y="632"/>
                    </a:lnTo>
                    <a:lnTo>
                      <a:pt x="145" y="620"/>
                    </a:lnTo>
                    <a:lnTo>
                      <a:pt x="138" y="606"/>
                    </a:lnTo>
                    <a:lnTo>
                      <a:pt x="133" y="594"/>
                    </a:lnTo>
                    <a:lnTo>
                      <a:pt x="126" y="578"/>
                    </a:lnTo>
                    <a:lnTo>
                      <a:pt x="119" y="564"/>
                    </a:lnTo>
                    <a:lnTo>
                      <a:pt x="111" y="549"/>
                    </a:lnTo>
                    <a:lnTo>
                      <a:pt x="104" y="533"/>
                    </a:lnTo>
                    <a:lnTo>
                      <a:pt x="100" y="519"/>
                    </a:lnTo>
                    <a:lnTo>
                      <a:pt x="92" y="502"/>
                    </a:lnTo>
                    <a:lnTo>
                      <a:pt x="88" y="488"/>
                    </a:lnTo>
                    <a:lnTo>
                      <a:pt x="83" y="471"/>
                    </a:lnTo>
                    <a:lnTo>
                      <a:pt x="73" y="455"/>
                    </a:lnTo>
                    <a:lnTo>
                      <a:pt x="69" y="438"/>
                    </a:lnTo>
                    <a:lnTo>
                      <a:pt x="62" y="421"/>
                    </a:lnTo>
                    <a:lnTo>
                      <a:pt x="57" y="407"/>
                    </a:lnTo>
                    <a:lnTo>
                      <a:pt x="52" y="391"/>
                    </a:lnTo>
                    <a:lnTo>
                      <a:pt x="47" y="374"/>
                    </a:lnTo>
                    <a:lnTo>
                      <a:pt x="40" y="358"/>
                    </a:lnTo>
                    <a:lnTo>
                      <a:pt x="38" y="341"/>
                    </a:lnTo>
                    <a:lnTo>
                      <a:pt x="31" y="322"/>
                    </a:lnTo>
                    <a:lnTo>
                      <a:pt x="26" y="305"/>
                    </a:lnTo>
                    <a:lnTo>
                      <a:pt x="24" y="289"/>
                    </a:lnTo>
                    <a:lnTo>
                      <a:pt x="19" y="272"/>
                    </a:lnTo>
                    <a:lnTo>
                      <a:pt x="14" y="256"/>
                    </a:lnTo>
                    <a:lnTo>
                      <a:pt x="12" y="239"/>
                    </a:lnTo>
                    <a:lnTo>
                      <a:pt x="7" y="223"/>
                    </a:lnTo>
                    <a:lnTo>
                      <a:pt x="5" y="204"/>
                    </a:lnTo>
                    <a:lnTo>
                      <a:pt x="0"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3" name="Freeform 54"/>
              <p:cNvSpPr>
                <a:spLocks/>
              </p:cNvSpPr>
              <p:nvPr/>
            </p:nvSpPr>
            <p:spPr bwMode="auto">
              <a:xfrm>
                <a:off x="3419" y="47"/>
                <a:ext cx="409" cy="924"/>
              </a:xfrm>
              <a:custGeom>
                <a:avLst/>
                <a:gdLst>
                  <a:gd name="T0" fmla="*/ 318 w 409"/>
                  <a:gd name="T1" fmla="*/ 0 h 924"/>
                  <a:gd name="T2" fmla="*/ 318 w 409"/>
                  <a:gd name="T3" fmla="*/ 19 h 924"/>
                  <a:gd name="T4" fmla="*/ 316 w 409"/>
                  <a:gd name="T5" fmla="*/ 52 h 924"/>
                  <a:gd name="T6" fmla="*/ 316 w 409"/>
                  <a:gd name="T7" fmla="*/ 79 h 924"/>
                  <a:gd name="T8" fmla="*/ 314 w 409"/>
                  <a:gd name="T9" fmla="*/ 107 h 924"/>
                  <a:gd name="T10" fmla="*/ 314 w 409"/>
                  <a:gd name="T11" fmla="*/ 140 h 924"/>
                  <a:gd name="T12" fmla="*/ 311 w 409"/>
                  <a:gd name="T13" fmla="*/ 178 h 924"/>
                  <a:gd name="T14" fmla="*/ 311 w 409"/>
                  <a:gd name="T15" fmla="*/ 221 h 924"/>
                  <a:gd name="T16" fmla="*/ 314 w 409"/>
                  <a:gd name="T17" fmla="*/ 266 h 924"/>
                  <a:gd name="T18" fmla="*/ 314 w 409"/>
                  <a:gd name="T19" fmla="*/ 313 h 924"/>
                  <a:gd name="T20" fmla="*/ 316 w 409"/>
                  <a:gd name="T21" fmla="*/ 363 h 924"/>
                  <a:gd name="T22" fmla="*/ 321 w 409"/>
                  <a:gd name="T23" fmla="*/ 415 h 924"/>
                  <a:gd name="T24" fmla="*/ 325 w 409"/>
                  <a:gd name="T25" fmla="*/ 467 h 924"/>
                  <a:gd name="T26" fmla="*/ 330 w 409"/>
                  <a:gd name="T27" fmla="*/ 524 h 924"/>
                  <a:gd name="T28" fmla="*/ 340 w 409"/>
                  <a:gd name="T29" fmla="*/ 581 h 924"/>
                  <a:gd name="T30" fmla="*/ 349 w 409"/>
                  <a:gd name="T31" fmla="*/ 637 h 924"/>
                  <a:gd name="T32" fmla="*/ 359 w 409"/>
                  <a:gd name="T33" fmla="*/ 697 h 924"/>
                  <a:gd name="T34" fmla="*/ 373 w 409"/>
                  <a:gd name="T35" fmla="*/ 756 h 924"/>
                  <a:gd name="T36" fmla="*/ 390 w 409"/>
                  <a:gd name="T37" fmla="*/ 815 h 924"/>
                  <a:gd name="T38" fmla="*/ 409 w 409"/>
                  <a:gd name="T39" fmla="*/ 874 h 924"/>
                  <a:gd name="T40" fmla="*/ 2 w 409"/>
                  <a:gd name="T41" fmla="*/ 907 h 924"/>
                  <a:gd name="T42" fmla="*/ 26 w 409"/>
                  <a:gd name="T43" fmla="*/ 903 h 924"/>
                  <a:gd name="T44" fmla="*/ 55 w 409"/>
                  <a:gd name="T45" fmla="*/ 898 h 924"/>
                  <a:gd name="T46" fmla="*/ 93 w 409"/>
                  <a:gd name="T47" fmla="*/ 896 h 924"/>
                  <a:gd name="T48" fmla="*/ 128 w 409"/>
                  <a:gd name="T49" fmla="*/ 891 h 924"/>
                  <a:gd name="T50" fmla="*/ 150 w 409"/>
                  <a:gd name="T51" fmla="*/ 888 h 924"/>
                  <a:gd name="T52" fmla="*/ 173 w 409"/>
                  <a:gd name="T53" fmla="*/ 884 h 924"/>
                  <a:gd name="T54" fmla="*/ 195 w 409"/>
                  <a:gd name="T55" fmla="*/ 879 h 924"/>
                  <a:gd name="T56" fmla="*/ 219 w 409"/>
                  <a:gd name="T57" fmla="*/ 877 h 924"/>
                  <a:gd name="T58" fmla="*/ 240 w 409"/>
                  <a:gd name="T59" fmla="*/ 872 h 924"/>
                  <a:gd name="T60" fmla="*/ 264 w 409"/>
                  <a:gd name="T61" fmla="*/ 867 h 924"/>
                  <a:gd name="T62" fmla="*/ 297 w 409"/>
                  <a:gd name="T63" fmla="*/ 860 h 924"/>
                  <a:gd name="T64" fmla="*/ 333 w 409"/>
                  <a:gd name="T65" fmla="*/ 851 h 924"/>
                  <a:gd name="T66" fmla="*/ 361 w 409"/>
                  <a:gd name="T67" fmla="*/ 841 h 924"/>
                  <a:gd name="T68" fmla="*/ 356 w 409"/>
                  <a:gd name="T69" fmla="*/ 827 h 924"/>
                  <a:gd name="T70" fmla="*/ 349 w 409"/>
                  <a:gd name="T71" fmla="*/ 806 h 924"/>
                  <a:gd name="T72" fmla="*/ 344 w 409"/>
                  <a:gd name="T73" fmla="*/ 782 h 924"/>
                  <a:gd name="T74" fmla="*/ 337 w 409"/>
                  <a:gd name="T75" fmla="*/ 756 h 924"/>
                  <a:gd name="T76" fmla="*/ 328 w 409"/>
                  <a:gd name="T77" fmla="*/ 723 h 924"/>
                  <a:gd name="T78" fmla="*/ 318 w 409"/>
                  <a:gd name="T79" fmla="*/ 685 h 924"/>
                  <a:gd name="T80" fmla="*/ 311 w 409"/>
                  <a:gd name="T81" fmla="*/ 647 h 924"/>
                  <a:gd name="T82" fmla="*/ 302 w 409"/>
                  <a:gd name="T83" fmla="*/ 604 h 924"/>
                  <a:gd name="T84" fmla="*/ 292 w 409"/>
                  <a:gd name="T85" fmla="*/ 557 h 924"/>
                  <a:gd name="T86" fmla="*/ 283 w 409"/>
                  <a:gd name="T87" fmla="*/ 510 h 924"/>
                  <a:gd name="T88" fmla="*/ 271 w 409"/>
                  <a:gd name="T89" fmla="*/ 460 h 924"/>
                  <a:gd name="T90" fmla="*/ 264 w 409"/>
                  <a:gd name="T91" fmla="*/ 410 h 924"/>
                  <a:gd name="T92" fmla="*/ 254 w 409"/>
                  <a:gd name="T93" fmla="*/ 356 h 924"/>
                  <a:gd name="T94" fmla="*/ 247 w 409"/>
                  <a:gd name="T95" fmla="*/ 304 h 924"/>
                  <a:gd name="T96" fmla="*/ 240 w 409"/>
                  <a:gd name="T97" fmla="*/ 249 h 924"/>
                  <a:gd name="T98" fmla="*/ 235 w 409"/>
                  <a:gd name="T99" fmla="*/ 199 h 924"/>
                  <a:gd name="T100" fmla="*/ 228 w 409"/>
                  <a:gd name="T101" fmla="*/ 145 h 924"/>
                  <a:gd name="T102" fmla="*/ 226 w 409"/>
                  <a:gd name="T103" fmla="*/ 95 h 924"/>
                  <a:gd name="T104" fmla="*/ 226 w 409"/>
                  <a:gd name="T105" fmla="*/ 45 h 924"/>
                  <a:gd name="T106" fmla="*/ 228 w 409"/>
                  <a:gd name="T107" fmla="*/ 0 h 9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9"/>
                  <a:gd name="T163" fmla="*/ 0 h 924"/>
                  <a:gd name="T164" fmla="*/ 409 w 409"/>
                  <a:gd name="T165" fmla="*/ 924 h 92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9" h="924">
                    <a:moveTo>
                      <a:pt x="254" y="0"/>
                    </a:moveTo>
                    <a:lnTo>
                      <a:pt x="321" y="0"/>
                    </a:lnTo>
                    <a:lnTo>
                      <a:pt x="318" y="0"/>
                    </a:lnTo>
                    <a:lnTo>
                      <a:pt x="318" y="5"/>
                    </a:lnTo>
                    <a:lnTo>
                      <a:pt x="318" y="10"/>
                    </a:lnTo>
                    <a:lnTo>
                      <a:pt x="318" y="19"/>
                    </a:lnTo>
                    <a:lnTo>
                      <a:pt x="316" y="29"/>
                    </a:lnTo>
                    <a:lnTo>
                      <a:pt x="316" y="43"/>
                    </a:lnTo>
                    <a:lnTo>
                      <a:pt x="316" y="52"/>
                    </a:lnTo>
                    <a:lnTo>
                      <a:pt x="316" y="60"/>
                    </a:lnTo>
                    <a:lnTo>
                      <a:pt x="316" y="67"/>
                    </a:lnTo>
                    <a:lnTo>
                      <a:pt x="316" y="79"/>
                    </a:lnTo>
                    <a:lnTo>
                      <a:pt x="314" y="86"/>
                    </a:lnTo>
                    <a:lnTo>
                      <a:pt x="314" y="95"/>
                    </a:lnTo>
                    <a:lnTo>
                      <a:pt x="314" y="107"/>
                    </a:lnTo>
                    <a:lnTo>
                      <a:pt x="314" y="116"/>
                    </a:lnTo>
                    <a:lnTo>
                      <a:pt x="314" y="128"/>
                    </a:lnTo>
                    <a:lnTo>
                      <a:pt x="314" y="140"/>
                    </a:lnTo>
                    <a:lnTo>
                      <a:pt x="314" y="154"/>
                    </a:lnTo>
                    <a:lnTo>
                      <a:pt x="314" y="166"/>
                    </a:lnTo>
                    <a:lnTo>
                      <a:pt x="311" y="178"/>
                    </a:lnTo>
                    <a:lnTo>
                      <a:pt x="311" y="192"/>
                    </a:lnTo>
                    <a:lnTo>
                      <a:pt x="311" y="204"/>
                    </a:lnTo>
                    <a:lnTo>
                      <a:pt x="311" y="221"/>
                    </a:lnTo>
                    <a:lnTo>
                      <a:pt x="311" y="235"/>
                    </a:lnTo>
                    <a:lnTo>
                      <a:pt x="314" y="249"/>
                    </a:lnTo>
                    <a:lnTo>
                      <a:pt x="314" y="266"/>
                    </a:lnTo>
                    <a:lnTo>
                      <a:pt x="314" y="282"/>
                    </a:lnTo>
                    <a:lnTo>
                      <a:pt x="314" y="296"/>
                    </a:lnTo>
                    <a:lnTo>
                      <a:pt x="314" y="313"/>
                    </a:lnTo>
                    <a:lnTo>
                      <a:pt x="314" y="327"/>
                    </a:lnTo>
                    <a:lnTo>
                      <a:pt x="316" y="346"/>
                    </a:lnTo>
                    <a:lnTo>
                      <a:pt x="316" y="363"/>
                    </a:lnTo>
                    <a:lnTo>
                      <a:pt x="316" y="379"/>
                    </a:lnTo>
                    <a:lnTo>
                      <a:pt x="318" y="396"/>
                    </a:lnTo>
                    <a:lnTo>
                      <a:pt x="321" y="415"/>
                    </a:lnTo>
                    <a:lnTo>
                      <a:pt x="321" y="431"/>
                    </a:lnTo>
                    <a:lnTo>
                      <a:pt x="323" y="450"/>
                    </a:lnTo>
                    <a:lnTo>
                      <a:pt x="325" y="467"/>
                    </a:lnTo>
                    <a:lnTo>
                      <a:pt x="328" y="486"/>
                    </a:lnTo>
                    <a:lnTo>
                      <a:pt x="328" y="505"/>
                    </a:lnTo>
                    <a:lnTo>
                      <a:pt x="330" y="524"/>
                    </a:lnTo>
                    <a:lnTo>
                      <a:pt x="333" y="543"/>
                    </a:lnTo>
                    <a:lnTo>
                      <a:pt x="337" y="562"/>
                    </a:lnTo>
                    <a:lnTo>
                      <a:pt x="340" y="581"/>
                    </a:lnTo>
                    <a:lnTo>
                      <a:pt x="342" y="600"/>
                    </a:lnTo>
                    <a:lnTo>
                      <a:pt x="344" y="619"/>
                    </a:lnTo>
                    <a:lnTo>
                      <a:pt x="349" y="637"/>
                    </a:lnTo>
                    <a:lnTo>
                      <a:pt x="352" y="656"/>
                    </a:lnTo>
                    <a:lnTo>
                      <a:pt x="356" y="678"/>
                    </a:lnTo>
                    <a:lnTo>
                      <a:pt x="359" y="697"/>
                    </a:lnTo>
                    <a:lnTo>
                      <a:pt x="363" y="716"/>
                    </a:lnTo>
                    <a:lnTo>
                      <a:pt x="368" y="737"/>
                    </a:lnTo>
                    <a:lnTo>
                      <a:pt x="373" y="756"/>
                    </a:lnTo>
                    <a:lnTo>
                      <a:pt x="378" y="775"/>
                    </a:lnTo>
                    <a:lnTo>
                      <a:pt x="385" y="796"/>
                    </a:lnTo>
                    <a:lnTo>
                      <a:pt x="390" y="815"/>
                    </a:lnTo>
                    <a:lnTo>
                      <a:pt x="394" y="834"/>
                    </a:lnTo>
                    <a:lnTo>
                      <a:pt x="401" y="853"/>
                    </a:lnTo>
                    <a:lnTo>
                      <a:pt x="409" y="874"/>
                    </a:lnTo>
                    <a:lnTo>
                      <a:pt x="24" y="924"/>
                    </a:lnTo>
                    <a:lnTo>
                      <a:pt x="0" y="907"/>
                    </a:lnTo>
                    <a:lnTo>
                      <a:pt x="2" y="907"/>
                    </a:lnTo>
                    <a:lnTo>
                      <a:pt x="12" y="905"/>
                    </a:lnTo>
                    <a:lnTo>
                      <a:pt x="17" y="905"/>
                    </a:lnTo>
                    <a:lnTo>
                      <a:pt x="26" y="903"/>
                    </a:lnTo>
                    <a:lnTo>
                      <a:pt x="33" y="903"/>
                    </a:lnTo>
                    <a:lnTo>
                      <a:pt x="45" y="903"/>
                    </a:lnTo>
                    <a:lnTo>
                      <a:pt x="55" y="898"/>
                    </a:lnTo>
                    <a:lnTo>
                      <a:pt x="67" y="898"/>
                    </a:lnTo>
                    <a:lnTo>
                      <a:pt x="78" y="896"/>
                    </a:lnTo>
                    <a:lnTo>
                      <a:pt x="93" y="896"/>
                    </a:lnTo>
                    <a:lnTo>
                      <a:pt x="105" y="893"/>
                    </a:lnTo>
                    <a:lnTo>
                      <a:pt x="119" y="891"/>
                    </a:lnTo>
                    <a:lnTo>
                      <a:pt x="128" y="891"/>
                    </a:lnTo>
                    <a:lnTo>
                      <a:pt x="135" y="891"/>
                    </a:lnTo>
                    <a:lnTo>
                      <a:pt x="143" y="888"/>
                    </a:lnTo>
                    <a:lnTo>
                      <a:pt x="150" y="888"/>
                    </a:lnTo>
                    <a:lnTo>
                      <a:pt x="157" y="886"/>
                    </a:lnTo>
                    <a:lnTo>
                      <a:pt x="164" y="886"/>
                    </a:lnTo>
                    <a:lnTo>
                      <a:pt x="173" y="884"/>
                    </a:lnTo>
                    <a:lnTo>
                      <a:pt x="181" y="884"/>
                    </a:lnTo>
                    <a:lnTo>
                      <a:pt x="188" y="881"/>
                    </a:lnTo>
                    <a:lnTo>
                      <a:pt x="195" y="879"/>
                    </a:lnTo>
                    <a:lnTo>
                      <a:pt x="204" y="879"/>
                    </a:lnTo>
                    <a:lnTo>
                      <a:pt x="211" y="879"/>
                    </a:lnTo>
                    <a:lnTo>
                      <a:pt x="219" y="877"/>
                    </a:lnTo>
                    <a:lnTo>
                      <a:pt x="226" y="874"/>
                    </a:lnTo>
                    <a:lnTo>
                      <a:pt x="233" y="874"/>
                    </a:lnTo>
                    <a:lnTo>
                      <a:pt x="240" y="872"/>
                    </a:lnTo>
                    <a:lnTo>
                      <a:pt x="247" y="870"/>
                    </a:lnTo>
                    <a:lnTo>
                      <a:pt x="254" y="870"/>
                    </a:lnTo>
                    <a:lnTo>
                      <a:pt x="264" y="867"/>
                    </a:lnTo>
                    <a:lnTo>
                      <a:pt x="271" y="867"/>
                    </a:lnTo>
                    <a:lnTo>
                      <a:pt x="283" y="862"/>
                    </a:lnTo>
                    <a:lnTo>
                      <a:pt x="297" y="860"/>
                    </a:lnTo>
                    <a:lnTo>
                      <a:pt x="309" y="858"/>
                    </a:lnTo>
                    <a:lnTo>
                      <a:pt x="321" y="853"/>
                    </a:lnTo>
                    <a:lnTo>
                      <a:pt x="333" y="851"/>
                    </a:lnTo>
                    <a:lnTo>
                      <a:pt x="342" y="848"/>
                    </a:lnTo>
                    <a:lnTo>
                      <a:pt x="352" y="843"/>
                    </a:lnTo>
                    <a:lnTo>
                      <a:pt x="361" y="841"/>
                    </a:lnTo>
                    <a:lnTo>
                      <a:pt x="359" y="839"/>
                    </a:lnTo>
                    <a:lnTo>
                      <a:pt x="359" y="834"/>
                    </a:lnTo>
                    <a:lnTo>
                      <a:pt x="356" y="827"/>
                    </a:lnTo>
                    <a:lnTo>
                      <a:pt x="354" y="817"/>
                    </a:lnTo>
                    <a:lnTo>
                      <a:pt x="352" y="813"/>
                    </a:lnTo>
                    <a:lnTo>
                      <a:pt x="349" y="806"/>
                    </a:lnTo>
                    <a:lnTo>
                      <a:pt x="347" y="798"/>
                    </a:lnTo>
                    <a:lnTo>
                      <a:pt x="347" y="789"/>
                    </a:lnTo>
                    <a:lnTo>
                      <a:pt x="344" y="782"/>
                    </a:lnTo>
                    <a:lnTo>
                      <a:pt x="342" y="772"/>
                    </a:lnTo>
                    <a:lnTo>
                      <a:pt x="340" y="765"/>
                    </a:lnTo>
                    <a:lnTo>
                      <a:pt x="337" y="756"/>
                    </a:lnTo>
                    <a:lnTo>
                      <a:pt x="333" y="744"/>
                    </a:lnTo>
                    <a:lnTo>
                      <a:pt x="330" y="732"/>
                    </a:lnTo>
                    <a:lnTo>
                      <a:pt x="328" y="723"/>
                    </a:lnTo>
                    <a:lnTo>
                      <a:pt x="325" y="711"/>
                    </a:lnTo>
                    <a:lnTo>
                      <a:pt x="321" y="697"/>
                    </a:lnTo>
                    <a:lnTo>
                      <a:pt x="318" y="685"/>
                    </a:lnTo>
                    <a:lnTo>
                      <a:pt x="316" y="673"/>
                    </a:lnTo>
                    <a:lnTo>
                      <a:pt x="314" y="659"/>
                    </a:lnTo>
                    <a:lnTo>
                      <a:pt x="311" y="647"/>
                    </a:lnTo>
                    <a:lnTo>
                      <a:pt x="309" y="633"/>
                    </a:lnTo>
                    <a:lnTo>
                      <a:pt x="304" y="619"/>
                    </a:lnTo>
                    <a:lnTo>
                      <a:pt x="302" y="604"/>
                    </a:lnTo>
                    <a:lnTo>
                      <a:pt x="297" y="588"/>
                    </a:lnTo>
                    <a:lnTo>
                      <a:pt x="295" y="574"/>
                    </a:lnTo>
                    <a:lnTo>
                      <a:pt x="292" y="557"/>
                    </a:lnTo>
                    <a:lnTo>
                      <a:pt x="290" y="543"/>
                    </a:lnTo>
                    <a:lnTo>
                      <a:pt x="285" y="526"/>
                    </a:lnTo>
                    <a:lnTo>
                      <a:pt x="283" y="510"/>
                    </a:lnTo>
                    <a:lnTo>
                      <a:pt x="278" y="493"/>
                    </a:lnTo>
                    <a:lnTo>
                      <a:pt x="276" y="476"/>
                    </a:lnTo>
                    <a:lnTo>
                      <a:pt x="271" y="460"/>
                    </a:lnTo>
                    <a:lnTo>
                      <a:pt x="268" y="443"/>
                    </a:lnTo>
                    <a:lnTo>
                      <a:pt x="266" y="427"/>
                    </a:lnTo>
                    <a:lnTo>
                      <a:pt x="264" y="410"/>
                    </a:lnTo>
                    <a:lnTo>
                      <a:pt x="259" y="391"/>
                    </a:lnTo>
                    <a:lnTo>
                      <a:pt x="257" y="372"/>
                    </a:lnTo>
                    <a:lnTo>
                      <a:pt x="254" y="356"/>
                    </a:lnTo>
                    <a:lnTo>
                      <a:pt x="252" y="339"/>
                    </a:lnTo>
                    <a:lnTo>
                      <a:pt x="249" y="320"/>
                    </a:lnTo>
                    <a:lnTo>
                      <a:pt x="247" y="304"/>
                    </a:lnTo>
                    <a:lnTo>
                      <a:pt x="245" y="285"/>
                    </a:lnTo>
                    <a:lnTo>
                      <a:pt x="242" y="268"/>
                    </a:lnTo>
                    <a:lnTo>
                      <a:pt x="240" y="249"/>
                    </a:lnTo>
                    <a:lnTo>
                      <a:pt x="238" y="232"/>
                    </a:lnTo>
                    <a:lnTo>
                      <a:pt x="235" y="216"/>
                    </a:lnTo>
                    <a:lnTo>
                      <a:pt x="235" y="199"/>
                    </a:lnTo>
                    <a:lnTo>
                      <a:pt x="233" y="180"/>
                    </a:lnTo>
                    <a:lnTo>
                      <a:pt x="230" y="164"/>
                    </a:lnTo>
                    <a:lnTo>
                      <a:pt x="228" y="145"/>
                    </a:lnTo>
                    <a:lnTo>
                      <a:pt x="228" y="131"/>
                    </a:lnTo>
                    <a:lnTo>
                      <a:pt x="228" y="112"/>
                    </a:lnTo>
                    <a:lnTo>
                      <a:pt x="226" y="95"/>
                    </a:lnTo>
                    <a:lnTo>
                      <a:pt x="226" y="79"/>
                    </a:lnTo>
                    <a:lnTo>
                      <a:pt x="226" y="64"/>
                    </a:lnTo>
                    <a:lnTo>
                      <a:pt x="226" y="45"/>
                    </a:lnTo>
                    <a:lnTo>
                      <a:pt x="226" y="31"/>
                    </a:lnTo>
                    <a:lnTo>
                      <a:pt x="226" y="17"/>
                    </a:lnTo>
                    <a:lnTo>
                      <a:pt x="228" y="0"/>
                    </a:lnTo>
                    <a:lnTo>
                      <a:pt x="2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4" name="Freeform 55"/>
              <p:cNvSpPr>
                <a:spLocks/>
              </p:cNvSpPr>
              <p:nvPr/>
            </p:nvSpPr>
            <p:spPr bwMode="auto">
              <a:xfrm>
                <a:off x="3445" y="791"/>
                <a:ext cx="155" cy="123"/>
              </a:xfrm>
              <a:custGeom>
                <a:avLst/>
                <a:gdLst>
                  <a:gd name="T0" fmla="*/ 36 w 155"/>
                  <a:gd name="T1" fmla="*/ 0 h 123"/>
                  <a:gd name="T2" fmla="*/ 31 w 155"/>
                  <a:gd name="T3" fmla="*/ 2 h 123"/>
                  <a:gd name="T4" fmla="*/ 26 w 155"/>
                  <a:gd name="T5" fmla="*/ 10 h 123"/>
                  <a:gd name="T6" fmla="*/ 19 w 155"/>
                  <a:gd name="T7" fmla="*/ 14 h 123"/>
                  <a:gd name="T8" fmla="*/ 14 w 155"/>
                  <a:gd name="T9" fmla="*/ 21 h 123"/>
                  <a:gd name="T10" fmla="*/ 12 w 155"/>
                  <a:gd name="T11" fmla="*/ 28 h 123"/>
                  <a:gd name="T12" fmla="*/ 7 w 155"/>
                  <a:gd name="T13" fmla="*/ 36 h 123"/>
                  <a:gd name="T14" fmla="*/ 3 w 155"/>
                  <a:gd name="T15" fmla="*/ 43 h 123"/>
                  <a:gd name="T16" fmla="*/ 0 w 155"/>
                  <a:gd name="T17" fmla="*/ 52 h 123"/>
                  <a:gd name="T18" fmla="*/ 0 w 155"/>
                  <a:gd name="T19" fmla="*/ 59 h 123"/>
                  <a:gd name="T20" fmla="*/ 0 w 155"/>
                  <a:gd name="T21" fmla="*/ 69 h 123"/>
                  <a:gd name="T22" fmla="*/ 3 w 155"/>
                  <a:gd name="T23" fmla="*/ 78 h 123"/>
                  <a:gd name="T24" fmla="*/ 7 w 155"/>
                  <a:gd name="T25" fmla="*/ 88 h 123"/>
                  <a:gd name="T26" fmla="*/ 14 w 155"/>
                  <a:gd name="T27" fmla="*/ 97 h 123"/>
                  <a:gd name="T28" fmla="*/ 26 w 155"/>
                  <a:gd name="T29" fmla="*/ 107 h 123"/>
                  <a:gd name="T30" fmla="*/ 36 w 155"/>
                  <a:gd name="T31" fmla="*/ 114 h 123"/>
                  <a:gd name="T32" fmla="*/ 48 w 155"/>
                  <a:gd name="T33" fmla="*/ 118 h 123"/>
                  <a:gd name="T34" fmla="*/ 60 w 155"/>
                  <a:gd name="T35" fmla="*/ 121 h 123"/>
                  <a:gd name="T36" fmla="*/ 71 w 155"/>
                  <a:gd name="T37" fmla="*/ 123 h 123"/>
                  <a:gd name="T38" fmla="*/ 81 w 155"/>
                  <a:gd name="T39" fmla="*/ 121 h 123"/>
                  <a:gd name="T40" fmla="*/ 93 w 155"/>
                  <a:gd name="T41" fmla="*/ 121 h 123"/>
                  <a:gd name="T42" fmla="*/ 102 w 155"/>
                  <a:gd name="T43" fmla="*/ 118 h 123"/>
                  <a:gd name="T44" fmla="*/ 114 w 155"/>
                  <a:gd name="T45" fmla="*/ 116 h 123"/>
                  <a:gd name="T46" fmla="*/ 121 w 155"/>
                  <a:gd name="T47" fmla="*/ 109 h 123"/>
                  <a:gd name="T48" fmla="*/ 128 w 155"/>
                  <a:gd name="T49" fmla="*/ 107 h 123"/>
                  <a:gd name="T50" fmla="*/ 136 w 155"/>
                  <a:gd name="T51" fmla="*/ 102 h 123"/>
                  <a:gd name="T52" fmla="*/ 143 w 155"/>
                  <a:gd name="T53" fmla="*/ 99 h 123"/>
                  <a:gd name="T54" fmla="*/ 150 w 155"/>
                  <a:gd name="T55" fmla="*/ 92 h 123"/>
                  <a:gd name="T56" fmla="*/ 155 w 155"/>
                  <a:gd name="T57" fmla="*/ 90 h 123"/>
                  <a:gd name="T58" fmla="*/ 133 w 155"/>
                  <a:gd name="T59" fmla="*/ 40 h 123"/>
                  <a:gd name="T60" fmla="*/ 131 w 155"/>
                  <a:gd name="T61" fmla="*/ 43 h 123"/>
                  <a:gd name="T62" fmla="*/ 126 w 155"/>
                  <a:gd name="T63" fmla="*/ 52 h 123"/>
                  <a:gd name="T64" fmla="*/ 119 w 155"/>
                  <a:gd name="T65" fmla="*/ 62 h 123"/>
                  <a:gd name="T66" fmla="*/ 114 w 155"/>
                  <a:gd name="T67" fmla="*/ 73 h 123"/>
                  <a:gd name="T68" fmla="*/ 102 w 155"/>
                  <a:gd name="T69" fmla="*/ 85 h 123"/>
                  <a:gd name="T70" fmla="*/ 93 w 155"/>
                  <a:gd name="T71" fmla="*/ 92 h 123"/>
                  <a:gd name="T72" fmla="*/ 81 w 155"/>
                  <a:gd name="T73" fmla="*/ 97 h 123"/>
                  <a:gd name="T74" fmla="*/ 69 w 155"/>
                  <a:gd name="T75" fmla="*/ 95 h 123"/>
                  <a:gd name="T76" fmla="*/ 62 w 155"/>
                  <a:gd name="T77" fmla="*/ 90 h 123"/>
                  <a:gd name="T78" fmla="*/ 57 w 155"/>
                  <a:gd name="T79" fmla="*/ 85 h 123"/>
                  <a:gd name="T80" fmla="*/ 50 w 155"/>
                  <a:gd name="T81" fmla="*/ 78 h 123"/>
                  <a:gd name="T82" fmla="*/ 48 w 155"/>
                  <a:gd name="T83" fmla="*/ 76 h 123"/>
                  <a:gd name="T84" fmla="*/ 43 w 155"/>
                  <a:gd name="T85" fmla="*/ 64 h 123"/>
                  <a:gd name="T86" fmla="*/ 43 w 155"/>
                  <a:gd name="T87" fmla="*/ 57 h 123"/>
                  <a:gd name="T88" fmla="*/ 43 w 155"/>
                  <a:gd name="T89" fmla="*/ 43 h 123"/>
                  <a:gd name="T90" fmla="*/ 48 w 155"/>
                  <a:gd name="T91" fmla="*/ 31 h 123"/>
                  <a:gd name="T92" fmla="*/ 55 w 155"/>
                  <a:gd name="T93" fmla="*/ 19 h 123"/>
                  <a:gd name="T94" fmla="*/ 64 w 155"/>
                  <a:gd name="T95" fmla="*/ 7 h 123"/>
                  <a:gd name="T96" fmla="*/ 36 w 155"/>
                  <a:gd name="T97" fmla="*/ 0 h 123"/>
                  <a:gd name="T98" fmla="*/ 36 w 155"/>
                  <a:gd name="T99" fmla="*/ 0 h 1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5"/>
                  <a:gd name="T151" fmla="*/ 0 h 123"/>
                  <a:gd name="T152" fmla="*/ 155 w 155"/>
                  <a:gd name="T153" fmla="*/ 123 h 1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5" h="123">
                    <a:moveTo>
                      <a:pt x="36" y="0"/>
                    </a:moveTo>
                    <a:lnTo>
                      <a:pt x="31" y="2"/>
                    </a:lnTo>
                    <a:lnTo>
                      <a:pt x="26" y="10"/>
                    </a:lnTo>
                    <a:lnTo>
                      <a:pt x="19" y="14"/>
                    </a:lnTo>
                    <a:lnTo>
                      <a:pt x="14" y="21"/>
                    </a:lnTo>
                    <a:lnTo>
                      <a:pt x="12" y="28"/>
                    </a:lnTo>
                    <a:lnTo>
                      <a:pt x="7" y="36"/>
                    </a:lnTo>
                    <a:lnTo>
                      <a:pt x="3" y="43"/>
                    </a:lnTo>
                    <a:lnTo>
                      <a:pt x="0" y="52"/>
                    </a:lnTo>
                    <a:lnTo>
                      <a:pt x="0" y="59"/>
                    </a:lnTo>
                    <a:lnTo>
                      <a:pt x="0" y="69"/>
                    </a:lnTo>
                    <a:lnTo>
                      <a:pt x="3" y="78"/>
                    </a:lnTo>
                    <a:lnTo>
                      <a:pt x="7" y="88"/>
                    </a:lnTo>
                    <a:lnTo>
                      <a:pt x="14" y="97"/>
                    </a:lnTo>
                    <a:lnTo>
                      <a:pt x="26" y="107"/>
                    </a:lnTo>
                    <a:lnTo>
                      <a:pt x="36" y="114"/>
                    </a:lnTo>
                    <a:lnTo>
                      <a:pt x="48" y="118"/>
                    </a:lnTo>
                    <a:lnTo>
                      <a:pt x="60" y="121"/>
                    </a:lnTo>
                    <a:lnTo>
                      <a:pt x="71" y="123"/>
                    </a:lnTo>
                    <a:lnTo>
                      <a:pt x="81" y="121"/>
                    </a:lnTo>
                    <a:lnTo>
                      <a:pt x="93" y="121"/>
                    </a:lnTo>
                    <a:lnTo>
                      <a:pt x="102" y="118"/>
                    </a:lnTo>
                    <a:lnTo>
                      <a:pt x="114" y="116"/>
                    </a:lnTo>
                    <a:lnTo>
                      <a:pt x="121" y="109"/>
                    </a:lnTo>
                    <a:lnTo>
                      <a:pt x="128" y="107"/>
                    </a:lnTo>
                    <a:lnTo>
                      <a:pt x="136" y="102"/>
                    </a:lnTo>
                    <a:lnTo>
                      <a:pt x="143" y="99"/>
                    </a:lnTo>
                    <a:lnTo>
                      <a:pt x="150" y="92"/>
                    </a:lnTo>
                    <a:lnTo>
                      <a:pt x="155" y="90"/>
                    </a:lnTo>
                    <a:lnTo>
                      <a:pt x="133" y="40"/>
                    </a:lnTo>
                    <a:lnTo>
                      <a:pt x="131" y="43"/>
                    </a:lnTo>
                    <a:lnTo>
                      <a:pt x="126" y="52"/>
                    </a:lnTo>
                    <a:lnTo>
                      <a:pt x="119" y="62"/>
                    </a:lnTo>
                    <a:lnTo>
                      <a:pt x="114" y="73"/>
                    </a:lnTo>
                    <a:lnTo>
                      <a:pt x="102" y="85"/>
                    </a:lnTo>
                    <a:lnTo>
                      <a:pt x="93" y="92"/>
                    </a:lnTo>
                    <a:lnTo>
                      <a:pt x="81" y="97"/>
                    </a:lnTo>
                    <a:lnTo>
                      <a:pt x="69" y="95"/>
                    </a:lnTo>
                    <a:lnTo>
                      <a:pt x="62" y="90"/>
                    </a:lnTo>
                    <a:lnTo>
                      <a:pt x="57" y="85"/>
                    </a:lnTo>
                    <a:lnTo>
                      <a:pt x="50" y="78"/>
                    </a:lnTo>
                    <a:lnTo>
                      <a:pt x="48" y="76"/>
                    </a:lnTo>
                    <a:lnTo>
                      <a:pt x="43" y="64"/>
                    </a:lnTo>
                    <a:lnTo>
                      <a:pt x="43" y="57"/>
                    </a:lnTo>
                    <a:lnTo>
                      <a:pt x="43" y="43"/>
                    </a:lnTo>
                    <a:lnTo>
                      <a:pt x="48" y="31"/>
                    </a:lnTo>
                    <a:lnTo>
                      <a:pt x="55" y="19"/>
                    </a:lnTo>
                    <a:lnTo>
                      <a:pt x="64" y="7"/>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5" name="Freeform 56"/>
              <p:cNvSpPr>
                <a:spLocks/>
              </p:cNvSpPr>
              <p:nvPr/>
            </p:nvSpPr>
            <p:spPr bwMode="auto">
              <a:xfrm>
                <a:off x="216" y="969"/>
                <a:ext cx="197" cy="182"/>
              </a:xfrm>
              <a:custGeom>
                <a:avLst/>
                <a:gdLst>
                  <a:gd name="T0" fmla="*/ 107 w 197"/>
                  <a:gd name="T1" fmla="*/ 35 h 182"/>
                  <a:gd name="T2" fmla="*/ 95 w 197"/>
                  <a:gd name="T3" fmla="*/ 35 h 182"/>
                  <a:gd name="T4" fmla="*/ 81 w 197"/>
                  <a:gd name="T5" fmla="*/ 38 h 182"/>
                  <a:gd name="T6" fmla="*/ 62 w 197"/>
                  <a:gd name="T7" fmla="*/ 45 h 182"/>
                  <a:gd name="T8" fmla="*/ 45 w 197"/>
                  <a:gd name="T9" fmla="*/ 54 h 182"/>
                  <a:gd name="T10" fmla="*/ 31 w 197"/>
                  <a:gd name="T11" fmla="*/ 64 h 182"/>
                  <a:gd name="T12" fmla="*/ 26 w 197"/>
                  <a:gd name="T13" fmla="*/ 78 h 182"/>
                  <a:gd name="T14" fmla="*/ 33 w 197"/>
                  <a:gd name="T15" fmla="*/ 99 h 182"/>
                  <a:gd name="T16" fmla="*/ 55 w 197"/>
                  <a:gd name="T17" fmla="*/ 120 h 182"/>
                  <a:gd name="T18" fmla="*/ 78 w 197"/>
                  <a:gd name="T19" fmla="*/ 132 h 182"/>
                  <a:gd name="T20" fmla="*/ 105 w 197"/>
                  <a:gd name="T21" fmla="*/ 132 h 182"/>
                  <a:gd name="T22" fmla="*/ 128 w 197"/>
                  <a:gd name="T23" fmla="*/ 128 h 182"/>
                  <a:gd name="T24" fmla="*/ 152 w 197"/>
                  <a:gd name="T25" fmla="*/ 118 h 182"/>
                  <a:gd name="T26" fmla="*/ 171 w 197"/>
                  <a:gd name="T27" fmla="*/ 104 h 182"/>
                  <a:gd name="T28" fmla="*/ 190 w 197"/>
                  <a:gd name="T29" fmla="*/ 90 h 182"/>
                  <a:gd name="T30" fmla="*/ 195 w 197"/>
                  <a:gd name="T31" fmla="*/ 156 h 182"/>
                  <a:gd name="T32" fmla="*/ 185 w 197"/>
                  <a:gd name="T33" fmla="*/ 158 h 182"/>
                  <a:gd name="T34" fmla="*/ 166 w 197"/>
                  <a:gd name="T35" fmla="*/ 168 h 182"/>
                  <a:gd name="T36" fmla="*/ 152 w 197"/>
                  <a:gd name="T37" fmla="*/ 173 h 182"/>
                  <a:gd name="T38" fmla="*/ 138 w 197"/>
                  <a:gd name="T39" fmla="*/ 175 h 182"/>
                  <a:gd name="T40" fmla="*/ 121 w 197"/>
                  <a:gd name="T41" fmla="*/ 180 h 182"/>
                  <a:gd name="T42" fmla="*/ 105 w 197"/>
                  <a:gd name="T43" fmla="*/ 182 h 182"/>
                  <a:gd name="T44" fmla="*/ 86 w 197"/>
                  <a:gd name="T45" fmla="*/ 182 h 182"/>
                  <a:gd name="T46" fmla="*/ 67 w 197"/>
                  <a:gd name="T47" fmla="*/ 182 h 182"/>
                  <a:gd name="T48" fmla="*/ 50 w 197"/>
                  <a:gd name="T49" fmla="*/ 180 h 182"/>
                  <a:gd name="T50" fmla="*/ 36 w 197"/>
                  <a:gd name="T51" fmla="*/ 175 h 182"/>
                  <a:gd name="T52" fmla="*/ 21 w 197"/>
                  <a:gd name="T53" fmla="*/ 165 h 182"/>
                  <a:gd name="T54" fmla="*/ 14 w 197"/>
                  <a:gd name="T55" fmla="*/ 154 h 182"/>
                  <a:gd name="T56" fmla="*/ 5 w 197"/>
                  <a:gd name="T57" fmla="*/ 137 h 182"/>
                  <a:gd name="T58" fmla="*/ 2 w 197"/>
                  <a:gd name="T59" fmla="*/ 118 h 182"/>
                  <a:gd name="T60" fmla="*/ 0 w 197"/>
                  <a:gd name="T61" fmla="*/ 94 h 182"/>
                  <a:gd name="T62" fmla="*/ 2 w 197"/>
                  <a:gd name="T63" fmla="*/ 75 h 182"/>
                  <a:gd name="T64" fmla="*/ 7 w 197"/>
                  <a:gd name="T65" fmla="*/ 59 h 182"/>
                  <a:gd name="T66" fmla="*/ 17 w 197"/>
                  <a:gd name="T67" fmla="*/ 45 h 182"/>
                  <a:gd name="T68" fmla="*/ 40 w 197"/>
                  <a:gd name="T69" fmla="*/ 26 h 182"/>
                  <a:gd name="T70" fmla="*/ 52 w 197"/>
                  <a:gd name="T71" fmla="*/ 16 h 182"/>
                  <a:gd name="T72" fmla="*/ 69 w 197"/>
                  <a:gd name="T73" fmla="*/ 11 h 182"/>
                  <a:gd name="T74" fmla="*/ 83 w 197"/>
                  <a:gd name="T75" fmla="*/ 7 h 182"/>
                  <a:gd name="T76" fmla="*/ 97 w 197"/>
                  <a:gd name="T77" fmla="*/ 4 h 182"/>
                  <a:gd name="T78" fmla="*/ 124 w 197"/>
                  <a:gd name="T79" fmla="*/ 2 h 182"/>
                  <a:gd name="T80" fmla="*/ 140 w 197"/>
                  <a:gd name="T81" fmla="*/ 0 h 182"/>
                  <a:gd name="T82" fmla="*/ 147 w 197"/>
                  <a:gd name="T83" fmla="*/ 2 h 182"/>
                  <a:gd name="T84" fmla="*/ 109 w 197"/>
                  <a:gd name="T85" fmla="*/ 35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7"/>
                  <a:gd name="T130" fmla="*/ 0 h 182"/>
                  <a:gd name="T131" fmla="*/ 197 w 197"/>
                  <a:gd name="T132" fmla="*/ 182 h 1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7" h="182">
                    <a:moveTo>
                      <a:pt x="109" y="35"/>
                    </a:moveTo>
                    <a:lnTo>
                      <a:pt x="107" y="35"/>
                    </a:lnTo>
                    <a:lnTo>
                      <a:pt x="102" y="35"/>
                    </a:lnTo>
                    <a:lnTo>
                      <a:pt x="95" y="35"/>
                    </a:lnTo>
                    <a:lnTo>
                      <a:pt x="90" y="38"/>
                    </a:lnTo>
                    <a:lnTo>
                      <a:pt x="81" y="38"/>
                    </a:lnTo>
                    <a:lnTo>
                      <a:pt x="71" y="42"/>
                    </a:lnTo>
                    <a:lnTo>
                      <a:pt x="62" y="45"/>
                    </a:lnTo>
                    <a:lnTo>
                      <a:pt x="55" y="49"/>
                    </a:lnTo>
                    <a:lnTo>
                      <a:pt x="45" y="54"/>
                    </a:lnTo>
                    <a:lnTo>
                      <a:pt x="38" y="59"/>
                    </a:lnTo>
                    <a:lnTo>
                      <a:pt x="31" y="64"/>
                    </a:lnTo>
                    <a:lnTo>
                      <a:pt x="29" y="71"/>
                    </a:lnTo>
                    <a:lnTo>
                      <a:pt x="26" y="78"/>
                    </a:lnTo>
                    <a:lnTo>
                      <a:pt x="29" y="87"/>
                    </a:lnTo>
                    <a:lnTo>
                      <a:pt x="33" y="99"/>
                    </a:lnTo>
                    <a:lnTo>
                      <a:pt x="45" y="111"/>
                    </a:lnTo>
                    <a:lnTo>
                      <a:pt x="55" y="120"/>
                    </a:lnTo>
                    <a:lnTo>
                      <a:pt x="67" y="128"/>
                    </a:lnTo>
                    <a:lnTo>
                      <a:pt x="78" y="132"/>
                    </a:lnTo>
                    <a:lnTo>
                      <a:pt x="93" y="135"/>
                    </a:lnTo>
                    <a:lnTo>
                      <a:pt x="105" y="132"/>
                    </a:lnTo>
                    <a:lnTo>
                      <a:pt x="116" y="132"/>
                    </a:lnTo>
                    <a:lnTo>
                      <a:pt x="128" y="128"/>
                    </a:lnTo>
                    <a:lnTo>
                      <a:pt x="143" y="123"/>
                    </a:lnTo>
                    <a:lnTo>
                      <a:pt x="152" y="118"/>
                    </a:lnTo>
                    <a:lnTo>
                      <a:pt x="162" y="111"/>
                    </a:lnTo>
                    <a:lnTo>
                      <a:pt x="171" y="104"/>
                    </a:lnTo>
                    <a:lnTo>
                      <a:pt x="181" y="99"/>
                    </a:lnTo>
                    <a:lnTo>
                      <a:pt x="190" y="90"/>
                    </a:lnTo>
                    <a:lnTo>
                      <a:pt x="197" y="87"/>
                    </a:lnTo>
                    <a:lnTo>
                      <a:pt x="195" y="156"/>
                    </a:lnTo>
                    <a:lnTo>
                      <a:pt x="192" y="156"/>
                    </a:lnTo>
                    <a:lnTo>
                      <a:pt x="185" y="158"/>
                    </a:lnTo>
                    <a:lnTo>
                      <a:pt x="176" y="163"/>
                    </a:lnTo>
                    <a:lnTo>
                      <a:pt x="166" y="168"/>
                    </a:lnTo>
                    <a:lnTo>
                      <a:pt x="159" y="168"/>
                    </a:lnTo>
                    <a:lnTo>
                      <a:pt x="152" y="173"/>
                    </a:lnTo>
                    <a:lnTo>
                      <a:pt x="143" y="173"/>
                    </a:lnTo>
                    <a:lnTo>
                      <a:pt x="138" y="175"/>
                    </a:lnTo>
                    <a:lnTo>
                      <a:pt x="128" y="177"/>
                    </a:lnTo>
                    <a:lnTo>
                      <a:pt x="121" y="180"/>
                    </a:lnTo>
                    <a:lnTo>
                      <a:pt x="112" y="180"/>
                    </a:lnTo>
                    <a:lnTo>
                      <a:pt x="105" y="182"/>
                    </a:lnTo>
                    <a:lnTo>
                      <a:pt x="93" y="182"/>
                    </a:lnTo>
                    <a:lnTo>
                      <a:pt x="86" y="182"/>
                    </a:lnTo>
                    <a:lnTo>
                      <a:pt x="76" y="182"/>
                    </a:lnTo>
                    <a:lnTo>
                      <a:pt x="67" y="182"/>
                    </a:lnTo>
                    <a:lnTo>
                      <a:pt x="59" y="182"/>
                    </a:lnTo>
                    <a:lnTo>
                      <a:pt x="50" y="180"/>
                    </a:lnTo>
                    <a:lnTo>
                      <a:pt x="43" y="177"/>
                    </a:lnTo>
                    <a:lnTo>
                      <a:pt x="36" y="175"/>
                    </a:lnTo>
                    <a:lnTo>
                      <a:pt x="29" y="170"/>
                    </a:lnTo>
                    <a:lnTo>
                      <a:pt x="21" y="165"/>
                    </a:lnTo>
                    <a:lnTo>
                      <a:pt x="17" y="161"/>
                    </a:lnTo>
                    <a:lnTo>
                      <a:pt x="14" y="154"/>
                    </a:lnTo>
                    <a:lnTo>
                      <a:pt x="7" y="144"/>
                    </a:lnTo>
                    <a:lnTo>
                      <a:pt x="5" y="137"/>
                    </a:lnTo>
                    <a:lnTo>
                      <a:pt x="2" y="128"/>
                    </a:lnTo>
                    <a:lnTo>
                      <a:pt x="2" y="118"/>
                    </a:lnTo>
                    <a:lnTo>
                      <a:pt x="0" y="104"/>
                    </a:lnTo>
                    <a:lnTo>
                      <a:pt x="0" y="94"/>
                    </a:lnTo>
                    <a:lnTo>
                      <a:pt x="0" y="83"/>
                    </a:lnTo>
                    <a:lnTo>
                      <a:pt x="2" y="75"/>
                    </a:lnTo>
                    <a:lnTo>
                      <a:pt x="5" y="66"/>
                    </a:lnTo>
                    <a:lnTo>
                      <a:pt x="7" y="59"/>
                    </a:lnTo>
                    <a:lnTo>
                      <a:pt x="12" y="49"/>
                    </a:lnTo>
                    <a:lnTo>
                      <a:pt x="17" y="45"/>
                    </a:lnTo>
                    <a:lnTo>
                      <a:pt x="26" y="33"/>
                    </a:lnTo>
                    <a:lnTo>
                      <a:pt x="40" y="26"/>
                    </a:lnTo>
                    <a:lnTo>
                      <a:pt x="48" y="19"/>
                    </a:lnTo>
                    <a:lnTo>
                      <a:pt x="52" y="16"/>
                    </a:lnTo>
                    <a:lnTo>
                      <a:pt x="62" y="14"/>
                    </a:lnTo>
                    <a:lnTo>
                      <a:pt x="69" y="11"/>
                    </a:lnTo>
                    <a:lnTo>
                      <a:pt x="76" y="9"/>
                    </a:lnTo>
                    <a:lnTo>
                      <a:pt x="83" y="7"/>
                    </a:lnTo>
                    <a:lnTo>
                      <a:pt x="90" y="4"/>
                    </a:lnTo>
                    <a:lnTo>
                      <a:pt x="97" y="4"/>
                    </a:lnTo>
                    <a:lnTo>
                      <a:pt x="109" y="2"/>
                    </a:lnTo>
                    <a:lnTo>
                      <a:pt x="124" y="2"/>
                    </a:lnTo>
                    <a:lnTo>
                      <a:pt x="133" y="0"/>
                    </a:lnTo>
                    <a:lnTo>
                      <a:pt x="140" y="0"/>
                    </a:lnTo>
                    <a:lnTo>
                      <a:pt x="145" y="0"/>
                    </a:lnTo>
                    <a:lnTo>
                      <a:pt x="147" y="2"/>
                    </a:lnTo>
                    <a:lnTo>
                      <a:pt x="109"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96" name="WordArt 57"/>
              <p:cNvSpPr>
                <a:spLocks noChangeArrowheads="1" noChangeShapeType="1" noTextEdit="1"/>
              </p:cNvSpPr>
              <p:nvPr/>
            </p:nvSpPr>
            <p:spPr bwMode="auto">
              <a:xfrm>
                <a:off x="76" y="1145"/>
                <a:ext cx="917" cy="37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Down">
                  <a:avLst>
                    <a:gd name="adj" fmla="val 43477"/>
                  </a:avLst>
                </a:prstTxWarp>
              </a:bodyPr>
              <a:lstStyle/>
              <a:p>
                <a:pPr algn="ctr"/>
                <a:r>
                  <a:rPr lang="en-GB" sz="2000" kern="10">
                    <a:solidFill>
                      <a:srgbClr val="000000"/>
                    </a:solidFill>
                    <a:effectLst>
                      <a:outerShdw dist="53882" dir="2700000" algn="ctr" rotWithShape="0">
                        <a:srgbClr val="C0C0C0">
                          <a:alpha val="79999"/>
                        </a:srgbClr>
                      </a:outerShdw>
                    </a:effectLst>
                    <a:latin typeface="Comic Sans MS" panose="030F0702030302020204" pitchFamily="66" charset="0"/>
                  </a:rPr>
                  <a:t>RESPECT</a:t>
                </a:r>
              </a:p>
            </p:txBody>
          </p:sp>
          <p:sp>
            <p:nvSpPr>
              <p:cNvPr id="35897" name="WordArt 58"/>
              <p:cNvSpPr>
                <a:spLocks noChangeArrowheads="1" noChangeShapeType="1" noTextEdit="1"/>
              </p:cNvSpPr>
              <p:nvPr/>
            </p:nvSpPr>
            <p:spPr bwMode="auto">
              <a:xfrm rot="-346265">
                <a:off x="2901" y="993"/>
                <a:ext cx="949" cy="3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33995"/>
                  </a:avLst>
                </a:prstTxWarp>
              </a:bodyPr>
              <a:lstStyle/>
              <a:p>
                <a:pPr algn="ctr"/>
                <a:r>
                  <a:rPr lang="en-GB" sz="2000" kern="10">
                    <a:solidFill>
                      <a:srgbClr val="000000"/>
                    </a:solidFill>
                    <a:effectLst>
                      <a:outerShdw dist="53882" dir="2700000" algn="ctr" rotWithShape="0">
                        <a:srgbClr val="C0C0C0">
                          <a:alpha val="79999"/>
                        </a:srgbClr>
                      </a:outerShdw>
                    </a:effectLst>
                    <a:latin typeface="Comic Sans MS" panose="030F0702030302020204" pitchFamily="66" charset="0"/>
                  </a:rPr>
                  <a:t>HONESTY</a:t>
                </a:r>
              </a:p>
            </p:txBody>
          </p:sp>
        </p:grpSp>
        <p:sp>
          <p:nvSpPr>
            <p:cNvPr id="35846" name="WordArt 59"/>
            <p:cNvSpPr>
              <a:spLocks noChangeArrowheads="1" noChangeShapeType="1" noTextEdit="1"/>
            </p:cNvSpPr>
            <p:nvPr/>
          </p:nvSpPr>
          <p:spPr bwMode="auto">
            <a:xfrm>
              <a:off x="5940" y="6687"/>
              <a:ext cx="3420" cy="9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29847"/>
                </a:avLst>
              </a:prstTxWarp>
            </a:bodyPr>
            <a:lstStyle/>
            <a:p>
              <a:pPr algn="ctr"/>
              <a:r>
                <a:rPr lang="en-GB" sz="2000" kern="10">
                  <a:solidFill>
                    <a:srgbClr val="000000"/>
                  </a:solidFill>
                  <a:effectLst>
                    <a:outerShdw dist="53882" dir="2700000" algn="ctr" rotWithShape="0">
                      <a:srgbClr val="C0C0C0">
                        <a:alpha val="79999"/>
                      </a:srgbClr>
                    </a:outerShdw>
                  </a:effectLst>
                  <a:latin typeface="Comic Sans MS" panose="030F0702030302020204" pitchFamily="66" charset="0"/>
                </a:rPr>
                <a:t>RESPONSIBILITY</a:t>
              </a:r>
            </a:p>
          </p:txBody>
        </p:sp>
        <p:sp>
          <p:nvSpPr>
            <p:cNvPr id="35847" name="WordArt 60"/>
            <p:cNvSpPr>
              <a:spLocks noChangeArrowheads="1" noChangeShapeType="1" noTextEdit="1"/>
            </p:cNvSpPr>
            <p:nvPr/>
          </p:nvSpPr>
          <p:spPr bwMode="auto">
            <a:xfrm rot="-276367">
              <a:off x="8100" y="2547"/>
              <a:ext cx="3795" cy="125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2">
                <a:avLst>
                  <a:gd name="adj1" fmla="val 17338"/>
                  <a:gd name="adj2" fmla="val -88"/>
                </a:avLst>
              </a:prstTxWarp>
            </a:bodyPr>
            <a:lstStyle/>
            <a:p>
              <a:pPr algn="ctr"/>
              <a:r>
                <a:rPr lang="en-GB" sz="2000" kern="10">
                  <a:solidFill>
                    <a:srgbClr val="000000"/>
                  </a:solidFill>
                  <a:effectLst>
                    <a:outerShdw dist="53882" dir="2700000" algn="ctr" rotWithShape="0">
                      <a:srgbClr val="C0C0C0">
                        <a:alpha val="79999"/>
                      </a:srgbClr>
                    </a:outerShdw>
                  </a:effectLst>
                  <a:latin typeface="Comic Sans MS" panose="030F0702030302020204" pitchFamily="66" charset="0"/>
                </a:rPr>
                <a:t>FAIRNESS &amp; EQUALITY</a:t>
              </a:r>
            </a:p>
          </p:txBody>
        </p:sp>
        <p:sp>
          <p:nvSpPr>
            <p:cNvPr id="35848" name="WordArt 61"/>
            <p:cNvSpPr>
              <a:spLocks noChangeArrowheads="1" noChangeShapeType="1" noTextEdit="1"/>
            </p:cNvSpPr>
            <p:nvPr/>
          </p:nvSpPr>
          <p:spPr bwMode="auto">
            <a:xfrm>
              <a:off x="3600" y="2727"/>
              <a:ext cx="3780" cy="10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2">
                <a:avLst>
                  <a:gd name="adj1" fmla="val 13005"/>
                  <a:gd name="adj2" fmla="val 0"/>
                </a:avLst>
              </a:prstTxWarp>
            </a:bodyPr>
            <a:lstStyle/>
            <a:p>
              <a:pPr algn="ctr"/>
              <a:r>
                <a:rPr lang="en-GB" sz="2000" kern="10">
                  <a:solidFill>
                    <a:srgbClr val="000000"/>
                  </a:solidFill>
                  <a:effectLst>
                    <a:outerShdw dist="53882" dir="2700000" algn="ctr" rotWithShape="0">
                      <a:srgbClr val="C0C0C0">
                        <a:alpha val="79999"/>
                      </a:srgbClr>
                    </a:outerShdw>
                  </a:effectLst>
                  <a:latin typeface="Comic Sans MS" panose="030F0702030302020204" pitchFamily="66" charset="0"/>
                </a:rPr>
                <a:t>CARE &amp; COMPASSION</a:t>
              </a:r>
            </a:p>
          </p:txBody>
        </p:sp>
      </p:grpSp>
    </p:spTree>
    <p:extLst>
      <p:ext uri="{BB962C8B-B14F-4D97-AF65-F5344CB8AC3E}">
        <p14:creationId xmlns:p14="http://schemas.microsoft.com/office/powerpoint/2010/main" val="3031857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ltLang="en-US" sz="2400">
                <a:solidFill>
                  <a:schemeClr val="tx1"/>
                </a:solidFill>
                <a:latin typeface="Comic Sans MS" panose="030F0702030302020204" pitchFamily="66" charset="0"/>
              </a:rPr>
              <a:t>0. The Zero pond: Start at the top, nice and slow. All the way round and there you go.</a:t>
            </a:r>
            <a:br>
              <a:rPr lang="en-GB" altLang="en-US" sz="2400">
                <a:solidFill>
                  <a:schemeClr val="tx1"/>
                </a:solidFill>
                <a:latin typeface="Comic Sans MS" panose="030F0702030302020204" pitchFamily="66" charset="0"/>
              </a:rPr>
            </a:br>
            <a:endParaRPr lang="en-GB" altLang="en-US" sz="2400">
              <a:solidFill>
                <a:schemeClr val="tx1"/>
              </a:solidFill>
              <a:latin typeface="Comic Sans MS" panose="030F0702030302020204" pitchFamily="66" charset="0"/>
            </a:endParaRPr>
          </a:p>
        </p:txBody>
      </p:sp>
      <p:sp>
        <p:nvSpPr>
          <p:cNvPr id="12292" name="Rectangle 4"/>
          <p:cNvSpPr>
            <a:spLocks noGrp="1" noChangeArrowheads="1"/>
          </p:cNvSpPr>
          <p:nvPr>
            <p:ph type="body" idx="1"/>
          </p:nvPr>
        </p:nvSpPr>
        <p:spPr/>
        <p:txBody>
          <a:bodyPr/>
          <a:lstStyle/>
          <a:p>
            <a:endParaRPr lang="en-US" altLang="en-US"/>
          </a:p>
        </p:txBody>
      </p:sp>
      <p:sp>
        <p:nvSpPr>
          <p:cNvPr id="12297" name="Oval 9"/>
          <p:cNvSpPr>
            <a:spLocks noChangeArrowheads="1"/>
          </p:cNvSpPr>
          <p:nvPr/>
        </p:nvSpPr>
        <p:spPr bwMode="auto">
          <a:xfrm>
            <a:off x="2362200" y="1828800"/>
            <a:ext cx="3962400" cy="44958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8" name="Oval 10"/>
          <p:cNvSpPr>
            <a:spLocks noChangeArrowheads="1"/>
          </p:cNvSpPr>
          <p:nvPr/>
        </p:nvSpPr>
        <p:spPr bwMode="auto">
          <a:xfrm>
            <a:off x="2895600" y="2362200"/>
            <a:ext cx="2895600" cy="3352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2299" name="Picture 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3087688"/>
            <a:ext cx="1171575"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Picture 1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0425" y="4267200"/>
            <a:ext cx="117157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3657600"/>
            <a:ext cx="117157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853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GB" altLang="en-US" sz="2400">
                <a:solidFill>
                  <a:schemeClr val="tx1"/>
                </a:solidFill>
                <a:latin typeface="Comic Sans MS" panose="030F0702030302020204" pitchFamily="66" charset="0"/>
              </a:rPr>
              <a:t>1. King One: Top to toe and there you go.</a:t>
            </a:r>
            <a:br>
              <a:rPr lang="en-GB" altLang="en-US" sz="2400">
                <a:solidFill>
                  <a:schemeClr val="tx1"/>
                </a:solidFill>
                <a:latin typeface="Comic Sans MS" panose="030F0702030302020204" pitchFamily="66" charset="0"/>
              </a:rPr>
            </a:br>
            <a:endParaRPr lang="en-GB" altLang="en-US" sz="2400">
              <a:solidFill>
                <a:schemeClr val="tx1"/>
              </a:solidFill>
              <a:latin typeface="Comic Sans MS" panose="030F0702030302020204" pitchFamily="66" charset="0"/>
            </a:endParaRPr>
          </a:p>
        </p:txBody>
      </p:sp>
      <p:sp>
        <p:nvSpPr>
          <p:cNvPr id="3075" name="Rectangle 3"/>
          <p:cNvSpPr>
            <a:spLocks noGrp="1" noChangeArrowheads="1"/>
          </p:cNvSpPr>
          <p:nvPr>
            <p:ph type="body" idx="1"/>
          </p:nvPr>
        </p:nvSpPr>
        <p:spPr/>
        <p:txBody>
          <a:bodyPr/>
          <a:lstStyle/>
          <a:p>
            <a:endParaRPr lang="en-US" alt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r="82353" b="51852"/>
          <a:stretch>
            <a:fillRect/>
          </a:stretch>
        </p:blipFill>
        <p:spPr bwMode="auto">
          <a:xfrm>
            <a:off x="3067050" y="1828800"/>
            <a:ext cx="300831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4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GB" altLang="en-US" sz="2400">
                <a:solidFill>
                  <a:schemeClr val="tx1"/>
                </a:solidFill>
                <a:latin typeface="Comic Sans MS" panose="030F0702030302020204" pitchFamily="66" charset="0"/>
              </a:rPr>
              <a:t>2. Tommy Two: Curve from his head to his knees, then straight across please.</a:t>
            </a:r>
          </a:p>
        </p:txBody>
      </p:sp>
      <p:sp>
        <p:nvSpPr>
          <p:cNvPr id="4099" name="Rectangle 3"/>
          <p:cNvSpPr>
            <a:spLocks noGrp="1" noChangeArrowheads="1"/>
          </p:cNvSpPr>
          <p:nvPr>
            <p:ph type="body" idx="1"/>
          </p:nvPr>
        </p:nvSpPr>
        <p:spPr/>
        <p:txBody>
          <a:bodyPr/>
          <a:lstStyle/>
          <a:p>
            <a:endParaRPr lang="en-US" alt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l="14706" r="59804" b="51852"/>
          <a:stretch>
            <a:fillRect/>
          </a:stretch>
        </p:blipFill>
        <p:spPr bwMode="auto">
          <a:xfrm>
            <a:off x="2438400" y="19812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6263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528" y="538441"/>
            <a:ext cx="7478713" cy="864096"/>
          </a:xfrm>
        </p:spPr>
        <p:txBody>
          <a:bodyPr/>
          <a:lstStyle/>
          <a:p>
            <a:r>
              <a:rPr lang="en-GB" altLang="en-US" sz="2400" dirty="0">
                <a:solidFill>
                  <a:schemeClr val="tx1"/>
                </a:solidFill>
                <a:latin typeface="Comic Sans MS" panose="030F0702030302020204" pitchFamily="66" charset="0"/>
              </a:rPr>
              <a:t>3. Thieving Three: One hand, two hands, who's got the key?</a:t>
            </a:r>
            <a:br>
              <a:rPr lang="en-GB" altLang="en-US" sz="2400" dirty="0">
                <a:solidFill>
                  <a:schemeClr val="tx1"/>
                </a:solidFill>
                <a:latin typeface="Comic Sans MS" panose="030F0702030302020204" pitchFamily="66" charset="0"/>
              </a:rPr>
            </a:br>
            <a:endParaRPr lang="en-GB" altLang="en-US" sz="2400" dirty="0">
              <a:solidFill>
                <a:schemeClr val="tx1"/>
              </a:solidFill>
              <a:latin typeface="Comic Sans MS" panose="030F0702030302020204" pitchFamily="66" charset="0"/>
            </a:endParaRPr>
          </a:p>
        </p:txBody>
      </p:sp>
      <p:sp>
        <p:nvSpPr>
          <p:cNvPr id="5123" name="Rectangle 3"/>
          <p:cNvSpPr>
            <a:spLocks noGrp="1" noChangeArrowheads="1"/>
          </p:cNvSpPr>
          <p:nvPr>
            <p:ph type="body" idx="1"/>
          </p:nvPr>
        </p:nvSpPr>
        <p:spPr/>
        <p:txBody>
          <a:bodyPr/>
          <a:lstStyle/>
          <a:p>
            <a:endParaRPr lang="en-US" altLang="en-U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l="38235" r="37254" b="51852"/>
          <a:stretch>
            <a:fillRect/>
          </a:stretch>
        </p:blipFill>
        <p:spPr bwMode="auto">
          <a:xfrm>
            <a:off x="2667000" y="1981200"/>
            <a:ext cx="3810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1036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altLang="en-US" sz="2400">
                <a:solidFill>
                  <a:schemeClr val="tx1"/>
                </a:solidFill>
                <a:latin typeface="Comic Sans MS" panose="030F0702030302020204" pitchFamily="66" charset="0"/>
              </a:rPr>
              <a:t>4. Freddy Four: Down, across, or in the water.</a:t>
            </a:r>
          </a:p>
        </p:txBody>
      </p:sp>
      <p:sp>
        <p:nvSpPr>
          <p:cNvPr id="6147" name="Rectangle 3"/>
          <p:cNvSpPr>
            <a:spLocks noGrp="1" noChangeArrowheads="1"/>
          </p:cNvSpPr>
          <p:nvPr>
            <p:ph type="body" idx="1"/>
          </p:nvPr>
        </p:nvSpPr>
        <p:spPr/>
        <p:txBody>
          <a:bodyPr/>
          <a:lstStyle/>
          <a:p>
            <a:endParaRPr lang="en-US" alt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l="58824" r="19608" b="51852"/>
          <a:stretch>
            <a:fillRect/>
          </a:stretch>
        </p:blipFill>
        <p:spPr bwMode="auto">
          <a:xfrm>
            <a:off x="2895600" y="1981200"/>
            <a:ext cx="341788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922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23528" y="561591"/>
            <a:ext cx="7478713" cy="864096"/>
          </a:xfrm>
        </p:spPr>
        <p:txBody>
          <a:bodyPr/>
          <a:lstStyle/>
          <a:p>
            <a:r>
              <a:rPr lang="en-GB" altLang="en-US" sz="2400" dirty="0">
                <a:solidFill>
                  <a:schemeClr val="tx1"/>
                </a:solidFill>
                <a:latin typeface="Comic Sans MS" panose="030F0702030302020204" pitchFamily="66" charset="0"/>
              </a:rPr>
              <a:t>5. Fiona Five: Down her back, round her knees. Back to the top, arms out please.</a:t>
            </a:r>
            <a:br>
              <a:rPr lang="en-GB" altLang="en-US" sz="2400" dirty="0">
                <a:solidFill>
                  <a:schemeClr val="tx1"/>
                </a:solidFill>
                <a:latin typeface="Comic Sans MS" panose="030F0702030302020204" pitchFamily="66" charset="0"/>
              </a:rPr>
            </a:br>
            <a:endParaRPr lang="en-GB" altLang="en-US" sz="2400" dirty="0">
              <a:solidFill>
                <a:schemeClr val="tx1"/>
              </a:solidFill>
              <a:latin typeface="Comic Sans MS" panose="030F0702030302020204" pitchFamily="66" charset="0"/>
            </a:endParaRPr>
          </a:p>
        </p:txBody>
      </p:sp>
      <p:sp>
        <p:nvSpPr>
          <p:cNvPr id="7171" name="Rectangle 3"/>
          <p:cNvSpPr>
            <a:spLocks noGrp="1" noChangeArrowheads="1"/>
          </p:cNvSpPr>
          <p:nvPr>
            <p:ph type="body" idx="1"/>
          </p:nvPr>
        </p:nvSpPr>
        <p:spPr/>
        <p:txBody>
          <a:bodyPr/>
          <a:lstStyle/>
          <a:p>
            <a:endParaRPr lang="en-US" altLang="en-U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l="78432" b="51852"/>
          <a:stretch>
            <a:fillRect/>
          </a:stretch>
        </p:blipFill>
        <p:spPr bwMode="auto">
          <a:xfrm>
            <a:off x="2895600" y="1981200"/>
            <a:ext cx="341788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5561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3528" y="538175"/>
            <a:ext cx="8195439" cy="864096"/>
          </a:xfrm>
        </p:spPr>
        <p:txBody>
          <a:bodyPr/>
          <a:lstStyle/>
          <a:p>
            <a:r>
              <a:rPr lang="en-GB" altLang="en-US" sz="2400" dirty="0">
                <a:solidFill>
                  <a:schemeClr val="tx1"/>
                </a:solidFill>
                <a:latin typeface="Comic Sans MS" panose="030F0702030302020204" pitchFamily="66" charset="0"/>
              </a:rPr>
              <a:t>6. Seal Six: From the top of his tail to his little wet nose, King One will have very wet clothes.</a:t>
            </a:r>
            <a:br>
              <a:rPr lang="en-GB" altLang="en-US" sz="2400" dirty="0">
                <a:solidFill>
                  <a:schemeClr val="tx1"/>
                </a:solidFill>
                <a:latin typeface="Comic Sans MS" panose="030F0702030302020204" pitchFamily="66" charset="0"/>
              </a:rPr>
            </a:br>
            <a:endParaRPr lang="en-GB" altLang="en-US" sz="2400" dirty="0">
              <a:solidFill>
                <a:schemeClr val="tx1"/>
              </a:solidFill>
              <a:latin typeface="Comic Sans MS" panose="030F0702030302020204" pitchFamily="66" charset="0"/>
            </a:endParaRPr>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t="46992" r="80534"/>
          <a:stretch>
            <a:fillRect/>
          </a:stretch>
        </p:blipFill>
        <p:spPr bwMode="auto">
          <a:xfrm>
            <a:off x="2590800" y="1981200"/>
            <a:ext cx="33226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469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2"/>
                </a:solidFill>
              </a:rPr>
              <a:t>What is Read Write Inc. Phonics? </a:t>
            </a:r>
          </a:p>
        </p:txBody>
      </p:sp>
    </p:spTree>
    <p:extLst>
      <p:ext uri="{BB962C8B-B14F-4D97-AF65-F5344CB8AC3E}">
        <p14:creationId xmlns:p14="http://schemas.microsoft.com/office/powerpoint/2010/main" val="2926723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3528" y="596315"/>
            <a:ext cx="7478713" cy="864096"/>
          </a:xfrm>
        </p:spPr>
        <p:txBody>
          <a:bodyPr/>
          <a:lstStyle/>
          <a:p>
            <a:r>
              <a:rPr lang="en-GB" altLang="en-US" sz="2400" dirty="0">
                <a:solidFill>
                  <a:schemeClr val="tx1"/>
                </a:solidFill>
                <a:latin typeface="Comic Sans MS" panose="030F0702030302020204" pitchFamily="66" charset="0"/>
              </a:rPr>
              <a:t>7. Sir Seven: Start at his helmet, across to his hips. Down to his boots with the shiny tips.</a:t>
            </a:r>
            <a:br>
              <a:rPr lang="en-GB" altLang="en-US" sz="2400" dirty="0">
                <a:solidFill>
                  <a:schemeClr val="tx1"/>
                </a:solidFill>
                <a:latin typeface="Comic Sans MS" panose="030F0702030302020204" pitchFamily="66" charset="0"/>
              </a:rPr>
            </a:br>
            <a:endParaRPr lang="en-GB" altLang="en-US" sz="2400" dirty="0">
              <a:solidFill>
                <a:schemeClr val="tx1"/>
              </a:solidFill>
              <a:latin typeface="Comic Sans MS" panose="030F0702030302020204" pitchFamily="66" charset="0"/>
            </a:endParaRPr>
          </a:p>
        </p:txBody>
      </p:sp>
      <p:sp>
        <p:nvSpPr>
          <p:cNvPr id="9219" name="Rectangle 3"/>
          <p:cNvSpPr>
            <a:spLocks noGrp="1" noChangeArrowheads="1"/>
          </p:cNvSpPr>
          <p:nvPr>
            <p:ph type="body" idx="1"/>
          </p:nvPr>
        </p:nvSpPr>
        <p:spPr/>
        <p:txBody>
          <a:bodyPr/>
          <a:lstStyle/>
          <a:p>
            <a:endParaRPr lang="en-US" alt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l="16412" t="46992" r="63231"/>
          <a:stretch>
            <a:fillRect/>
          </a:stretch>
        </p:blipFill>
        <p:spPr bwMode="auto">
          <a:xfrm>
            <a:off x="2743200" y="1981200"/>
            <a:ext cx="34099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406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538441"/>
            <a:ext cx="7478713" cy="864096"/>
          </a:xfrm>
        </p:spPr>
        <p:txBody>
          <a:bodyPr/>
          <a:lstStyle/>
          <a:p>
            <a:r>
              <a:rPr lang="en-GB" altLang="en-US" sz="2400" dirty="0">
                <a:solidFill>
                  <a:schemeClr val="tx1"/>
                </a:solidFill>
                <a:latin typeface="Comic Sans MS" panose="030F0702030302020204" pitchFamily="66" charset="0"/>
              </a:rPr>
              <a:t>8. Eric Eight: Eric Eight starts like a snake. Back to the top, he's easy to make.</a:t>
            </a:r>
            <a:br>
              <a:rPr lang="en-GB" altLang="en-US" sz="2400" dirty="0">
                <a:solidFill>
                  <a:schemeClr val="tx1"/>
                </a:solidFill>
                <a:latin typeface="Comic Sans MS" panose="030F0702030302020204" pitchFamily="66" charset="0"/>
              </a:rPr>
            </a:br>
            <a:endParaRPr lang="en-GB" altLang="en-US" sz="2400" dirty="0">
              <a:solidFill>
                <a:schemeClr val="tx1"/>
              </a:solidFill>
              <a:latin typeface="Comic Sans MS" panose="030F0702030302020204" pitchFamily="66" charset="0"/>
            </a:endParaRPr>
          </a:p>
        </p:txBody>
      </p:sp>
      <p:sp>
        <p:nvSpPr>
          <p:cNvPr id="10243" name="Rectangle 3"/>
          <p:cNvSpPr>
            <a:spLocks noGrp="1" noChangeArrowheads="1"/>
          </p:cNvSpPr>
          <p:nvPr>
            <p:ph type="body" idx="1"/>
          </p:nvPr>
        </p:nvSpPr>
        <p:spPr/>
        <p:txBody>
          <a:bodyPr/>
          <a:lstStyle/>
          <a:p>
            <a:endParaRPr lang="en-US" altLang="en-US"/>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l="34734" t="46992" r="38803"/>
          <a:stretch>
            <a:fillRect/>
          </a:stretch>
        </p:blipFill>
        <p:spPr bwMode="auto">
          <a:xfrm>
            <a:off x="2590800" y="1981200"/>
            <a:ext cx="44958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087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561590"/>
            <a:ext cx="7478713" cy="864096"/>
          </a:xfrm>
        </p:spPr>
        <p:txBody>
          <a:bodyPr/>
          <a:lstStyle/>
          <a:p>
            <a:r>
              <a:rPr lang="en-GB" altLang="en-US" sz="2400" dirty="0">
                <a:solidFill>
                  <a:schemeClr val="tx1"/>
                </a:solidFill>
                <a:latin typeface="Comic Sans MS" panose="030F0702030302020204" pitchFamily="66" charset="0"/>
              </a:rPr>
              <a:t>9.Nicola Nine: Around her head and back to the top. Down to the ground and then you stop.</a:t>
            </a:r>
            <a:br>
              <a:rPr lang="en-GB" altLang="en-US" sz="2400" dirty="0">
                <a:solidFill>
                  <a:schemeClr val="tx1"/>
                </a:solidFill>
                <a:latin typeface="Comic Sans MS" panose="030F0702030302020204" pitchFamily="66" charset="0"/>
              </a:rPr>
            </a:br>
            <a:endParaRPr lang="en-GB" altLang="en-US" sz="2400" dirty="0">
              <a:solidFill>
                <a:schemeClr val="tx1"/>
              </a:solidFill>
              <a:latin typeface="Comic Sans MS" panose="030F0702030302020204" pitchFamily="66" charset="0"/>
            </a:endParaRPr>
          </a:p>
        </p:txBody>
      </p:sp>
      <p:sp>
        <p:nvSpPr>
          <p:cNvPr id="11267" name="Rectangle 3"/>
          <p:cNvSpPr>
            <a:spLocks noGrp="1" noChangeArrowheads="1"/>
          </p:cNvSpPr>
          <p:nvPr>
            <p:ph type="body" idx="1"/>
          </p:nvPr>
        </p:nvSpPr>
        <p:spPr/>
        <p:txBody>
          <a:bodyPr/>
          <a:lstStyle/>
          <a:p>
            <a:endParaRPr lang="en-US" altLang="en-US"/>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l="57124" t="46992" r="21501"/>
          <a:stretch>
            <a:fillRect/>
          </a:stretch>
        </p:blipFill>
        <p:spPr bwMode="auto">
          <a:xfrm>
            <a:off x="2971800" y="1981200"/>
            <a:ext cx="35798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836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85725"/>
            <a:ext cx="914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t/>
            </a:r>
            <a:br>
              <a:rPr lang="en-GB" altLang="en-US"/>
            </a:br>
            <a:r>
              <a:rPr lang="en-GB" altLang="en-US"/>
              <a:t/>
            </a:r>
            <a:br>
              <a:rPr lang="en-GB" altLang="en-US"/>
            </a:br>
            <a:endParaRPr lang="en-GB" altLang="en-US"/>
          </a:p>
        </p:txBody>
      </p:sp>
      <p:sp>
        <p:nvSpPr>
          <p:cNvPr id="2051" name="Rectangle 3"/>
          <p:cNvSpPr>
            <a:spLocks noGrp="1" noChangeArrowheads="1"/>
          </p:cNvSpPr>
          <p:nvPr>
            <p:ph type="title" idx="4294967295"/>
          </p:nvPr>
        </p:nvSpPr>
        <p:spPr/>
        <p:txBody>
          <a:bodyPr/>
          <a:lstStyle/>
          <a:p>
            <a:r>
              <a:rPr lang="en-GB" altLang="en-US" sz="2400">
                <a:solidFill>
                  <a:schemeClr val="tx1"/>
                </a:solidFill>
                <a:latin typeface="Comic Sans MS" panose="030F0702030302020204" pitchFamily="66" charset="0"/>
              </a:rPr>
              <a:t>10. The Ten Town pond: Draw a one and then a zero, King One is the ten fish's hero. </a:t>
            </a:r>
            <a:br>
              <a:rPr lang="en-GB" altLang="en-US" sz="2400">
                <a:solidFill>
                  <a:schemeClr val="tx1"/>
                </a:solidFill>
                <a:latin typeface="Comic Sans MS" panose="030F0702030302020204" pitchFamily="66" charset="0"/>
              </a:rPr>
            </a:br>
            <a:endParaRPr lang="en-GB" altLang="en-US" sz="2400">
              <a:solidFill>
                <a:schemeClr val="tx1"/>
              </a:solidFill>
              <a:latin typeface="Comic Sans MS" panose="030F0702030302020204" pitchFamily="66"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l="77481" t="46992"/>
          <a:stretch>
            <a:fillRect/>
          </a:stretch>
        </p:blipFill>
        <p:spPr bwMode="auto">
          <a:xfrm>
            <a:off x="2362200" y="1905000"/>
            <a:ext cx="3892550" cy="416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112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07950" y="1336675"/>
            <a:ext cx="8785225" cy="3908425"/>
          </a:xfrm>
        </p:spPr>
        <p:txBody>
          <a:bodyPr/>
          <a:lstStyle/>
          <a:p>
            <a:pPr marL="0" indent="0" algn="ctr" eaLnBrk="1" hangingPunct="1">
              <a:buFont typeface="Symbol" panose="05050102010706020507" pitchFamily="18" charset="2"/>
              <a:buNone/>
            </a:pPr>
            <a:r>
              <a:rPr lang="en-GB" altLang="en-US" sz="2000" smtClean="0">
                <a:solidFill>
                  <a:srgbClr val="000000"/>
                </a:solidFill>
              </a:rPr>
              <a:t>Daily programme of mental maths with a strong emphasis on learning facts and developing mental agility</a:t>
            </a:r>
          </a:p>
          <a:p>
            <a:pPr marL="0" indent="0" algn="ctr" eaLnBrk="1" hangingPunct="1">
              <a:buFont typeface="Symbol" panose="05050102010706020507" pitchFamily="18" charset="2"/>
              <a:buNone/>
            </a:pPr>
            <a:endParaRPr lang="en-GB" altLang="en-US" sz="2000" smtClean="0">
              <a:solidFill>
                <a:srgbClr val="000000"/>
              </a:solidFill>
            </a:endParaRPr>
          </a:p>
          <a:p>
            <a:pPr marL="0" indent="0" algn="ctr" eaLnBrk="1" hangingPunct="1">
              <a:buFont typeface="Symbol" panose="05050102010706020507" pitchFamily="18" charset="2"/>
              <a:buNone/>
            </a:pPr>
            <a:r>
              <a:rPr lang="en-GB" altLang="en-US" sz="2000" smtClean="0">
                <a:solidFill>
                  <a:srgbClr val="000000"/>
                </a:solidFill>
              </a:rPr>
              <a:t>It develops core skills.  All are taught in the same way, repeatedly, to embed these fundamental skills.</a:t>
            </a:r>
          </a:p>
          <a:p>
            <a:pPr marL="0" indent="0" algn="ctr" eaLnBrk="1" hangingPunct="1">
              <a:buFont typeface="Symbol" panose="05050102010706020507" pitchFamily="18" charset="2"/>
              <a:buNone/>
            </a:pPr>
            <a:endParaRPr lang="en-GB" altLang="en-US" sz="2000" smtClean="0">
              <a:solidFill>
                <a:srgbClr val="000000"/>
              </a:solidFill>
            </a:endParaRPr>
          </a:p>
          <a:p>
            <a:pPr marL="0" indent="0" algn="ctr" eaLnBrk="1" hangingPunct="1">
              <a:buFont typeface="Symbol" panose="05050102010706020507" pitchFamily="18" charset="2"/>
              <a:buNone/>
            </a:pPr>
            <a:r>
              <a:rPr lang="en-GB" altLang="en-US" sz="2000" smtClean="0">
                <a:solidFill>
                  <a:srgbClr val="000000"/>
                </a:solidFill>
              </a:rPr>
              <a:t>Big Maths highlights how small steps of progress with core numeracy follow on logically from one to the next.</a:t>
            </a:r>
          </a:p>
        </p:txBody>
      </p:sp>
      <p:sp>
        <p:nvSpPr>
          <p:cNvPr id="37891" name="Rectangle 2"/>
          <p:cNvSpPr>
            <a:spLocks noGrp="1" noChangeArrowheads="1"/>
          </p:cNvSpPr>
          <p:nvPr>
            <p:ph type="title"/>
          </p:nvPr>
        </p:nvSpPr>
        <p:spPr/>
        <p:txBody>
          <a:bodyPr/>
          <a:lstStyle/>
          <a:p>
            <a:pPr eaLnBrk="1" hangingPunct="1"/>
            <a:r>
              <a:rPr lang="en-GB" altLang="en-US" smtClean="0"/>
              <a:t>What is CLIC Maths?</a:t>
            </a:r>
          </a:p>
        </p:txBody>
      </p:sp>
      <p:grpSp>
        <p:nvGrpSpPr>
          <p:cNvPr id="37892" name="Group 12"/>
          <p:cNvGrpSpPr>
            <a:grpSpLocks/>
          </p:cNvGrpSpPr>
          <p:nvPr/>
        </p:nvGrpSpPr>
        <p:grpSpPr bwMode="auto">
          <a:xfrm>
            <a:off x="307975" y="4738688"/>
            <a:ext cx="8047038" cy="2076450"/>
            <a:chOff x="307902" y="4738207"/>
            <a:chExt cx="8047533" cy="2076930"/>
          </a:xfrm>
        </p:grpSpPr>
        <p:pic>
          <p:nvPicPr>
            <p:cNvPr id="3789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02" y="4738207"/>
              <a:ext cx="1332122" cy="188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1044" y="5172075"/>
              <a:ext cx="994661" cy="1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434" y="5311082"/>
              <a:ext cx="900113"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0912" y="5172075"/>
              <a:ext cx="1163066"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0508" y="5244403"/>
              <a:ext cx="1774927" cy="125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60501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linds(horizontal)">
                                      <p:cBhvr>
                                        <p:cTn id="7" dur="5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blinds(horizontal)">
                                      <p:cBhvr>
                                        <p:cTn id="12" dur="500"/>
                                        <p:tgtEl>
                                          <p:spTgt spid="40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blinds(horizontal)">
                                      <p:cBhvr>
                                        <p:cTn id="17"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8"/>
          <p:cNvGrpSpPr>
            <a:grpSpLocks/>
          </p:cNvGrpSpPr>
          <p:nvPr/>
        </p:nvGrpSpPr>
        <p:grpSpPr bwMode="auto">
          <a:xfrm>
            <a:off x="544513" y="5311775"/>
            <a:ext cx="7810500" cy="1503363"/>
            <a:chOff x="307902" y="4738207"/>
            <a:chExt cx="8047533" cy="2076930"/>
          </a:xfrm>
        </p:grpSpPr>
        <p:pic>
          <p:nvPicPr>
            <p:cNvPr id="3994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02" y="4738207"/>
              <a:ext cx="1332122" cy="188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1044" y="5172075"/>
              <a:ext cx="994661" cy="1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434" y="5311082"/>
              <a:ext cx="900113"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0912" y="5172075"/>
              <a:ext cx="1163066"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0508" y="5244403"/>
              <a:ext cx="1774927" cy="125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Rectangle 3"/>
          <p:cNvSpPr>
            <a:spLocks noGrp="1" noChangeArrowheads="1"/>
          </p:cNvSpPr>
          <p:nvPr>
            <p:ph idx="1"/>
          </p:nvPr>
        </p:nvSpPr>
        <p:spPr>
          <a:xfrm>
            <a:off x="250825" y="1073150"/>
            <a:ext cx="8242300" cy="4149725"/>
          </a:xfrm>
        </p:spPr>
        <p:txBody>
          <a:bodyPr rtlCol="0">
            <a:normAutofit lnSpcReduction="10000"/>
          </a:bodyPr>
          <a:lstStyle/>
          <a:p>
            <a:pPr marL="0" indent="0" algn="ctr" eaLnBrk="1" fontAlgn="auto" hangingPunct="1">
              <a:spcAft>
                <a:spcPts val="0"/>
              </a:spcAft>
              <a:buFont typeface="Symbol" panose="05050102010706020507" pitchFamily="18" charset="2"/>
              <a:buNone/>
              <a:defRPr/>
            </a:pPr>
            <a:endParaRPr lang="en-GB" dirty="0">
              <a:solidFill>
                <a:srgbClr val="000000"/>
              </a:solidFill>
            </a:endParaRPr>
          </a:p>
          <a:p>
            <a:pPr marL="274320" indent="-274320" eaLnBrk="1" fontAlgn="auto" hangingPunct="1">
              <a:spcAft>
                <a:spcPts val="0"/>
              </a:spcAft>
              <a:defRPr/>
            </a:pPr>
            <a:r>
              <a:rPr lang="en-GB" sz="2800" dirty="0">
                <a:solidFill>
                  <a:srgbClr val="000000"/>
                </a:solidFill>
                <a:latin typeface="+mj-lt"/>
              </a:rPr>
              <a:t>Clear progression from year to year</a:t>
            </a:r>
          </a:p>
          <a:p>
            <a:pPr marL="274320" indent="-274320" eaLnBrk="1" fontAlgn="auto" hangingPunct="1">
              <a:spcAft>
                <a:spcPts val="0"/>
              </a:spcAft>
              <a:defRPr/>
            </a:pPr>
            <a:r>
              <a:rPr lang="en-GB" sz="2800" dirty="0" smtClean="0">
                <a:solidFill>
                  <a:srgbClr val="000000"/>
                </a:solidFill>
                <a:latin typeface="+mj-lt"/>
              </a:rPr>
              <a:t>Consistent </a:t>
            </a:r>
            <a:r>
              <a:rPr lang="en-GB" sz="2800" dirty="0">
                <a:solidFill>
                  <a:srgbClr val="000000"/>
                </a:solidFill>
                <a:latin typeface="+mj-lt"/>
              </a:rPr>
              <a:t>methods taught and language used throughout the school</a:t>
            </a:r>
          </a:p>
          <a:p>
            <a:pPr marL="274320" indent="-274320" eaLnBrk="1" fontAlgn="auto" hangingPunct="1">
              <a:spcAft>
                <a:spcPts val="0"/>
              </a:spcAft>
              <a:defRPr/>
            </a:pPr>
            <a:r>
              <a:rPr lang="en-GB" sz="2800" dirty="0">
                <a:solidFill>
                  <a:srgbClr val="000000"/>
                </a:solidFill>
                <a:latin typeface="+mj-lt"/>
              </a:rPr>
              <a:t>Build on prior learning and ensure children are secure in their knowledge</a:t>
            </a:r>
          </a:p>
          <a:p>
            <a:pPr marL="274320" indent="-274320" eaLnBrk="1" fontAlgn="auto" hangingPunct="1">
              <a:spcAft>
                <a:spcPts val="0"/>
              </a:spcAft>
              <a:defRPr/>
            </a:pPr>
            <a:r>
              <a:rPr lang="en-GB" sz="2800" dirty="0">
                <a:solidFill>
                  <a:srgbClr val="000000"/>
                </a:solidFill>
                <a:latin typeface="+mj-lt"/>
              </a:rPr>
              <a:t>Objectives are clearly matched to </a:t>
            </a:r>
            <a:r>
              <a:rPr lang="en-GB" sz="2800" dirty="0" smtClean="0">
                <a:solidFill>
                  <a:srgbClr val="000000"/>
                </a:solidFill>
                <a:latin typeface="+mj-lt"/>
              </a:rPr>
              <a:t>Curriculum for Excellence</a:t>
            </a:r>
            <a:endParaRPr lang="en-GB" sz="2800" dirty="0">
              <a:solidFill>
                <a:srgbClr val="000000"/>
              </a:solidFill>
              <a:latin typeface="+mj-lt"/>
            </a:endParaRPr>
          </a:p>
          <a:p>
            <a:pPr marL="274320" indent="-274320" eaLnBrk="1" fontAlgn="auto" hangingPunct="1">
              <a:spcAft>
                <a:spcPts val="0"/>
              </a:spcAft>
              <a:defRPr/>
            </a:pPr>
            <a:r>
              <a:rPr lang="en-GB" sz="2800" dirty="0" smtClean="0">
                <a:solidFill>
                  <a:srgbClr val="000000"/>
                </a:solidFill>
                <a:latin typeface="+mj-lt"/>
              </a:rPr>
              <a:t>Improve </a:t>
            </a:r>
            <a:r>
              <a:rPr lang="en-GB" sz="2800" dirty="0">
                <a:solidFill>
                  <a:srgbClr val="000000"/>
                </a:solidFill>
                <a:latin typeface="+mj-lt"/>
              </a:rPr>
              <a:t>mental maths skills and general numeracy across the school</a:t>
            </a:r>
          </a:p>
        </p:txBody>
      </p:sp>
      <p:sp>
        <p:nvSpPr>
          <p:cNvPr id="409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dirty="0" smtClean="0"/>
              <a:t>Why should we use Big Maths at </a:t>
            </a:r>
            <a:r>
              <a:rPr lang="en-GB" dirty="0" err="1" smtClean="0"/>
              <a:t>Dunblane</a:t>
            </a:r>
            <a:r>
              <a:rPr lang="en-GB" dirty="0" smtClean="0"/>
              <a:t> Primary School?</a:t>
            </a:r>
            <a:endParaRPr lang="en-GB" dirty="0"/>
          </a:p>
        </p:txBody>
      </p:sp>
    </p:spTree>
    <p:extLst>
      <p:ext uri="{BB962C8B-B14F-4D97-AF65-F5344CB8AC3E}">
        <p14:creationId xmlns:p14="http://schemas.microsoft.com/office/powerpoint/2010/main" val="5592272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dissolve">
                                      <p:cBhvr>
                                        <p:cTn id="7" dur="500"/>
                                        <p:tgtEl>
                                          <p:spTgt spid="40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dissolve">
                                      <p:cBhvr>
                                        <p:cTn id="12" dur="500"/>
                                        <p:tgtEl>
                                          <p:spTgt spid="40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animEffect transition="in" filter="dissolve">
                                      <p:cBhvr>
                                        <p:cTn id="17" dur="500"/>
                                        <p:tgtEl>
                                          <p:spTgt spid="40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99">
                                            <p:txEl>
                                              <p:pRg st="4" end="4"/>
                                            </p:txEl>
                                          </p:spTgt>
                                        </p:tgtEl>
                                        <p:attrNameLst>
                                          <p:attrName>style.visibility</p:attrName>
                                        </p:attrNameLst>
                                      </p:cBhvr>
                                      <p:to>
                                        <p:strVal val="visible"/>
                                      </p:to>
                                    </p:set>
                                    <p:animEffect transition="in" filter="dissolve">
                                      <p:cBhvr>
                                        <p:cTn id="22" dur="500"/>
                                        <p:tgtEl>
                                          <p:spTgt spid="40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animEffect transition="in" filter="dissolve">
                                      <p:cBhvr>
                                        <p:cTn id="27" dur="500"/>
                                        <p:tgtEl>
                                          <p:spTgt spid="4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en-US" smtClean="0">
                <a:solidFill>
                  <a:srgbClr val="000000"/>
                </a:solidFill>
              </a:rPr>
              <a:t>How does CLIC work?</a:t>
            </a:r>
          </a:p>
        </p:txBody>
      </p:sp>
      <p:sp>
        <p:nvSpPr>
          <p:cNvPr id="3" name="Content Placeholder 2"/>
          <p:cNvSpPr>
            <a:spLocks noGrp="1"/>
          </p:cNvSpPr>
          <p:nvPr>
            <p:ph idx="1"/>
          </p:nvPr>
        </p:nvSpPr>
        <p:spPr>
          <a:xfrm>
            <a:off x="107950" y="1417638"/>
            <a:ext cx="8172450" cy="4730750"/>
          </a:xfrm>
        </p:spPr>
        <p:txBody>
          <a:bodyPr rtlCol="0">
            <a:normAutofit/>
          </a:bodyPr>
          <a:lstStyle/>
          <a:p>
            <a:pPr marL="0" indent="0" eaLnBrk="1" fontAlgn="auto" hangingPunct="1">
              <a:spcAft>
                <a:spcPts val="0"/>
              </a:spcAft>
              <a:buFont typeface="Symbol" panose="05050102010706020507" pitchFamily="18" charset="2"/>
              <a:buNone/>
              <a:defRPr/>
            </a:pPr>
            <a:r>
              <a:rPr lang="en-US" sz="2000" dirty="0" smtClean="0">
                <a:solidFill>
                  <a:srgbClr val="000000"/>
                </a:solidFill>
              </a:rPr>
              <a:t>CLIC is fundamental to Mathematical development as it is the learning sequence through which we all develop our numeracy skills.</a:t>
            </a:r>
            <a:r>
              <a:rPr lang="en-US" altLang="en-US" sz="2000" dirty="0">
                <a:solidFill>
                  <a:srgbClr val="000000"/>
                </a:solidFill>
              </a:rPr>
              <a:t> </a:t>
            </a:r>
            <a:endParaRPr lang="en-US" altLang="en-US" sz="2000" dirty="0" smtClean="0">
              <a:solidFill>
                <a:srgbClr val="000000"/>
              </a:solidFill>
            </a:endParaRPr>
          </a:p>
          <a:p>
            <a:pPr marL="0" indent="0" eaLnBrk="1" fontAlgn="auto" hangingPunct="1">
              <a:spcAft>
                <a:spcPts val="0"/>
              </a:spcAft>
              <a:buFont typeface="Symbol" panose="05050102010706020507" pitchFamily="18" charset="2"/>
              <a:buNone/>
              <a:defRPr/>
            </a:pPr>
            <a:endParaRPr lang="en-US" altLang="en-US" sz="2000" dirty="0">
              <a:solidFill>
                <a:srgbClr val="000000"/>
              </a:solidFill>
            </a:endParaRPr>
          </a:p>
          <a:p>
            <a:pPr marL="0" indent="0" eaLnBrk="1" fontAlgn="auto" hangingPunct="1">
              <a:spcAft>
                <a:spcPts val="0"/>
              </a:spcAft>
              <a:buFont typeface="Symbol" panose="05050102010706020507" pitchFamily="18" charset="2"/>
              <a:buNone/>
              <a:defRPr/>
            </a:pPr>
            <a:r>
              <a:rPr lang="en-US" altLang="en-US" sz="2000" dirty="0" smtClean="0">
                <a:solidFill>
                  <a:srgbClr val="000000"/>
                </a:solidFill>
              </a:rPr>
              <a:t>CLIC </a:t>
            </a:r>
            <a:r>
              <a:rPr lang="en-US" altLang="en-US" sz="2000" dirty="0">
                <a:solidFill>
                  <a:srgbClr val="000000"/>
                </a:solidFill>
              </a:rPr>
              <a:t>provides a constant, daily drive to up-level their numeracy. </a:t>
            </a:r>
            <a:endParaRPr lang="en-US" sz="2000" dirty="0" smtClean="0">
              <a:solidFill>
                <a:srgbClr val="000000"/>
              </a:solidFill>
            </a:endParaRPr>
          </a:p>
          <a:p>
            <a:pPr marL="0" indent="0" eaLnBrk="1" fontAlgn="auto" hangingPunct="1">
              <a:spcAft>
                <a:spcPts val="0"/>
              </a:spcAft>
              <a:buFont typeface="Symbol" panose="05050102010706020507" pitchFamily="18" charset="2"/>
              <a:buNone/>
              <a:defRPr/>
            </a:pPr>
            <a:endParaRPr lang="en-US" sz="2000" b="1" dirty="0">
              <a:solidFill>
                <a:srgbClr val="000000"/>
              </a:solidFill>
            </a:endParaRPr>
          </a:p>
          <a:p>
            <a:pPr marL="0" indent="0" eaLnBrk="1" fontAlgn="auto" hangingPunct="1">
              <a:spcAft>
                <a:spcPts val="0"/>
              </a:spcAft>
              <a:buFont typeface="Symbol" panose="05050102010706020507" pitchFamily="18" charset="2"/>
              <a:buNone/>
              <a:defRPr/>
            </a:pPr>
            <a:r>
              <a:rPr lang="en-US" sz="2000" b="1" dirty="0" smtClean="0">
                <a:solidFill>
                  <a:srgbClr val="000000"/>
                </a:solidFill>
                <a:latin typeface="Algerian" panose="04020705040A02060702" pitchFamily="82" charset="0"/>
              </a:rPr>
              <a:t>   C       	</a:t>
            </a:r>
            <a:r>
              <a:rPr lang="en-US" sz="2000" b="1" dirty="0" smtClean="0">
                <a:solidFill>
                  <a:srgbClr val="000000"/>
                </a:solidFill>
              </a:rPr>
              <a:t>Learn to count </a:t>
            </a:r>
            <a:r>
              <a:rPr lang="en-US" sz="2000" b="1" dirty="0" smtClean="0">
                <a:solidFill>
                  <a:srgbClr val="00B0F0"/>
                </a:solidFill>
              </a:rPr>
              <a:t>(Counting)</a:t>
            </a:r>
          </a:p>
          <a:p>
            <a:pPr marL="0" indent="0" eaLnBrk="1" fontAlgn="auto" hangingPunct="1">
              <a:spcAft>
                <a:spcPts val="0"/>
              </a:spcAft>
              <a:buFont typeface="Symbol" panose="05050102010706020507" pitchFamily="18" charset="2"/>
              <a:buNone/>
              <a:defRPr/>
            </a:pPr>
            <a:endParaRPr lang="en-US" sz="2000" b="1" dirty="0">
              <a:solidFill>
                <a:srgbClr val="00B0F0"/>
              </a:solidFill>
            </a:endParaRPr>
          </a:p>
          <a:p>
            <a:pPr marL="0" indent="0" eaLnBrk="1" fontAlgn="auto" hangingPunct="1">
              <a:spcAft>
                <a:spcPts val="0"/>
              </a:spcAft>
              <a:buFont typeface="Symbol" panose="05050102010706020507" pitchFamily="18" charset="2"/>
              <a:buNone/>
              <a:defRPr/>
            </a:pPr>
            <a:r>
              <a:rPr lang="en-US" sz="2000" b="1" dirty="0" smtClean="0">
                <a:solidFill>
                  <a:srgbClr val="000000"/>
                </a:solidFill>
                <a:latin typeface="Algerian" panose="04020705040A02060702" pitchFamily="82" charset="0"/>
              </a:rPr>
              <a:t>   L       	</a:t>
            </a:r>
            <a:r>
              <a:rPr lang="en-US" sz="2000" b="1" dirty="0" smtClean="0">
                <a:solidFill>
                  <a:srgbClr val="000000"/>
                </a:solidFill>
              </a:rPr>
              <a:t>Learn </a:t>
            </a:r>
            <a:r>
              <a:rPr lang="en-US" sz="2000" b="1" dirty="0">
                <a:solidFill>
                  <a:srgbClr val="000000"/>
                </a:solidFill>
              </a:rPr>
              <a:t>to remember totals as facts </a:t>
            </a:r>
            <a:r>
              <a:rPr lang="en-US" sz="2000" b="1" dirty="0">
                <a:solidFill>
                  <a:srgbClr val="7030A0"/>
                </a:solidFill>
              </a:rPr>
              <a:t>(</a:t>
            </a:r>
            <a:r>
              <a:rPr lang="en-US" sz="2000" b="1" dirty="0" smtClean="0">
                <a:solidFill>
                  <a:srgbClr val="7030A0"/>
                </a:solidFill>
              </a:rPr>
              <a:t>Learn Its)</a:t>
            </a:r>
            <a:endParaRPr lang="en-US" sz="2000" b="1" dirty="0">
              <a:solidFill>
                <a:srgbClr val="7030A0"/>
              </a:solidFill>
            </a:endParaRPr>
          </a:p>
          <a:p>
            <a:pPr marL="0" indent="0" eaLnBrk="1" fontAlgn="auto" hangingPunct="1">
              <a:spcAft>
                <a:spcPts val="0"/>
              </a:spcAft>
              <a:buFont typeface="Symbol" panose="05050102010706020507" pitchFamily="18" charset="2"/>
              <a:buNone/>
              <a:defRPr/>
            </a:pPr>
            <a:endParaRPr lang="en-US" sz="2000" b="1" dirty="0">
              <a:solidFill>
                <a:srgbClr val="000000"/>
              </a:solidFill>
              <a:latin typeface="Algerian" panose="04020705040A02060702" pitchFamily="82" charset="0"/>
            </a:endParaRPr>
          </a:p>
          <a:p>
            <a:pPr marL="0" indent="0" eaLnBrk="1" fontAlgn="auto" hangingPunct="1">
              <a:spcAft>
                <a:spcPts val="0"/>
              </a:spcAft>
              <a:buFont typeface="Symbol" panose="05050102010706020507" pitchFamily="18" charset="2"/>
              <a:buNone/>
              <a:defRPr/>
            </a:pPr>
            <a:r>
              <a:rPr lang="en-US" sz="2000" b="1" dirty="0" smtClean="0">
                <a:solidFill>
                  <a:srgbClr val="000000"/>
                </a:solidFill>
                <a:latin typeface="Algerian" panose="04020705040A02060702" pitchFamily="82" charset="0"/>
              </a:rPr>
              <a:t>   I        	</a:t>
            </a:r>
            <a:r>
              <a:rPr lang="en-US" sz="2000" b="1" dirty="0" smtClean="0">
                <a:solidFill>
                  <a:srgbClr val="000000"/>
                </a:solidFill>
              </a:rPr>
              <a:t>Learn to apply those </a:t>
            </a:r>
            <a:r>
              <a:rPr lang="en-US" sz="2000" b="1" dirty="0">
                <a:solidFill>
                  <a:srgbClr val="000000"/>
                </a:solidFill>
              </a:rPr>
              <a:t>facts </a:t>
            </a:r>
            <a:r>
              <a:rPr lang="en-US" sz="2000" b="1" dirty="0" smtClean="0">
                <a:solidFill>
                  <a:srgbClr val="000000"/>
                </a:solidFill>
              </a:rPr>
              <a:t>in </a:t>
            </a:r>
            <a:r>
              <a:rPr lang="en-US" sz="2000" b="1" dirty="0">
                <a:solidFill>
                  <a:srgbClr val="000000"/>
                </a:solidFill>
              </a:rPr>
              <a:t>new situations through </a:t>
            </a:r>
            <a:r>
              <a:rPr lang="en-US" sz="2000" b="1" dirty="0" smtClean="0">
                <a:solidFill>
                  <a:srgbClr val="000000"/>
                </a:solidFill>
              </a:rPr>
              <a:t>	‘switching’ </a:t>
            </a:r>
            <a:r>
              <a:rPr lang="en-US" sz="2000" b="1" dirty="0">
                <a:solidFill>
                  <a:srgbClr val="000000"/>
                </a:solidFill>
              </a:rPr>
              <a:t>the </a:t>
            </a:r>
            <a:r>
              <a:rPr lang="en-US" sz="2000" b="1" dirty="0" smtClean="0">
                <a:solidFill>
                  <a:srgbClr val="000000"/>
                </a:solidFill>
              </a:rPr>
              <a:t>‘thing’ </a:t>
            </a:r>
            <a:r>
              <a:rPr lang="en-US" sz="2000" b="1" dirty="0">
                <a:solidFill>
                  <a:srgbClr val="000000"/>
                </a:solidFill>
              </a:rPr>
              <a:t>being </a:t>
            </a:r>
            <a:r>
              <a:rPr lang="en-US" sz="2000" b="1" dirty="0" smtClean="0">
                <a:solidFill>
                  <a:srgbClr val="000000"/>
                </a:solidFill>
              </a:rPr>
              <a:t>counted </a:t>
            </a:r>
            <a:r>
              <a:rPr lang="en-US" sz="2000" b="1" dirty="0">
                <a:solidFill>
                  <a:srgbClr val="FF0000"/>
                </a:solidFill>
              </a:rPr>
              <a:t>(</a:t>
            </a:r>
            <a:r>
              <a:rPr lang="en-US" sz="2000" b="1" dirty="0" smtClean="0">
                <a:solidFill>
                  <a:srgbClr val="FF0000"/>
                </a:solidFill>
              </a:rPr>
              <a:t>It’s Nothing New)</a:t>
            </a:r>
            <a:endParaRPr lang="en-US" sz="2000" b="1" dirty="0">
              <a:solidFill>
                <a:srgbClr val="FF0000"/>
              </a:solidFill>
            </a:endParaRPr>
          </a:p>
          <a:p>
            <a:pPr marL="0" indent="0" eaLnBrk="1" fontAlgn="auto" hangingPunct="1">
              <a:spcAft>
                <a:spcPts val="0"/>
              </a:spcAft>
              <a:buFont typeface="Symbol" panose="05050102010706020507" pitchFamily="18" charset="2"/>
              <a:buNone/>
              <a:defRPr/>
            </a:pPr>
            <a:endParaRPr lang="en-US" sz="2000" b="1" dirty="0">
              <a:solidFill>
                <a:srgbClr val="000000"/>
              </a:solidFill>
              <a:latin typeface="Algerian" panose="04020705040A02060702" pitchFamily="82" charset="0"/>
            </a:endParaRPr>
          </a:p>
          <a:p>
            <a:pPr marL="0" indent="0" eaLnBrk="1" fontAlgn="auto" hangingPunct="1">
              <a:spcAft>
                <a:spcPts val="0"/>
              </a:spcAft>
              <a:buFont typeface="Symbol" panose="05050102010706020507" pitchFamily="18" charset="2"/>
              <a:buNone/>
              <a:defRPr/>
            </a:pPr>
            <a:r>
              <a:rPr lang="en-US" sz="2000" b="1" dirty="0" smtClean="0">
                <a:solidFill>
                  <a:srgbClr val="000000"/>
                </a:solidFill>
                <a:latin typeface="Algerian" panose="04020705040A02060702" pitchFamily="82" charset="0"/>
              </a:rPr>
              <a:t>   C  	</a:t>
            </a:r>
            <a:r>
              <a:rPr lang="en-US" sz="2000" b="1" dirty="0" smtClean="0">
                <a:solidFill>
                  <a:srgbClr val="000000"/>
                </a:solidFill>
              </a:rPr>
              <a:t>Learn to structure all the previous 3 into a formal calculation 	</a:t>
            </a:r>
            <a:r>
              <a:rPr lang="en-US" sz="2000" b="1" dirty="0" smtClean="0">
                <a:solidFill>
                  <a:srgbClr val="00B050"/>
                </a:solidFill>
              </a:rPr>
              <a:t>(Calculation)</a:t>
            </a:r>
            <a:endParaRPr lang="en-US" sz="2000" b="1" dirty="0">
              <a:solidFill>
                <a:srgbClr val="00B050"/>
              </a:solidFill>
            </a:endParaRPr>
          </a:p>
          <a:p>
            <a:pPr marL="0" indent="0" eaLnBrk="1" fontAlgn="auto" hangingPunct="1">
              <a:spcAft>
                <a:spcPts val="0"/>
              </a:spcAft>
              <a:buFont typeface="Symbol" panose="05050102010706020507" pitchFamily="18" charset="2"/>
              <a:buNone/>
              <a:defRPr/>
            </a:pPr>
            <a:endParaRPr lang="en-US" sz="2000" b="1" dirty="0">
              <a:solidFill>
                <a:srgbClr val="000000"/>
              </a:solidFill>
            </a:endParaRPr>
          </a:p>
          <a:p>
            <a:pPr marL="0" indent="0" algn="ctr" eaLnBrk="1" fontAlgn="auto" hangingPunct="1">
              <a:spcAft>
                <a:spcPts val="0"/>
              </a:spcAft>
              <a:buFont typeface="Symbol" panose="05050102010706020507" pitchFamily="18" charset="2"/>
              <a:buNone/>
              <a:defRPr/>
            </a:pPr>
            <a:endParaRPr lang="en-US" sz="2000" b="1" dirty="0">
              <a:solidFill>
                <a:srgbClr val="000000"/>
              </a:solidFill>
            </a:endParaRPr>
          </a:p>
          <a:p>
            <a:pPr marL="0" indent="0" algn="ctr" eaLnBrk="1" fontAlgn="auto" hangingPunct="1">
              <a:spcAft>
                <a:spcPts val="0"/>
              </a:spcAft>
              <a:buFont typeface="Symbol" panose="05050102010706020507" pitchFamily="18" charset="2"/>
              <a:buNone/>
              <a:defRPr/>
            </a:pPr>
            <a:endParaRPr lang="en-US" sz="2000" b="1" dirty="0">
              <a:solidFill>
                <a:srgbClr val="000000"/>
              </a:solidFill>
            </a:endParaRPr>
          </a:p>
          <a:p>
            <a:pPr marL="0" indent="0" eaLnBrk="1" fontAlgn="auto" hangingPunct="1">
              <a:spcAft>
                <a:spcPts val="0"/>
              </a:spcAft>
              <a:buFont typeface="Symbol" panose="05050102010706020507" pitchFamily="18" charset="2"/>
              <a:buNone/>
              <a:defRPr/>
            </a:pPr>
            <a:endParaRPr lang="en-US" sz="2000" dirty="0">
              <a:solidFill>
                <a:srgbClr val="000000"/>
              </a:solidFill>
            </a:endParaRPr>
          </a:p>
        </p:txBody>
      </p:sp>
      <p:pic>
        <p:nvPicPr>
          <p:cNvPr id="4198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556125"/>
            <a:ext cx="13557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2455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dissolv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idx="1"/>
          </p:nvPr>
        </p:nvSpPr>
        <p:spPr/>
        <p:txBody>
          <a:bodyPr/>
          <a:lstStyle/>
          <a:p>
            <a:endParaRPr lang="en-GB" altLang="en-US" smtClean="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l="15289" t="6796" r="14410" b="4192"/>
          <a:stretch>
            <a:fillRect/>
          </a:stretch>
        </p:blipFill>
        <p:spPr bwMode="auto">
          <a:xfrm>
            <a:off x="403225" y="382588"/>
            <a:ext cx="8385175" cy="624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097145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p:txBody>
          <a:bodyPr/>
          <a:lstStyle/>
          <a:p>
            <a:pPr eaLnBrk="1" hangingPunct="1"/>
            <a:r>
              <a:rPr lang="en-GB" altLang="en-US" smtClean="0">
                <a:solidFill>
                  <a:srgbClr val="000000"/>
                </a:solidFill>
              </a:rPr>
              <a:t>How can I support my child?</a:t>
            </a:r>
            <a:endParaRPr lang="en-US" altLang="en-US" smtClean="0">
              <a:solidFill>
                <a:srgbClr val="000000"/>
              </a:solidFill>
            </a:endParaRPr>
          </a:p>
        </p:txBody>
      </p:sp>
      <p:sp>
        <p:nvSpPr>
          <p:cNvPr id="47107" name="Content Placeholder 2"/>
          <p:cNvSpPr>
            <a:spLocks noGrp="1"/>
          </p:cNvSpPr>
          <p:nvPr>
            <p:ph idx="1"/>
          </p:nvPr>
        </p:nvSpPr>
        <p:spPr>
          <a:xfrm>
            <a:off x="457200" y="1417638"/>
            <a:ext cx="8489950" cy="5156200"/>
          </a:xfrm>
        </p:spPr>
        <p:txBody>
          <a:bodyPr/>
          <a:lstStyle/>
          <a:p>
            <a:pPr marL="0" indent="0" eaLnBrk="1" hangingPunct="1">
              <a:lnSpc>
                <a:spcPct val="90000"/>
              </a:lnSpc>
              <a:spcBef>
                <a:spcPct val="0"/>
              </a:spcBef>
              <a:buFont typeface="Symbol" panose="05050102010706020507" pitchFamily="18" charset="2"/>
              <a:buNone/>
              <a:defRPr/>
            </a:pPr>
            <a:r>
              <a:rPr lang="en-GB" altLang="en-US" dirty="0" smtClean="0"/>
              <a:t>Help your child to practice their ‘Learn Its’ at home.  In Primary 1 these are </a:t>
            </a:r>
          </a:p>
          <a:p>
            <a:pPr eaLnBrk="1" hangingPunct="1">
              <a:lnSpc>
                <a:spcPct val="90000"/>
              </a:lnSpc>
              <a:spcBef>
                <a:spcPct val="0"/>
              </a:spcBef>
              <a:buFontTx/>
              <a:buChar char="-"/>
              <a:defRPr/>
            </a:pPr>
            <a:r>
              <a:rPr lang="en-GB" altLang="en-US" dirty="0" smtClean="0"/>
              <a:t>Counting in 2’s, 5’s and 10’s</a:t>
            </a:r>
          </a:p>
          <a:p>
            <a:pPr eaLnBrk="1" hangingPunct="1">
              <a:lnSpc>
                <a:spcPct val="90000"/>
              </a:lnSpc>
              <a:spcBef>
                <a:spcPct val="0"/>
              </a:spcBef>
              <a:buFontTx/>
              <a:buChar char="-"/>
              <a:defRPr/>
            </a:pPr>
            <a:r>
              <a:rPr lang="en-GB" altLang="en-US" dirty="0" smtClean="0"/>
              <a:t>Number bonds to 10</a:t>
            </a:r>
          </a:p>
          <a:p>
            <a:pPr marL="0" indent="0" eaLnBrk="1" hangingPunct="1">
              <a:lnSpc>
                <a:spcPct val="90000"/>
              </a:lnSpc>
              <a:spcBef>
                <a:spcPct val="0"/>
              </a:spcBef>
              <a:buFont typeface="Symbol" panose="05050102010706020507" pitchFamily="18" charset="2"/>
              <a:buNone/>
              <a:defRPr/>
            </a:pPr>
            <a:endParaRPr lang="en-GB" altLang="en-US" dirty="0" smtClean="0"/>
          </a:p>
          <a:p>
            <a:pPr marL="0" indent="0" eaLnBrk="1" hangingPunct="1">
              <a:lnSpc>
                <a:spcPct val="90000"/>
              </a:lnSpc>
              <a:spcBef>
                <a:spcPct val="0"/>
              </a:spcBef>
              <a:buFont typeface="Symbol" panose="05050102010706020507" pitchFamily="18" charset="2"/>
              <a:buNone/>
              <a:defRPr/>
            </a:pPr>
            <a:r>
              <a:rPr lang="en-GB" altLang="en-US" dirty="0" smtClean="0"/>
              <a:t>Praise!  Celebrate the successes.</a:t>
            </a:r>
          </a:p>
          <a:p>
            <a:pPr marL="0" indent="0" eaLnBrk="1" hangingPunct="1">
              <a:lnSpc>
                <a:spcPct val="90000"/>
              </a:lnSpc>
              <a:spcBef>
                <a:spcPct val="0"/>
              </a:spcBef>
              <a:buFont typeface="Symbol" panose="05050102010706020507" pitchFamily="18" charset="2"/>
              <a:buNone/>
              <a:defRPr/>
            </a:pPr>
            <a:endParaRPr lang="en-GB" altLang="en-US" dirty="0" smtClean="0"/>
          </a:p>
          <a:p>
            <a:pPr marL="0" indent="0" eaLnBrk="1" hangingPunct="1">
              <a:lnSpc>
                <a:spcPct val="90000"/>
              </a:lnSpc>
              <a:spcBef>
                <a:spcPct val="0"/>
              </a:spcBef>
              <a:buFont typeface="Symbol" panose="05050102010706020507" pitchFamily="18" charset="2"/>
              <a:buNone/>
              <a:defRPr/>
            </a:pPr>
            <a:r>
              <a:rPr lang="en-GB" altLang="en-US" dirty="0" smtClean="0"/>
              <a:t>Visit the publishers website:</a:t>
            </a:r>
          </a:p>
          <a:p>
            <a:pPr marL="0" indent="0" eaLnBrk="1" hangingPunct="1">
              <a:lnSpc>
                <a:spcPct val="90000"/>
              </a:lnSpc>
              <a:spcBef>
                <a:spcPct val="0"/>
              </a:spcBef>
              <a:buFont typeface="Symbol" panose="05050102010706020507" pitchFamily="18" charset="2"/>
              <a:buNone/>
              <a:defRPr/>
            </a:pPr>
            <a:endParaRPr lang="en-GB" altLang="en-US" dirty="0" smtClean="0"/>
          </a:p>
          <a:p>
            <a:pPr marL="0" indent="0" eaLnBrk="1" hangingPunct="1">
              <a:lnSpc>
                <a:spcPct val="90000"/>
              </a:lnSpc>
              <a:spcBef>
                <a:spcPct val="0"/>
              </a:spcBef>
              <a:buFont typeface="Symbol" panose="05050102010706020507" pitchFamily="18" charset="2"/>
              <a:buNone/>
              <a:defRPr/>
            </a:pPr>
            <a:r>
              <a:rPr lang="en-GB" altLang="en-US" dirty="0" smtClean="0">
                <a:hlinkClick r:id="rId3"/>
              </a:rPr>
              <a:t>http://www.andrelleducation.co.uk/courses/numeracy/big-maths/</a:t>
            </a:r>
            <a:endParaRPr lang="en-GB" altLang="en-US" dirty="0" smtClean="0"/>
          </a:p>
          <a:p>
            <a:pPr marL="0" indent="0" eaLnBrk="1" hangingPunct="1">
              <a:lnSpc>
                <a:spcPct val="90000"/>
              </a:lnSpc>
              <a:spcBef>
                <a:spcPct val="0"/>
              </a:spcBef>
              <a:buFont typeface="Symbol" panose="05050102010706020507" pitchFamily="18" charset="2"/>
              <a:buNone/>
              <a:defRPr/>
            </a:pPr>
            <a:endParaRPr lang="en-GB" altLang="en-US" dirty="0" smtClean="0">
              <a:solidFill>
                <a:srgbClr val="000000"/>
              </a:solidFill>
            </a:endParaRPr>
          </a:p>
          <a:p>
            <a:pPr marL="0" indent="0" eaLnBrk="1" hangingPunct="1">
              <a:lnSpc>
                <a:spcPct val="90000"/>
              </a:lnSpc>
              <a:spcBef>
                <a:spcPct val="0"/>
              </a:spcBef>
              <a:buFont typeface="Symbol" panose="05050102010706020507" pitchFamily="18" charset="2"/>
              <a:buNone/>
              <a:defRPr/>
            </a:pPr>
            <a:endParaRPr lang="en-GB" altLang="en-US" dirty="0" smtClean="0">
              <a:solidFill>
                <a:srgbClr val="000000"/>
              </a:solidFill>
            </a:endParaRPr>
          </a:p>
          <a:p>
            <a:pPr marL="0" indent="0" eaLnBrk="1" hangingPunct="1">
              <a:lnSpc>
                <a:spcPct val="90000"/>
              </a:lnSpc>
              <a:spcBef>
                <a:spcPct val="0"/>
              </a:spcBef>
              <a:buFont typeface="Symbol" panose="05050102010706020507" pitchFamily="18" charset="2"/>
              <a:buNone/>
              <a:defRPr/>
            </a:pPr>
            <a:endParaRPr lang="en-GB" altLang="en-US" sz="1900" dirty="0" smtClean="0">
              <a:solidFill>
                <a:srgbClr val="000000"/>
              </a:solidFill>
            </a:endParaRPr>
          </a:p>
          <a:p>
            <a:pPr marL="0" indent="0" eaLnBrk="1" hangingPunct="1">
              <a:lnSpc>
                <a:spcPct val="90000"/>
              </a:lnSpc>
              <a:spcBef>
                <a:spcPct val="0"/>
              </a:spcBef>
              <a:buFont typeface="Symbol" panose="05050102010706020507" pitchFamily="18" charset="2"/>
              <a:buNone/>
              <a:defRPr/>
            </a:pPr>
            <a:endParaRPr lang="en-GB" altLang="en-US" sz="1900" dirty="0" smtClean="0">
              <a:solidFill>
                <a:srgbClr val="000000"/>
              </a:solidFill>
            </a:endParaRPr>
          </a:p>
          <a:p>
            <a:pPr marL="0" indent="0" eaLnBrk="1" hangingPunct="1">
              <a:lnSpc>
                <a:spcPct val="90000"/>
              </a:lnSpc>
              <a:spcBef>
                <a:spcPct val="0"/>
              </a:spcBef>
              <a:buFont typeface="Symbol" panose="05050102010706020507" pitchFamily="18" charset="2"/>
              <a:buNone/>
              <a:defRPr/>
            </a:pPr>
            <a:endParaRPr lang="en-GB" altLang="en-US" sz="1900" dirty="0" smtClean="0">
              <a:solidFill>
                <a:srgbClr val="000000"/>
              </a:solidFill>
            </a:endParaRPr>
          </a:p>
          <a:p>
            <a:pPr marL="0" indent="0" eaLnBrk="1" hangingPunct="1">
              <a:lnSpc>
                <a:spcPct val="60000"/>
              </a:lnSpc>
              <a:buFont typeface="Symbol" panose="05050102010706020507" pitchFamily="18" charset="2"/>
              <a:buNone/>
              <a:defRPr/>
            </a:pPr>
            <a:endParaRPr lang="en-GB" altLang="en-US" sz="2600" dirty="0" smtClean="0">
              <a:solidFill>
                <a:srgbClr val="000000"/>
              </a:solidFill>
            </a:endParaRPr>
          </a:p>
          <a:p>
            <a:pPr marL="0" indent="0" eaLnBrk="1" hangingPunct="1">
              <a:lnSpc>
                <a:spcPct val="60000"/>
              </a:lnSpc>
              <a:buFont typeface="Symbol" panose="05050102010706020507" pitchFamily="18" charset="2"/>
              <a:buNone/>
              <a:defRPr/>
            </a:pPr>
            <a:endParaRPr lang="en-GB" altLang="en-US" sz="2600" dirty="0" smtClean="0">
              <a:solidFill>
                <a:srgbClr val="000000"/>
              </a:solidFill>
            </a:endParaRPr>
          </a:p>
        </p:txBody>
      </p:sp>
    </p:spTree>
    <p:extLst>
      <p:ext uri="{BB962C8B-B14F-4D97-AF65-F5344CB8AC3E}">
        <p14:creationId xmlns:p14="http://schemas.microsoft.com/office/powerpoint/2010/main" val="1036951130"/>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57200" y="341313"/>
            <a:ext cx="8229600" cy="5784850"/>
          </a:xfrm>
        </p:spPr>
        <p:txBody>
          <a:bodyPr/>
          <a:lstStyle/>
          <a:p>
            <a:pPr>
              <a:buFont typeface="Arial" panose="020B0604020202020204" pitchFamily="34" charset="0"/>
              <a:buNone/>
            </a:pPr>
            <a:r>
              <a:rPr lang="en-GB" altLang="en-US" sz="7200" b="1" smtClean="0">
                <a:solidFill>
                  <a:srgbClr val="7030A0"/>
                </a:solidFill>
                <a:latin typeface="Comic Sans MS" panose="030F0702030302020204" pitchFamily="66" charset="0"/>
              </a:rPr>
              <a:t>C</a:t>
            </a:r>
            <a:r>
              <a:rPr lang="en-GB" altLang="en-US" sz="7200" smtClean="0">
                <a:solidFill>
                  <a:srgbClr val="7030A0"/>
                </a:solidFill>
                <a:latin typeface="Comic Sans MS" panose="030F0702030302020204" pitchFamily="66" charset="0"/>
              </a:rPr>
              <a:t>ounting</a:t>
            </a:r>
          </a:p>
          <a:p>
            <a:pPr>
              <a:buFont typeface="Arial" panose="020B0604020202020204" pitchFamily="34" charset="0"/>
              <a:buNone/>
            </a:pPr>
            <a:r>
              <a:rPr lang="en-GB" altLang="en-US" sz="7200" b="1" smtClean="0">
                <a:solidFill>
                  <a:srgbClr val="7030A0"/>
                </a:solidFill>
                <a:latin typeface="Comic Sans MS" panose="030F0702030302020204" pitchFamily="66" charset="0"/>
              </a:rPr>
              <a:t>L</a:t>
            </a:r>
            <a:r>
              <a:rPr lang="en-GB" altLang="en-US" sz="7200" smtClean="0">
                <a:solidFill>
                  <a:srgbClr val="7030A0"/>
                </a:solidFill>
                <a:latin typeface="Comic Sans MS" panose="030F0702030302020204" pitchFamily="66" charset="0"/>
              </a:rPr>
              <a:t>earn Its</a:t>
            </a:r>
          </a:p>
          <a:p>
            <a:pPr>
              <a:buFont typeface="Arial" panose="020B0604020202020204" pitchFamily="34" charset="0"/>
              <a:buNone/>
            </a:pPr>
            <a:r>
              <a:rPr lang="en-GB" altLang="en-US" sz="7200" b="1" smtClean="0">
                <a:solidFill>
                  <a:srgbClr val="7030A0"/>
                </a:solidFill>
                <a:latin typeface="Comic Sans MS" panose="030F0702030302020204" pitchFamily="66" charset="0"/>
              </a:rPr>
              <a:t>I</a:t>
            </a:r>
            <a:r>
              <a:rPr lang="en-GB" altLang="en-US" sz="7200" smtClean="0">
                <a:solidFill>
                  <a:srgbClr val="7030A0"/>
                </a:solidFill>
                <a:latin typeface="Comic Sans MS" panose="030F0702030302020204" pitchFamily="66" charset="0"/>
              </a:rPr>
              <a:t>ts Nothing New</a:t>
            </a:r>
          </a:p>
          <a:p>
            <a:pPr>
              <a:buFont typeface="Arial" panose="020B0604020202020204" pitchFamily="34" charset="0"/>
              <a:buNone/>
            </a:pPr>
            <a:r>
              <a:rPr lang="en-GB" altLang="en-US" sz="7200" b="1" smtClean="0">
                <a:solidFill>
                  <a:srgbClr val="7030A0"/>
                </a:solidFill>
                <a:latin typeface="Comic Sans MS" panose="030F0702030302020204" pitchFamily="66" charset="0"/>
              </a:rPr>
              <a:t>C</a:t>
            </a:r>
            <a:r>
              <a:rPr lang="en-GB" altLang="en-US" sz="7200" smtClean="0">
                <a:solidFill>
                  <a:srgbClr val="7030A0"/>
                </a:solidFill>
                <a:latin typeface="Comic Sans MS" panose="030F0702030302020204" pitchFamily="66" charset="0"/>
              </a:rPr>
              <a:t>alculations</a:t>
            </a:r>
          </a:p>
        </p:txBody>
      </p:sp>
    </p:spTree>
    <p:extLst>
      <p:ext uri="{BB962C8B-B14F-4D97-AF65-F5344CB8AC3E}">
        <p14:creationId xmlns:p14="http://schemas.microsoft.com/office/powerpoint/2010/main" val="3070363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approach</a:t>
            </a:r>
          </a:p>
        </p:txBody>
      </p:sp>
      <p:sp>
        <p:nvSpPr>
          <p:cNvPr id="3" name="Content Placeholder 2"/>
          <p:cNvSpPr>
            <a:spLocks noGrp="1"/>
          </p:cNvSpPr>
          <p:nvPr>
            <p:ph idx="1"/>
          </p:nvPr>
        </p:nvSpPr>
        <p:spPr>
          <a:xfrm>
            <a:off x="323528" y="1219653"/>
            <a:ext cx="8639175" cy="5040560"/>
          </a:xfrm>
        </p:spPr>
        <p:txBody>
          <a:bodyPr/>
          <a:lstStyle/>
          <a:p>
            <a:endParaRPr lang="en-US" dirty="0"/>
          </a:p>
          <a:p>
            <a:endParaRPr lang="en-US" dirty="0"/>
          </a:p>
        </p:txBody>
      </p:sp>
      <p:grpSp>
        <p:nvGrpSpPr>
          <p:cNvPr id="29" name="Group 28"/>
          <p:cNvGrpSpPr/>
          <p:nvPr/>
        </p:nvGrpSpPr>
        <p:grpSpPr>
          <a:xfrm>
            <a:off x="1156380" y="1698887"/>
            <a:ext cx="2098143" cy="2509018"/>
            <a:chOff x="743248" y="2088654"/>
            <a:chExt cx="2266950" cy="2710882"/>
          </a:xfrm>
        </p:grpSpPr>
        <p:sp>
          <p:nvSpPr>
            <p:cNvPr id="17" name="Rectangle 16"/>
            <p:cNvSpPr/>
            <p:nvPr/>
          </p:nvSpPr>
          <p:spPr>
            <a:xfrm rot="1578922">
              <a:off x="895106" y="3675586"/>
              <a:ext cx="725487" cy="11239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n </a:t>
              </a:r>
            </a:p>
          </p:txBody>
        </p:sp>
        <p:sp>
          <p:nvSpPr>
            <p:cNvPr id="18" name="Rectangle 17"/>
            <p:cNvSpPr/>
            <p:nvPr/>
          </p:nvSpPr>
          <p:spPr>
            <a:xfrm rot="21327025">
              <a:off x="1424285" y="3264991"/>
              <a:ext cx="727075" cy="112236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i</a:t>
              </a:r>
            </a:p>
          </p:txBody>
        </p:sp>
        <p:sp>
          <p:nvSpPr>
            <p:cNvPr id="19" name="Rectangle 18"/>
            <p:cNvSpPr/>
            <p:nvPr/>
          </p:nvSpPr>
          <p:spPr>
            <a:xfrm>
              <a:off x="1968798" y="2620466"/>
              <a:ext cx="725487" cy="11239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p</a:t>
              </a:r>
            </a:p>
          </p:txBody>
        </p:sp>
        <p:sp>
          <p:nvSpPr>
            <p:cNvPr id="20" name="Rectangle 19"/>
            <p:cNvSpPr/>
            <p:nvPr/>
          </p:nvSpPr>
          <p:spPr>
            <a:xfrm>
              <a:off x="743248" y="2939554"/>
              <a:ext cx="725487" cy="11239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d</a:t>
              </a:r>
            </a:p>
          </p:txBody>
        </p:sp>
        <p:pic>
          <p:nvPicPr>
            <p:cNvPr id="21" name="Picture 29" descr="SpeedSound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1015261">
              <a:off x="819448" y="2137866"/>
              <a:ext cx="647700" cy="965200"/>
            </a:xfrm>
            <a:prstGeom prst="rect">
              <a:avLst/>
            </a:prstGeom>
            <a:noFill/>
            <a:ln w="9525">
              <a:solidFill>
                <a:schemeClr val="tx1"/>
              </a:solidFill>
              <a:miter lim="800000"/>
              <a:headEnd/>
              <a:tailEnd/>
            </a:ln>
          </p:spPr>
        </p:pic>
        <p:pic>
          <p:nvPicPr>
            <p:cNvPr id="22" name="Picture 31" descr="SpeedSound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3648" y="2564904"/>
              <a:ext cx="639762" cy="990600"/>
            </a:xfrm>
            <a:prstGeom prst="rect">
              <a:avLst/>
            </a:prstGeom>
            <a:noFill/>
            <a:ln w="9525">
              <a:solidFill>
                <a:schemeClr val="tx1"/>
              </a:solidFill>
              <a:miter lim="800000"/>
              <a:headEnd/>
              <a:tailEnd/>
            </a:ln>
          </p:spPr>
        </p:pic>
        <p:pic>
          <p:nvPicPr>
            <p:cNvPr id="23" name="Picture 36" descr="SpeedSound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662277">
              <a:off x="2240260" y="2088654"/>
              <a:ext cx="633413" cy="869950"/>
            </a:xfrm>
            <a:prstGeom prst="rect">
              <a:avLst/>
            </a:prstGeom>
            <a:noFill/>
            <a:ln w="9525">
              <a:solidFill>
                <a:schemeClr val="tx1"/>
              </a:solidFill>
              <a:miter lim="800000"/>
              <a:headEnd/>
              <a:tailEnd/>
            </a:ln>
          </p:spPr>
        </p:pic>
        <p:sp>
          <p:nvSpPr>
            <p:cNvPr id="24" name="Rectangle 23"/>
            <p:cNvSpPr/>
            <p:nvPr/>
          </p:nvSpPr>
          <p:spPr>
            <a:xfrm rot="1935871">
              <a:off x="2284710" y="3228479"/>
              <a:ext cx="725488" cy="112236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solidFill>
                    <a:schemeClr val="tx1"/>
                  </a:solidFill>
                </a:rPr>
                <a:t>t</a:t>
              </a:r>
            </a:p>
          </p:txBody>
        </p:sp>
      </p:grpSp>
      <p:grpSp>
        <p:nvGrpSpPr>
          <p:cNvPr id="39" name="Group 38"/>
          <p:cNvGrpSpPr/>
          <p:nvPr/>
        </p:nvGrpSpPr>
        <p:grpSpPr>
          <a:xfrm>
            <a:off x="4420778" y="1741706"/>
            <a:ext cx="3002823" cy="1221873"/>
            <a:chOff x="5179992" y="2034094"/>
            <a:chExt cx="3002823" cy="1221873"/>
          </a:xfrm>
        </p:grpSpPr>
        <p:sp>
          <p:nvSpPr>
            <p:cNvPr id="25" name="Text Box 12"/>
            <p:cNvSpPr txBox="1">
              <a:spLocks noChangeArrowheads="1"/>
            </p:cNvSpPr>
            <p:nvPr/>
          </p:nvSpPr>
          <p:spPr bwMode="auto">
            <a:xfrm rot="265183">
              <a:off x="5179992" y="2322235"/>
              <a:ext cx="1490663" cy="584776"/>
            </a:xfrm>
            <a:prstGeom prst="rect">
              <a:avLst/>
            </a:prstGeom>
            <a:solidFill>
              <a:srgbClr val="99FF99"/>
            </a:solidFill>
            <a:ln w="9525">
              <a:solidFill>
                <a:schemeClr val="tx1"/>
              </a:solidFill>
              <a:miter lim="800000"/>
              <a:headEnd/>
              <a:tailEnd/>
            </a:ln>
          </p:spPr>
          <p:txBody>
            <a:bodyPr>
              <a:spAutoFit/>
            </a:bodyPr>
            <a:lstStyle/>
            <a:p>
              <a:pPr algn="ctr" eaLnBrk="0" hangingPunct="0">
                <a:spcBef>
                  <a:spcPct val="50000"/>
                </a:spcBef>
              </a:pPr>
              <a:r>
                <a:rPr lang="en-US" sz="3200" dirty="0">
                  <a:latin typeface="+mn-lt"/>
                  <a:ea typeface="MS PGothic" pitchFamily="34" charset="-128"/>
                  <a:cs typeface="Gill Sans"/>
                </a:rPr>
                <a:t>mat</a:t>
              </a:r>
            </a:p>
          </p:txBody>
        </p:sp>
        <p:sp>
          <p:nvSpPr>
            <p:cNvPr id="26" name="Text Box 12"/>
            <p:cNvSpPr txBox="1">
              <a:spLocks noChangeArrowheads="1"/>
            </p:cNvSpPr>
            <p:nvPr/>
          </p:nvSpPr>
          <p:spPr bwMode="auto">
            <a:xfrm rot="20122171">
              <a:off x="6130365" y="2671191"/>
              <a:ext cx="1490663" cy="584776"/>
            </a:xfrm>
            <a:prstGeom prst="rect">
              <a:avLst/>
            </a:prstGeom>
            <a:solidFill>
              <a:srgbClr val="99FF99"/>
            </a:solidFill>
            <a:ln w="9525">
              <a:solidFill>
                <a:schemeClr val="tx1"/>
              </a:solidFill>
              <a:miter lim="800000"/>
              <a:headEnd/>
              <a:tailEnd/>
            </a:ln>
          </p:spPr>
          <p:txBody>
            <a:bodyPr>
              <a:spAutoFit/>
            </a:bodyPr>
            <a:lstStyle/>
            <a:p>
              <a:pPr algn="ctr" eaLnBrk="0" hangingPunct="0">
                <a:spcBef>
                  <a:spcPct val="50000"/>
                </a:spcBef>
              </a:pPr>
              <a:r>
                <a:rPr lang="en-US" sz="3200" dirty="0">
                  <a:latin typeface="+mn-lt"/>
                  <a:ea typeface="MS PGothic" pitchFamily="34" charset="-128"/>
                  <a:cs typeface="Gill Sans"/>
                </a:rPr>
                <a:t>sad</a:t>
              </a:r>
            </a:p>
          </p:txBody>
        </p:sp>
        <p:sp>
          <p:nvSpPr>
            <p:cNvPr id="27" name="Text Box 12"/>
            <p:cNvSpPr txBox="1">
              <a:spLocks noChangeArrowheads="1"/>
            </p:cNvSpPr>
            <p:nvPr/>
          </p:nvSpPr>
          <p:spPr bwMode="auto">
            <a:xfrm rot="265183">
              <a:off x="6692152" y="2034094"/>
              <a:ext cx="1490663" cy="584776"/>
            </a:xfrm>
            <a:prstGeom prst="rect">
              <a:avLst/>
            </a:prstGeom>
            <a:solidFill>
              <a:srgbClr val="99FF99"/>
            </a:solidFill>
            <a:ln w="9525">
              <a:solidFill>
                <a:schemeClr val="tx1"/>
              </a:solidFill>
              <a:miter lim="800000"/>
              <a:headEnd/>
              <a:tailEnd/>
            </a:ln>
          </p:spPr>
          <p:txBody>
            <a:bodyPr>
              <a:spAutoFit/>
            </a:bodyPr>
            <a:lstStyle/>
            <a:p>
              <a:pPr algn="ctr" eaLnBrk="0" hangingPunct="0">
                <a:spcBef>
                  <a:spcPct val="50000"/>
                </a:spcBef>
              </a:pPr>
              <a:r>
                <a:rPr lang="en-US" sz="3200" dirty="0">
                  <a:latin typeface="+mn-lt"/>
                  <a:ea typeface="MS PGothic" pitchFamily="34" charset="-128"/>
                  <a:cs typeface="Gill Sans"/>
                </a:rPr>
                <a:t>sat</a:t>
              </a:r>
            </a:p>
          </p:txBody>
        </p:sp>
      </p:grpSp>
      <p:grpSp>
        <p:nvGrpSpPr>
          <p:cNvPr id="4" name="Group 3"/>
          <p:cNvGrpSpPr/>
          <p:nvPr/>
        </p:nvGrpSpPr>
        <p:grpSpPr>
          <a:xfrm>
            <a:off x="1926295" y="4403425"/>
            <a:ext cx="3189513" cy="1956775"/>
            <a:chOff x="1707744" y="4716562"/>
            <a:chExt cx="2997129" cy="1759883"/>
          </a:xfrm>
        </p:grpSpPr>
        <p:pic>
          <p:nvPicPr>
            <p:cNvPr id="40" name="Picture 28" descr="Tabthecat.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12926" y="4912971"/>
              <a:ext cx="991947" cy="650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33" descr="Tomthu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389525" y="5539479"/>
              <a:ext cx="1141184" cy="688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4" descr="Chips.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81354" y="5183380"/>
              <a:ext cx="1078763" cy="760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79" descr="Lookout.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151629" y="4899220"/>
              <a:ext cx="1009856" cy="599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8" descr="C:\Users\Davina\Pictures\RWI\RedDittyBook.gif"/>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13696" y="4716562"/>
              <a:ext cx="10509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8" descr="Toad.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707744" y="5492745"/>
              <a:ext cx="1173610" cy="694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2" descr="Thejarofoil.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2381755" y="5897717"/>
              <a:ext cx="999197" cy="578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97530" y="3417621"/>
            <a:ext cx="2538885" cy="2538885"/>
          </a:xfrm>
          <a:prstGeom prst="rect">
            <a:avLst/>
          </a:prstGeom>
        </p:spPr>
      </p:pic>
    </p:spTree>
    <p:extLst>
      <p:ext uri="{BB962C8B-B14F-4D97-AF65-F5344CB8AC3E}">
        <p14:creationId xmlns:p14="http://schemas.microsoft.com/office/powerpoint/2010/main" val="373843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457200" y="179388"/>
            <a:ext cx="8421688" cy="4525962"/>
          </a:xfrm>
        </p:spPr>
        <p:txBody>
          <a:bodyPr/>
          <a:lstStyle/>
          <a:p>
            <a:pPr>
              <a:buFont typeface="Arial" panose="020B0604020202020204" pitchFamily="34" charset="0"/>
              <a:buNone/>
            </a:pPr>
            <a:endParaRPr lang="en-GB" altLang="en-US" smtClean="0"/>
          </a:p>
          <a:p>
            <a:pPr>
              <a:buFont typeface="Arial" panose="020B0604020202020204" pitchFamily="34" charset="0"/>
              <a:buNone/>
            </a:pPr>
            <a:r>
              <a:rPr lang="en-GB" altLang="en-US" smtClean="0">
                <a:solidFill>
                  <a:srgbClr val="7030A0"/>
                </a:solidFill>
                <a:latin typeface="Comic Sans MS" panose="030F0702030302020204" pitchFamily="66" charset="0"/>
              </a:rPr>
              <a:t>              I can count.</a:t>
            </a:r>
          </a:p>
        </p:txBody>
      </p:sp>
      <p:sp>
        <p:nvSpPr>
          <p:cNvPr id="4" name="Oval 3"/>
          <p:cNvSpPr/>
          <p:nvPr/>
        </p:nvSpPr>
        <p:spPr>
          <a:xfrm>
            <a:off x="247650" y="179388"/>
            <a:ext cx="1871663" cy="1673225"/>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7030A0"/>
                </a:solidFill>
                <a:latin typeface="Comic Sans MS" pitchFamily="66" charset="0"/>
              </a:rPr>
              <a:t>Step</a:t>
            </a:r>
          </a:p>
          <a:p>
            <a:pPr algn="ctr">
              <a:defRPr/>
            </a:pPr>
            <a:r>
              <a:rPr lang="en-GB" sz="3200" b="1" dirty="0">
                <a:solidFill>
                  <a:srgbClr val="7030A0"/>
                </a:solidFill>
                <a:latin typeface="Comic Sans MS" pitchFamily="66" charset="0"/>
              </a:rPr>
              <a:t>5</a:t>
            </a:r>
          </a:p>
        </p:txBody>
      </p:sp>
      <p:pic>
        <p:nvPicPr>
          <p:cNvPr id="51204" name="Picture 6"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4087813"/>
            <a:ext cx="19605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649288" y="3117850"/>
            <a:ext cx="5762625" cy="2566988"/>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7030A0"/>
                </a:solidFill>
                <a:latin typeface="Comic Sans MS" pitchFamily="66" charset="0"/>
              </a:rPr>
              <a:t>    </a:t>
            </a:r>
          </a:p>
          <a:p>
            <a:pPr>
              <a:defRPr/>
            </a:pPr>
            <a:r>
              <a:rPr lang="en-GB" sz="2000" dirty="0">
                <a:solidFill>
                  <a:srgbClr val="7030A0"/>
                </a:solidFill>
                <a:latin typeface="Comic Sans MS" pitchFamily="66" charset="0"/>
              </a:rPr>
              <a:t>Remember to:</a:t>
            </a:r>
          </a:p>
          <a:p>
            <a:pPr>
              <a:defRPr/>
            </a:pPr>
            <a:endParaRPr lang="en-GB" sz="2000" dirty="0">
              <a:solidFill>
                <a:srgbClr val="7030A0"/>
              </a:solidFill>
              <a:latin typeface="Comic Sans MS" pitchFamily="66" charset="0"/>
            </a:endParaRPr>
          </a:p>
          <a:p>
            <a:pPr>
              <a:buFont typeface="Arial" pitchFamily="34" charset="0"/>
              <a:buChar char="•"/>
              <a:defRPr/>
            </a:pPr>
            <a:r>
              <a:rPr lang="en-GB" sz="2000" dirty="0">
                <a:solidFill>
                  <a:srgbClr val="7030A0"/>
                </a:solidFill>
                <a:latin typeface="Comic Sans MS" pitchFamily="66" charset="0"/>
              </a:rPr>
              <a:t>say one word as you touch each object in the pile</a:t>
            </a:r>
          </a:p>
          <a:p>
            <a:pPr>
              <a:buFont typeface="Arial" pitchFamily="34" charset="0"/>
              <a:buChar char="•"/>
              <a:defRPr/>
            </a:pPr>
            <a:r>
              <a:rPr lang="en-GB" sz="2000" dirty="0">
                <a:solidFill>
                  <a:srgbClr val="7030A0"/>
                </a:solidFill>
                <a:latin typeface="Comic Sans MS" pitchFamily="66" charset="0"/>
              </a:rPr>
              <a:t>not miss any out</a:t>
            </a:r>
          </a:p>
          <a:p>
            <a:pPr>
              <a:buFont typeface="Arial" pitchFamily="34" charset="0"/>
              <a:buChar char="•"/>
              <a:defRPr/>
            </a:pPr>
            <a:r>
              <a:rPr lang="en-GB" sz="2000" dirty="0">
                <a:solidFill>
                  <a:srgbClr val="7030A0"/>
                </a:solidFill>
                <a:latin typeface="Comic Sans MS" pitchFamily="66" charset="0"/>
              </a:rPr>
              <a:t>not count any twice</a:t>
            </a:r>
          </a:p>
          <a:p>
            <a:pPr algn="ctr">
              <a:defRPr/>
            </a:pPr>
            <a:endParaRPr lang="en-GB" dirty="0">
              <a:solidFill>
                <a:srgbClr val="7030A0"/>
              </a:solidFill>
              <a:latin typeface="Comic Sans MS" pitchFamily="66" charset="0"/>
            </a:endParaRPr>
          </a:p>
        </p:txBody>
      </p:sp>
    </p:spTree>
    <p:extLst>
      <p:ext uri="{BB962C8B-B14F-4D97-AF65-F5344CB8AC3E}">
        <p14:creationId xmlns:p14="http://schemas.microsoft.com/office/powerpoint/2010/main" val="2746071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457200" y="179388"/>
            <a:ext cx="8421688" cy="4525962"/>
          </a:xfrm>
        </p:spPr>
        <p:txBody>
          <a:bodyPr/>
          <a:lstStyle/>
          <a:p>
            <a:pPr>
              <a:buFont typeface="Arial" panose="020B0604020202020204" pitchFamily="34" charset="0"/>
              <a:buNone/>
            </a:pPr>
            <a:endParaRPr lang="en-GB" altLang="en-US" smtClean="0"/>
          </a:p>
          <a:p>
            <a:pPr>
              <a:buFont typeface="Arial" panose="020B0604020202020204" pitchFamily="34" charset="0"/>
              <a:buNone/>
            </a:pPr>
            <a:r>
              <a:rPr lang="en-GB" altLang="en-US" smtClean="0">
                <a:solidFill>
                  <a:srgbClr val="7030A0"/>
                </a:solidFill>
                <a:latin typeface="Comic Sans MS" panose="030F0702030302020204" pitchFamily="66" charset="0"/>
              </a:rPr>
              <a:t>              I can count.</a:t>
            </a:r>
          </a:p>
        </p:txBody>
      </p:sp>
      <p:sp>
        <p:nvSpPr>
          <p:cNvPr id="4" name="Oval 3"/>
          <p:cNvSpPr/>
          <p:nvPr/>
        </p:nvSpPr>
        <p:spPr>
          <a:xfrm>
            <a:off x="247650" y="179388"/>
            <a:ext cx="1871663" cy="1673225"/>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7030A0"/>
                </a:solidFill>
                <a:latin typeface="Comic Sans MS" pitchFamily="66" charset="0"/>
              </a:rPr>
              <a:t>Step</a:t>
            </a:r>
          </a:p>
          <a:p>
            <a:pPr algn="ctr">
              <a:defRPr/>
            </a:pPr>
            <a:r>
              <a:rPr lang="en-GB" sz="3200" b="1" dirty="0">
                <a:solidFill>
                  <a:srgbClr val="7030A0"/>
                </a:solidFill>
                <a:latin typeface="Comic Sans MS" pitchFamily="66" charset="0"/>
              </a:rPr>
              <a:t>5</a:t>
            </a:r>
          </a:p>
        </p:txBody>
      </p:sp>
      <p:pic>
        <p:nvPicPr>
          <p:cNvPr id="52228" name="Picture 6"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4087813"/>
            <a:ext cx="19605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23733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4087813"/>
            <a:ext cx="19605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461486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151606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23733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42402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42402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4170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457200" y="179388"/>
            <a:ext cx="8421688" cy="4525962"/>
          </a:xfrm>
        </p:spPr>
        <p:txBody>
          <a:bodyPr/>
          <a:lstStyle/>
          <a:p>
            <a:pPr>
              <a:buFont typeface="Arial" panose="020B0604020202020204" pitchFamily="34" charset="0"/>
              <a:buNone/>
            </a:pPr>
            <a:endParaRPr lang="en-GB" altLang="en-US" smtClean="0"/>
          </a:p>
          <a:p>
            <a:pPr>
              <a:buFont typeface="Arial" panose="020B0604020202020204" pitchFamily="34" charset="0"/>
              <a:buNone/>
            </a:pPr>
            <a:r>
              <a:rPr lang="en-GB" altLang="en-US" smtClean="0">
                <a:solidFill>
                  <a:srgbClr val="7030A0"/>
                </a:solidFill>
                <a:latin typeface="Comic Sans MS" panose="030F0702030302020204" pitchFamily="66" charset="0"/>
              </a:rPr>
              <a:t>              I can count.</a:t>
            </a:r>
          </a:p>
        </p:txBody>
      </p:sp>
      <p:sp>
        <p:nvSpPr>
          <p:cNvPr id="4" name="Oval 3"/>
          <p:cNvSpPr/>
          <p:nvPr/>
        </p:nvSpPr>
        <p:spPr>
          <a:xfrm>
            <a:off x="247650" y="179388"/>
            <a:ext cx="1871663" cy="1673225"/>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7030A0"/>
                </a:solidFill>
                <a:latin typeface="Comic Sans MS" pitchFamily="66" charset="0"/>
              </a:rPr>
              <a:t>Step</a:t>
            </a:r>
          </a:p>
          <a:p>
            <a:pPr algn="ctr">
              <a:defRPr/>
            </a:pPr>
            <a:r>
              <a:rPr lang="en-GB" sz="3200" b="1" dirty="0">
                <a:solidFill>
                  <a:srgbClr val="7030A0"/>
                </a:solidFill>
                <a:latin typeface="Comic Sans MS" pitchFamily="66" charset="0"/>
              </a:rPr>
              <a:t>5</a:t>
            </a:r>
          </a:p>
        </p:txBody>
      </p:sp>
      <p:pic>
        <p:nvPicPr>
          <p:cNvPr id="53252" name="Picture 6"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4087813"/>
            <a:ext cx="19605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23733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descr="Pi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4240213"/>
            <a:ext cx="1852613"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461486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151606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23733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42402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2" descr="C:\Users\Irwin\AppData\Local\Microsoft\Windows\Temporary Internet Files\Content.IE5\EHLECEIS\MC9004369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42402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80975" y="5397500"/>
            <a:ext cx="1081088" cy="749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1</a:t>
            </a:r>
          </a:p>
        </p:txBody>
      </p:sp>
      <p:sp>
        <p:nvSpPr>
          <p:cNvPr id="17" name="Oval 16"/>
          <p:cNvSpPr/>
          <p:nvPr/>
        </p:nvSpPr>
        <p:spPr>
          <a:xfrm>
            <a:off x="812800" y="3471863"/>
            <a:ext cx="1082675" cy="7508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2</a:t>
            </a:r>
          </a:p>
        </p:txBody>
      </p:sp>
      <p:sp>
        <p:nvSpPr>
          <p:cNvPr id="18" name="Oval 17"/>
          <p:cNvSpPr/>
          <p:nvPr/>
        </p:nvSpPr>
        <p:spPr>
          <a:xfrm>
            <a:off x="2492375" y="5772150"/>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6</a:t>
            </a:r>
          </a:p>
        </p:txBody>
      </p:sp>
      <p:sp>
        <p:nvSpPr>
          <p:cNvPr id="19" name="Oval 18"/>
          <p:cNvSpPr/>
          <p:nvPr/>
        </p:nvSpPr>
        <p:spPr>
          <a:xfrm>
            <a:off x="2941638" y="2720975"/>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3</a:t>
            </a:r>
          </a:p>
        </p:txBody>
      </p:sp>
      <p:sp>
        <p:nvSpPr>
          <p:cNvPr id="20" name="Oval 19"/>
          <p:cNvSpPr/>
          <p:nvPr/>
        </p:nvSpPr>
        <p:spPr>
          <a:xfrm>
            <a:off x="4748213" y="5562600"/>
            <a:ext cx="1081087" cy="749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5</a:t>
            </a:r>
          </a:p>
        </p:txBody>
      </p:sp>
      <p:sp>
        <p:nvSpPr>
          <p:cNvPr id="21" name="Oval 20"/>
          <p:cNvSpPr/>
          <p:nvPr/>
        </p:nvSpPr>
        <p:spPr>
          <a:xfrm>
            <a:off x="4656138" y="3336925"/>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4</a:t>
            </a:r>
          </a:p>
        </p:txBody>
      </p:sp>
      <p:sp>
        <p:nvSpPr>
          <p:cNvPr id="22" name="Oval Callout 21"/>
          <p:cNvSpPr/>
          <p:nvPr/>
        </p:nvSpPr>
        <p:spPr>
          <a:xfrm>
            <a:off x="6535738" y="2720975"/>
            <a:ext cx="1749425" cy="1366838"/>
          </a:xfrm>
          <a:prstGeom prst="wedgeEllipseCallout">
            <a:avLst>
              <a:gd name="adj1" fmla="val 26298"/>
              <a:gd name="adj2" fmla="val 1084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0070C0"/>
                </a:solidFill>
                <a:latin typeface="Comic Sans MS" pitchFamily="66" charset="0"/>
              </a:rPr>
              <a:t>How many apples?</a:t>
            </a:r>
          </a:p>
        </p:txBody>
      </p:sp>
    </p:spTree>
    <p:extLst>
      <p:ext uri="{BB962C8B-B14F-4D97-AF65-F5344CB8AC3E}">
        <p14:creationId xmlns:p14="http://schemas.microsoft.com/office/powerpoint/2010/main" val="2952475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457200" y="179388"/>
            <a:ext cx="8421688" cy="4525962"/>
          </a:xfrm>
        </p:spPr>
        <p:txBody>
          <a:bodyPr/>
          <a:lstStyle/>
          <a:p>
            <a:pPr>
              <a:buFont typeface="Arial" panose="020B0604020202020204" pitchFamily="34" charset="0"/>
              <a:buNone/>
            </a:pPr>
            <a:endParaRPr lang="en-GB" altLang="en-US" smtClean="0"/>
          </a:p>
          <a:p>
            <a:pPr>
              <a:buFont typeface="Arial" panose="020B0604020202020204" pitchFamily="34" charset="0"/>
              <a:buNone/>
            </a:pPr>
            <a:r>
              <a:rPr lang="en-GB" altLang="en-US" smtClean="0">
                <a:solidFill>
                  <a:srgbClr val="7030A0"/>
                </a:solidFill>
                <a:latin typeface="Comic Sans MS" panose="030F0702030302020204" pitchFamily="66" charset="0"/>
              </a:rPr>
              <a:t>              I can count.</a:t>
            </a:r>
          </a:p>
        </p:txBody>
      </p:sp>
      <p:sp>
        <p:nvSpPr>
          <p:cNvPr id="4" name="Oval 3"/>
          <p:cNvSpPr/>
          <p:nvPr/>
        </p:nvSpPr>
        <p:spPr>
          <a:xfrm>
            <a:off x="247650" y="179388"/>
            <a:ext cx="1871663" cy="1673225"/>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7030A0"/>
                </a:solidFill>
                <a:latin typeface="Comic Sans MS" pitchFamily="66" charset="0"/>
              </a:rPr>
              <a:t>Step</a:t>
            </a:r>
          </a:p>
          <a:p>
            <a:pPr algn="ctr">
              <a:defRPr/>
            </a:pPr>
            <a:r>
              <a:rPr lang="en-GB" sz="3200" b="1" dirty="0">
                <a:solidFill>
                  <a:srgbClr val="7030A0"/>
                </a:solidFill>
                <a:latin typeface="Comic Sans MS" pitchFamily="66" charset="0"/>
              </a:rPr>
              <a:t>5</a:t>
            </a:r>
          </a:p>
        </p:txBody>
      </p:sp>
      <p:pic>
        <p:nvPicPr>
          <p:cNvPr id="54276" name="Picture 6"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4087813"/>
            <a:ext cx="19605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P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4240213"/>
            <a:ext cx="1852613"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Callout 21"/>
          <p:cNvSpPr/>
          <p:nvPr/>
        </p:nvSpPr>
        <p:spPr>
          <a:xfrm>
            <a:off x="6535738" y="2720975"/>
            <a:ext cx="2068512" cy="1366838"/>
          </a:xfrm>
          <a:prstGeom prst="wedgeEllipseCallout">
            <a:avLst>
              <a:gd name="adj1" fmla="val 26298"/>
              <a:gd name="adj2" fmla="val 1084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0070C0"/>
                </a:solidFill>
                <a:latin typeface="Comic Sans MS" pitchFamily="66" charset="0"/>
              </a:rPr>
              <a:t>How many crayons?</a:t>
            </a:r>
          </a:p>
        </p:txBody>
      </p:sp>
      <p:pic>
        <p:nvPicPr>
          <p:cNvPr id="54279"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595563"/>
            <a:ext cx="10302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025" y="2595563"/>
            <a:ext cx="10302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8" y="2595563"/>
            <a:ext cx="10302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595563"/>
            <a:ext cx="10302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2595563"/>
            <a:ext cx="10302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025" y="4705350"/>
            <a:ext cx="1030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4705350"/>
            <a:ext cx="10302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350" y="4705350"/>
            <a:ext cx="1030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8" y="4705350"/>
            <a:ext cx="10302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047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457200" y="179388"/>
            <a:ext cx="8421688" cy="4525962"/>
          </a:xfrm>
        </p:spPr>
        <p:txBody>
          <a:bodyPr/>
          <a:lstStyle/>
          <a:p>
            <a:pPr>
              <a:buFont typeface="Arial" panose="020B0604020202020204" pitchFamily="34" charset="0"/>
              <a:buNone/>
            </a:pPr>
            <a:endParaRPr lang="en-GB" altLang="en-US" smtClean="0"/>
          </a:p>
          <a:p>
            <a:pPr>
              <a:buFont typeface="Arial" panose="020B0604020202020204" pitchFamily="34" charset="0"/>
              <a:buNone/>
            </a:pPr>
            <a:r>
              <a:rPr lang="en-GB" altLang="en-US" smtClean="0">
                <a:solidFill>
                  <a:srgbClr val="7030A0"/>
                </a:solidFill>
                <a:latin typeface="Comic Sans MS" panose="030F0702030302020204" pitchFamily="66" charset="0"/>
              </a:rPr>
              <a:t>              I can count.</a:t>
            </a:r>
          </a:p>
        </p:txBody>
      </p:sp>
      <p:sp>
        <p:nvSpPr>
          <p:cNvPr id="4" name="Oval 3"/>
          <p:cNvSpPr/>
          <p:nvPr/>
        </p:nvSpPr>
        <p:spPr>
          <a:xfrm>
            <a:off x="247650" y="179388"/>
            <a:ext cx="1871663" cy="1673225"/>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7030A0"/>
                </a:solidFill>
                <a:latin typeface="Comic Sans MS" pitchFamily="66" charset="0"/>
              </a:rPr>
              <a:t>Step</a:t>
            </a:r>
          </a:p>
          <a:p>
            <a:pPr algn="ctr">
              <a:defRPr/>
            </a:pPr>
            <a:r>
              <a:rPr lang="en-GB" sz="3200" b="1" dirty="0">
                <a:solidFill>
                  <a:srgbClr val="7030A0"/>
                </a:solidFill>
                <a:latin typeface="Comic Sans MS" pitchFamily="66" charset="0"/>
              </a:rPr>
              <a:t>5</a:t>
            </a:r>
          </a:p>
        </p:txBody>
      </p:sp>
      <p:pic>
        <p:nvPicPr>
          <p:cNvPr id="55300" name="Picture 6"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4087813"/>
            <a:ext cx="19605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8" descr="P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4240213"/>
            <a:ext cx="1852613"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Callout 21"/>
          <p:cNvSpPr/>
          <p:nvPr/>
        </p:nvSpPr>
        <p:spPr>
          <a:xfrm>
            <a:off x="6389688" y="2125663"/>
            <a:ext cx="2754312" cy="1962150"/>
          </a:xfrm>
          <a:prstGeom prst="wedgeEllipseCallout">
            <a:avLst>
              <a:gd name="adj1" fmla="val 1498"/>
              <a:gd name="adj2" fmla="val 876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0070C0"/>
                </a:solidFill>
                <a:latin typeface="Comic Sans MS" pitchFamily="66" charset="0"/>
              </a:rPr>
              <a:t>How many crayons altogether?</a:t>
            </a:r>
          </a:p>
        </p:txBody>
      </p:sp>
      <p:pic>
        <p:nvPicPr>
          <p:cNvPr id="55303"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595563"/>
            <a:ext cx="10302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025" y="2595563"/>
            <a:ext cx="10302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8" y="2595563"/>
            <a:ext cx="10302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595563"/>
            <a:ext cx="10302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2595563"/>
            <a:ext cx="10302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025" y="4705350"/>
            <a:ext cx="1030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4705350"/>
            <a:ext cx="10302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350" y="4705350"/>
            <a:ext cx="1030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2" descr="C:\Users\Irwin\AppData\Local\Microsoft\Windows\Temporary Internet Files\Content.IE5\EHLECEIS\MC90001307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88" y="4705350"/>
            <a:ext cx="10302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130175" y="3711575"/>
            <a:ext cx="1081088"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1</a:t>
            </a:r>
          </a:p>
        </p:txBody>
      </p:sp>
      <p:sp>
        <p:nvSpPr>
          <p:cNvPr id="17" name="Oval 16"/>
          <p:cNvSpPr/>
          <p:nvPr/>
        </p:nvSpPr>
        <p:spPr>
          <a:xfrm>
            <a:off x="1419225" y="3711575"/>
            <a:ext cx="1081088"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2</a:t>
            </a:r>
          </a:p>
        </p:txBody>
      </p:sp>
      <p:sp>
        <p:nvSpPr>
          <p:cNvPr id="18" name="Oval 17"/>
          <p:cNvSpPr/>
          <p:nvPr/>
        </p:nvSpPr>
        <p:spPr>
          <a:xfrm>
            <a:off x="2762250" y="3711575"/>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3</a:t>
            </a:r>
          </a:p>
        </p:txBody>
      </p:sp>
      <p:sp>
        <p:nvSpPr>
          <p:cNvPr id="19" name="Oval 18"/>
          <p:cNvSpPr/>
          <p:nvPr/>
        </p:nvSpPr>
        <p:spPr>
          <a:xfrm>
            <a:off x="4238625" y="3711575"/>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4</a:t>
            </a:r>
          </a:p>
        </p:txBody>
      </p:sp>
      <p:sp>
        <p:nvSpPr>
          <p:cNvPr id="20" name="Oval 19"/>
          <p:cNvSpPr/>
          <p:nvPr/>
        </p:nvSpPr>
        <p:spPr>
          <a:xfrm>
            <a:off x="5453063" y="3711575"/>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5</a:t>
            </a:r>
          </a:p>
        </p:txBody>
      </p:sp>
      <p:sp>
        <p:nvSpPr>
          <p:cNvPr id="21" name="Oval 20"/>
          <p:cNvSpPr/>
          <p:nvPr/>
        </p:nvSpPr>
        <p:spPr>
          <a:xfrm>
            <a:off x="928688" y="5772150"/>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6</a:t>
            </a:r>
          </a:p>
        </p:txBody>
      </p:sp>
      <p:sp>
        <p:nvSpPr>
          <p:cNvPr id="23" name="Oval 22"/>
          <p:cNvSpPr/>
          <p:nvPr/>
        </p:nvSpPr>
        <p:spPr>
          <a:xfrm>
            <a:off x="2449513" y="5772150"/>
            <a:ext cx="1081087"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7</a:t>
            </a:r>
          </a:p>
        </p:txBody>
      </p:sp>
      <p:sp>
        <p:nvSpPr>
          <p:cNvPr id="32" name="Oval 31"/>
          <p:cNvSpPr/>
          <p:nvPr/>
        </p:nvSpPr>
        <p:spPr>
          <a:xfrm>
            <a:off x="4017963" y="5772150"/>
            <a:ext cx="1082675" cy="750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rgbClr val="0070C0"/>
                </a:solidFill>
                <a:latin typeface="Comic Sans MS" pitchFamily="66" charset="0"/>
              </a:rPr>
              <a:t>8</a:t>
            </a:r>
          </a:p>
        </p:txBody>
      </p:sp>
      <p:sp>
        <p:nvSpPr>
          <p:cNvPr id="33" name="Oval 32"/>
          <p:cNvSpPr/>
          <p:nvPr/>
        </p:nvSpPr>
        <p:spPr>
          <a:xfrm>
            <a:off x="5602288" y="5891213"/>
            <a:ext cx="1316037" cy="9159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0" b="1" dirty="0">
                <a:solidFill>
                  <a:srgbClr val="0070C0"/>
                </a:solidFill>
                <a:latin typeface="Comic Sans MS" pitchFamily="66" charset="0"/>
              </a:rPr>
              <a:t>9</a:t>
            </a:r>
          </a:p>
        </p:txBody>
      </p:sp>
    </p:spTree>
    <p:extLst>
      <p:ext uri="{BB962C8B-B14F-4D97-AF65-F5344CB8AC3E}">
        <p14:creationId xmlns:p14="http://schemas.microsoft.com/office/powerpoint/2010/main" val="2113259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457200" y="274638"/>
            <a:ext cx="8229600" cy="5851525"/>
          </a:xfrm>
        </p:spPr>
        <p:txBody>
          <a:bodyPr/>
          <a:lstStyle/>
          <a:p>
            <a:pPr>
              <a:buFont typeface="Arial" panose="020B0604020202020204" pitchFamily="34" charset="0"/>
              <a:buNone/>
            </a:pPr>
            <a:r>
              <a:rPr lang="en-GB" altLang="en-US" sz="9600" smtClean="0">
                <a:solidFill>
                  <a:srgbClr val="7030A0"/>
                </a:solidFill>
                <a:latin typeface="Comic Sans MS" panose="030F0702030302020204" pitchFamily="66" charset="0"/>
              </a:rPr>
              <a:t>Well done!</a:t>
            </a:r>
          </a:p>
        </p:txBody>
      </p:sp>
      <p:pic>
        <p:nvPicPr>
          <p:cNvPr id="64515" name="Picture 3"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1004888"/>
            <a:ext cx="4141788"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5373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6863" y="1597025"/>
            <a:ext cx="8561387" cy="1255713"/>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539" name="Content Placeholder 2"/>
          <p:cNvSpPr>
            <a:spLocks noGrp="1"/>
          </p:cNvSpPr>
          <p:nvPr>
            <p:ph idx="1"/>
          </p:nvPr>
        </p:nvSpPr>
        <p:spPr>
          <a:xfrm>
            <a:off x="457200" y="341313"/>
            <a:ext cx="8229600" cy="5784850"/>
          </a:xfrm>
        </p:spPr>
        <p:txBody>
          <a:bodyPr/>
          <a:lstStyle/>
          <a:p>
            <a:pPr>
              <a:buFont typeface="Arial" panose="020B0604020202020204" pitchFamily="34" charset="0"/>
              <a:buNone/>
            </a:pPr>
            <a:r>
              <a:rPr lang="en-GB" altLang="en-US" sz="7200" b="1" smtClean="0">
                <a:solidFill>
                  <a:srgbClr val="7030A0"/>
                </a:solidFill>
                <a:latin typeface="Comic Sans MS" panose="030F0702030302020204" pitchFamily="66" charset="0"/>
              </a:rPr>
              <a:t>C</a:t>
            </a:r>
            <a:r>
              <a:rPr lang="en-GB" altLang="en-US" sz="7200" smtClean="0">
                <a:solidFill>
                  <a:srgbClr val="7030A0"/>
                </a:solidFill>
                <a:latin typeface="Comic Sans MS" panose="030F0702030302020204" pitchFamily="66" charset="0"/>
              </a:rPr>
              <a:t>ounting</a:t>
            </a:r>
          </a:p>
          <a:p>
            <a:pPr>
              <a:buFont typeface="Arial" panose="020B0604020202020204" pitchFamily="34" charset="0"/>
              <a:buNone/>
            </a:pPr>
            <a:r>
              <a:rPr lang="en-GB" altLang="en-US" sz="7200" b="1" smtClean="0">
                <a:solidFill>
                  <a:srgbClr val="7030A0"/>
                </a:solidFill>
                <a:latin typeface="Comic Sans MS" panose="030F0702030302020204" pitchFamily="66" charset="0"/>
              </a:rPr>
              <a:t>L</a:t>
            </a:r>
            <a:r>
              <a:rPr lang="en-GB" altLang="en-US" sz="7200" smtClean="0">
                <a:solidFill>
                  <a:srgbClr val="7030A0"/>
                </a:solidFill>
                <a:latin typeface="Comic Sans MS" panose="030F0702030302020204" pitchFamily="66" charset="0"/>
              </a:rPr>
              <a:t>earn Its</a:t>
            </a:r>
          </a:p>
          <a:p>
            <a:pPr>
              <a:buFont typeface="Arial" panose="020B0604020202020204" pitchFamily="34" charset="0"/>
              <a:buNone/>
            </a:pPr>
            <a:r>
              <a:rPr lang="en-GB" altLang="en-US" sz="7200" b="1" smtClean="0">
                <a:solidFill>
                  <a:srgbClr val="7030A0"/>
                </a:solidFill>
                <a:latin typeface="Comic Sans MS" panose="030F0702030302020204" pitchFamily="66" charset="0"/>
              </a:rPr>
              <a:t>I</a:t>
            </a:r>
            <a:r>
              <a:rPr lang="en-GB" altLang="en-US" sz="7200" smtClean="0">
                <a:solidFill>
                  <a:srgbClr val="7030A0"/>
                </a:solidFill>
                <a:latin typeface="Comic Sans MS" panose="030F0702030302020204" pitchFamily="66" charset="0"/>
              </a:rPr>
              <a:t>ts Nothing New</a:t>
            </a:r>
          </a:p>
          <a:p>
            <a:pPr>
              <a:buFont typeface="Arial" panose="020B0604020202020204" pitchFamily="34" charset="0"/>
              <a:buNone/>
            </a:pPr>
            <a:r>
              <a:rPr lang="en-GB" altLang="en-US" sz="7200" b="1" smtClean="0">
                <a:solidFill>
                  <a:srgbClr val="7030A0"/>
                </a:solidFill>
                <a:latin typeface="Comic Sans MS" panose="030F0702030302020204" pitchFamily="66" charset="0"/>
              </a:rPr>
              <a:t>C</a:t>
            </a:r>
            <a:r>
              <a:rPr lang="en-GB" altLang="en-US" sz="7200" smtClean="0">
                <a:solidFill>
                  <a:srgbClr val="7030A0"/>
                </a:solidFill>
                <a:latin typeface="Comic Sans MS" panose="030F0702030302020204" pitchFamily="66" charset="0"/>
              </a:rPr>
              <a:t>alculations</a:t>
            </a:r>
          </a:p>
        </p:txBody>
      </p:sp>
    </p:spTree>
    <p:extLst>
      <p:ext uri="{BB962C8B-B14F-4D97-AF65-F5344CB8AC3E}">
        <p14:creationId xmlns:p14="http://schemas.microsoft.com/office/powerpoint/2010/main" val="3022475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1325562"/>
          </a:xfrm>
        </p:spPr>
        <p:txBody>
          <a:bodyPr/>
          <a:lstStyle/>
          <a:p>
            <a:r>
              <a:rPr lang="en-GB" altLang="en-US" sz="7200" smtClean="0">
                <a:solidFill>
                  <a:srgbClr val="7030A0"/>
                </a:solidFill>
                <a:latin typeface="Comic Sans MS" panose="030F0702030302020204" pitchFamily="66" charset="0"/>
              </a:rPr>
              <a:t/>
            </a:r>
            <a:br>
              <a:rPr lang="en-GB" altLang="en-US" sz="7200" smtClean="0">
                <a:solidFill>
                  <a:srgbClr val="7030A0"/>
                </a:solidFill>
                <a:latin typeface="Comic Sans MS" panose="030F0702030302020204" pitchFamily="66" charset="0"/>
              </a:rPr>
            </a:br>
            <a:r>
              <a:rPr lang="en-GB" altLang="en-US" sz="7200" smtClean="0">
                <a:solidFill>
                  <a:srgbClr val="7030A0"/>
                </a:solidFill>
                <a:latin typeface="Comic Sans MS" panose="030F0702030302020204" pitchFamily="66" charset="0"/>
              </a:rPr>
              <a:t>Learn Its</a:t>
            </a:r>
            <a:r>
              <a:rPr lang="en-GB" altLang="en-US" smtClean="0">
                <a:solidFill>
                  <a:srgbClr val="7030A0"/>
                </a:solidFill>
                <a:latin typeface="Comic Sans MS" panose="030F0702030302020204" pitchFamily="66" charset="0"/>
              </a:rPr>
              <a:t/>
            </a:r>
            <a:br>
              <a:rPr lang="en-GB" altLang="en-US" smtClean="0">
                <a:solidFill>
                  <a:srgbClr val="7030A0"/>
                </a:solidFill>
                <a:latin typeface="Comic Sans MS" panose="030F0702030302020204" pitchFamily="66" charset="0"/>
              </a:rPr>
            </a:br>
            <a:endParaRPr lang="en-GB" altLang="en-US" smtClean="0"/>
          </a:p>
        </p:txBody>
      </p:sp>
      <p:sp>
        <p:nvSpPr>
          <p:cNvPr id="66563" name="Content Placeholder 2"/>
          <p:cNvSpPr>
            <a:spLocks noGrp="1"/>
          </p:cNvSpPr>
          <p:nvPr>
            <p:ph idx="1"/>
          </p:nvPr>
        </p:nvSpPr>
        <p:spPr/>
        <p:txBody>
          <a:bodyPr/>
          <a:lstStyle/>
          <a:p>
            <a:pPr>
              <a:buFont typeface="Arial" panose="020B0604020202020204" pitchFamily="34" charset="0"/>
              <a:buNone/>
            </a:pPr>
            <a:endParaRPr lang="en-GB" altLang="en-US" smtClean="0"/>
          </a:p>
          <a:p>
            <a:pPr>
              <a:buFont typeface="Arial" panose="020B0604020202020204" pitchFamily="34" charset="0"/>
              <a:buNone/>
            </a:pPr>
            <a:r>
              <a:rPr lang="en-GB" altLang="en-US" smtClean="0">
                <a:solidFill>
                  <a:srgbClr val="7030A0"/>
                </a:solidFill>
                <a:latin typeface="Comic Sans MS" panose="030F0702030302020204" pitchFamily="66" charset="0"/>
              </a:rPr>
              <a:t>                    </a:t>
            </a:r>
          </a:p>
          <a:p>
            <a:pPr>
              <a:buFont typeface="Arial" panose="020B0604020202020204" pitchFamily="34" charset="0"/>
              <a:buNone/>
            </a:pPr>
            <a:r>
              <a:rPr lang="en-GB" altLang="en-US" smtClean="0">
                <a:solidFill>
                  <a:srgbClr val="7030A0"/>
                </a:solidFill>
                <a:latin typeface="Comic Sans MS" panose="030F0702030302020204" pitchFamily="66" charset="0"/>
              </a:rPr>
              <a:t>               I know my doubles.</a:t>
            </a:r>
          </a:p>
        </p:txBody>
      </p:sp>
      <p:sp>
        <p:nvSpPr>
          <p:cNvPr id="4" name="Oval 3"/>
          <p:cNvSpPr/>
          <p:nvPr/>
        </p:nvSpPr>
        <p:spPr>
          <a:xfrm>
            <a:off x="242888" y="1971675"/>
            <a:ext cx="1922462" cy="1885950"/>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7030A0"/>
                </a:solidFill>
                <a:latin typeface="Comic Sans MS" pitchFamily="66" charset="0"/>
              </a:rPr>
              <a:t>Step</a:t>
            </a:r>
          </a:p>
          <a:p>
            <a:pPr algn="ctr">
              <a:defRPr/>
            </a:pPr>
            <a:r>
              <a:rPr lang="en-GB" sz="3200" b="1" dirty="0">
                <a:solidFill>
                  <a:srgbClr val="7030A0"/>
                </a:solidFill>
                <a:latin typeface="Comic Sans MS" pitchFamily="66" charset="0"/>
              </a:rPr>
              <a:t>1 &amp; 2</a:t>
            </a:r>
          </a:p>
        </p:txBody>
      </p:sp>
      <p:pic>
        <p:nvPicPr>
          <p:cNvPr id="66565" name="Picture 12" descr="Mull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750" y="3338513"/>
            <a:ext cx="238125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026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06425" y="1135063"/>
            <a:ext cx="7920038" cy="4991100"/>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ounded Rectangle 4"/>
          <p:cNvSpPr/>
          <p:nvPr/>
        </p:nvSpPr>
        <p:spPr>
          <a:xfrm>
            <a:off x="1376363" y="1503363"/>
            <a:ext cx="2127250" cy="715962"/>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rgbClr val="7030A0"/>
                </a:solidFill>
                <a:latin typeface="Comic Sans MS" pitchFamily="66" charset="0"/>
              </a:rPr>
              <a:t>1 + 1 =  2</a:t>
            </a:r>
          </a:p>
        </p:txBody>
      </p:sp>
      <p:sp>
        <p:nvSpPr>
          <p:cNvPr id="6" name="Rounded Rectangle 5"/>
          <p:cNvSpPr/>
          <p:nvPr/>
        </p:nvSpPr>
        <p:spPr>
          <a:xfrm>
            <a:off x="5299075" y="1503363"/>
            <a:ext cx="2125663" cy="715962"/>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rgbClr val="7030A0"/>
                </a:solidFill>
                <a:latin typeface="Comic Sans MS" pitchFamily="66" charset="0"/>
              </a:rPr>
              <a:t>2 + 2 =  4</a:t>
            </a:r>
          </a:p>
        </p:txBody>
      </p:sp>
      <p:sp>
        <p:nvSpPr>
          <p:cNvPr id="7" name="Rounded Rectangle 6"/>
          <p:cNvSpPr/>
          <p:nvPr/>
        </p:nvSpPr>
        <p:spPr>
          <a:xfrm>
            <a:off x="1376363" y="4429125"/>
            <a:ext cx="2127250" cy="715963"/>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rgbClr val="7030A0"/>
                </a:solidFill>
                <a:latin typeface="Comic Sans MS" pitchFamily="66" charset="0"/>
              </a:rPr>
              <a:t>4 + 4 =  8</a:t>
            </a:r>
          </a:p>
        </p:txBody>
      </p:sp>
      <p:sp>
        <p:nvSpPr>
          <p:cNvPr id="8" name="Rounded Rectangle 7"/>
          <p:cNvSpPr/>
          <p:nvPr/>
        </p:nvSpPr>
        <p:spPr>
          <a:xfrm>
            <a:off x="3327400" y="3173413"/>
            <a:ext cx="2125663" cy="715962"/>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rgbClr val="7030A0"/>
                </a:solidFill>
                <a:latin typeface="Comic Sans MS" pitchFamily="66" charset="0"/>
              </a:rPr>
              <a:t>3 + 3 =  6</a:t>
            </a:r>
          </a:p>
        </p:txBody>
      </p:sp>
      <p:sp>
        <p:nvSpPr>
          <p:cNvPr id="9" name="Rounded Rectangle 8"/>
          <p:cNvSpPr/>
          <p:nvPr/>
        </p:nvSpPr>
        <p:spPr>
          <a:xfrm>
            <a:off x="5453063" y="4429125"/>
            <a:ext cx="2127250" cy="715963"/>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rgbClr val="7030A0"/>
                </a:solidFill>
                <a:latin typeface="Comic Sans MS" pitchFamily="66" charset="0"/>
              </a:rPr>
              <a:t>5 + 5 = 10</a:t>
            </a:r>
          </a:p>
        </p:txBody>
      </p:sp>
      <p:sp>
        <p:nvSpPr>
          <p:cNvPr id="22" name="Oval 21"/>
          <p:cNvSpPr/>
          <p:nvPr/>
        </p:nvSpPr>
        <p:spPr>
          <a:xfrm>
            <a:off x="171450" y="385763"/>
            <a:ext cx="1204913" cy="1211262"/>
          </a:xfrm>
          <a:prstGeom prst="ellipse">
            <a:avLst/>
          </a:prstGeom>
          <a:solidFill>
            <a:schemeClr val="accent4">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7030A0"/>
                </a:solidFill>
                <a:latin typeface="Comic Sans MS" pitchFamily="66" charset="0"/>
              </a:rPr>
              <a:t>Step</a:t>
            </a:r>
          </a:p>
          <a:p>
            <a:pPr algn="ctr">
              <a:defRPr/>
            </a:pPr>
            <a:r>
              <a:rPr lang="en-GB" b="1" dirty="0">
                <a:solidFill>
                  <a:srgbClr val="7030A0"/>
                </a:solidFill>
                <a:latin typeface="Comic Sans MS" pitchFamily="66" charset="0"/>
              </a:rPr>
              <a:t>1 &amp; 2</a:t>
            </a:r>
          </a:p>
        </p:txBody>
      </p:sp>
      <p:sp>
        <p:nvSpPr>
          <p:cNvPr id="15" name="Oval 14"/>
          <p:cNvSpPr/>
          <p:nvPr/>
        </p:nvSpPr>
        <p:spPr>
          <a:xfrm>
            <a:off x="3662363" y="5145088"/>
            <a:ext cx="1460500" cy="1443037"/>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7030A0"/>
                </a:solidFill>
                <a:latin typeface="Comic Sans MS" pitchFamily="66" charset="0"/>
              </a:rPr>
              <a:t>Doubles</a:t>
            </a:r>
          </a:p>
        </p:txBody>
      </p:sp>
    </p:spTree>
    <p:extLst>
      <p:ext uri="{BB962C8B-B14F-4D97-AF65-F5344CB8AC3E}">
        <p14:creationId xmlns:p14="http://schemas.microsoft.com/office/powerpoint/2010/main" val="1452291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595313" y="1851025"/>
            <a:ext cx="5111750" cy="3987800"/>
          </a:xfrm>
          <a:prstGeom prst="wedgeRoundRectCallout">
            <a:avLst>
              <a:gd name="adj1" fmla="val 76365"/>
              <a:gd name="adj2" fmla="val 17954"/>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611" name="Rectangle 1"/>
          <p:cNvSpPr>
            <a:spLocks noChangeArrowheads="1"/>
          </p:cNvSpPr>
          <p:nvPr/>
        </p:nvSpPr>
        <p:spPr bwMode="auto">
          <a:xfrm rot="-1473278">
            <a:off x="936625" y="2035175"/>
            <a:ext cx="52085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6000">
                <a:solidFill>
                  <a:srgbClr val="7030A0"/>
                </a:solidFill>
                <a:latin typeface="Segoe Print" panose="02000600000000000000" pitchFamily="2" charset="0"/>
              </a:rPr>
              <a:t>Get your whiteboards ready!!</a:t>
            </a:r>
          </a:p>
        </p:txBody>
      </p:sp>
      <p:pic>
        <p:nvPicPr>
          <p:cNvPr id="68612" name="Picture 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5663" y="265113"/>
            <a:ext cx="26114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2" descr="Mul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3338513"/>
            <a:ext cx="238125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575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26 letters</a:t>
            </a:r>
          </a:p>
          <a:p>
            <a:pPr marL="457200" indent="-457200">
              <a:buFont typeface="Arial"/>
              <a:buChar char="•"/>
            </a:pPr>
            <a:r>
              <a:rPr lang="en-US" dirty="0"/>
              <a:t>44 sounds</a:t>
            </a:r>
          </a:p>
          <a:p>
            <a:pPr marL="457200" indent="-457200">
              <a:buFont typeface="Arial"/>
              <a:buChar char="•"/>
            </a:pPr>
            <a:r>
              <a:rPr lang="en-US" dirty="0"/>
              <a:t>Over 150+ graphemes</a:t>
            </a:r>
          </a:p>
          <a:p>
            <a:pPr marL="457200" indent="-457200">
              <a:buFont typeface="Arial"/>
              <a:buChar char="•"/>
            </a:pPr>
            <a:endParaRPr lang="en-US" dirty="0"/>
          </a:p>
          <a:p>
            <a:pPr marL="457200" indent="-457200">
              <a:buFont typeface="Arial"/>
              <a:buChar char="•"/>
            </a:pPr>
            <a:r>
              <a:rPr lang="en-US" dirty="0"/>
              <a:t>One of the most complex alphabetic codes in the world.</a:t>
            </a:r>
          </a:p>
        </p:txBody>
      </p:sp>
    </p:spTree>
    <p:extLst>
      <p:ext uri="{BB962C8B-B14F-4D97-AF65-F5344CB8AC3E}">
        <p14:creationId xmlns:p14="http://schemas.microsoft.com/office/powerpoint/2010/main" val="739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438" y="1916113"/>
            <a:ext cx="8394700" cy="295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0" b="1" dirty="0">
                <a:solidFill>
                  <a:prstClr val="black"/>
                </a:solidFill>
              </a:rPr>
              <a:t>4 + 4 = 8</a:t>
            </a:r>
          </a:p>
        </p:txBody>
      </p:sp>
      <p:sp>
        <p:nvSpPr>
          <p:cNvPr id="2" name="Rectangle 1"/>
          <p:cNvSpPr/>
          <p:nvPr/>
        </p:nvSpPr>
        <p:spPr>
          <a:xfrm>
            <a:off x="7235847" y="2507464"/>
            <a:ext cx="1328299" cy="1771065"/>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GB">
              <a:solidFill>
                <a:prstClr val="white"/>
              </a:solidFill>
            </a:endParaRPr>
          </a:p>
        </p:txBody>
      </p:sp>
    </p:spTree>
    <p:extLst>
      <p:ext uri="{BB962C8B-B14F-4D97-AF65-F5344CB8AC3E}">
        <p14:creationId xmlns:p14="http://schemas.microsoft.com/office/powerpoint/2010/main" val="4258576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9629" y="2507464"/>
            <a:ext cx="1328299" cy="1771065"/>
          </a:xfrm>
          <a:prstGeom prst="rect">
            <a:avLst/>
          </a:prstGeom>
          <a:solidFill>
            <a:schemeClr val="bg1"/>
          </a:solid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GB">
              <a:solidFill>
                <a:prstClr val="white"/>
              </a:solidFill>
            </a:endParaRPr>
          </a:p>
        </p:txBody>
      </p:sp>
      <p:sp>
        <p:nvSpPr>
          <p:cNvPr id="4" name="Rectangle 3"/>
          <p:cNvSpPr/>
          <p:nvPr/>
        </p:nvSpPr>
        <p:spPr>
          <a:xfrm>
            <a:off x="452438" y="1916113"/>
            <a:ext cx="8394700" cy="295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0" b="1" dirty="0">
                <a:solidFill>
                  <a:prstClr val="black"/>
                </a:solidFill>
              </a:rPr>
              <a:t>4 + 4 = 8</a:t>
            </a:r>
          </a:p>
        </p:txBody>
      </p:sp>
    </p:spTree>
    <p:extLst>
      <p:ext uri="{BB962C8B-B14F-4D97-AF65-F5344CB8AC3E}">
        <p14:creationId xmlns:p14="http://schemas.microsoft.com/office/powerpoint/2010/main" val="3943981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438" y="1916113"/>
            <a:ext cx="8394700" cy="295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0" b="1" dirty="0">
                <a:solidFill>
                  <a:prstClr val="black"/>
                </a:solidFill>
              </a:rPr>
              <a:t>3 + 3 = 6</a:t>
            </a:r>
          </a:p>
        </p:txBody>
      </p:sp>
      <p:sp>
        <p:nvSpPr>
          <p:cNvPr id="2" name="Rectangle 1"/>
          <p:cNvSpPr/>
          <p:nvPr/>
        </p:nvSpPr>
        <p:spPr>
          <a:xfrm>
            <a:off x="7409467" y="2562451"/>
            <a:ext cx="1328299" cy="1771065"/>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GB">
              <a:solidFill>
                <a:prstClr val="white"/>
              </a:solidFill>
            </a:endParaRPr>
          </a:p>
        </p:txBody>
      </p:sp>
    </p:spTree>
    <p:extLst>
      <p:ext uri="{BB962C8B-B14F-4D97-AF65-F5344CB8AC3E}">
        <p14:creationId xmlns:p14="http://schemas.microsoft.com/office/powerpoint/2010/main" val="1191579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9629" y="2562451"/>
            <a:ext cx="1328299" cy="1771065"/>
          </a:xfrm>
          <a:prstGeom prst="rect">
            <a:avLst/>
          </a:prstGeom>
          <a:solidFill>
            <a:schemeClr val="bg1"/>
          </a:solidFill>
          <a:ln>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GB">
              <a:solidFill>
                <a:prstClr val="white"/>
              </a:solidFill>
            </a:endParaRPr>
          </a:p>
        </p:txBody>
      </p:sp>
      <p:sp>
        <p:nvSpPr>
          <p:cNvPr id="4" name="Rectangle 3"/>
          <p:cNvSpPr/>
          <p:nvPr/>
        </p:nvSpPr>
        <p:spPr>
          <a:xfrm>
            <a:off x="452438" y="1916113"/>
            <a:ext cx="8394700" cy="295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0" b="1" dirty="0">
                <a:solidFill>
                  <a:prstClr val="black"/>
                </a:solidFill>
              </a:rPr>
              <a:t>3 + 3 = 6</a:t>
            </a:r>
          </a:p>
        </p:txBody>
      </p:sp>
    </p:spTree>
    <p:extLst>
      <p:ext uri="{BB962C8B-B14F-4D97-AF65-F5344CB8AC3E}">
        <p14:creationId xmlns:p14="http://schemas.microsoft.com/office/powerpoint/2010/main" val="9250631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457200" y="1342663"/>
            <a:ext cx="8229600" cy="4783500"/>
          </a:xfrm>
        </p:spPr>
        <p:txBody>
          <a:bodyPr/>
          <a:lstStyle/>
          <a:p>
            <a:pPr>
              <a:buFont typeface="Arial" panose="020B0604020202020204" pitchFamily="34" charset="0"/>
              <a:buNone/>
            </a:pPr>
            <a:r>
              <a:rPr lang="en-GB" altLang="en-US" sz="9600" dirty="0" smtClean="0">
                <a:solidFill>
                  <a:srgbClr val="7030A0"/>
                </a:solidFill>
                <a:latin typeface="Comic Sans MS" panose="030F0702030302020204" pitchFamily="66" charset="0"/>
              </a:rPr>
              <a:t>Well done!</a:t>
            </a:r>
          </a:p>
        </p:txBody>
      </p:sp>
      <p:pic>
        <p:nvPicPr>
          <p:cNvPr id="79875" name="Picture 12" descr="Mull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3475" y="2760663"/>
            <a:ext cx="2676525"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406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57200" y="274638"/>
            <a:ext cx="8229600" cy="5851525"/>
          </a:xfrm>
        </p:spPr>
        <p:txBody>
          <a:bodyPr/>
          <a:lstStyle/>
          <a:p>
            <a:pPr>
              <a:buFont typeface="Arial" panose="020B0604020202020204" pitchFamily="34" charset="0"/>
              <a:buNone/>
            </a:pPr>
            <a:r>
              <a:rPr lang="en-GB" altLang="en-US" sz="8000" smtClean="0">
                <a:solidFill>
                  <a:srgbClr val="7030A0"/>
                </a:solidFill>
                <a:latin typeface="Comic Sans MS" panose="030F0702030302020204" pitchFamily="66" charset="0"/>
              </a:rPr>
              <a:t>Well done, you have now completed your CLIC session!</a:t>
            </a:r>
          </a:p>
        </p:txBody>
      </p:sp>
      <p:pic>
        <p:nvPicPr>
          <p:cNvPr id="80899" name="Picture 3" descr="P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80310">
            <a:off x="7185025" y="4516438"/>
            <a:ext cx="1439863"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8040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89" y="0"/>
            <a:ext cx="8780213" cy="6858000"/>
          </a:xfrm>
          <a:prstGeom prst="rect">
            <a:avLst/>
          </a:prstGeom>
        </p:spPr>
      </p:pic>
      <p:sp>
        <p:nvSpPr>
          <p:cNvPr id="7" name="Content Placeholder 6"/>
          <p:cNvSpPr>
            <a:spLocks noGrp="1"/>
          </p:cNvSpPr>
          <p:nvPr>
            <p:ph idx="1"/>
          </p:nvPr>
        </p:nvSpPr>
        <p:spPr/>
        <p:txBody>
          <a:bodyPr/>
          <a:lstStyle/>
          <a:p>
            <a:endParaRPr lang="en-GB" dirty="0"/>
          </a:p>
        </p:txBody>
      </p:sp>
    </p:spTree>
    <p:extLst>
      <p:ext uri="{BB962C8B-B14F-4D97-AF65-F5344CB8AC3E}">
        <p14:creationId xmlns:p14="http://schemas.microsoft.com/office/powerpoint/2010/main" val="37057232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Play in Primary 1</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23528" y="1214278"/>
            <a:ext cx="4387368" cy="54787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279" y="1214278"/>
            <a:ext cx="4013101" cy="5415256"/>
          </a:xfrm>
          <a:prstGeom prst="rect">
            <a:avLst/>
          </a:prstGeom>
        </p:spPr>
      </p:pic>
    </p:spTree>
    <p:extLst>
      <p:ext uri="{BB962C8B-B14F-4D97-AF65-F5344CB8AC3E}">
        <p14:creationId xmlns:p14="http://schemas.microsoft.com/office/powerpoint/2010/main" val="33599262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7" y="154349"/>
            <a:ext cx="7933782" cy="6769999"/>
          </a:xfrm>
        </p:spPr>
      </p:pic>
    </p:spTree>
    <p:extLst>
      <p:ext uri="{BB962C8B-B14F-4D97-AF65-F5344CB8AC3E}">
        <p14:creationId xmlns:p14="http://schemas.microsoft.com/office/powerpoint/2010/main" val="28137727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Fundraising Group</a:t>
            </a:r>
            <a:endParaRPr lang="en-GB" dirty="0"/>
          </a:p>
        </p:txBody>
      </p:sp>
      <p:sp>
        <p:nvSpPr>
          <p:cNvPr id="3" name="Content Placeholder 2"/>
          <p:cNvSpPr>
            <a:spLocks noGrp="1"/>
          </p:cNvSpPr>
          <p:nvPr>
            <p:ph idx="1"/>
          </p:nvPr>
        </p:nvSpPr>
        <p:spPr/>
        <p:txBody>
          <a:bodyPr/>
          <a:lstStyle/>
          <a:p>
            <a:r>
              <a:rPr lang="en-GB" dirty="0" smtClean="0"/>
              <a:t>Meet in the </a:t>
            </a:r>
            <a:r>
              <a:rPr lang="en-GB" dirty="0" err="1" smtClean="0"/>
              <a:t>Westlands</a:t>
            </a:r>
            <a:r>
              <a:rPr lang="en-GB" dirty="0" smtClean="0"/>
              <a:t> Hotel</a:t>
            </a:r>
          </a:p>
          <a:p>
            <a:r>
              <a:rPr lang="en-GB" dirty="0" smtClean="0">
                <a:hlinkClick r:id="rId2"/>
              </a:rPr>
              <a:t>dpsfrg@gmail.com</a:t>
            </a:r>
            <a:endParaRPr lang="en-GB" dirty="0" smtClean="0"/>
          </a:p>
          <a:p>
            <a:r>
              <a:rPr lang="en-GB" dirty="0" smtClean="0"/>
              <a:t>Facebook – Dunblane Primary Fundraising Group</a:t>
            </a:r>
          </a:p>
          <a:p>
            <a:endParaRPr lang="en-GB" dirty="0"/>
          </a:p>
          <a:p>
            <a:r>
              <a:rPr lang="en-GB" dirty="0" smtClean="0"/>
              <a:t>Parent Council</a:t>
            </a:r>
          </a:p>
          <a:p>
            <a:r>
              <a:rPr lang="en-GB" dirty="0" smtClean="0"/>
              <a:t>19</a:t>
            </a:r>
            <a:r>
              <a:rPr lang="en-GB" baseline="30000" dirty="0" smtClean="0"/>
              <a:t>th</a:t>
            </a:r>
            <a:r>
              <a:rPr lang="en-GB" dirty="0" smtClean="0"/>
              <a:t> September 6.30PM in the school library.</a:t>
            </a:r>
          </a:p>
          <a:p>
            <a:r>
              <a:rPr lang="en-GB" dirty="0" smtClean="0"/>
              <a:t>It is usually 7PM but this </a:t>
            </a:r>
            <a:r>
              <a:rPr lang="en-GB" smtClean="0"/>
              <a:t>is the AGM</a:t>
            </a:r>
            <a:endParaRPr lang="en-GB" dirty="0" smtClean="0"/>
          </a:p>
          <a:p>
            <a:endParaRPr lang="en-GB" dirty="0" smtClean="0"/>
          </a:p>
          <a:p>
            <a:endParaRPr lang="en-GB" dirty="0"/>
          </a:p>
        </p:txBody>
      </p:sp>
    </p:spTree>
    <p:extLst>
      <p:ext uri="{BB962C8B-B14F-4D97-AF65-F5344CB8AC3E}">
        <p14:creationId xmlns:p14="http://schemas.microsoft.com/office/powerpoint/2010/main" val="2893118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403648" y="1196752"/>
            <a:ext cx="6120680" cy="36724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2"/>
                </a:solidFill>
              </a:rPr>
              <a:t>How does Read Write Inc. use phonics to teach reading? </a:t>
            </a:r>
          </a:p>
        </p:txBody>
      </p:sp>
    </p:spTree>
    <p:extLst>
      <p:ext uri="{BB962C8B-B14F-4D97-AF65-F5344CB8AC3E}">
        <p14:creationId xmlns:p14="http://schemas.microsoft.com/office/powerpoint/2010/main" val="2811986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Speed Sounds</a:t>
            </a:r>
          </a:p>
        </p:txBody>
      </p:sp>
      <p:pic>
        <p:nvPicPr>
          <p:cNvPr id="4" name="Picture 2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30700" r="-30700"/>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178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228183-3CEC-445C-A36B-7732D5F206B9}"/>
              </a:ext>
            </a:extLst>
          </p:cNvPr>
          <p:cNvSpPr>
            <a:spLocks noGrp="1"/>
          </p:cNvSpPr>
          <p:nvPr>
            <p:ph type="title"/>
          </p:nvPr>
        </p:nvSpPr>
        <p:spPr/>
        <p:txBody>
          <a:bodyPr/>
          <a:lstStyle/>
          <a:p>
            <a:r>
              <a:rPr lang="en-GB" dirty="0"/>
              <a:t>Bouncy sounds and Stretchy sounds</a:t>
            </a:r>
          </a:p>
        </p:txBody>
      </p:sp>
      <p:pic>
        <p:nvPicPr>
          <p:cNvPr id="5" name="Content Placeholder 4">
            <a:extLst>
              <a:ext uri="{FF2B5EF4-FFF2-40B4-BE49-F238E27FC236}">
                <a16:creationId xmlns:a16="http://schemas.microsoft.com/office/drawing/2014/main" xmlns="" id="{42C5F28E-92B8-493C-B302-C835C5698511}"/>
              </a:ext>
            </a:extLst>
          </p:cNvPr>
          <p:cNvPicPr>
            <a:picLocks noGrp="1" noChangeAspect="1"/>
          </p:cNvPicPr>
          <p:nvPr>
            <p:ph idx="1"/>
          </p:nvPr>
        </p:nvPicPr>
        <p:blipFill rotWithShape="1">
          <a:blip r:embed="rId3"/>
          <a:srcRect t="5860" r="1984" b="5537"/>
          <a:stretch/>
        </p:blipFill>
        <p:spPr>
          <a:xfrm>
            <a:off x="153809" y="1301260"/>
            <a:ext cx="8620914" cy="4963891"/>
          </a:xfrm>
        </p:spPr>
      </p:pic>
    </p:spTree>
    <p:extLst>
      <p:ext uri="{BB962C8B-B14F-4D97-AF65-F5344CB8AC3E}">
        <p14:creationId xmlns:p14="http://schemas.microsoft.com/office/powerpoint/2010/main" val="3149803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Presentation1.potx</Template>
  <TotalTime>1096</TotalTime>
  <Words>2729</Words>
  <Application>Microsoft Office PowerPoint</Application>
  <PresentationFormat>On-screen Show (4:3)</PresentationFormat>
  <Paragraphs>398</Paragraphs>
  <Slides>69</Slides>
  <Notes>34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69</vt:i4>
      </vt:variant>
    </vt:vector>
  </HeadingPairs>
  <TitlesOfParts>
    <vt:vector size="87" baseType="lpstr">
      <vt:lpstr>Arial Unicode MS</vt:lpstr>
      <vt:lpstr>ＭＳ Ｐゴシック</vt:lpstr>
      <vt:lpstr>ＭＳ Ｐゴシック</vt:lpstr>
      <vt:lpstr>Algerian</vt:lpstr>
      <vt:lpstr>Arial</vt:lpstr>
      <vt:lpstr>Arial Black</vt:lpstr>
      <vt:lpstr>Calibri</vt:lpstr>
      <vt:lpstr>Comic Sans MS</vt:lpstr>
      <vt:lpstr>Garamond</vt:lpstr>
      <vt:lpstr>Gill Sans</vt:lpstr>
      <vt:lpstr>NTPreCursivefGrey</vt:lpstr>
      <vt:lpstr>NTPreCursivekGrey</vt:lpstr>
      <vt:lpstr>Segoe Print</vt:lpstr>
      <vt:lpstr>Symbol</vt:lpstr>
      <vt:lpstr>Times New Roman</vt:lpstr>
      <vt:lpstr>Wingdings</vt:lpstr>
      <vt:lpstr>ヒラギノ角ゴ ProN W3</vt:lpstr>
      <vt:lpstr>NEW Phonics Template</vt:lpstr>
      <vt:lpstr>Read Write Inc. Phonics  Parents’ Meeting</vt:lpstr>
      <vt:lpstr>Aims of Today</vt:lpstr>
      <vt:lpstr>PowerPoint Presentation</vt:lpstr>
      <vt:lpstr>PowerPoint Presentation</vt:lpstr>
      <vt:lpstr>Systematic approach</vt:lpstr>
      <vt:lpstr>English alphabetic code</vt:lpstr>
      <vt:lpstr>PowerPoint Presentation</vt:lpstr>
      <vt:lpstr>Simple Speed Sounds</vt:lpstr>
      <vt:lpstr>Bouncy sounds and Stretchy sounds</vt:lpstr>
      <vt:lpstr>Complex Speed Sounds chart  </vt:lpstr>
      <vt:lpstr>Blending using Fred Talk</vt:lpstr>
      <vt:lpstr>Fred Talk – Speak in sounds</vt:lpstr>
      <vt:lpstr>You can have fun with Fred Talk. </vt:lpstr>
      <vt:lpstr>PowerPoint Presentation</vt:lpstr>
      <vt:lpstr>Fred...</vt:lpstr>
      <vt:lpstr>PowerPoint Presentation</vt:lpstr>
      <vt:lpstr>Read Write Inc. Storybooks</vt:lpstr>
      <vt:lpstr>Picture books</vt:lpstr>
      <vt:lpstr>PowerPoint Presentation</vt:lpstr>
      <vt:lpstr>PowerPoint Presentation</vt:lpstr>
      <vt:lpstr>Storytime</vt:lpstr>
      <vt:lpstr>Talking</vt:lpstr>
      <vt:lpstr>Vocabulary</vt:lpstr>
      <vt:lpstr>Read Write Inc. lessons</vt:lpstr>
      <vt:lpstr>PowerPoint Presentation</vt:lpstr>
      <vt:lpstr>PowerPoint Presentation</vt:lpstr>
      <vt:lpstr>Writing</vt:lpstr>
      <vt:lpstr>Writing</vt:lpstr>
      <vt:lpstr>Current Primary 1’s (9/9/19)</vt:lpstr>
      <vt:lpstr>PowerPoint Presentation</vt:lpstr>
      <vt:lpstr>PowerPoint Presentation</vt:lpstr>
      <vt:lpstr> Maths at Dunblane Primary School  Big Maths and Ten Town</vt:lpstr>
      <vt:lpstr>0. The Zero pond: Start at the top, nice and slow. All the way round and there you go. </vt:lpstr>
      <vt:lpstr>1. King One: Top to toe and there you go. </vt:lpstr>
      <vt:lpstr>2. Tommy Two: Curve from his head to his knees, then straight across please.</vt:lpstr>
      <vt:lpstr>3. Thieving Three: One hand, two hands, who's got the key? </vt:lpstr>
      <vt:lpstr>4. Freddy Four: Down, across, or in the water.</vt:lpstr>
      <vt:lpstr>5. Fiona Five: Down her back, round her knees. Back to the top, arms out please. </vt:lpstr>
      <vt:lpstr>6. Seal Six: From the top of his tail to his little wet nose, King One will have very wet clothes. </vt:lpstr>
      <vt:lpstr>7. Sir Seven: Start at his helmet, across to his hips. Down to his boots with the shiny tips. </vt:lpstr>
      <vt:lpstr>8. Eric Eight: Eric Eight starts like a snake. Back to the top, he's easy to make. </vt:lpstr>
      <vt:lpstr>9.Nicola Nine: Around her head and back to the top. Down to the ground and then you stop. </vt:lpstr>
      <vt:lpstr>10. The Ten Town pond: Draw a one and then a zero, King One is the ten fish's hero.  </vt:lpstr>
      <vt:lpstr>What is CLIC Maths?</vt:lpstr>
      <vt:lpstr>Why should we use Big Maths at Dunblane Primary School?</vt:lpstr>
      <vt:lpstr>How does CLIC work?</vt:lpstr>
      <vt:lpstr>PowerPoint Presentation</vt:lpstr>
      <vt:lpstr>How can I support my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Learn 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Play in Primary 1</vt:lpstr>
      <vt:lpstr>PowerPoint Presentation</vt:lpstr>
      <vt:lpstr>Fundraising Group</vt:lpstr>
    </vt:vector>
  </TitlesOfParts>
  <Company>Ruth Miskin Literacy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Shirley Gallivan</cp:lastModifiedBy>
  <cp:revision>119</cp:revision>
  <cp:lastPrinted>2019-08-30T09:03:12Z</cp:lastPrinted>
  <dcterms:created xsi:type="dcterms:W3CDTF">2015-11-23T14:36:59Z</dcterms:created>
  <dcterms:modified xsi:type="dcterms:W3CDTF">2019-09-12T15:51:07Z</dcterms:modified>
</cp:coreProperties>
</file>