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sldIdLst>
    <p:sldId id="260" r:id="rId2"/>
    <p:sldId id="261"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80" d="100"/>
          <a:sy n="80" d="100"/>
        </p:scale>
        <p:origin x="-30" y="6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4841F9-A26D-4315-A95F-A11EBFECA54B}" type="datetimeFigureOut">
              <a:rPr lang="en-GB" smtClean="0"/>
              <a:t>28/04/2022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23D11F-3B75-423F-9366-B0B51F3A43E8}" type="slidenum">
              <a:rPr lang="en-GB" smtClean="0"/>
              <a:t>‹#›</a:t>
            </a:fld>
            <a:endParaRPr lang="en-GB"/>
          </a:p>
        </p:txBody>
      </p:sp>
    </p:spTree>
    <p:extLst>
      <p:ext uri="{BB962C8B-B14F-4D97-AF65-F5344CB8AC3E}">
        <p14:creationId xmlns:p14="http://schemas.microsoft.com/office/powerpoint/2010/main" val="3945841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4841F9-A26D-4315-A95F-A11EBFECA54B}" type="datetimeFigureOut">
              <a:rPr lang="en-GB" smtClean="0"/>
              <a:t>28/04/2022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23D11F-3B75-423F-9366-B0B51F3A43E8}" type="slidenum">
              <a:rPr lang="en-GB" smtClean="0"/>
              <a:t>‹#›</a:t>
            </a:fld>
            <a:endParaRPr lang="en-GB"/>
          </a:p>
        </p:txBody>
      </p:sp>
    </p:spTree>
    <p:extLst>
      <p:ext uri="{BB962C8B-B14F-4D97-AF65-F5344CB8AC3E}">
        <p14:creationId xmlns:p14="http://schemas.microsoft.com/office/powerpoint/2010/main" val="1805212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4841F9-A26D-4315-A95F-A11EBFECA54B}" type="datetimeFigureOut">
              <a:rPr lang="en-GB" smtClean="0"/>
              <a:t>28/04/2022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23D11F-3B75-423F-9366-B0B51F3A43E8}"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49452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4841F9-A26D-4315-A95F-A11EBFECA54B}" type="datetimeFigureOut">
              <a:rPr lang="en-GB" smtClean="0"/>
              <a:t>28/04/2022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23D11F-3B75-423F-9366-B0B51F3A43E8}" type="slidenum">
              <a:rPr lang="en-GB" smtClean="0"/>
              <a:t>‹#›</a:t>
            </a:fld>
            <a:endParaRPr lang="en-GB"/>
          </a:p>
        </p:txBody>
      </p:sp>
    </p:spTree>
    <p:extLst>
      <p:ext uri="{BB962C8B-B14F-4D97-AF65-F5344CB8AC3E}">
        <p14:creationId xmlns:p14="http://schemas.microsoft.com/office/powerpoint/2010/main" val="1572514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4841F9-A26D-4315-A95F-A11EBFECA54B}" type="datetimeFigureOut">
              <a:rPr lang="en-GB" smtClean="0"/>
              <a:t>28/04/2022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23D11F-3B75-423F-9366-B0B51F3A43E8}"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24611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4841F9-A26D-4315-A95F-A11EBFECA54B}" type="datetimeFigureOut">
              <a:rPr lang="en-GB" smtClean="0"/>
              <a:t>28/04/2022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23D11F-3B75-423F-9366-B0B51F3A43E8}" type="slidenum">
              <a:rPr lang="en-GB" smtClean="0"/>
              <a:t>‹#›</a:t>
            </a:fld>
            <a:endParaRPr lang="en-GB"/>
          </a:p>
        </p:txBody>
      </p:sp>
    </p:spTree>
    <p:extLst>
      <p:ext uri="{BB962C8B-B14F-4D97-AF65-F5344CB8AC3E}">
        <p14:creationId xmlns:p14="http://schemas.microsoft.com/office/powerpoint/2010/main" val="1638022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4841F9-A26D-4315-A95F-A11EBFECA54B}" type="datetimeFigureOut">
              <a:rPr lang="en-GB" smtClean="0"/>
              <a:t>28/04/2022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23D11F-3B75-423F-9366-B0B51F3A43E8}" type="slidenum">
              <a:rPr lang="en-GB" smtClean="0"/>
              <a:t>‹#›</a:t>
            </a:fld>
            <a:endParaRPr lang="en-GB"/>
          </a:p>
        </p:txBody>
      </p:sp>
    </p:spTree>
    <p:extLst>
      <p:ext uri="{BB962C8B-B14F-4D97-AF65-F5344CB8AC3E}">
        <p14:creationId xmlns:p14="http://schemas.microsoft.com/office/powerpoint/2010/main" val="2885789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4841F9-A26D-4315-A95F-A11EBFECA54B}" type="datetimeFigureOut">
              <a:rPr lang="en-GB" smtClean="0"/>
              <a:t>28/04/2022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23D11F-3B75-423F-9366-B0B51F3A43E8}" type="slidenum">
              <a:rPr lang="en-GB" smtClean="0"/>
              <a:t>‹#›</a:t>
            </a:fld>
            <a:endParaRPr lang="en-GB"/>
          </a:p>
        </p:txBody>
      </p:sp>
    </p:spTree>
    <p:extLst>
      <p:ext uri="{BB962C8B-B14F-4D97-AF65-F5344CB8AC3E}">
        <p14:creationId xmlns:p14="http://schemas.microsoft.com/office/powerpoint/2010/main" val="801944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4841F9-A26D-4315-A95F-A11EBFECA54B}" type="datetimeFigureOut">
              <a:rPr lang="en-GB" smtClean="0"/>
              <a:t>28/04/2022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23D11F-3B75-423F-9366-B0B51F3A43E8}" type="slidenum">
              <a:rPr lang="en-GB" smtClean="0"/>
              <a:t>‹#›</a:t>
            </a:fld>
            <a:endParaRPr lang="en-GB"/>
          </a:p>
        </p:txBody>
      </p:sp>
    </p:spTree>
    <p:extLst>
      <p:ext uri="{BB962C8B-B14F-4D97-AF65-F5344CB8AC3E}">
        <p14:creationId xmlns:p14="http://schemas.microsoft.com/office/powerpoint/2010/main" val="499312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4841F9-A26D-4315-A95F-A11EBFECA54B}" type="datetimeFigureOut">
              <a:rPr lang="en-GB" smtClean="0"/>
              <a:t>28/04/2022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23D11F-3B75-423F-9366-B0B51F3A43E8}" type="slidenum">
              <a:rPr lang="en-GB" smtClean="0"/>
              <a:t>‹#›</a:t>
            </a:fld>
            <a:endParaRPr lang="en-GB"/>
          </a:p>
        </p:txBody>
      </p:sp>
    </p:spTree>
    <p:extLst>
      <p:ext uri="{BB962C8B-B14F-4D97-AF65-F5344CB8AC3E}">
        <p14:creationId xmlns:p14="http://schemas.microsoft.com/office/powerpoint/2010/main" val="4053395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4841F9-A26D-4315-A95F-A11EBFECA54B}" type="datetimeFigureOut">
              <a:rPr lang="en-GB" smtClean="0"/>
              <a:t>28/04/2022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23D11F-3B75-423F-9366-B0B51F3A43E8}" type="slidenum">
              <a:rPr lang="en-GB" smtClean="0"/>
              <a:t>‹#›</a:t>
            </a:fld>
            <a:endParaRPr lang="en-GB"/>
          </a:p>
        </p:txBody>
      </p:sp>
    </p:spTree>
    <p:extLst>
      <p:ext uri="{BB962C8B-B14F-4D97-AF65-F5344CB8AC3E}">
        <p14:creationId xmlns:p14="http://schemas.microsoft.com/office/powerpoint/2010/main" val="2805070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4841F9-A26D-4315-A95F-A11EBFECA54B}" type="datetimeFigureOut">
              <a:rPr lang="en-GB" smtClean="0"/>
              <a:t>28/04/2022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23D11F-3B75-423F-9366-B0B51F3A43E8}" type="slidenum">
              <a:rPr lang="en-GB" smtClean="0"/>
              <a:t>‹#›</a:t>
            </a:fld>
            <a:endParaRPr lang="en-GB"/>
          </a:p>
        </p:txBody>
      </p:sp>
    </p:spTree>
    <p:extLst>
      <p:ext uri="{BB962C8B-B14F-4D97-AF65-F5344CB8AC3E}">
        <p14:creationId xmlns:p14="http://schemas.microsoft.com/office/powerpoint/2010/main" val="1789322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84841F9-A26D-4315-A95F-A11EBFECA54B}" type="datetimeFigureOut">
              <a:rPr lang="en-GB" smtClean="0"/>
              <a:t>28/04/2022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23D11F-3B75-423F-9366-B0B51F3A43E8}" type="slidenum">
              <a:rPr lang="en-GB" smtClean="0"/>
              <a:t>‹#›</a:t>
            </a:fld>
            <a:endParaRPr lang="en-GB"/>
          </a:p>
        </p:txBody>
      </p:sp>
    </p:spTree>
    <p:extLst>
      <p:ext uri="{BB962C8B-B14F-4D97-AF65-F5344CB8AC3E}">
        <p14:creationId xmlns:p14="http://schemas.microsoft.com/office/powerpoint/2010/main" val="2088726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4841F9-A26D-4315-A95F-A11EBFECA54B}" type="datetimeFigureOut">
              <a:rPr lang="en-GB" smtClean="0"/>
              <a:t>28/04/2022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23D11F-3B75-423F-9366-B0B51F3A43E8}" type="slidenum">
              <a:rPr lang="en-GB" smtClean="0"/>
              <a:t>‹#›</a:t>
            </a:fld>
            <a:endParaRPr lang="en-GB"/>
          </a:p>
        </p:txBody>
      </p:sp>
    </p:spTree>
    <p:extLst>
      <p:ext uri="{BB962C8B-B14F-4D97-AF65-F5344CB8AC3E}">
        <p14:creationId xmlns:p14="http://schemas.microsoft.com/office/powerpoint/2010/main" val="255062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4841F9-A26D-4315-A95F-A11EBFECA54B}" type="datetimeFigureOut">
              <a:rPr lang="en-GB" smtClean="0"/>
              <a:t>28/04/2022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23D11F-3B75-423F-9366-B0B51F3A43E8}" type="slidenum">
              <a:rPr lang="en-GB" smtClean="0"/>
              <a:t>‹#›</a:t>
            </a:fld>
            <a:endParaRPr lang="en-GB"/>
          </a:p>
        </p:txBody>
      </p:sp>
    </p:spTree>
    <p:extLst>
      <p:ext uri="{BB962C8B-B14F-4D97-AF65-F5344CB8AC3E}">
        <p14:creationId xmlns:p14="http://schemas.microsoft.com/office/powerpoint/2010/main" val="1441619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84841F9-A26D-4315-A95F-A11EBFECA54B}" type="datetimeFigureOut">
              <a:rPr lang="en-GB" smtClean="0"/>
              <a:t>28/04/2022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23D11F-3B75-423F-9366-B0B51F3A43E8}" type="slidenum">
              <a:rPr lang="en-GB" smtClean="0"/>
              <a:t>‹#›</a:t>
            </a:fld>
            <a:endParaRPr lang="en-GB"/>
          </a:p>
        </p:txBody>
      </p:sp>
    </p:spTree>
    <p:extLst>
      <p:ext uri="{BB962C8B-B14F-4D97-AF65-F5344CB8AC3E}">
        <p14:creationId xmlns:p14="http://schemas.microsoft.com/office/powerpoint/2010/main" val="753273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4841F9-A26D-4315-A95F-A11EBFECA54B}" type="datetimeFigureOut">
              <a:rPr lang="en-GB" smtClean="0"/>
              <a:t>28/04/2022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5923D11F-3B75-423F-9366-B0B51F3A43E8}" type="slidenum">
              <a:rPr lang="en-GB" smtClean="0"/>
              <a:t>‹#›</a:t>
            </a:fld>
            <a:endParaRPr lang="en-GB"/>
          </a:p>
        </p:txBody>
      </p:sp>
    </p:spTree>
    <p:extLst>
      <p:ext uri="{BB962C8B-B14F-4D97-AF65-F5344CB8AC3E}">
        <p14:creationId xmlns:p14="http://schemas.microsoft.com/office/powerpoint/2010/main" val="3519824694"/>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en-GB" dirty="0" err="1" smtClean="0"/>
              <a:t>Cornton</a:t>
            </a:r>
            <a:r>
              <a:rPr lang="en-GB" dirty="0" smtClean="0"/>
              <a:t> Nursery Newsletter </a:t>
            </a:r>
            <a:r>
              <a:rPr lang="en-GB" sz="2800" dirty="0" smtClean="0"/>
              <a:t>April/May 22</a:t>
            </a:r>
            <a:endParaRPr lang="en-GB" sz="2800" dirty="0"/>
          </a:p>
        </p:txBody>
      </p:sp>
      <p:sp>
        <p:nvSpPr>
          <p:cNvPr id="3" name="Content Placeholder 2"/>
          <p:cNvSpPr>
            <a:spLocks noGrp="1"/>
          </p:cNvSpPr>
          <p:nvPr>
            <p:ph idx="1"/>
          </p:nvPr>
        </p:nvSpPr>
        <p:spPr>
          <a:xfrm>
            <a:off x="838200" y="1333500"/>
            <a:ext cx="10515600" cy="4843463"/>
          </a:xfrm>
        </p:spPr>
        <p:txBody>
          <a:bodyPr>
            <a:normAutofit fontScale="92500" lnSpcReduction="10000"/>
          </a:bodyPr>
          <a:lstStyle/>
          <a:p>
            <a:pPr marL="0" indent="0">
              <a:buNone/>
            </a:pPr>
            <a:r>
              <a:rPr lang="en-GB" sz="1400" dirty="0" smtClean="0">
                <a:latin typeface="Comic Sans MS" panose="030F0702030302020204" pitchFamily="66" charset="0"/>
              </a:rPr>
              <a:t>Dear Parent/Carers</a:t>
            </a:r>
            <a:endParaRPr lang="en-GB" sz="1400" dirty="0">
              <a:latin typeface="Comic Sans MS" panose="030F0702030302020204" pitchFamily="66" charset="0"/>
            </a:endParaRPr>
          </a:p>
          <a:p>
            <a:pPr marL="0" indent="0">
              <a:buNone/>
            </a:pPr>
            <a:r>
              <a:rPr lang="en-GB" sz="1400" dirty="0" smtClean="0">
                <a:latin typeface="Comic Sans MS" panose="030F0702030302020204" pitchFamily="66" charset="0"/>
              </a:rPr>
              <a:t>At last we are experiencing some lovely sunshine and there is lots of exciting learning taking part in our outdoor learning areas. One of our practitioners Dad has created some amazing planters for our garden out of palettes and an upcycled Mud kitchen for the Oak garden. </a:t>
            </a:r>
          </a:p>
          <a:p>
            <a:pPr marL="0" indent="0">
              <a:buNone/>
            </a:pPr>
            <a:r>
              <a:rPr lang="en-GB" sz="1400" b="1" u="sng" dirty="0" smtClean="0">
                <a:latin typeface="Comic Sans MS" panose="030F0702030302020204" pitchFamily="66" charset="0"/>
              </a:rPr>
              <a:t>Children's </a:t>
            </a:r>
            <a:r>
              <a:rPr lang="en-GB" sz="1400" b="1" u="sng" dirty="0" smtClean="0">
                <a:latin typeface="Comic Sans MS" panose="030F0702030302020204" pitchFamily="66" charset="0"/>
              </a:rPr>
              <a:t>Interests and Learning:</a:t>
            </a:r>
          </a:p>
          <a:p>
            <a:pPr marL="0" indent="0">
              <a:buNone/>
            </a:pPr>
            <a:r>
              <a:rPr lang="en-GB" sz="1400" b="1" dirty="0" smtClean="0">
                <a:latin typeface="Comic Sans MS" panose="030F0702030302020204" pitchFamily="66" charset="0"/>
              </a:rPr>
              <a:t>Acorn Room</a:t>
            </a:r>
            <a:r>
              <a:rPr lang="en-GB" sz="1400" dirty="0" smtClean="0">
                <a:latin typeface="Comic Sans MS" panose="030F0702030302020204" pitchFamily="66" charset="0"/>
              </a:rPr>
              <a:t>: Most of the children in the Acorn room children have been busy exploring how </a:t>
            </a:r>
            <a:r>
              <a:rPr lang="en-GB" sz="1400" dirty="0" smtClean="0">
                <a:latin typeface="Comic Sans MS" panose="030F0702030302020204" pitchFamily="66" charset="0"/>
              </a:rPr>
              <a:t>plants grow </a:t>
            </a:r>
            <a:r>
              <a:rPr lang="en-GB" sz="1400" dirty="0" smtClean="0">
                <a:latin typeface="Comic Sans MS" panose="030F0702030302020204" pitchFamily="66" charset="0"/>
              </a:rPr>
              <a:t>and </a:t>
            </a:r>
            <a:r>
              <a:rPr lang="en-GB" sz="1400" dirty="0" smtClean="0">
                <a:latin typeface="Comic Sans MS" panose="030F0702030302020204" pitchFamily="66" charset="0"/>
              </a:rPr>
              <a:t>how to look </a:t>
            </a:r>
            <a:r>
              <a:rPr lang="en-GB" sz="1400" dirty="0" smtClean="0">
                <a:latin typeface="Comic Sans MS" panose="030F0702030302020204" pitchFamily="66" charset="0"/>
              </a:rPr>
              <a:t>after them as well </a:t>
            </a:r>
            <a:r>
              <a:rPr lang="en-GB" sz="1400" dirty="0" smtClean="0">
                <a:latin typeface="Comic Sans MS" panose="030F0702030302020204" pitchFamily="66" charset="0"/>
              </a:rPr>
              <a:t>as </a:t>
            </a:r>
            <a:r>
              <a:rPr lang="en-GB" sz="1400" dirty="0" smtClean="0">
                <a:latin typeface="Comic Sans MS" panose="030F0702030302020204" pitchFamily="66" charset="0"/>
              </a:rPr>
              <a:t>observing the life cycle of </a:t>
            </a:r>
            <a:r>
              <a:rPr lang="en-GB" sz="1400" dirty="0" smtClean="0">
                <a:latin typeface="Comic Sans MS" panose="030F0702030302020204" pitchFamily="66" charset="0"/>
              </a:rPr>
              <a:t>frogs</a:t>
            </a:r>
            <a:r>
              <a:rPr lang="en-GB" sz="1400" dirty="0" smtClean="0">
                <a:latin typeface="Comic Sans MS" panose="030F0702030302020204" pitchFamily="66" charset="0"/>
              </a:rPr>
              <a:t>. </a:t>
            </a:r>
            <a:r>
              <a:rPr lang="en-GB" sz="1400" dirty="0" smtClean="0">
                <a:latin typeface="Comic Sans MS" panose="030F0702030302020204" pitchFamily="66" charset="0"/>
              </a:rPr>
              <a:t>The children have a small barrel with tadpoles and they are excited to start seeing changes over the weeks. Some children have also planted some trees in the garden which will grow over the years and develop some needed shade for the learning areas.  The staff have been working hard to refurbish and set up </a:t>
            </a:r>
            <a:r>
              <a:rPr lang="en-GB" sz="1400" dirty="0" smtClean="0">
                <a:latin typeface="Comic Sans MS" panose="030F0702030302020204" pitchFamily="66" charset="0"/>
              </a:rPr>
              <a:t>out their </a:t>
            </a:r>
            <a:r>
              <a:rPr lang="en-GB" sz="1400" dirty="0" smtClean="0">
                <a:latin typeface="Comic Sans MS" panose="030F0702030302020204" pitchFamily="66" charset="0"/>
              </a:rPr>
              <a:t>outdoor </a:t>
            </a:r>
            <a:r>
              <a:rPr lang="en-GB" sz="1400" dirty="0">
                <a:latin typeface="Comic Sans MS" panose="030F0702030302020204" pitchFamily="66" charset="0"/>
              </a:rPr>
              <a:t>S</a:t>
            </a:r>
            <a:r>
              <a:rPr lang="en-GB" sz="1400" dirty="0" smtClean="0">
                <a:latin typeface="Comic Sans MS" panose="030F0702030302020204" pitchFamily="66" charset="0"/>
              </a:rPr>
              <a:t>cience and Nature Lab.  </a:t>
            </a:r>
          </a:p>
          <a:p>
            <a:pPr marL="0" indent="0">
              <a:buNone/>
            </a:pPr>
            <a:r>
              <a:rPr lang="en-GB" sz="1400" b="1" dirty="0" smtClean="0">
                <a:latin typeface="Comic Sans MS" panose="030F0702030302020204" pitchFamily="66" charset="0"/>
              </a:rPr>
              <a:t>Willow Room: </a:t>
            </a:r>
            <a:r>
              <a:rPr lang="en-GB" sz="1400" dirty="0" smtClean="0">
                <a:latin typeface="Comic Sans MS" panose="030F0702030302020204" pitchFamily="66" charset="0"/>
              </a:rPr>
              <a:t>The staff and children and been changing some of the environment and bought new resources for the babies (heuristic play). As part of their age and stage developmental </a:t>
            </a:r>
            <a:r>
              <a:rPr lang="en-GB" sz="1400" dirty="0" smtClean="0">
                <a:latin typeface="Comic Sans MS" panose="030F0702030302020204" pitchFamily="66" charset="0"/>
              </a:rPr>
              <a:t>skills, </a:t>
            </a:r>
            <a:r>
              <a:rPr lang="en-GB" sz="1400" dirty="0" smtClean="0">
                <a:latin typeface="Comic Sans MS" panose="030F0702030302020204" pitchFamily="66" charset="0"/>
              </a:rPr>
              <a:t>children are demonstrating different schemas. </a:t>
            </a:r>
            <a:r>
              <a:rPr lang="en-GB" sz="1400" dirty="0">
                <a:latin typeface="Comic Sans MS" panose="030F0702030302020204" pitchFamily="66" charset="0"/>
              </a:rPr>
              <a:t>Schematic play happens when babies, toddlers and young children are involved in repeated actions or certain behaviours as they explore the world around them and try to find out how things work. We call these specific actions or behaviours 'Schemas</a:t>
            </a:r>
            <a:r>
              <a:rPr lang="en-GB" sz="1400" dirty="0" smtClean="0">
                <a:latin typeface="Comic Sans MS" panose="030F0702030302020204" pitchFamily="66" charset="0"/>
              </a:rPr>
              <a:t>'. Have a look at Schema examples on the display at the Willow Room </a:t>
            </a:r>
            <a:r>
              <a:rPr lang="en-GB" sz="1400" dirty="0" smtClean="0">
                <a:latin typeface="Comic Sans MS" panose="030F0702030302020204" pitchFamily="66" charset="0"/>
              </a:rPr>
              <a:t>door</a:t>
            </a:r>
            <a:r>
              <a:rPr lang="en-GB" sz="1400" dirty="0">
                <a:latin typeface="Comic Sans MS" panose="030F0702030302020204" pitchFamily="66" charset="0"/>
              </a:rPr>
              <a:t> </a:t>
            </a:r>
            <a:r>
              <a:rPr lang="en-GB" sz="1400" dirty="0" smtClean="0">
                <a:latin typeface="Comic Sans MS" panose="030F0702030302020204" pitchFamily="66" charset="0"/>
              </a:rPr>
              <a:t>or ask Susan for further information. </a:t>
            </a:r>
            <a:endParaRPr lang="en-GB" sz="1400" dirty="0" smtClean="0">
              <a:latin typeface="Comic Sans MS" panose="030F0702030302020204" pitchFamily="66" charset="0"/>
            </a:endParaRPr>
          </a:p>
          <a:p>
            <a:pPr marL="0" indent="0">
              <a:buNone/>
            </a:pPr>
            <a:r>
              <a:rPr lang="en-GB" sz="1400" b="1" dirty="0" smtClean="0">
                <a:latin typeface="Comic Sans MS" panose="030F0702030302020204" pitchFamily="66" charset="0"/>
              </a:rPr>
              <a:t>Oak Room</a:t>
            </a:r>
            <a:r>
              <a:rPr lang="en-GB" sz="1400" b="1" dirty="0" smtClean="0">
                <a:latin typeface="Comic Sans MS" panose="030F0702030302020204" pitchFamily="66" charset="0"/>
              </a:rPr>
              <a:t>: </a:t>
            </a:r>
            <a:r>
              <a:rPr lang="en-GB" sz="1400" dirty="0" smtClean="0">
                <a:latin typeface="Comic Sans MS" panose="030F0702030302020204" pitchFamily="66" charset="0"/>
              </a:rPr>
              <a:t>The </a:t>
            </a:r>
            <a:r>
              <a:rPr lang="en-GB" sz="1400" dirty="0" smtClean="0">
                <a:latin typeface="Comic Sans MS" panose="030F0702030302020204" pitchFamily="66" charset="0"/>
              </a:rPr>
              <a:t>Preschool children have </a:t>
            </a:r>
            <a:r>
              <a:rPr lang="en-GB" sz="1400" dirty="0" smtClean="0">
                <a:latin typeface="Comic Sans MS" panose="030F0702030302020204" pitchFamily="66" charset="0"/>
              </a:rPr>
              <a:t>been </a:t>
            </a:r>
            <a:r>
              <a:rPr lang="en-GB" sz="1400" dirty="0" smtClean="0">
                <a:latin typeface="Comic Sans MS" panose="030F0702030302020204" pitchFamily="66" charset="0"/>
              </a:rPr>
              <a:t>having lots consultation about Transition. We have children going to </a:t>
            </a:r>
            <a:r>
              <a:rPr lang="en-GB" sz="1400" dirty="0" err="1" smtClean="0">
                <a:latin typeface="Comic Sans MS" panose="030F0702030302020204" pitchFamily="66" charset="0"/>
              </a:rPr>
              <a:t>Cornton</a:t>
            </a:r>
            <a:r>
              <a:rPr lang="en-GB" sz="1400" dirty="0" smtClean="0">
                <a:latin typeface="Comic Sans MS" panose="030F0702030302020204" pitchFamily="66" charset="0"/>
              </a:rPr>
              <a:t> PS, Riverside PS and Bridge of Allan PS. There is much excitement and discussion about Primary School. They have been creating their Helicopter stories to support their transition and taking turns to take </a:t>
            </a:r>
            <a:r>
              <a:rPr lang="en-GB" sz="1400" b="1" dirty="0" smtClean="0">
                <a:latin typeface="Comic Sans MS" panose="030F0702030302020204" pitchFamily="66" charset="0"/>
              </a:rPr>
              <a:t>The Everywhere Bear </a:t>
            </a:r>
            <a:r>
              <a:rPr lang="en-GB" sz="1400" dirty="0" smtClean="0">
                <a:latin typeface="Comic Sans MS" panose="030F0702030302020204" pitchFamily="66" charset="0"/>
              </a:rPr>
              <a:t>home which has been very successful. It can be quite an anxious time so we are supporting children through different strategies to support </a:t>
            </a:r>
            <a:r>
              <a:rPr lang="en-GB" sz="1400" i="1" dirty="0" smtClean="0">
                <a:latin typeface="Comic Sans MS" panose="030F0702030302020204" pitchFamily="66" charset="0"/>
              </a:rPr>
              <a:t>Emotional resilience</a:t>
            </a:r>
            <a:r>
              <a:rPr lang="en-GB" sz="1400" dirty="0" smtClean="0">
                <a:latin typeface="Comic Sans MS" panose="030F0702030302020204" pitchFamily="66" charset="0"/>
              </a:rPr>
              <a:t> and what </a:t>
            </a:r>
            <a:r>
              <a:rPr lang="en-GB" sz="1400" i="1" dirty="0" smtClean="0">
                <a:latin typeface="Comic Sans MS" panose="030F0702030302020204" pitchFamily="66" charset="0"/>
              </a:rPr>
              <a:t>makes a good friend</a:t>
            </a:r>
            <a:r>
              <a:rPr lang="en-GB" sz="1400" dirty="0" smtClean="0">
                <a:latin typeface="Comic Sans MS" panose="030F0702030302020204" pitchFamily="66" charset="0"/>
              </a:rPr>
              <a:t>? Children are also exploring different interesting materials for writing and ways of recording  their experiences but focussing on ‘writing for a </a:t>
            </a:r>
            <a:r>
              <a:rPr lang="en-GB" sz="1400" dirty="0" smtClean="0">
                <a:latin typeface="Comic Sans MS" panose="030F0702030302020204" pitchFamily="66" charset="0"/>
              </a:rPr>
              <a:t>purpose’.  </a:t>
            </a:r>
            <a:r>
              <a:rPr lang="en-GB" sz="1400" dirty="0" smtClean="0">
                <a:latin typeface="Comic Sans MS" panose="030F0702030302020204" pitchFamily="66" charset="0"/>
              </a:rPr>
              <a:t>Through </a:t>
            </a:r>
            <a:r>
              <a:rPr lang="en-GB" sz="1400" dirty="0" smtClean="0">
                <a:latin typeface="Comic Sans MS" panose="030F0702030302020204" pitchFamily="66" charset="0"/>
              </a:rPr>
              <a:t>M</a:t>
            </a:r>
            <a:r>
              <a:rPr lang="en-GB" sz="1400" dirty="0" smtClean="0">
                <a:latin typeface="Comic Sans MS" panose="030F0702030302020204" pitchFamily="66" charset="0"/>
              </a:rPr>
              <a:t>aths </a:t>
            </a:r>
            <a:r>
              <a:rPr lang="en-GB" sz="1400" dirty="0" smtClean="0">
                <a:latin typeface="Comic Sans MS" panose="030F0702030302020204" pitchFamily="66" charset="0"/>
              </a:rPr>
              <a:t>and Numeracy, some children have </a:t>
            </a:r>
            <a:r>
              <a:rPr lang="en-GB" sz="1400" dirty="0" smtClean="0">
                <a:latin typeface="Comic Sans MS" panose="030F0702030302020204" pitchFamily="66" charset="0"/>
              </a:rPr>
              <a:t>been</a:t>
            </a:r>
            <a:r>
              <a:rPr lang="en-GB" sz="1400" dirty="0" smtClean="0">
                <a:latin typeface="Comic Sans MS" panose="030F0702030302020204" pitchFamily="66" charset="0"/>
              </a:rPr>
              <a:t> </a:t>
            </a:r>
            <a:r>
              <a:rPr lang="en-GB" sz="1400" dirty="0" smtClean="0">
                <a:latin typeface="Comic Sans MS" panose="030F0702030302020204" pitchFamily="66" charset="0"/>
              </a:rPr>
              <a:t>exploring and developing a sense of size and amount through observing things in their environment. </a:t>
            </a:r>
          </a:p>
          <a:p>
            <a:pPr marL="0" indent="0">
              <a:buNone/>
            </a:pPr>
            <a:endParaRPr lang="en-GB" sz="1400" b="1" dirty="0">
              <a:latin typeface="Comic Sans MS" panose="030F0702030302020204" pitchFamily="66" charset="0"/>
            </a:endParaRPr>
          </a:p>
          <a:p>
            <a:pPr marL="0" indent="0">
              <a:buNone/>
            </a:pPr>
            <a:endParaRPr lang="en-GB" sz="1400" b="1" dirty="0" smtClean="0">
              <a:latin typeface="Comic Sans MS" panose="030F0702030302020204" pitchFamily="66" charset="0"/>
            </a:endParaRPr>
          </a:p>
        </p:txBody>
      </p:sp>
      <p:pic>
        <p:nvPicPr>
          <p:cNvPr id="4" name="Picture 3" descr="Sakura, Cherry &lt;strong&gt;blossom&lt;/strong&gt; in Japan 日本の桜 | cherry &lt;strong&gt;blossom&lt;/strong&gt; in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23400" y="176212"/>
            <a:ext cx="1944530" cy="1296987"/>
          </a:xfrm>
          <a:prstGeom prst="rect">
            <a:avLst/>
          </a:prstGeom>
        </p:spPr>
      </p:pic>
    </p:spTree>
    <p:extLst>
      <p:ext uri="{BB962C8B-B14F-4D97-AF65-F5344CB8AC3E}">
        <p14:creationId xmlns:p14="http://schemas.microsoft.com/office/powerpoint/2010/main" val="2113687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2775"/>
          </a:xfrm>
        </p:spPr>
        <p:txBody>
          <a:bodyPr>
            <a:normAutofit/>
          </a:bodyPr>
          <a:lstStyle/>
          <a:p>
            <a:r>
              <a:rPr lang="en-GB" sz="1400" dirty="0" smtClean="0">
                <a:latin typeface="Comic Sans MS" panose="030F0702030302020204" pitchFamily="66" charset="0"/>
              </a:rPr>
              <a:t>More information:</a:t>
            </a:r>
            <a:endParaRPr lang="en-GB" sz="1400" dirty="0">
              <a:latin typeface="Comic Sans MS" panose="030F0702030302020204" pitchFamily="66" charset="0"/>
            </a:endParaRPr>
          </a:p>
        </p:txBody>
      </p:sp>
      <p:sp>
        <p:nvSpPr>
          <p:cNvPr id="3" name="Content Placeholder 2"/>
          <p:cNvSpPr>
            <a:spLocks noGrp="1"/>
          </p:cNvSpPr>
          <p:nvPr>
            <p:ph idx="1"/>
          </p:nvPr>
        </p:nvSpPr>
        <p:spPr>
          <a:xfrm>
            <a:off x="838200" y="850900"/>
            <a:ext cx="10515600" cy="5791200"/>
          </a:xfrm>
        </p:spPr>
        <p:txBody>
          <a:bodyPr>
            <a:normAutofit fontScale="85000" lnSpcReduction="20000"/>
          </a:bodyPr>
          <a:lstStyle/>
          <a:p>
            <a:r>
              <a:rPr lang="en-GB" sz="1600" b="1" dirty="0" smtClean="0">
                <a:latin typeface="Comic Sans MS" panose="030F0702030302020204" pitchFamily="66" charset="0"/>
              </a:rPr>
              <a:t>Staffing:</a:t>
            </a:r>
          </a:p>
          <a:p>
            <a:pPr marL="0" indent="0">
              <a:buNone/>
            </a:pPr>
            <a:r>
              <a:rPr lang="en-GB" sz="1400" dirty="0" smtClean="0">
                <a:latin typeface="Comic Sans MS" panose="030F0702030302020204" pitchFamily="66" charset="0"/>
              </a:rPr>
              <a:t>Caroline Martin who secured a permanent ECE post in March will start with us on Tuesday 3</a:t>
            </a:r>
            <a:r>
              <a:rPr lang="en-GB" sz="1400" baseline="30000" dirty="0" smtClean="0">
                <a:latin typeface="Comic Sans MS" panose="030F0702030302020204" pitchFamily="66" charset="0"/>
              </a:rPr>
              <a:t>rd</a:t>
            </a:r>
            <a:r>
              <a:rPr lang="en-GB" sz="1400" dirty="0" smtClean="0">
                <a:latin typeface="Comic Sans MS" panose="030F0702030302020204" pitchFamily="66" charset="0"/>
              </a:rPr>
              <a:t> May and will be based in the Oak Room. We will also be interviewing next month for a full time permanent ECE who will join our </a:t>
            </a:r>
            <a:r>
              <a:rPr lang="en-GB" sz="1400" dirty="0" smtClean="0">
                <a:latin typeface="Comic Sans MS" panose="030F0702030302020204" pitchFamily="66" charset="0"/>
              </a:rPr>
              <a:t>team soon.</a:t>
            </a:r>
            <a:endParaRPr lang="en-GB" sz="1400" dirty="0" smtClean="0">
              <a:latin typeface="Comic Sans MS" panose="030F0702030302020204" pitchFamily="66" charset="0"/>
            </a:endParaRPr>
          </a:p>
          <a:p>
            <a:r>
              <a:rPr lang="en-GB" sz="1600" b="1" dirty="0" err="1" smtClean="0">
                <a:latin typeface="Comic Sans MS" panose="030F0702030302020204" pitchFamily="66" charset="0"/>
              </a:rPr>
              <a:t>Covid</a:t>
            </a:r>
            <a:r>
              <a:rPr lang="en-GB" sz="1600" b="1" dirty="0" smtClean="0">
                <a:latin typeface="Comic Sans MS" panose="030F0702030302020204" pitchFamily="66" charset="0"/>
              </a:rPr>
              <a:t>:</a:t>
            </a:r>
          </a:p>
          <a:p>
            <a:pPr marL="0" indent="0">
              <a:buNone/>
            </a:pPr>
            <a:r>
              <a:rPr lang="en-GB" sz="1400" dirty="0" smtClean="0">
                <a:latin typeface="Comic Sans MS" panose="030F0702030302020204" pitchFamily="66" charset="0"/>
              </a:rPr>
              <a:t>Although there has been a change in some </a:t>
            </a:r>
            <a:r>
              <a:rPr lang="en-GB" sz="1400" dirty="0" err="1" smtClean="0">
                <a:latin typeface="Comic Sans MS" panose="030F0702030302020204" pitchFamily="66" charset="0"/>
              </a:rPr>
              <a:t>Covid</a:t>
            </a:r>
            <a:r>
              <a:rPr lang="en-GB" sz="1400" dirty="0" smtClean="0">
                <a:latin typeface="Comic Sans MS" panose="030F0702030302020204" pitchFamily="66" charset="0"/>
              </a:rPr>
              <a:t> </a:t>
            </a:r>
            <a:r>
              <a:rPr lang="en-GB" sz="1400" dirty="0" smtClean="0">
                <a:latin typeface="Comic Sans MS" panose="030F0702030302020204" pitchFamily="66" charset="0"/>
              </a:rPr>
              <a:t>protocols </a:t>
            </a:r>
            <a:r>
              <a:rPr lang="en-GB" sz="1400" dirty="0" smtClean="0">
                <a:latin typeface="Comic Sans MS" panose="030F0702030302020204" pitchFamily="66" charset="0"/>
              </a:rPr>
              <a:t>and you do not need to wear masks we </a:t>
            </a:r>
            <a:r>
              <a:rPr lang="en-GB" sz="1400" dirty="0" smtClean="0">
                <a:latin typeface="Comic Sans MS" panose="030F0702030302020204" pitchFamily="66" charset="0"/>
              </a:rPr>
              <a:t>have been are </a:t>
            </a:r>
            <a:r>
              <a:rPr lang="en-GB" sz="1400" dirty="0" smtClean="0">
                <a:latin typeface="Comic Sans MS" panose="030F0702030302020204" pitchFamily="66" charset="0"/>
              </a:rPr>
              <a:t>to continue to keep ourselves safe, you may want to wear a mask when coming in or leaving the nursery. Our staff are still wearing them going between rooms. The nursery </a:t>
            </a:r>
            <a:r>
              <a:rPr lang="en-GB" sz="1400" dirty="0" smtClean="0">
                <a:latin typeface="Comic Sans MS" panose="030F0702030302020204" pitchFamily="66" charset="0"/>
              </a:rPr>
              <a:t>staff are </a:t>
            </a:r>
            <a:r>
              <a:rPr lang="en-GB" sz="1400" dirty="0" smtClean="0">
                <a:latin typeface="Comic Sans MS" panose="030F0702030302020204" pitchFamily="66" charset="0"/>
              </a:rPr>
              <a:t>continuing to follow all </a:t>
            </a:r>
            <a:r>
              <a:rPr lang="en-GB" sz="1400" dirty="0" err="1">
                <a:latin typeface="Comic Sans MS" panose="030F0702030302020204" pitchFamily="66" charset="0"/>
              </a:rPr>
              <a:t>C</a:t>
            </a:r>
            <a:r>
              <a:rPr lang="en-GB" sz="1400" dirty="0" err="1" smtClean="0">
                <a:latin typeface="Comic Sans MS" panose="030F0702030302020204" pitchFamily="66" charset="0"/>
              </a:rPr>
              <a:t>ovid</a:t>
            </a:r>
            <a:r>
              <a:rPr lang="en-GB" sz="1400" dirty="0" smtClean="0">
                <a:latin typeface="Comic Sans MS" panose="030F0702030302020204" pitchFamily="66" charset="0"/>
              </a:rPr>
              <a:t> procedures </a:t>
            </a:r>
            <a:r>
              <a:rPr lang="en-GB" sz="1400" dirty="0" smtClean="0">
                <a:latin typeface="Comic Sans MS" panose="030F0702030302020204" pitchFamily="66" charset="0"/>
              </a:rPr>
              <a:t>e.g. </a:t>
            </a:r>
            <a:r>
              <a:rPr lang="en-GB" sz="1400" dirty="0" smtClean="0">
                <a:latin typeface="Comic Sans MS" panose="030F0702030302020204" pitchFamily="66" charset="0"/>
              </a:rPr>
              <a:t>cleaning </a:t>
            </a:r>
            <a:r>
              <a:rPr lang="en-GB" sz="1400" dirty="0" smtClean="0">
                <a:latin typeface="Comic Sans MS" panose="030F0702030302020204" pitchFamily="66" charset="0"/>
              </a:rPr>
              <a:t> and continuing to keep our children and staff safe. </a:t>
            </a:r>
            <a:endParaRPr lang="en-GB" sz="1400" dirty="0" smtClean="0">
              <a:latin typeface="Comic Sans MS" panose="030F0702030302020204" pitchFamily="66" charset="0"/>
            </a:endParaRPr>
          </a:p>
          <a:p>
            <a:r>
              <a:rPr lang="en-GB" sz="1600" b="1" dirty="0" smtClean="0">
                <a:latin typeface="Comic Sans MS" panose="030F0702030302020204" pitchFamily="66" charset="0"/>
              </a:rPr>
              <a:t>Different Weather </a:t>
            </a:r>
            <a:r>
              <a:rPr lang="en-GB" sz="1600" b="1" dirty="0">
                <a:latin typeface="Comic Sans MS" panose="030F0702030302020204" pitchFamily="66" charset="0"/>
              </a:rPr>
              <a:t>C</a:t>
            </a:r>
            <a:r>
              <a:rPr lang="en-GB" sz="1600" b="1" dirty="0" smtClean="0">
                <a:latin typeface="Comic Sans MS" panose="030F0702030302020204" pitchFamily="66" charset="0"/>
              </a:rPr>
              <a:t>onditions:</a:t>
            </a:r>
          </a:p>
          <a:p>
            <a:pPr marL="0" indent="0">
              <a:buNone/>
            </a:pPr>
            <a:r>
              <a:rPr lang="en-GB" sz="1400" dirty="0" smtClean="0">
                <a:latin typeface="Comic Sans MS" panose="030F0702030302020204" pitchFamily="66" charset="0"/>
              </a:rPr>
              <a:t>Now that we are coming in to warmer weather, please ensure you have sun cream on your child and sunhats to keep them safe. Can you also check what sun </a:t>
            </a:r>
            <a:r>
              <a:rPr lang="en-GB" sz="1400" dirty="0" smtClean="0">
                <a:latin typeface="Comic Sans MS" panose="030F0702030302020204" pitchFamily="66" charset="0"/>
              </a:rPr>
              <a:t>cream you are using and it came to our attention that some of the new NIVEA formulas have almond oil within a certain line of </a:t>
            </a:r>
            <a:r>
              <a:rPr lang="en-GB" sz="1400" b="1" dirty="0" smtClean="0">
                <a:latin typeface="Comic Sans MS" panose="030F0702030302020204" pitchFamily="66" charset="0"/>
              </a:rPr>
              <a:t>Nivea Kids </a:t>
            </a:r>
            <a:r>
              <a:rPr lang="en-GB" sz="1400" dirty="0" smtClean="0">
                <a:latin typeface="Comic Sans MS" panose="030F0702030302020204" pitchFamily="66" charset="0"/>
              </a:rPr>
              <a:t>cream.  It is not clear at all that this product contains nuts unless you know the </a:t>
            </a:r>
            <a:r>
              <a:rPr lang="en-GB" sz="1400" dirty="0" err="1" smtClean="0">
                <a:latin typeface="Comic Sans MS" panose="030F0702030302020204" pitchFamily="66" charset="0"/>
              </a:rPr>
              <a:t>latin</a:t>
            </a:r>
            <a:r>
              <a:rPr lang="en-GB" sz="1400" dirty="0" smtClean="0">
                <a:latin typeface="Comic Sans MS" panose="030F0702030302020204" pitchFamily="66" charset="0"/>
              </a:rPr>
              <a:t> name (</a:t>
            </a:r>
            <a:r>
              <a:rPr lang="en-GB" sz="1400" dirty="0" err="1" smtClean="0">
                <a:latin typeface="Comic Sans MS" panose="030F0702030302020204" pitchFamily="66" charset="0"/>
              </a:rPr>
              <a:t>Prunus</a:t>
            </a:r>
            <a:r>
              <a:rPr lang="en-GB" sz="1400" dirty="0" smtClean="0">
                <a:latin typeface="Comic Sans MS" panose="030F0702030302020204" pitchFamily="66" charset="0"/>
              </a:rPr>
              <a:t> </a:t>
            </a:r>
            <a:r>
              <a:rPr lang="en-GB" sz="1400" dirty="0" err="1" smtClean="0">
                <a:latin typeface="Comic Sans MS" panose="030F0702030302020204" pitchFamily="66" charset="0"/>
              </a:rPr>
              <a:t>Amygdalus</a:t>
            </a:r>
            <a:r>
              <a:rPr lang="en-GB" sz="1400" dirty="0" smtClean="0">
                <a:latin typeface="Comic Sans MS" panose="030F0702030302020204" pitchFamily="66" charset="0"/>
              </a:rPr>
              <a:t> </a:t>
            </a:r>
            <a:r>
              <a:rPr lang="en-GB" sz="1400" dirty="0" err="1" smtClean="0">
                <a:latin typeface="Comic Sans MS" panose="030F0702030302020204" pitchFamily="66" charset="0"/>
              </a:rPr>
              <a:t>Dulcis</a:t>
            </a:r>
            <a:r>
              <a:rPr lang="en-GB" sz="1400" dirty="0" smtClean="0">
                <a:latin typeface="Comic Sans MS" panose="030F0702030302020204" pitchFamily="66" charset="0"/>
              </a:rPr>
              <a:t> Oil). Please be aware as we have a child with a severe NUT ALLERGY.  Thank you. </a:t>
            </a:r>
            <a:endParaRPr lang="en-GB" sz="1400" dirty="0" smtClean="0">
              <a:latin typeface="Comic Sans MS" panose="030F0702030302020204" pitchFamily="66" charset="0"/>
            </a:endParaRPr>
          </a:p>
          <a:p>
            <a:r>
              <a:rPr lang="en-GB" sz="1600" b="1" dirty="0" smtClean="0">
                <a:latin typeface="Comic Sans MS" panose="030F0702030302020204" pitchFamily="66" charset="0"/>
              </a:rPr>
              <a:t>Parent link Meetings</a:t>
            </a:r>
            <a:r>
              <a:rPr lang="en-GB" sz="1400" b="1" dirty="0" smtClean="0">
                <a:latin typeface="Comic Sans MS" panose="030F0702030302020204" pitchFamily="66" charset="0"/>
              </a:rPr>
              <a:t>: </a:t>
            </a:r>
          </a:p>
          <a:p>
            <a:pPr marL="0" indent="0">
              <a:buNone/>
            </a:pPr>
            <a:r>
              <a:rPr lang="en-GB" sz="1400" dirty="0" smtClean="0">
                <a:latin typeface="Comic Sans MS" panose="030F0702030302020204" pitchFamily="66" charset="0"/>
              </a:rPr>
              <a:t>All keyworkers will have made contact with you to organise ’Chat’ on the phone to discuss if any of your child’s information has changed and discuss how their learning is developing at Nursery. If you have missed their call , please speak to your child’s keyworker and rearrange anew time that suits. </a:t>
            </a:r>
          </a:p>
          <a:p>
            <a:r>
              <a:rPr lang="en-GB" sz="1600" b="1" dirty="0" smtClean="0">
                <a:latin typeface="Comic Sans MS" panose="030F0702030302020204" pitchFamily="66" charset="0"/>
              </a:rPr>
              <a:t>Dates for Information</a:t>
            </a:r>
          </a:p>
          <a:p>
            <a:pPr marL="0" indent="0">
              <a:buNone/>
            </a:pPr>
            <a:r>
              <a:rPr lang="en-GB" sz="1400" b="1" dirty="0" smtClean="0">
                <a:latin typeface="Comic Sans MS" panose="030F0702030302020204" pitchFamily="66" charset="0"/>
              </a:rPr>
              <a:t>Friday 29</a:t>
            </a:r>
            <a:r>
              <a:rPr lang="en-GB" sz="1400" b="1" baseline="30000" dirty="0" smtClean="0">
                <a:latin typeface="Comic Sans MS" panose="030F0702030302020204" pitchFamily="66" charset="0"/>
              </a:rPr>
              <a:t>th</a:t>
            </a:r>
            <a:r>
              <a:rPr lang="en-GB" sz="1400" dirty="0" smtClean="0">
                <a:latin typeface="Comic Sans MS" panose="030F0702030302020204" pitchFamily="66" charset="0"/>
              </a:rPr>
              <a:t>: In service Day Nursery closed</a:t>
            </a:r>
          </a:p>
          <a:p>
            <a:pPr marL="0" indent="0">
              <a:buNone/>
            </a:pPr>
            <a:r>
              <a:rPr lang="en-GB" sz="1400" b="1" dirty="0" smtClean="0">
                <a:latin typeface="Comic Sans MS" panose="030F0702030302020204" pitchFamily="66" charset="0"/>
              </a:rPr>
              <a:t>Monday 2</a:t>
            </a:r>
            <a:r>
              <a:rPr lang="en-GB" sz="1400" b="1" baseline="30000" dirty="0" smtClean="0">
                <a:latin typeface="Comic Sans MS" panose="030F0702030302020204" pitchFamily="66" charset="0"/>
              </a:rPr>
              <a:t>nd</a:t>
            </a:r>
            <a:r>
              <a:rPr lang="en-GB" sz="1400" b="1" dirty="0" smtClean="0">
                <a:latin typeface="Comic Sans MS" panose="030F0702030302020204" pitchFamily="66" charset="0"/>
              </a:rPr>
              <a:t> May:</a:t>
            </a:r>
            <a:r>
              <a:rPr lang="en-GB" sz="1400" dirty="0" smtClean="0">
                <a:latin typeface="Comic Sans MS" panose="030F0702030302020204" pitchFamily="66" charset="0"/>
              </a:rPr>
              <a:t> Holiday- Nursery closed</a:t>
            </a:r>
          </a:p>
          <a:p>
            <a:pPr marL="0" indent="0">
              <a:buNone/>
            </a:pPr>
            <a:r>
              <a:rPr lang="en-GB" sz="1400" b="1" dirty="0" smtClean="0">
                <a:latin typeface="Comic Sans MS" panose="030F0702030302020204" pitchFamily="66" charset="0"/>
              </a:rPr>
              <a:t>Wednesday </a:t>
            </a:r>
            <a:r>
              <a:rPr lang="en-GB" sz="1400" b="1" dirty="0" smtClean="0">
                <a:latin typeface="Comic Sans MS" panose="030F0702030302020204" pitchFamily="66" charset="0"/>
              </a:rPr>
              <a:t>4</a:t>
            </a:r>
            <a:r>
              <a:rPr lang="en-GB" sz="1400" b="1" baseline="30000" dirty="0" smtClean="0">
                <a:latin typeface="Comic Sans MS" panose="030F0702030302020204" pitchFamily="66" charset="0"/>
              </a:rPr>
              <a:t>th</a:t>
            </a:r>
            <a:r>
              <a:rPr lang="en-GB" sz="1400" b="1" dirty="0" smtClean="0">
                <a:latin typeface="Comic Sans MS" panose="030F0702030302020204" pitchFamily="66" charset="0"/>
              </a:rPr>
              <a:t>  </a:t>
            </a:r>
            <a:r>
              <a:rPr lang="en-GB" sz="1400" b="1" dirty="0" smtClean="0">
                <a:latin typeface="Comic Sans MS" panose="030F0702030302020204" pitchFamily="66" charset="0"/>
              </a:rPr>
              <a:t>May </a:t>
            </a:r>
            <a:r>
              <a:rPr lang="en-GB" sz="1400" dirty="0" smtClean="0">
                <a:latin typeface="Comic Sans MS" panose="030F0702030302020204" pitchFamily="66" charset="0"/>
              </a:rPr>
              <a:t>– Nursery photographer in Nursery.</a:t>
            </a:r>
          </a:p>
          <a:p>
            <a:pPr marL="0" indent="0">
              <a:buNone/>
            </a:pPr>
            <a:r>
              <a:rPr lang="en-GB" sz="1400" b="1" dirty="0" smtClean="0">
                <a:latin typeface="Comic Sans MS" panose="030F0702030302020204" pitchFamily="66" charset="0"/>
              </a:rPr>
              <a:t>Tuesday 10</a:t>
            </a:r>
            <a:r>
              <a:rPr lang="en-GB" sz="1400" b="1" baseline="30000" dirty="0" smtClean="0">
                <a:latin typeface="Comic Sans MS" panose="030F0702030302020204" pitchFamily="66" charset="0"/>
              </a:rPr>
              <a:t>th</a:t>
            </a:r>
            <a:r>
              <a:rPr lang="en-GB" sz="1400" b="1" dirty="0" smtClean="0">
                <a:latin typeface="Comic Sans MS" panose="030F0702030302020204" pitchFamily="66" charset="0"/>
              </a:rPr>
              <a:t> May </a:t>
            </a:r>
            <a:r>
              <a:rPr lang="en-GB" sz="1400" dirty="0" smtClean="0">
                <a:latin typeface="Comic Sans MS" panose="030F0702030302020204" pitchFamily="66" charset="0"/>
              </a:rPr>
              <a:t>– Eye screening This is a check for children were missed. Staff will speak to the children missed and organise a </a:t>
            </a:r>
            <a:r>
              <a:rPr lang="en-GB" sz="1400" dirty="0" smtClean="0">
                <a:latin typeface="Comic Sans MS" panose="030F0702030302020204" pitchFamily="66" charset="0"/>
              </a:rPr>
              <a:t>time </a:t>
            </a:r>
            <a:r>
              <a:rPr lang="en-GB" sz="1400" dirty="0" smtClean="0">
                <a:latin typeface="Comic Sans MS" panose="030F0702030302020204" pitchFamily="66" charset="0"/>
              </a:rPr>
              <a:t>that suits. </a:t>
            </a:r>
            <a:endParaRPr lang="en-GB" sz="1400" dirty="0" smtClean="0">
              <a:latin typeface="Comic Sans MS" panose="030F0702030302020204" pitchFamily="66" charset="0"/>
            </a:endParaRPr>
          </a:p>
          <a:p>
            <a:pPr marL="0" indent="0">
              <a:buNone/>
            </a:pPr>
            <a:r>
              <a:rPr lang="en-GB" sz="1400" dirty="0" smtClean="0">
                <a:latin typeface="Comic Sans MS" panose="030F0702030302020204" pitchFamily="66" charset="0"/>
              </a:rPr>
              <a:t>Kind regards</a:t>
            </a:r>
          </a:p>
          <a:p>
            <a:pPr marL="0" indent="0">
              <a:buNone/>
            </a:pPr>
            <a:r>
              <a:rPr lang="en-GB" sz="1400" dirty="0" smtClean="0">
                <a:latin typeface="Comic Sans MS" panose="030F0702030302020204" pitchFamily="66" charset="0"/>
              </a:rPr>
              <a:t>Sam </a:t>
            </a:r>
            <a:r>
              <a:rPr lang="en-GB" sz="1400" smtClean="0">
                <a:latin typeface="Comic Sans MS" panose="030F0702030302020204" pitchFamily="66" charset="0"/>
              </a:rPr>
              <a:t>&amp; Lyndsay</a:t>
            </a:r>
            <a:endParaRPr lang="en-GB" sz="1400" dirty="0" smtClean="0">
              <a:latin typeface="Comic Sans MS" panose="030F0702030302020204" pitchFamily="66" charset="0"/>
            </a:endParaRPr>
          </a:p>
        </p:txBody>
      </p:sp>
    </p:spTree>
    <p:extLst>
      <p:ext uri="{BB962C8B-B14F-4D97-AF65-F5344CB8AC3E}">
        <p14:creationId xmlns:p14="http://schemas.microsoft.com/office/powerpoint/2010/main" val="38877596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240</TotalTime>
  <Words>763</Words>
  <Application>Microsoft Office PowerPoint</Application>
  <PresentationFormat>Widescreen</PresentationFormat>
  <Paragraphs>23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Comic Sans MS</vt:lpstr>
      <vt:lpstr>Trebuchet MS</vt:lpstr>
      <vt:lpstr>Wingdings 3</vt:lpstr>
      <vt:lpstr>Facet</vt:lpstr>
      <vt:lpstr>Cornton Nursery Newsletter April/May 22</vt:lpstr>
      <vt:lpstr>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Lyndsay Gass</dc:creator>
  <cp:lastModifiedBy>Lyndsay Gass</cp:lastModifiedBy>
  <cp:revision>20</cp:revision>
  <cp:lastPrinted>2022-04-28T13:59:30Z</cp:lastPrinted>
  <dcterms:created xsi:type="dcterms:W3CDTF">2022-04-28T08:36:10Z</dcterms:created>
  <dcterms:modified xsi:type="dcterms:W3CDTF">2022-04-28T14:21:17Z</dcterms:modified>
</cp:coreProperties>
</file>