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57" r:id="rId3"/>
    <p:sldId id="279" r:id="rId4"/>
    <p:sldId id="274" r:id="rId5"/>
    <p:sldId id="263" r:id="rId6"/>
    <p:sldId id="258" r:id="rId7"/>
    <p:sldId id="278" r:id="rId8"/>
    <p:sldId id="282" r:id="rId9"/>
    <p:sldId id="296" r:id="rId10"/>
    <p:sldId id="287" r:id="rId11"/>
    <p:sldId id="283" r:id="rId12"/>
    <p:sldId id="288" r:id="rId13"/>
    <p:sldId id="284" r:id="rId14"/>
    <p:sldId id="289" r:id="rId15"/>
    <p:sldId id="277" r:id="rId16"/>
    <p:sldId id="276" r:id="rId17"/>
    <p:sldId id="261" r:id="rId18"/>
    <p:sldId id="295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76" autoAdjust="0"/>
    <p:restoredTop sz="90146" autoAdjust="0"/>
  </p:normalViewPr>
  <p:slideViewPr>
    <p:cSldViewPr>
      <p:cViewPr varScale="1">
        <p:scale>
          <a:sx n="83" d="100"/>
          <a:sy n="83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30271-2BDE-47BE-9D99-FF400E4DD898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337EB-F787-43CF-A4FE-CF89730A21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6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63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124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126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604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53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43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976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08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309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44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21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80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 first of some short films that explain what RSHP education is and why it matters. This film lasts 2 minutes 40 seconds.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56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3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00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2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84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37EB-F787-43CF-A4FE-CF89730A212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15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F066-77DD-4ED1-A8A2-6991E4754A97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AF066-77DD-4ED1-A8A2-6991E4754A97}" type="datetimeFigureOut">
              <a:rPr lang="en-GB" smtClean="0"/>
              <a:pPr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56340-1DDA-4C06-AEAA-AC02AC19C4E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early-leve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first-leve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second-leve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hyperlink" Target="https://vimeo.com/36199729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shp.sco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6199628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shp.scot/faq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shp.sco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hyperlink" Target="https://vimeo.com/36126334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hyperlink" Target="https://vimeo.com/36199441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170" y="4895327"/>
            <a:ext cx="355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unito" charset="0"/>
                <a:ea typeface="Nunito" charset="0"/>
                <a:cs typeface="Nunito" charset="0"/>
                <a:hlinkClick r:id="rId3"/>
              </a:rPr>
              <a:t>https://rshp.scot</a:t>
            </a:r>
            <a:r>
              <a:rPr lang="en-US" sz="3200" b="1" dirty="0">
                <a:latin typeface="Nunito" charset="0"/>
                <a:ea typeface="Nunito" charset="0"/>
                <a:cs typeface="Nunito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241769-6C4F-416C-8650-5A80BCDE78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0" y="1274691"/>
            <a:ext cx="3600400" cy="359446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1FAF1A1C-6334-4DC3-8418-C81385A54FF1}"/>
              </a:ext>
            </a:extLst>
          </p:cNvPr>
          <p:cNvSpPr txBox="1">
            <a:spLocks/>
          </p:cNvSpPr>
          <p:nvPr/>
        </p:nvSpPr>
        <p:spPr>
          <a:xfrm>
            <a:off x="4355976" y="2132856"/>
            <a:ext cx="4536504" cy="553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 national teaching and learning resource for Relationships, Sexual Health and Parenthood (RSHP) education </a:t>
            </a:r>
          </a:p>
        </p:txBody>
      </p:sp>
    </p:spTree>
    <p:extLst>
      <p:ext uri="{BB962C8B-B14F-4D97-AF65-F5344CB8AC3E}">
        <p14:creationId xmlns:p14="http://schemas.microsoft.com/office/powerpoint/2010/main" val="159880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066130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Early Level?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589"/>
            <a:ext cx="8229600" cy="5242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their bodies</a:t>
            </a:r>
            <a:r>
              <a:rPr lang="en-GB" sz="1800" dirty="0"/>
              <a:t>, children learn about: </a:t>
            </a:r>
          </a:p>
          <a:p>
            <a:pPr lvl="0"/>
            <a:r>
              <a:rPr lang="en-GB" sz="1800" dirty="0"/>
              <a:t>Names for parts of their body – and that parts of their body are private. </a:t>
            </a:r>
          </a:p>
          <a:p>
            <a:r>
              <a:rPr lang="en-GB" sz="1800" dirty="0"/>
              <a:t>Keeping clean and why this is important – learning about hand washing and brushing teeth. </a:t>
            </a:r>
            <a:endParaRPr lang="en-GB" sz="1800" dirty="0" smtClean="0"/>
          </a:p>
          <a:p>
            <a:r>
              <a:rPr lang="en-GB" sz="1800" dirty="0" smtClean="0"/>
              <a:t>If you have questions regarding the body parts being definer further information can be accessed at the following link https</a:t>
            </a:r>
            <a:r>
              <a:rPr lang="en-GB" sz="1800" dirty="0"/>
              <a:t>://rshp.scot/faq/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When </a:t>
            </a:r>
            <a:r>
              <a:rPr lang="en-GB" sz="1800" dirty="0"/>
              <a:t>it comes to </a:t>
            </a:r>
            <a:r>
              <a:rPr lang="en-GB" sz="1800" b="1" dirty="0"/>
              <a:t>feelings and making choices </a:t>
            </a:r>
            <a:r>
              <a:rPr lang="en-GB" sz="1800" dirty="0"/>
              <a:t>children learn: </a:t>
            </a:r>
          </a:p>
          <a:p>
            <a:pPr lvl="0"/>
            <a:r>
              <a:rPr lang="en-GB" sz="1800" dirty="0"/>
              <a:t>To recognise and express their feelings, including when they might feel safe or unsafe, happy or worried.  </a:t>
            </a:r>
          </a:p>
          <a:p>
            <a:pPr lvl="0"/>
            <a:r>
              <a:rPr lang="en-GB" sz="1800" dirty="0"/>
              <a:t>To identify adults that they can go to if they have a question or a worry, </a:t>
            </a:r>
            <a:r>
              <a:rPr lang="en-GB" sz="1800" dirty="0"/>
              <a:t>i</a:t>
            </a:r>
            <a:r>
              <a:rPr lang="en-GB" sz="1800" dirty="0" smtClean="0"/>
              <a:t>ntroducing </a:t>
            </a:r>
            <a:r>
              <a:rPr lang="en-GB" sz="1800" dirty="0"/>
              <a:t>the idea of trust. </a:t>
            </a:r>
          </a:p>
          <a:p>
            <a:pPr marL="0" indent="0">
              <a:buNone/>
            </a:pPr>
            <a:r>
              <a:rPr lang="en-GB" sz="1800" dirty="0" smtClean="0"/>
              <a:t>When </a:t>
            </a:r>
            <a:r>
              <a:rPr lang="en-GB" sz="1800" dirty="0"/>
              <a:t>it comes to </a:t>
            </a:r>
            <a:r>
              <a:rPr lang="en-GB" sz="1800" b="1" dirty="0"/>
              <a:t>looking after them and other living things </a:t>
            </a:r>
            <a:r>
              <a:rPr lang="en-GB" sz="1800" dirty="0"/>
              <a:t>children learn about: </a:t>
            </a:r>
          </a:p>
          <a:p>
            <a:pPr lvl="0"/>
            <a:r>
              <a:rPr lang="en-GB" sz="1800" dirty="0"/>
              <a:t>Where living things come from. </a:t>
            </a:r>
          </a:p>
          <a:p>
            <a:pPr lvl="0"/>
            <a:r>
              <a:rPr lang="en-GB" sz="1800" dirty="0"/>
              <a:t>The needs of plants, animals and babies. </a:t>
            </a:r>
          </a:p>
          <a:p>
            <a:pPr lvl="0"/>
            <a:r>
              <a:rPr lang="en-GB" sz="1800" dirty="0"/>
              <a:t>That there are professional people who help and care for them</a:t>
            </a:r>
          </a:p>
          <a:p>
            <a:pPr marL="0" indent="0">
              <a:buNone/>
            </a:pPr>
            <a:r>
              <a:rPr lang="en-GB" sz="1800" dirty="0" smtClean="0"/>
              <a:t>Information </a:t>
            </a:r>
            <a:r>
              <a:rPr lang="en-GB" sz="1800" dirty="0"/>
              <a:t>for parents and carers about RSHP learning at Early Level at school and at home: </a:t>
            </a:r>
            <a:r>
              <a:rPr lang="en-GB" sz="1800" dirty="0">
                <a:hlinkClick r:id="rId3"/>
              </a:rPr>
              <a:t>https://rshp.scot/early-level/</a:t>
            </a:r>
            <a:r>
              <a:rPr lang="en-GB" sz="1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01333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3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706090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First Level?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61" y="1052736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/>
              <a:t>When it comes to </a:t>
            </a:r>
            <a:r>
              <a:rPr lang="en-GB" sz="1400" b="1" dirty="0"/>
              <a:t>relationships</a:t>
            </a:r>
            <a:r>
              <a:rPr lang="en-GB" sz="1400" dirty="0"/>
              <a:t> children learn about: </a:t>
            </a:r>
          </a:p>
          <a:p>
            <a:pPr lvl="0"/>
            <a:r>
              <a:rPr lang="en-GB" sz="1400" dirty="0"/>
              <a:t>What makes then unique </a:t>
            </a:r>
          </a:p>
          <a:p>
            <a:pPr lvl="0"/>
            <a:r>
              <a:rPr lang="en-GB" sz="1400" dirty="0"/>
              <a:t>Families, and how all our families are different </a:t>
            </a:r>
          </a:p>
          <a:p>
            <a:pPr lvl="0"/>
            <a:r>
              <a:rPr lang="en-GB" sz="1400" dirty="0"/>
              <a:t>The different adults who might care for children – like teachers, support staff in school</a:t>
            </a:r>
          </a:p>
          <a:p>
            <a:pPr lvl="0"/>
            <a:r>
              <a:rPr lang="en-GB" sz="1400" dirty="0"/>
              <a:t>Making and having friends </a:t>
            </a:r>
          </a:p>
          <a:p>
            <a:pPr lvl="0"/>
            <a:r>
              <a:rPr lang="en-GB" sz="1400" dirty="0"/>
              <a:t>Being a boy and a girl and that they can be any kind of boy or girl they want to be </a:t>
            </a:r>
          </a:p>
          <a:p>
            <a:pPr lvl="0"/>
            <a:r>
              <a:rPr lang="en-GB" sz="1400" dirty="0"/>
              <a:t>What makes people alike and what makes us different (diversity)  </a:t>
            </a:r>
          </a:p>
          <a:p>
            <a:pPr lvl="0"/>
            <a:r>
              <a:rPr lang="en-GB" sz="1400" dirty="0"/>
              <a:t>Respect for others and the importance of being kind.  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When it comes to </a:t>
            </a:r>
            <a:r>
              <a:rPr lang="en-GB" sz="1400" b="1" dirty="0"/>
              <a:t>growing up and their body</a:t>
            </a:r>
            <a:r>
              <a:rPr lang="en-GB" sz="1400" dirty="0"/>
              <a:t> children learn about: </a:t>
            </a:r>
          </a:p>
          <a:p>
            <a:pPr lvl="0"/>
            <a:r>
              <a:rPr lang="en-GB" sz="1400" dirty="0"/>
              <a:t>Making choices and decisions </a:t>
            </a:r>
          </a:p>
          <a:p>
            <a:pPr lvl="0"/>
            <a:r>
              <a:rPr lang="en-GB" sz="1400" dirty="0"/>
              <a:t>Looking after their body and keeping clean </a:t>
            </a:r>
          </a:p>
          <a:p>
            <a:pPr lvl="0"/>
            <a:r>
              <a:rPr lang="en-GB" sz="1400" dirty="0"/>
              <a:t>How their bodies change as they grow </a:t>
            </a:r>
          </a:p>
          <a:p>
            <a:pPr lvl="0"/>
            <a:r>
              <a:rPr lang="en-GB" sz="1400" dirty="0"/>
              <a:t>Names of parts of their body and names for private body parts; we use the words penis, vulva, bottom, nipples </a:t>
            </a:r>
            <a:endParaRPr lang="en-GB" sz="1400" dirty="0" smtClean="0"/>
          </a:p>
          <a:p>
            <a:r>
              <a:rPr lang="en-GB" sz="1400" dirty="0"/>
              <a:t>If you have questions regarding the body parts being definer further information can be accessed at the following link https://rshp.scot/faq/ </a:t>
            </a:r>
            <a:endParaRPr lang="en-GB" sz="1400" dirty="0"/>
          </a:p>
          <a:p>
            <a:pPr lvl="0"/>
            <a:r>
              <a:rPr lang="en-GB" sz="1400" dirty="0"/>
              <a:t>Parts of their body are private  </a:t>
            </a:r>
          </a:p>
          <a:p>
            <a:pPr lvl="0"/>
            <a:r>
              <a:rPr lang="en-GB" sz="1400" dirty="0"/>
              <a:t>Other people should not touch the private parts of their body </a:t>
            </a:r>
          </a:p>
          <a:p>
            <a:pPr lvl="0"/>
            <a:r>
              <a:rPr lang="en-GB" sz="1400" dirty="0"/>
              <a:t>What behaviour is okay in public and what is okay in </a:t>
            </a:r>
            <a:r>
              <a:rPr lang="en-GB" sz="1400" dirty="0" smtClean="0"/>
              <a:t>private.</a:t>
            </a:r>
            <a:endParaRPr lang="en-GB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498178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First Level?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When it comes to </a:t>
            </a:r>
            <a:r>
              <a:rPr lang="en-GB" sz="2000" b="1" dirty="0"/>
              <a:t>how human life begins, pregnancy and birth</a:t>
            </a:r>
            <a:r>
              <a:rPr lang="en-GB" sz="2000" dirty="0"/>
              <a:t> children learn about: </a:t>
            </a:r>
          </a:p>
          <a:p>
            <a:pPr lvl="0"/>
            <a:r>
              <a:rPr lang="en-GB" sz="2000" dirty="0"/>
              <a:t>The life cycles of plants and animals </a:t>
            </a:r>
          </a:p>
          <a:p>
            <a:pPr lvl="0"/>
            <a:r>
              <a:rPr lang="en-GB" sz="2000" dirty="0"/>
              <a:t>How a baby is made (conception) </a:t>
            </a:r>
            <a:r>
              <a:rPr lang="en-GB" sz="2000" dirty="0" smtClean="0"/>
              <a:t>– this will be introduced at Primary 4</a:t>
            </a:r>
            <a:endParaRPr lang="en-GB" sz="2000" dirty="0"/>
          </a:p>
          <a:p>
            <a:pPr lvl="0"/>
            <a:r>
              <a:rPr lang="en-GB" sz="2000" dirty="0"/>
              <a:t>Pregnancy and how a baby is born </a:t>
            </a:r>
          </a:p>
          <a:p>
            <a:pPr lvl="0"/>
            <a:r>
              <a:rPr lang="en-GB" sz="2000" dirty="0"/>
              <a:t>What a baby needs and how to care for a baby.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Information for parents and carers about RSHP learning at First Level at school and at home: </a:t>
            </a:r>
            <a:r>
              <a:rPr lang="en-GB" sz="2000" dirty="0">
                <a:hlinkClick r:id="rId3"/>
              </a:rPr>
              <a:t>https://rshp.scot/first-level/</a:t>
            </a:r>
            <a:r>
              <a:rPr lang="en-GB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9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884983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Second Level?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580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relationships</a:t>
            </a:r>
            <a:r>
              <a:rPr lang="en-GB" sz="1800" dirty="0"/>
              <a:t> children learn about: </a:t>
            </a:r>
          </a:p>
          <a:p>
            <a:pPr lvl="0"/>
            <a:r>
              <a:rPr lang="en-GB" sz="1800" dirty="0"/>
              <a:t>What makes them unique and what makes people alike and what makes us different (diversity) </a:t>
            </a:r>
          </a:p>
          <a:p>
            <a:pPr lvl="0"/>
            <a:r>
              <a:rPr lang="en-GB" sz="1800" dirty="0"/>
              <a:t>Making and having friends </a:t>
            </a:r>
          </a:p>
          <a:p>
            <a:pPr lvl="0"/>
            <a:r>
              <a:rPr lang="en-GB" sz="1800" dirty="0"/>
              <a:t>Being a boy and a girl, and that they can be any kind of boy or girl they want to be </a:t>
            </a:r>
          </a:p>
          <a:p>
            <a:pPr lvl="0"/>
            <a:r>
              <a:rPr lang="en-GB" sz="1800" dirty="0"/>
              <a:t>Loving relationships and being attracted to others </a:t>
            </a:r>
          </a:p>
          <a:p>
            <a:pPr lvl="0"/>
            <a:r>
              <a:rPr lang="en-GB" sz="1800" dirty="0"/>
              <a:t>Respect for others and the importance of being kind – in our face-to-face relationships and online.   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being safe </a:t>
            </a:r>
            <a:r>
              <a:rPr lang="en-GB" sz="1800" dirty="0"/>
              <a:t>children learn about: </a:t>
            </a:r>
          </a:p>
          <a:p>
            <a:pPr lvl="0"/>
            <a:r>
              <a:rPr lang="en-GB" sz="1800" dirty="0"/>
              <a:t>Social media and being safe and smart online </a:t>
            </a:r>
          </a:p>
          <a:p>
            <a:pPr lvl="0"/>
            <a:r>
              <a:rPr lang="en-GB" sz="1800" dirty="0"/>
              <a:t>Feeling safe and unsafe </a:t>
            </a:r>
          </a:p>
          <a:p>
            <a:pPr lvl="0"/>
            <a:r>
              <a:rPr lang="en-GB" sz="1800" dirty="0"/>
              <a:t>Different kinds of abuse and neglect that can happen to a child </a:t>
            </a:r>
          </a:p>
          <a:p>
            <a:pPr lvl="0"/>
            <a:r>
              <a:rPr lang="en-GB" sz="1800" dirty="0"/>
              <a:t>What we mean by consent </a:t>
            </a:r>
          </a:p>
          <a:p>
            <a:pPr lvl="0"/>
            <a:r>
              <a:rPr lang="en-GB" sz="1800" dirty="0"/>
              <a:t>Who they can go to for help and support. </a:t>
            </a:r>
            <a:endParaRPr lang="en-GB" sz="1800" dirty="0" smtClean="0"/>
          </a:p>
          <a:p>
            <a:pPr lvl="0"/>
            <a:endParaRPr lang="en-GB" sz="1800" dirty="0"/>
          </a:p>
          <a:p>
            <a:r>
              <a:rPr lang="en-GB" sz="1800" dirty="0"/>
              <a:t>If you have questions regarding </a:t>
            </a:r>
            <a:r>
              <a:rPr lang="en-GB" sz="1800" dirty="0" smtClean="0"/>
              <a:t>any of the content covered in Second Level further </a:t>
            </a:r>
            <a:r>
              <a:rPr lang="en-GB" sz="1800" dirty="0"/>
              <a:t>information can be accessed at the following link https://rshp.scot/faq/ </a:t>
            </a:r>
          </a:p>
          <a:p>
            <a:pPr lvl="0"/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22848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37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994121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Second Level?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30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growing up and learning about their body </a:t>
            </a:r>
            <a:r>
              <a:rPr lang="en-GB" sz="1800" dirty="0"/>
              <a:t>children learn about: </a:t>
            </a:r>
          </a:p>
          <a:p>
            <a:pPr lvl="0"/>
            <a:r>
              <a:rPr lang="en-GB" sz="1800" dirty="0"/>
              <a:t>Making choices and decisions </a:t>
            </a:r>
          </a:p>
          <a:p>
            <a:pPr lvl="0"/>
            <a:r>
              <a:rPr lang="en-GB" sz="1800" dirty="0"/>
              <a:t>Looking after their body and keeping clean </a:t>
            </a:r>
          </a:p>
          <a:p>
            <a:pPr lvl="0"/>
            <a:r>
              <a:rPr lang="en-GB" sz="1800" dirty="0"/>
              <a:t>Puberty and how the bodies and emotions of both girls and boys change as they grow </a:t>
            </a:r>
          </a:p>
          <a:p>
            <a:pPr lvl="0"/>
            <a:r>
              <a:rPr lang="en-GB" sz="1800" dirty="0"/>
              <a:t>What ‘having sex’ is and about contraception and condoms.  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When it comes to </a:t>
            </a:r>
            <a:r>
              <a:rPr lang="en-GB" sz="1800" b="1" dirty="0"/>
              <a:t>conception, pregnancy, birth and being a parent/carer </a:t>
            </a:r>
            <a:r>
              <a:rPr lang="en-GB" sz="1800" dirty="0"/>
              <a:t>children learn about: </a:t>
            </a:r>
          </a:p>
          <a:p>
            <a:pPr lvl="0"/>
            <a:r>
              <a:rPr lang="en-GB" sz="1800" dirty="0"/>
              <a:t>How a baby is made (conception) </a:t>
            </a:r>
          </a:p>
          <a:p>
            <a:pPr lvl="0"/>
            <a:r>
              <a:rPr lang="en-GB" sz="1800" dirty="0"/>
              <a:t>Pregnancy and how a baby is born </a:t>
            </a:r>
          </a:p>
          <a:p>
            <a:pPr lvl="0"/>
            <a:r>
              <a:rPr lang="en-GB" sz="1800" dirty="0"/>
              <a:t>Being a parent and thinking about what kind of parent they would be.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Information for parents and carers about RSHP learning at Second Level at school and at home: </a:t>
            </a:r>
            <a:r>
              <a:rPr lang="en-GB" sz="1800" dirty="0">
                <a:hlinkClick r:id="rId3"/>
              </a:rPr>
              <a:t>https://rshp.scot/second-level/</a:t>
            </a:r>
            <a:r>
              <a:rPr lang="en-GB" sz="1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19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D6D3-D952-42F9-B2EA-6C622B2D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20" y="404664"/>
            <a:ext cx="6621636" cy="588561"/>
          </a:xfrm>
        </p:spPr>
        <p:txBody>
          <a:bodyPr>
            <a:no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children and young people want from their RSHP education?</a:t>
            </a:r>
            <a:r>
              <a:rPr lang="en-GB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GB" sz="2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0ED439-12F7-49F0-B1FB-D53D59AC3F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404664"/>
            <a:ext cx="1725092" cy="588561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4FA89DD5-5946-4707-A9CB-364EAF3A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608931"/>
          </a:xfrm>
        </p:spPr>
        <p:txBody>
          <a:bodyPr/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err="1">
                <a:hlinkClick r:id="rId4"/>
              </a:rPr>
              <a:t>vimeo.com</a:t>
            </a:r>
            <a:r>
              <a:rPr lang="en-GB" dirty="0">
                <a:hlinkClick r:id="rId4"/>
              </a:rPr>
              <a:t>/361997291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9CD6E1-7445-5B41-A6A9-EBA1E3455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155700"/>
            <a:ext cx="80772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2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241769-6C4F-416C-8650-5A80BCDE7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52266"/>
            <a:ext cx="2758012" cy="27534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459066CF-0FA4-420E-8E36-BA269DC2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54730" cy="1048966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Below is the link to the RSHP Resource that we will be using at Braehead. </a:t>
            </a:r>
            <a:endParaRPr lang="en-GB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570F34-F56F-45E9-9EA8-0838FFAD8934}"/>
              </a:ext>
            </a:extLst>
          </p:cNvPr>
          <p:cNvSpPr txBox="1"/>
          <p:nvPr/>
        </p:nvSpPr>
        <p:spPr>
          <a:xfrm>
            <a:off x="4139952" y="3068960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Nunito" charset="0"/>
                <a:ea typeface="Nunito" charset="0"/>
                <a:cs typeface="Nunito" charset="0"/>
                <a:hlinkClick r:id="rId4"/>
              </a:rPr>
              <a:t>https://</a:t>
            </a:r>
            <a:r>
              <a:rPr lang="en-US" sz="3000" b="1" dirty="0" err="1">
                <a:latin typeface="Nunito" charset="0"/>
                <a:ea typeface="Nunito" charset="0"/>
                <a:cs typeface="Nunito" charset="0"/>
                <a:hlinkClick r:id="rId4"/>
              </a:rPr>
              <a:t>rshp.scot</a:t>
            </a:r>
            <a:endParaRPr lang="en-US" sz="3000" b="1" dirty="0">
              <a:latin typeface="Nunito" charset="0"/>
              <a:ea typeface="Nunito" charset="0"/>
              <a:cs typeface="Nuni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65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Parents and Carers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GB" sz="2400" dirty="0"/>
              <a:t>Across this resource, and in our </a:t>
            </a:r>
            <a:r>
              <a:rPr lang="en-GB" sz="2400" dirty="0" smtClean="0"/>
              <a:t>school approach </a:t>
            </a:r>
            <a:r>
              <a:rPr lang="en-GB" sz="2400" dirty="0"/>
              <a:t>to RSHP education, there is an acknowledgement that parents and carers are the primary educators of their children.</a:t>
            </a:r>
          </a:p>
          <a:p>
            <a:r>
              <a:rPr lang="en-GB" sz="2400" dirty="0"/>
              <a:t>In delivering RSHP education parents/carers will be given advance knowledge of topics and lessons.</a:t>
            </a:r>
          </a:p>
          <a:p>
            <a:r>
              <a:rPr lang="en-GB" sz="2400" dirty="0"/>
              <a:t>By learning together at home and school we can help consolidate learning – it’s a partnership approach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At Braehead we understand the importance of Parental Engagement in learning and hope that you will support us in the delivery of RSHP within our school. </a:t>
            </a:r>
          </a:p>
          <a:p>
            <a:r>
              <a:rPr lang="en-GB" sz="2400" dirty="0" smtClean="0"/>
              <a:t>We as a staff would be happy to discuss any questions or concerns around your child’s RSHP education. 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B04F95-89E2-EE4B-8D62-8A6C56609E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EDC49CD-9EE0-7946-B400-945FEABBF729}"/>
              </a:ext>
            </a:extLst>
          </p:cNvPr>
          <p:cNvCxnSpPr/>
          <p:nvPr/>
        </p:nvCxnSpPr>
        <p:spPr>
          <a:xfrm>
            <a:off x="539552" y="1405197"/>
            <a:ext cx="42484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1C85F-60EE-45F3-A818-F8652A95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900112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the role of parents and carers in </a:t>
            </a:r>
            <a:b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RSHP education?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679C0F3C-55B8-4684-B108-5D8F387B6D83}"/>
              </a:ext>
            </a:extLst>
          </p:cNvPr>
          <p:cNvSpPr txBox="1">
            <a:spLocks/>
          </p:cNvSpPr>
          <p:nvPr/>
        </p:nvSpPr>
        <p:spPr>
          <a:xfrm>
            <a:off x="609600" y="5733256"/>
            <a:ext cx="8229600" cy="545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vimeo.com</a:t>
            </a:r>
            <a:r>
              <a:rPr lang="en-GB" dirty="0">
                <a:hlinkClick r:id="rId3"/>
              </a:rPr>
              <a:t>/361996285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556BDE-8A87-6845-8158-BC8E8B838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1174750"/>
            <a:ext cx="80518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80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9332" y="5268487"/>
            <a:ext cx="3139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Nunito" charset="0"/>
                <a:ea typeface="Nunito" charset="0"/>
                <a:cs typeface="Nunito" charset="0"/>
              </a:rPr>
              <a:t>https://rshp.scot/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241769-6C4F-416C-8650-5A80BCDE7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844824"/>
            <a:ext cx="2514782" cy="251063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688BE77A-CC7B-4DAD-A99E-166EA936B216}"/>
              </a:ext>
            </a:extLst>
          </p:cNvPr>
          <p:cNvSpPr txBox="1">
            <a:spLocks/>
          </p:cNvSpPr>
          <p:nvPr/>
        </p:nvSpPr>
        <p:spPr>
          <a:xfrm>
            <a:off x="3419872" y="2370946"/>
            <a:ext cx="4932040" cy="2786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cs typeface="Calibri Light" panose="020F0302020204030204" pitchFamily="34" charset="0"/>
              </a:rPr>
              <a:t>If you have further questions about the RSHP resource the FAQ section on the site may be of help: </a:t>
            </a:r>
            <a:r>
              <a:rPr lang="en-GB" sz="2400" dirty="0">
                <a:cs typeface="Calibri Light" panose="020F0302020204030204" pitchFamily="34" charset="0"/>
                <a:hlinkClick r:id="rId4"/>
              </a:rPr>
              <a:t>https://rshp.scot/faq/</a:t>
            </a:r>
            <a:r>
              <a:rPr lang="en-GB" sz="2400" dirty="0">
                <a:cs typeface="Calibri Light" panose="020F0302020204030204" pitchFamily="34" charset="0"/>
              </a:rPr>
              <a:t> </a:t>
            </a:r>
            <a:endParaRPr lang="en-GB" sz="2400" dirty="0" smtClean="0"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sz="2400" dirty="0" smtClean="0"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sz="2400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0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Welcome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This </a:t>
            </a:r>
            <a:r>
              <a:rPr lang="en-GB" sz="2400" dirty="0" smtClean="0"/>
              <a:t>PowerPoint details </a:t>
            </a:r>
            <a:r>
              <a:rPr lang="en-GB" sz="2400" dirty="0"/>
              <a:t>what we do in a part of our Health and Wellbeing curriculum that we call </a:t>
            </a:r>
            <a:r>
              <a:rPr lang="en-GB" sz="2400" i="1" dirty="0">
                <a:cs typeface="Calibri Light" panose="020F0302020204030204" pitchFamily="34" charset="0"/>
              </a:rPr>
              <a:t>Relationships, Sexual Health and Parenthood (RSHP) </a:t>
            </a:r>
            <a:r>
              <a:rPr lang="en-GB" sz="2400" dirty="0">
                <a:cs typeface="Calibri Light" panose="020F0302020204030204" pitchFamily="34" charset="0"/>
              </a:rPr>
              <a:t>education.</a:t>
            </a:r>
          </a:p>
          <a:p>
            <a:pPr marL="0" indent="0">
              <a:buNone/>
            </a:pPr>
            <a:endParaRPr lang="en-GB" sz="24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cs typeface="Calibri Light" panose="020F0302020204030204" pitchFamily="34" charset="0"/>
              </a:rPr>
              <a:t>At Braehead Primary School we have decided </a:t>
            </a:r>
            <a:r>
              <a:rPr lang="en-GB" sz="2400" dirty="0">
                <a:cs typeface="Calibri Light" panose="020F0302020204030204" pitchFamily="34" charset="0"/>
              </a:rPr>
              <a:t>to use a new national resource that you can see at </a:t>
            </a:r>
            <a:r>
              <a:rPr lang="en-GB" sz="2400" dirty="0">
                <a:cs typeface="Calibri Light" panose="020F0302020204030204" pitchFamily="34" charset="0"/>
                <a:hlinkClick r:id="rId3"/>
              </a:rPr>
              <a:t>https://rshp.scot/</a:t>
            </a:r>
            <a:r>
              <a:rPr lang="en-GB" sz="2400" dirty="0">
                <a:cs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endParaRPr lang="en-GB" sz="24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cs typeface="Calibri Light" panose="020F0302020204030204" pitchFamily="34" charset="0"/>
              </a:rPr>
              <a:t>The teaching of RSHP has been in practice </a:t>
            </a:r>
            <a:r>
              <a:rPr lang="en-GB" sz="2400" dirty="0">
                <a:cs typeface="Calibri Light" panose="020F0302020204030204" pitchFamily="34" charset="0"/>
              </a:rPr>
              <a:t>for some years, it is part of Curriculum for Excellence. This is a new resource, designed to help us to deliver the existing RSHP curriculum.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4713DA-BA4F-B541-8EDF-277A5D5691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What is the resource?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78415"/>
            <a:ext cx="8229600" cy="4708525"/>
          </a:xfrm>
        </p:spPr>
        <p:txBody>
          <a:bodyPr anchor="ctr">
            <a:noAutofit/>
          </a:bodyPr>
          <a:lstStyle/>
          <a:p>
            <a:r>
              <a:rPr lang="en-GB" sz="2400" dirty="0" smtClean="0"/>
              <a:t>As a school we will be using </a:t>
            </a:r>
            <a:r>
              <a:rPr lang="en-GB" sz="2400" dirty="0"/>
              <a:t>the resource to support teaching and learning.</a:t>
            </a:r>
          </a:p>
          <a:p>
            <a:r>
              <a:rPr lang="en-GB" sz="2400" dirty="0"/>
              <a:t>All content is age and stage appropriate for learners 3-18 years, organised by Curriculum for Excellence Levels, from Early Level through to Senior </a:t>
            </a:r>
            <a:r>
              <a:rPr lang="en-GB" sz="2400" dirty="0" smtClean="0"/>
              <a:t>Phase.</a:t>
            </a:r>
            <a:endParaRPr lang="en-GB" sz="2400" dirty="0"/>
          </a:p>
          <a:p>
            <a:r>
              <a:rPr lang="en-GB" sz="2400" dirty="0" smtClean="0"/>
              <a:t>Content </a:t>
            </a:r>
            <a:r>
              <a:rPr lang="en-GB" sz="2400" dirty="0"/>
              <a:t>is up-to-date and engaging and meets the needs of learners with additional support needs, including mild to moderate learning disabilities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The resource has been developed by a working group including teachers, health professionals and government officers. 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4713DA-BA4F-B541-8EDF-277A5D569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CD21E55-A70C-E046-94E5-45365AC0D159}"/>
              </a:ext>
            </a:extLst>
          </p:cNvPr>
          <p:cNvCxnSpPr/>
          <p:nvPr/>
        </p:nvCxnSpPr>
        <p:spPr>
          <a:xfrm>
            <a:off x="539552" y="1405197"/>
            <a:ext cx="42484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09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xmlns="" id="{E9D7313C-F5C4-4B08-8E84-6FB94D01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90595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Why does RSHP matter?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37D30FA-29D6-4E77-896F-CC3FEB6110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558" y="405250"/>
            <a:ext cx="1725092" cy="58856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38C2DE-AE3D-FA45-B0DD-F242790FB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93" y="5805264"/>
            <a:ext cx="8229600" cy="532656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vimeo.com</a:t>
            </a:r>
            <a:r>
              <a:rPr lang="en-US" dirty="0">
                <a:hlinkClick r:id="rId4"/>
              </a:rPr>
              <a:t>/361263347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E1CD4D-A616-C541-B7AF-41BF38499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" y="1174750"/>
            <a:ext cx="80391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1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What will I find in the resource?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 anchor="ctr">
            <a:normAutofit/>
          </a:bodyPr>
          <a:lstStyle/>
          <a:p>
            <a:r>
              <a:rPr lang="en-GB" sz="2000" dirty="0"/>
              <a:t>The resource is made up of a series of Activity Plans that describe how a teacher can approach an aspect of RSHP education.</a:t>
            </a:r>
          </a:p>
          <a:p>
            <a:r>
              <a:rPr lang="en-GB" sz="2000" dirty="0"/>
              <a:t>The Activity Plans are supported by PowerPoints or other resources the lesson might need. </a:t>
            </a:r>
          </a:p>
          <a:p>
            <a:r>
              <a:rPr lang="en-GB" sz="2000" dirty="0"/>
              <a:t>There is information for parents and carers, ideas about communicating between school and home, reading lists for school libraries and reading at home.</a:t>
            </a:r>
          </a:p>
          <a:p>
            <a:r>
              <a:rPr lang="en-GB" sz="2000" dirty="0"/>
              <a:t>The resource is accessible and open to everyone; parents and carers can see what is being delivered in school. </a:t>
            </a:r>
          </a:p>
          <a:p>
            <a:r>
              <a:rPr lang="en-GB" sz="2000" dirty="0"/>
              <a:t>The resource was developed by a partnership of Local Authorities and Health Boards, with advice from Education Scotland and Scottish Government.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370314C-DE4F-9648-AB4F-448562EF293E}"/>
              </a:ext>
            </a:extLst>
          </p:cNvPr>
          <p:cNvCxnSpPr/>
          <p:nvPr/>
        </p:nvCxnSpPr>
        <p:spPr>
          <a:xfrm>
            <a:off x="539552" y="1405197"/>
            <a:ext cx="42484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498178"/>
          </a:xfrm>
        </p:spPr>
        <p:txBody>
          <a:bodyPr/>
          <a:lstStyle/>
          <a:p>
            <a:pPr algn="l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Why has it been developed?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 anchor="ctr">
            <a:normAutofit/>
          </a:bodyPr>
          <a:lstStyle/>
          <a:p>
            <a:r>
              <a:rPr lang="en-GB" sz="2000" dirty="0"/>
              <a:t>There is a need to improve the quality, relevance, consistency and coverage of RSHP education.</a:t>
            </a:r>
          </a:p>
          <a:p>
            <a:r>
              <a:rPr lang="en-GB" sz="2000" dirty="0"/>
              <a:t>We need to deliver RSHP education that helps protect children and young people from harm and supports them to understand that friendships and personal relationships should be healthy, happy and safe. </a:t>
            </a:r>
          </a:p>
          <a:p>
            <a:r>
              <a:rPr lang="en-GB" sz="2000" dirty="0"/>
              <a:t>The resource helps teachers to source material that is age and stage </a:t>
            </a:r>
            <a:r>
              <a:rPr lang="en-GB" sz="2000" dirty="0" smtClean="0"/>
              <a:t>appropriate.</a:t>
            </a:r>
            <a:endParaRPr lang="en-GB" sz="2000" dirty="0"/>
          </a:p>
          <a:p>
            <a:r>
              <a:rPr lang="en-GB" sz="2000" dirty="0"/>
              <a:t>We need our RSHP education to reflect a modern and inclusive Scotland where we value and respect the human rights of everyone.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7DF56C6-0D5B-6641-83A7-A450107D51A9}"/>
              </a:ext>
            </a:extLst>
          </p:cNvPr>
          <p:cNvCxnSpPr/>
          <p:nvPr/>
        </p:nvCxnSpPr>
        <p:spPr>
          <a:xfrm>
            <a:off x="539552" y="1772816"/>
            <a:ext cx="42484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93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118B5C-8C49-4002-9019-6CD5B4BC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73" y="256585"/>
            <a:ext cx="7165155" cy="796151"/>
          </a:xfrm>
        </p:spPr>
        <p:txBody>
          <a:bodyPr>
            <a:normAutofit/>
          </a:bodyPr>
          <a:lstStyle/>
          <a:p>
            <a:pPr algn="l"/>
            <a:r>
              <a:rPr lang="en-GB" sz="2800" dirty="0"/>
              <a:t>Is the RSHP resource age and stage appropriate?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B25A1D-6A70-45CA-A936-2BF6FB4C63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90927"/>
            <a:ext cx="1283218" cy="46237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11D434-D06F-42C8-8329-5A7D9309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805264"/>
            <a:ext cx="8229600" cy="608931"/>
          </a:xfrm>
        </p:spPr>
        <p:txBody>
          <a:bodyPr/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err="1">
                <a:hlinkClick r:id="rId4"/>
              </a:rPr>
              <a:t>vimeo.com</a:t>
            </a:r>
            <a:r>
              <a:rPr lang="en-GB" dirty="0">
                <a:hlinkClick r:id="rId4"/>
              </a:rPr>
              <a:t>/361994410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6EBE13-B3D8-9C49-818A-38FDF6363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1162050"/>
            <a:ext cx="80645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9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06613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Curriculum for Excellence Levels</a:t>
            </a:r>
            <a:endParaRPr lang="en-GB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86003"/>
          </a:xfrm>
        </p:spPr>
        <p:txBody>
          <a:bodyPr anchor="ctr">
            <a:normAutofit/>
          </a:bodyPr>
          <a:lstStyle/>
          <a:p>
            <a:r>
              <a:rPr lang="en-GB" sz="2000" dirty="0" smtClean="0"/>
              <a:t>The Curriculum for Excellence is delivered progressively across 5 levels, 3 of which should be accessed during a child’s primary school experience. </a:t>
            </a:r>
          </a:p>
          <a:p>
            <a:r>
              <a:rPr lang="en-GB" sz="2000" dirty="0" smtClean="0"/>
              <a:t>Children are not required to attain a level at a specific age or stage however the general guidance is as follows;</a:t>
            </a:r>
          </a:p>
          <a:p>
            <a:pPr lvl="1"/>
            <a:r>
              <a:rPr lang="en-GB" sz="1800" dirty="0" smtClean="0"/>
              <a:t>Early Level – Delivered throughout Preschool years and P1, or later for some. </a:t>
            </a:r>
          </a:p>
          <a:p>
            <a:pPr lvl="1"/>
            <a:r>
              <a:rPr lang="en-GB" sz="1800" dirty="0" smtClean="0"/>
              <a:t>First Level – Delivered throughout P2 – P4, but earlier or later for some.</a:t>
            </a:r>
          </a:p>
          <a:p>
            <a:pPr lvl="1"/>
            <a:r>
              <a:rPr lang="en-GB" sz="1800" dirty="0" smtClean="0"/>
              <a:t>Second Level – Delivered throughout P5 – the end of P7</a:t>
            </a:r>
          </a:p>
          <a:p>
            <a:pPr lvl="1"/>
            <a:r>
              <a:rPr lang="en-GB" sz="1800" dirty="0" smtClean="0"/>
              <a:t>Third and Fourth Level – S1 – S3, but earlier for some. </a:t>
            </a:r>
          </a:p>
          <a:p>
            <a:pPr lvl="1"/>
            <a:r>
              <a:rPr lang="en-GB" sz="1800" dirty="0" smtClean="0"/>
              <a:t>Senior Phase – Delivered throughout S4 – S6</a:t>
            </a:r>
            <a:endParaRPr lang="en-GB" sz="18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8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066130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do we do at Early Level?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When it comes to </a:t>
            </a:r>
            <a:r>
              <a:rPr lang="en-GB" sz="2000" b="1" dirty="0"/>
              <a:t>families and friendships</a:t>
            </a:r>
            <a:r>
              <a:rPr lang="en-GB" sz="2000" dirty="0"/>
              <a:t>, children learn: </a:t>
            </a:r>
          </a:p>
          <a:p>
            <a:pPr lvl="0"/>
            <a:r>
              <a:rPr lang="en-GB" sz="2000" dirty="0"/>
              <a:t>That all our families are different, and that people who are important to the children provide care and love. </a:t>
            </a:r>
          </a:p>
          <a:p>
            <a:pPr lvl="0"/>
            <a:r>
              <a:rPr lang="en-GB" sz="2000" dirty="0"/>
              <a:t>How to make and keep friendships, thinking about how they get along with other children, play together, co-operate and share. This can include learning about personal space and to recognise and respect how another person is feeling.  </a:t>
            </a:r>
          </a:p>
          <a:p>
            <a:pPr lvl="0"/>
            <a:r>
              <a:rPr lang="en-GB" sz="2000" dirty="0"/>
              <a:t>About the importance of kindness and showing kindness to others.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When it comes to </a:t>
            </a:r>
            <a:r>
              <a:rPr lang="en-GB" sz="2000" b="1" dirty="0"/>
              <a:t>every child being unique and special </a:t>
            </a:r>
            <a:r>
              <a:rPr lang="en-GB" sz="2000" dirty="0"/>
              <a:t>children learn: </a:t>
            </a:r>
          </a:p>
          <a:p>
            <a:pPr lvl="0"/>
            <a:r>
              <a:rPr lang="en-GB" sz="2000" dirty="0"/>
              <a:t>That people are individual and unique.   </a:t>
            </a:r>
          </a:p>
          <a:p>
            <a:pPr lvl="0"/>
            <a:r>
              <a:rPr lang="en-GB" sz="2000" dirty="0"/>
              <a:t>About the similarities and differences among children in their group.   </a:t>
            </a:r>
          </a:p>
          <a:p>
            <a:pPr lvl="0"/>
            <a:r>
              <a:rPr lang="en-GB" sz="2000" dirty="0"/>
              <a:t>To understand that treating someone badly based on a difference is not okay.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0BAF36-813E-DD44-A650-7614F40FA0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571060"/>
            <a:ext cx="1725092" cy="5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85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1523</Words>
  <Application>Microsoft Office PowerPoint</Application>
  <PresentationFormat>On-screen Show (4:3)</PresentationFormat>
  <Paragraphs>150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Nunito</vt:lpstr>
      <vt:lpstr>Office Theme</vt:lpstr>
      <vt:lpstr>PowerPoint Presentation</vt:lpstr>
      <vt:lpstr>Welcome</vt:lpstr>
      <vt:lpstr>What is the resource?</vt:lpstr>
      <vt:lpstr>Why does RSHP matter?</vt:lpstr>
      <vt:lpstr>What will I find in the resource?</vt:lpstr>
      <vt:lpstr>Why has it been developed?</vt:lpstr>
      <vt:lpstr>Is the RSHP resource age and stage appropriate?</vt:lpstr>
      <vt:lpstr>Curriculum for Excellence Levels</vt:lpstr>
      <vt:lpstr>What do we do at Early Level?</vt:lpstr>
      <vt:lpstr>What do we do at Early Level?</vt:lpstr>
      <vt:lpstr>What do we do at First Level?</vt:lpstr>
      <vt:lpstr>What do we do at First Level?</vt:lpstr>
      <vt:lpstr>What do we do at Second Level?</vt:lpstr>
      <vt:lpstr>What do we do at Second Level?</vt:lpstr>
      <vt:lpstr> What do children and young people want from their RSHP education? </vt:lpstr>
      <vt:lpstr>Below is the link to the RSHP Resource that we will be using at Braehead. </vt:lpstr>
      <vt:lpstr>Parents and Carers</vt:lpstr>
      <vt:lpstr>What is the role of parents and carers in  RSHP education?</vt:lpstr>
      <vt:lpstr>PowerPoint Presentation</vt:lpstr>
    </vt:vector>
  </TitlesOfParts>
  <Company>NHS Lothian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Relationships, Sexual Health and Parenthood (RSHP) Education</dc:title>
  <dc:creator>Yvonne Kerr</dc:creator>
  <cp:lastModifiedBy>Lorraine Dollard</cp:lastModifiedBy>
  <cp:revision>60</cp:revision>
  <dcterms:created xsi:type="dcterms:W3CDTF">2019-07-03T20:37:23Z</dcterms:created>
  <dcterms:modified xsi:type="dcterms:W3CDTF">2020-03-13T16:10:41Z</dcterms:modified>
</cp:coreProperties>
</file>